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ags/tag1.xml" ContentType="application/vnd.openxmlformats-officedocument.presentationml.tags+xml"/>
  <Override PartName="/ppt/notesSlides/notesSlide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drawings/drawing1.xml" ContentType="application/vnd.openxmlformats-officedocument.drawingml.chartshapes+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6.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7.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8.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9.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2.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3.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14.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15.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tags/tag2.xml" ContentType="application/vnd.openxmlformats-officedocument.presentationml.tags+xml"/>
  <Override PartName="/ppt/notesSlides/notesSlide16.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17.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18.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4"/>
  </p:notesMasterIdLst>
  <p:handoutMasterIdLst>
    <p:handoutMasterId r:id="rId25"/>
  </p:handoutMasterIdLst>
  <p:sldIdLst>
    <p:sldId id="256" r:id="rId5"/>
    <p:sldId id="4219" r:id="rId6"/>
    <p:sldId id="4220" r:id="rId7"/>
    <p:sldId id="4221" r:id="rId8"/>
    <p:sldId id="4222" r:id="rId9"/>
    <p:sldId id="4223" r:id="rId10"/>
    <p:sldId id="4224" r:id="rId11"/>
    <p:sldId id="4225" r:id="rId12"/>
    <p:sldId id="577" r:id="rId13"/>
    <p:sldId id="454" r:id="rId14"/>
    <p:sldId id="4226" r:id="rId15"/>
    <p:sldId id="4217" r:id="rId16"/>
    <p:sldId id="4218" r:id="rId17"/>
    <p:sldId id="313" r:id="rId18"/>
    <p:sldId id="4207" r:id="rId19"/>
    <p:sldId id="4213" r:id="rId20"/>
    <p:sldId id="4214" r:id="rId21"/>
    <p:sldId id="4210" r:id="rId22"/>
    <p:sldId id="259"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FA1CA"/>
    <a:srgbClr val="0DB2DF"/>
    <a:srgbClr val="0BC1F2"/>
    <a:srgbClr val="0DAFDB"/>
    <a:srgbClr val="1090B4"/>
    <a:srgbClr val="12CAFB"/>
    <a:srgbClr val="EBEBEB"/>
    <a:srgbClr val="FF0000"/>
    <a:srgbClr val="C80000"/>
    <a:srgbClr val="96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A98FD0D-3F60-4687-A3D2-B5C90D89C507}" v="2" dt="2020-04-23T12:17:31.54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67075"/>
  </p:normalViewPr>
  <p:slideViewPr>
    <p:cSldViewPr snapToGrid="0">
      <p:cViewPr varScale="1">
        <p:scale>
          <a:sx n="83" d="100"/>
          <a:sy n="83" d="100"/>
        </p:scale>
        <p:origin x="1224" y="200"/>
      </p:cViewPr>
      <p:guideLst/>
    </p:cSldViewPr>
  </p:slideViewPr>
  <p:notesTextViewPr>
    <p:cViewPr>
      <p:scale>
        <a:sx n="1" d="1"/>
        <a:sy n="1" d="1"/>
      </p:scale>
      <p:origin x="0" y="0"/>
    </p:cViewPr>
  </p:notesTextViewPr>
  <p:sorterViewPr>
    <p:cViewPr>
      <p:scale>
        <a:sx n="80" d="100"/>
        <a:sy n="80" d="100"/>
      </p:scale>
      <p:origin x="0" y="0"/>
    </p:cViewPr>
  </p:sorter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eng (Frank)  Zhang" userId="S::fzhang3@futurewei.com::8c93be85-904b-4385-85fa-062410ad6621" providerId="AD" clId="Web-{FA98FD0D-3F60-4687-A3D2-B5C90D89C507}"/>
    <pc:docChg chg="modSld">
      <pc:chgData name="Feng (Frank)  Zhang" userId="S::fzhang3@futurewei.com::8c93be85-904b-4385-85fa-062410ad6621" providerId="AD" clId="Web-{FA98FD0D-3F60-4687-A3D2-B5C90D89C507}" dt="2020-04-23T12:17:31.543" v="1" actId="20577"/>
      <pc:docMkLst>
        <pc:docMk/>
      </pc:docMkLst>
      <pc:sldChg chg="modSp">
        <pc:chgData name="Feng (Frank)  Zhang" userId="S::fzhang3@futurewei.com::8c93be85-904b-4385-85fa-062410ad6621" providerId="AD" clId="Web-{FA98FD0D-3F60-4687-A3D2-B5C90D89C507}" dt="2020-04-23T12:17:31.543" v="0" actId="20577"/>
        <pc:sldMkLst>
          <pc:docMk/>
          <pc:sldMk cId="2148548406" sldId="4207"/>
        </pc:sldMkLst>
        <pc:spChg chg="mod">
          <ac:chgData name="Feng (Frank)  Zhang" userId="S::fzhang3@futurewei.com::8c93be85-904b-4385-85fa-062410ad6621" providerId="AD" clId="Web-{FA98FD0D-3F60-4687-A3D2-B5C90D89C507}" dt="2020-04-23T12:17:31.543" v="0" actId="20577"/>
          <ac:spMkLst>
            <pc:docMk/>
            <pc:sldMk cId="2148548406" sldId="4207"/>
            <ac:spMk id="8" creationId="{06086FFF-D3DC-E34F-A040-F71C38D9ACCF}"/>
          </ac:spMkLst>
        </pc:sp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oleObject" Target="../embeddings/oleObject1.bin"/></Relationships>
</file>

<file path=ppt/charts/_rels/chart2.xml.rels><?xml version="1.0" encoding="UTF-8" standalone="yes"?>
<Relationships xmlns="http://schemas.openxmlformats.org/package/2006/relationships"><Relationship Id="rId3" Type="http://schemas.openxmlformats.org/officeDocument/2006/relationships/oleObject" Target="file:///D:\&#20998;&#26512;&#24072;\Gartner\2019Q3\Storage_Marketshare_Country_2019Q3\Storage_Marketshare_Country_2019Q3.XLSM" TargetMode="Externa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chartUserShapes" Target="../drawings/drawing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7.6171370298457927E-2"/>
          <c:y val="2.9165149144630528E-2"/>
          <c:w val="0.85794530313340467"/>
          <c:h val="0.80850519790170694"/>
        </c:manualLayout>
      </c:layout>
      <c:barChart>
        <c:barDir val="col"/>
        <c:grouping val="clustered"/>
        <c:varyColors val="0"/>
        <c:ser>
          <c:idx val="0"/>
          <c:order val="0"/>
          <c:tx>
            <c:strRef>
              <c:f>'[Microsoft PowerPoint 中的图表]投资审视'!$B$3</c:f>
              <c:strCache>
                <c:ptCount val="1"/>
                <c:pt idx="0">
                  <c:v>销售收入</c:v>
                </c:pt>
              </c:strCache>
            </c:strRef>
          </c:tx>
          <c:spPr>
            <a:solidFill>
              <a:schemeClr val="accent1"/>
            </a:solidFill>
            <a:ln>
              <a:noFill/>
            </a:ln>
            <a:effectLst/>
          </c:spPr>
          <c:invertIfNegative val="0"/>
          <c:cat>
            <c:strRef>
              <c:f>'[Microsoft PowerPoint 中的图表]投资审视'!$C$2:$H$2</c:f>
              <c:strCache>
                <c:ptCount val="6"/>
                <c:pt idx="0">
                  <c:v>2018</c:v>
                </c:pt>
                <c:pt idx="1">
                  <c:v>2019E</c:v>
                </c:pt>
                <c:pt idx="2">
                  <c:v>2020E</c:v>
                </c:pt>
                <c:pt idx="3">
                  <c:v>2021E</c:v>
                </c:pt>
                <c:pt idx="4">
                  <c:v>2022E</c:v>
                </c:pt>
                <c:pt idx="5">
                  <c:v>2023E</c:v>
                </c:pt>
              </c:strCache>
            </c:strRef>
          </c:cat>
          <c:val>
            <c:numRef>
              <c:f>'[Microsoft PowerPoint 中的图表]投资审视'!$C$3:$H$3</c:f>
              <c:numCache>
                <c:formatCode>0.0</c:formatCode>
                <c:ptCount val="6"/>
                <c:pt idx="0">
                  <c:v>14.9</c:v>
                </c:pt>
                <c:pt idx="1">
                  <c:v>20</c:v>
                </c:pt>
                <c:pt idx="2">
                  <c:v>35</c:v>
                </c:pt>
                <c:pt idx="3">
                  <c:v>50.8</c:v>
                </c:pt>
                <c:pt idx="4">
                  <c:v>75.2</c:v>
                </c:pt>
                <c:pt idx="5">
                  <c:v>100</c:v>
                </c:pt>
              </c:numCache>
            </c:numRef>
          </c:val>
          <c:extLst>
            <c:ext xmlns:c16="http://schemas.microsoft.com/office/drawing/2014/chart" uri="{C3380CC4-5D6E-409C-BE32-E72D297353CC}">
              <c16:uniqueId val="{00000000-E73C-42C9-9A40-A58838924A15}"/>
            </c:ext>
          </c:extLst>
        </c:ser>
        <c:dLbls>
          <c:showLegendKey val="0"/>
          <c:showVal val="0"/>
          <c:showCatName val="0"/>
          <c:showSerName val="0"/>
          <c:showPercent val="0"/>
          <c:showBubbleSize val="0"/>
        </c:dLbls>
        <c:gapWidth val="269"/>
        <c:overlap val="-27"/>
        <c:axId val="-202736624"/>
        <c:axId val="-202730096"/>
      </c:barChart>
      <c:catAx>
        <c:axId val="-202736624"/>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cap="none" spc="0" normalizeH="0" baseline="0">
                <a:solidFill>
                  <a:schemeClr val="tx2"/>
                </a:solidFill>
                <a:latin typeface="+mn-lt"/>
                <a:ea typeface="+mn-ea"/>
                <a:cs typeface="+mn-cs"/>
              </a:defRPr>
            </a:pPr>
            <a:endParaRPr lang="en-US"/>
          </a:p>
        </c:txPr>
        <c:crossAx val="-202730096"/>
        <c:crosses val="autoZero"/>
        <c:auto val="1"/>
        <c:lblAlgn val="ctr"/>
        <c:lblOffset val="100"/>
        <c:noMultiLvlLbl val="0"/>
      </c:catAx>
      <c:valAx>
        <c:axId val="-202730096"/>
        <c:scaling>
          <c:orientation val="minMax"/>
        </c:scaling>
        <c:delete val="1"/>
        <c:axPos val="l"/>
        <c:numFmt formatCode="0.0" sourceLinked="1"/>
        <c:majorTickMark val="none"/>
        <c:minorTickMark val="none"/>
        <c:tickLblPos val="nextTo"/>
        <c:crossAx val="-202736624"/>
        <c:crosses val="autoZero"/>
        <c:crossBetween val="between"/>
      </c:valAx>
      <c:spPr>
        <a:noFill/>
        <a:ln>
          <a:noFill/>
        </a:ln>
        <a:effectLst/>
      </c:spPr>
    </c:plotArea>
    <c:plotVisOnly val="1"/>
    <c:dispBlanksAs val="gap"/>
    <c:showDLblsOverMax val="0"/>
  </c:chart>
  <c:spPr>
    <a:noFill/>
    <a:ln>
      <a:noFill/>
    </a:ln>
    <a:effectLst/>
  </c:spPr>
  <c:txPr>
    <a:bodyPr/>
    <a:lstStyle/>
    <a:p>
      <a:pPr>
        <a:defRPr>
          <a:solidFill>
            <a:schemeClr val="tx2"/>
          </a:solidFill>
        </a:defRPr>
      </a:pPr>
      <a:endParaRPr lang="en-US"/>
    </a:p>
  </c:txPr>
  <c:externalData r:id="rId4">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0" i="0" u="none" strike="noStrike" kern="1200" spc="0" baseline="0">
                <a:solidFill>
                  <a:schemeClr val="bg1"/>
                </a:solidFill>
                <a:latin typeface="+mn-lt"/>
                <a:ea typeface="+mn-ea"/>
                <a:cs typeface="+mn-cs"/>
              </a:defRPr>
            </a:pPr>
            <a:r>
              <a:rPr lang="en-US" altLang="zh-CN" sz="1200" b="0" dirty="0">
                <a:solidFill>
                  <a:schemeClr val="bg1"/>
                </a:solidFill>
              </a:rPr>
              <a:t>2019.Q3  Ranking of Global Storage Vendors by Revenue</a:t>
            </a:r>
            <a:endParaRPr lang="zh-CN" altLang="en-US" sz="1200" b="0" dirty="0">
              <a:solidFill>
                <a:schemeClr val="bg1"/>
              </a:solidFill>
            </a:endParaRPr>
          </a:p>
        </c:rich>
      </c:tx>
      <c:overlay val="0"/>
      <c:spPr>
        <a:noFill/>
        <a:ln>
          <a:noFill/>
        </a:ln>
        <a:effectLst/>
      </c:spPr>
      <c:txPr>
        <a:bodyPr rot="0" spcFirstLastPara="1" vertOverflow="ellipsis" vert="horz" wrap="square" anchor="ctr" anchorCtr="1"/>
        <a:lstStyle/>
        <a:p>
          <a:pPr>
            <a:defRPr sz="1200" b="0" i="0" u="none" strike="noStrike" kern="1200" spc="0" baseline="0">
              <a:solidFill>
                <a:schemeClr val="bg1"/>
              </a:solidFill>
              <a:latin typeface="+mn-lt"/>
              <a:ea typeface="+mn-ea"/>
              <a:cs typeface="+mn-cs"/>
            </a:defRPr>
          </a:pPr>
          <a:endParaRPr lang="en-US"/>
        </a:p>
      </c:txPr>
    </c:title>
    <c:autoTitleDeleted val="0"/>
    <c:plotArea>
      <c:layout/>
      <c:barChart>
        <c:barDir val="col"/>
        <c:grouping val="clustered"/>
        <c:varyColors val="0"/>
        <c:ser>
          <c:idx val="0"/>
          <c:order val="0"/>
          <c:tx>
            <c:strRef>
              <c:f>Sheet3!$B$1</c:f>
              <c:strCache>
                <c:ptCount val="1"/>
                <c:pt idx="0">
                  <c:v>2018 Q3</c:v>
                </c:pt>
              </c:strCache>
            </c:strRef>
          </c:tx>
          <c:spPr>
            <a:solidFill>
              <a:srgbClr val="00B0F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rgbClr val="00B0F0"/>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Sheet3!$A$2:$A$11</c:f>
              <c:strCache>
                <c:ptCount val="10"/>
                <c:pt idx="0">
                  <c:v>Dell EMC</c:v>
                </c:pt>
                <c:pt idx="1">
                  <c:v>Other Vendors</c:v>
                </c:pt>
                <c:pt idx="2">
                  <c:v>NetApp</c:v>
                </c:pt>
                <c:pt idx="3">
                  <c:v>Huawei</c:v>
                </c:pt>
                <c:pt idx="4">
                  <c:v>HPE</c:v>
                </c:pt>
                <c:pt idx="5">
                  <c:v>Hitachi</c:v>
                </c:pt>
                <c:pt idx="6">
                  <c:v>IBM</c:v>
                </c:pt>
                <c:pt idx="7">
                  <c:v>Pure Storage</c:v>
                </c:pt>
                <c:pt idx="8">
                  <c:v>Fujitsu</c:v>
                </c:pt>
                <c:pt idx="9">
                  <c:v>Oracle</c:v>
                </c:pt>
              </c:strCache>
            </c:strRef>
          </c:cat>
          <c:val>
            <c:numRef>
              <c:f>Sheet3!$B$2:$B$11</c:f>
              <c:numCache>
                <c:formatCode>#,##0</c:formatCode>
                <c:ptCount val="10"/>
                <c:pt idx="0">
                  <c:v>1695834379.7205033</c:v>
                </c:pt>
                <c:pt idx="1">
                  <c:v>525290100.23308992</c:v>
                </c:pt>
                <c:pt idx="2">
                  <c:v>809490763.99999976</c:v>
                </c:pt>
                <c:pt idx="3">
                  <c:v>435295296.41543788</c:v>
                </c:pt>
                <c:pt idx="4">
                  <c:v>548625131.34037828</c:v>
                </c:pt>
                <c:pt idx="5">
                  <c:v>384849543.91345549</c:v>
                </c:pt>
                <c:pt idx="6">
                  <c:v>369151366.39829153</c:v>
                </c:pt>
                <c:pt idx="7">
                  <c:v>257251320.00041726</c:v>
                </c:pt>
                <c:pt idx="8">
                  <c:v>86677298.05152458</c:v>
                </c:pt>
                <c:pt idx="9">
                  <c:v>29808670.999999996</c:v>
                </c:pt>
              </c:numCache>
            </c:numRef>
          </c:val>
          <c:extLst>
            <c:ext xmlns:c16="http://schemas.microsoft.com/office/drawing/2014/chart" uri="{C3380CC4-5D6E-409C-BE32-E72D297353CC}">
              <c16:uniqueId val="{00000000-CFD1-3C44-AB09-682CAE5F3A14}"/>
            </c:ext>
          </c:extLst>
        </c:ser>
        <c:ser>
          <c:idx val="1"/>
          <c:order val="1"/>
          <c:tx>
            <c:strRef>
              <c:f>Sheet3!$C$1</c:f>
              <c:strCache>
                <c:ptCount val="1"/>
                <c:pt idx="0">
                  <c:v>2019 Q3</c:v>
                </c:pt>
              </c:strCache>
            </c:strRef>
          </c:tx>
          <c:spPr>
            <a:solidFill>
              <a:srgbClr val="0070C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rgbClr val="0070C0"/>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Sheet3!$A$2:$A$11</c:f>
              <c:strCache>
                <c:ptCount val="10"/>
                <c:pt idx="0">
                  <c:v>Dell EMC</c:v>
                </c:pt>
                <c:pt idx="1">
                  <c:v>Other Vendors</c:v>
                </c:pt>
                <c:pt idx="2">
                  <c:v>NetApp</c:v>
                </c:pt>
                <c:pt idx="3">
                  <c:v>Huawei</c:v>
                </c:pt>
                <c:pt idx="4">
                  <c:v>HPE</c:v>
                </c:pt>
                <c:pt idx="5">
                  <c:v>Hitachi</c:v>
                </c:pt>
                <c:pt idx="6">
                  <c:v>IBM</c:v>
                </c:pt>
                <c:pt idx="7">
                  <c:v>Pure Storage</c:v>
                </c:pt>
                <c:pt idx="8">
                  <c:v>Fujitsu</c:v>
                </c:pt>
                <c:pt idx="9">
                  <c:v>Oracle</c:v>
                </c:pt>
              </c:strCache>
            </c:strRef>
          </c:cat>
          <c:val>
            <c:numRef>
              <c:f>Sheet3!$C$2:$C$11</c:f>
              <c:numCache>
                <c:formatCode>#,##0</c:formatCode>
                <c:ptCount val="10"/>
                <c:pt idx="0">
                  <c:v>1579605526.1418083</c:v>
                </c:pt>
                <c:pt idx="1">
                  <c:v>725084189.24830031</c:v>
                </c:pt>
                <c:pt idx="2">
                  <c:v>643658245.39417326</c:v>
                </c:pt>
                <c:pt idx="3">
                  <c:v>584949143.20755458</c:v>
                </c:pt>
                <c:pt idx="4">
                  <c:v>517860340.17321515</c:v>
                </c:pt>
                <c:pt idx="5">
                  <c:v>396002032.45121855</c:v>
                </c:pt>
                <c:pt idx="6">
                  <c:v>370941553.09989738</c:v>
                </c:pt>
                <c:pt idx="7">
                  <c:v>293457097.37999976</c:v>
                </c:pt>
                <c:pt idx="8">
                  <c:v>78637218.361632019</c:v>
                </c:pt>
                <c:pt idx="9">
                  <c:v>22310543.430000011</c:v>
                </c:pt>
              </c:numCache>
            </c:numRef>
          </c:val>
          <c:extLst>
            <c:ext xmlns:c16="http://schemas.microsoft.com/office/drawing/2014/chart" uri="{C3380CC4-5D6E-409C-BE32-E72D297353CC}">
              <c16:uniqueId val="{00000001-CFD1-3C44-AB09-682CAE5F3A14}"/>
            </c:ext>
          </c:extLst>
        </c:ser>
        <c:dLbls>
          <c:showLegendKey val="0"/>
          <c:showVal val="0"/>
          <c:showCatName val="0"/>
          <c:showSerName val="0"/>
          <c:showPercent val="0"/>
          <c:showBubbleSize val="0"/>
        </c:dLbls>
        <c:gapWidth val="219"/>
        <c:overlap val="-27"/>
        <c:axId val="-202739344"/>
        <c:axId val="-202738256"/>
      </c:barChart>
      <c:lineChart>
        <c:grouping val="standard"/>
        <c:varyColors val="0"/>
        <c:ser>
          <c:idx val="2"/>
          <c:order val="2"/>
          <c:tx>
            <c:strRef>
              <c:f>Sheet3!$D$1</c:f>
              <c:strCache>
                <c:ptCount val="1"/>
                <c:pt idx="0">
                  <c:v>增长率</c:v>
                </c:pt>
              </c:strCache>
            </c:strRef>
          </c:tx>
          <c:spPr>
            <a:ln w="28575" cap="rnd">
              <a:solidFill>
                <a:srgbClr val="FF9900"/>
              </a:solidFill>
              <a:round/>
            </a:ln>
            <a:effectLst/>
          </c:spPr>
          <c:marker>
            <c:symbol val="circle"/>
            <c:size val="5"/>
            <c:spPr>
              <a:solidFill>
                <a:srgbClr val="FFC000"/>
              </a:solidFill>
              <a:ln w="9525">
                <a:solidFill>
                  <a:schemeClr val="accent3"/>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accent5"/>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Sheet3!$A$2:$A$11</c:f>
              <c:strCache>
                <c:ptCount val="10"/>
                <c:pt idx="0">
                  <c:v>Dell EMC</c:v>
                </c:pt>
                <c:pt idx="1">
                  <c:v>Other Vendors</c:v>
                </c:pt>
                <c:pt idx="2">
                  <c:v>NetApp</c:v>
                </c:pt>
                <c:pt idx="3">
                  <c:v>Huawei</c:v>
                </c:pt>
                <c:pt idx="4">
                  <c:v>HPE</c:v>
                </c:pt>
                <c:pt idx="5">
                  <c:v>Hitachi</c:v>
                </c:pt>
                <c:pt idx="6">
                  <c:v>IBM</c:v>
                </c:pt>
                <c:pt idx="7">
                  <c:v>Pure Storage</c:v>
                </c:pt>
                <c:pt idx="8">
                  <c:v>Fujitsu</c:v>
                </c:pt>
                <c:pt idx="9">
                  <c:v>Oracle</c:v>
                </c:pt>
              </c:strCache>
            </c:strRef>
          </c:cat>
          <c:val>
            <c:numRef>
              <c:f>Sheet3!$D$2:$D$11</c:f>
              <c:numCache>
                <c:formatCode>0%</c:formatCode>
                <c:ptCount val="10"/>
                <c:pt idx="0">
                  <c:v>-6.8537856625982052E-2</c:v>
                </c:pt>
                <c:pt idx="1">
                  <c:v>0.38034999884169651</c:v>
                </c:pt>
                <c:pt idx="2">
                  <c:v>-0.20486029733852101</c:v>
                </c:pt>
                <c:pt idx="3">
                  <c:v>0.3437984467658704</c:v>
                </c:pt>
                <c:pt idx="4">
                  <c:v>-5.6076160951649925E-2</c:v>
                </c:pt>
                <c:pt idx="5">
                  <c:v>2.8978827477241387E-2</c:v>
                </c:pt>
                <c:pt idx="6">
                  <c:v>4.8494651911280091E-3</c:v>
                </c:pt>
                <c:pt idx="7">
                  <c:v>0.14074088086126738</c:v>
                </c:pt>
                <c:pt idx="8">
                  <c:v>-9.2758771565689596E-2</c:v>
                </c:pt>
                <c:pt idx="9">
                  <c:v>-0.25154182720859936</c:v>
                </c:pt>
              </c:numCache>
            </c:numRef>
          </c:val>
          <c:smooth val="0"/>
          <c:extLst>
            <c:ext xmlns:c16="http://schemas.microsoft.com/office/drawing/2014/chart" uri="{C3380CC4-5D6E-409C-BE32-E72D297353CC}">
              <c16:uniqueId val="{00000002-CFD1-3C44-AB09-682CAE5F3A14}"/>
            </c:ext>
          </c:extLst>
        </c:ser>
        <c:dLbls>
          <c:showLegendKey val="0"/>
          <c:showVal val="0"/>
          <c:showCatName val="0"/>
          <c:showSerName val="0"/>
          <c:showPercent val="0"/>
          <c:showBubbleSize val="0"/>
        </c:dLbls>
        <c:marker val="1"/>
        <c:smooth val="0"/>
        <c:axId val="-202737168"/>
        <c:axId val="-202740432"/>
      </c:lineChart>
      <c:catAx>
        <c:axId val="-20273934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2"/>
                </a:solidFill>
                <a:latin typeface="+mn-lt"/>
                <a:ea typeface="+mn-ea"/>
                <a:cs typeface="+mn-cs"/>
              </a:defRPr>
            </a:pPr>
            <a:endParaRPr lang="en-US"/>
          </a:p>
        </c:txPr>
        <c:crossAx val="-202738256"/>
        <c:crosses val="autoZero"/>
        <c:auto val="1"/>
        <c:lblAlgn val="ctr"/>
        <c:lblOffset val="100"/>
        <c:noMultiLvlLbl val="0"/>
      </c:catAx>
      <c:valAx>
        <c:axId val="-202738256"/>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crossAx val="-202739344"/>
        <c:crosses val="autoZero"/>
        <c:crossBetween val="between"/>
        <c:dispUnits>
          <c:builtInUnit val="millions"/>
        </c:dispUnits>
      </c:valAx>
      <c:valAx>
        <c:axId val="-202740432"/>
        <c:scaling>
          <c:orientation val="minMax"/>
        </c:scaling>
        <c:delete val="0"/>
        <c:axPos val="r"/>
        <c:numFmt formatCode="0%"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crossAx val="-202737168"/>
        <c:crosses val="max"/>
        <c:crossBetween val="between"/>
      </c:valAx>
      <c:catAx>
        <c:axId val="-202737168"/>
        <c:scaling>
          <c:orientation val="minMax"/>
        </c:scaling>
        <c:delete val="1"/>
        <c:axPos val="b"/>
        <c:numFmt formatCode="General" sourceLinked="1"/>
        <c:majorTickMark val="out"/>
        <c:minorTickMark val="none"/>
        <c:tickLblPos val="nextTo"/>
        <c:crossAx val="-202740432"/>
        <c:crosses val="autoZero"/>
        <c:auto val="1"/>
        <c:lblAlgn val="ctr"/>
        <c:lblOffset val="100"/>
        <c:noMultiLvlLbl val="0"/>
      </c:cat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userShapes r:id="rId4"/>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5">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b="0" kern="1200" cap="none" spc="0" normalizeH="0" baseline="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75000"/>
        <a:lumOff val="25000"/>
      </a:schemeClr>
    </cs:fontRef>
    <cs:spPr>
      <a:solidFill>
        <a:schemeClr val="dk1">
          <a:lumMod val="15000"/>
          <a:lumOff val="85000"/>
        </a:schemeClr>
      </a:solidFill>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38100" cap="rnd">
        <a:solidFill>
          <a:schemeClr val="phClr"/>
        </a:solidFill>
        <a:round/>
      </a:ln>
    </cs:spPr>
  </cs:dataPointLine>
  <cs:dataPointMarker>
    <cs:lnRef idx="0"/>
    <cs:fillRef idx="0">
      <cs:styleClr val="auto"/>
    </cs:fillRef>
    <cs:effectRef idx="0"/>
    <cs:fontRef idx="minor">
      <a:schemeClr val="dk1"/>
    </cs:fontRef>
    <cs:spPr>
      <a:solidFill>
        <a:schemeClr val="phClr"/>
      </a:solidFill>
    </cs:spPr>
  </cs:dataPointMarker>
  <cs:dataPointMarkerLayout symbol="circle" size="8"/>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50000"/>
            <a:lumOff val="50000"/>
          </a:schemeClr>
        </a:solidFill>
        <a:prstDash val="dash"/>
      </a:ln>
    </cs:spPr>
  </cs:dropLine>
  <cs:errorBar>
    <cs:lnRef idx="0"/>
    <cs:fillRef idx="0"/>
    <cs:effectRef idx="0"/>
    <cs:fontRef idx="minor">
      <a:schemeClr val="dk1"/>
    </cs:fontRef>
    <cs:spPr>
      <a:ln w="9525">
        <a:solidFill>
          <a:schemeClr val="tx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w="9525" cap="flat" cmpd="sng" algn="ctr">
        <a:solidFill>
          <a:schemeClr val="tx1">
            <a:lumMod val="5000"/>
            <a:lumOff val="95000"/>
          </a:schemeClr>
        </a:solidFill>
        <a:round/>
      </a:ln>
    </cs:spPr>
  </cs:gridlineMinor>
  <cs:hiLoLine>
    <cs:lnRef idx="0"/>
    <cs:fillRef idx="0"/>
    <cs:effectRef idx="0"/>
    <cs:fontRef idx="minor">
      <a:schemeClr val="dk1"/>
    </cs:fontRef>
    <cs:spPr>
      <a:ln w="9525">
        <a:solidFill>
          <a:schemeClr val="tx1">
            <a:lumMod val="50000"/>
            <a:lumOff val="50000"/>
          </a:schemeClr>
        </a:solidFill>
        <a:prstDash val="dash"/>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2000" b="0" kern="1200" cap="none" spc="0" normalizeH="0" baseline="0"/>
  </cs:title>
  <cs:trendline>
    <cs:lnRef idx="0">
      <cs:styleClr val="auto"/>
    </cs:lnRef>
    <cs:fillRef idx="0"/>
    <cs:effectRef idx="0"/>
    <cs:fontRef idx="minor">
      <a:schemeClr val="dk1"/>
    </cs:fontRef>
    <cs:spPr>
      <a:ln w="19050" cap="rnd">
        <a:solidFill>
          <a:schemeClr val="phClr"/>
        </a:solidFill>
        <a:round/>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C724FE2-07F4-AB48-8098-1F9792F824C0}" type="doc">
      <dgm:prSet loTypeId="urn:microsoft.com/office/officeart/2005/8/layout/hChevron3" loCatId="" qsTypeId="urn:microsoft.com/office/officeart/2005/8/quickstyle/simple1" qsCatId="simple" csTypeId="urn:microsoft.com/office/officeart/2005/8/colors/accent1_2" csCatId="accent1" phldr="1"/>
      <dgm:spPr/>
    </dgm:pt>
    <dgm:pt modelId="{4161081A-CC67-9A4B-864C-68BFD329A1CC}">
      <dgm:prSet phldrT="[Text]" custT="1"/>
      <dgm:spPr/>
      <dgm:t>
        <a:bodyPr/>
        <a:lstStyle/>
        <a:p>
          <a:r>
            <a:rPr lang="en-US" sz="1000" b="1"/>
            <a:t>Storage Business</a:t>
          </a:r>
        </a:p>
      </dgm:t>
    </dgm:pt>
    <dgm:pt modelId="{D326D5AF-F5FE-D54E-932B-7C853AC7DBFD}" type="parTrans" cxnId="{AA7FAD54-A699-064C-858D-9EFA12A60023}">
      <dgm:prSet/>
      <dgm:spPr/>
      <dgm:t>
        <a:bodyPr/>
        <a:lstStyle/>
        <a:p>
          <a:endParaRPr lang="en-US" sz="1000" b="1"/>
        </a:p>
      </dgm:t>
    </dgm:pt>
    <dgm:pt modelId="{0B1D92F2-11E8-DB4A-9DB7-38F1D3DAE310}" type="sibTrans" cxnId="{AA7FAD54-A699-064C-858D-9EFA12A60023}">
      <dgm:prSet/>
      <dgm:spPr/>
      <dgm:t>
        <a:bodyPr/>
        <a:lstStyle/>
        <a:p>
          <a:endParaRPr lang="en-US" sz="1000" b="1"/>
        </a:p>
      </dgm:t>
    </dgm:pt>
    <dgm:pt modelId="{FE7C950F-7AD8-8F42-9A9D-BC3FB8D9C9EE}">
      <dgm:prSet phldrT="[Text]" custT="1"/>
      <dgm:spPr>
        <a:solidFill>
          <a:schemeClr val="accent1">
            <a:lumMod val="20000"/>
            <a:lumOff val="80000"/>
          </a:schemeClr>
        </a:solidFill>
      </dgm:spPr>
      <dgm:t>
        <a:bodyPr/>
        <a:lstStyle/>
        <a:p>
          <a:r>
            <a:rPr lang="en-US" sz="800" b="1"/>
            <a:t>Product Portfolio</a:t>
          </a:r>
        </a:p>
      </dgm:t>
    </dgm:pt>
    <dgm:pt modelId="{68F7270F-832D-6142-A837-5FD590C06112}" type="parTrans" cxnId="{68CA616B-9A35-104C-8FB8-54FBEE4B1968}">
      <dgm:prSet/>
      <dgm:spPr/>
      <dgm:t>
        <a:bodyPr/>
        <a:lstStyle/>
        <a:p>
          <a:endParaRPr lang="en-US" sz="1000" b="1"/>
        </a:p>
      </dgm:t>
    </dgm:pt>
    <dgm:pt modelId="{2D576E18-2AB7-C54E-A33C-2C7BEE5E1686}" type="sibTrans" cxnId="{68CA616B-9A35-104C-8FB8-54FBEE4B1968}">
      <dgm:prSet/>
      <dgm:spPr/>
      <dgm:t>
        <a:bodyPr/>
        <a:lstStyle/>
        <a:p>
          <a:endParaRPr lang="en-US" sz="1000" b="1"/>
        </a:p>
      </dgm:t>
    </dgm:pt>
    <dgm:pt modelId="{F90C7F46-2283-B74B-8537-9295277B37E1}">
      <dgm:prSet phldrT="[Text]" custT="1"/>
      <dgm:spPr>
        <a:solidFill>
          <a:schemeClr val="accent1">
            <a:lumMod val="20000"/>
            <a:lumOff val="80000"/>
          </a:schemeClr>
        </a:solidFill>
      </dgm:spPr>
      <dgm:t>
        <a:bodyPr/>
        <a:lstStyle/>
        <a:p>
          <a:r>
            <a:rPr lang="en-US" sz="1000" b="1"/>
            <a:t>Key Technologies</a:t>
          </a:r>
        </a:p>
      </dgm:t>
    </dgm:pt>
    <dgm:pt modelId="{D4FE29D5-7946-BF45-878C-784E8CFDDACD}" type="parTrans" cxnId="{CF36D4F0-C830-7A41-983A-7B12A7D9E993}">
      <dgm:prSet/>
      <dgm:spPr/>
      <dgm:t>
        <a:bodyPr/>
        <a:lstStyle/>
        <a:p>
          <a:endParaRPr lang="en-US" sz="1000" b="1"/>
        </a:p>
      </dgm:t>
    </dgm:pt>
    <dgm:pt modelId="{D21D37AB-C92E-5749-87FF-E8EF11C98EBD}" type="sibTrans" cxnId="{CF36D4F0-C830-7A41-983A-7B12A7D9E993}">
      <dgm:prSet/>
      <dgm:spPr/>
      <dgm:t>
        <a:bodyPr/>
        <a:lstStyle/>
        <a:p>
          <a:endParaRPr lang="en-US" sz="1000" b="1"/>
        </a:p>
      </dgm:t>
    </dgm:pt>
    <dgm:pt modelId="{22B10F64-9F74-C74C-AB1D-C16F387B397C}">
      <dgm:prSet phldrT="[Text]" custT="1"/>
      <dgm:spPr>
        <a:solidFill>
          <a:schemeClr val="accent1">
            <a:lumMod val="20000"/>
            <a:lumOff val="80000"/>
          </a:schemeClr>
        </a:solidFill>
      </dgm:spPr>
      <dgm:t>
        <a:bodyPr/>
        <a:lstStyle/>
        <a:p>
          <a:r>
            <a:rPr lang="en-US" sz="1000" b="1"/>
            <a:t>Support Infrastructure</a:t>
          </a:r>
        </a:p>
      </dgm:t>
    </dgm:pt>
    <dgm:pt modelId="{C444BEED-2595-694C-A29D-D566AE80CC39}" type="parTrans" cxnId="{44D6EBFF-9A71-3248-9552-C9453BFBCF60}">
      <dgm:prSet/>
      <dgm:spPr/>
      <dgm:t>
        <a:bodyPr/>
        <a:lstStyle/>
        <a:p>
          <a:endParaRPr lang="en-US" sz="1000" b="1"/>
        </a:p>
      </dgm:t>
    </dgm:pt>
    <dgm:pt modelId="{D8FEB465-6E74-B048-83EE-6B3E23A2FACA}" type="sibTrans" cxnId="{44D6EBFF-9A71-3248-9552-C9453BFBCF60}">
      <dgm:prSet/>
      <dgm:spPr/>
      <dgm:t>
        <a:bodyPr/>
        <a:lstStyle/>
        <a:p>
          <a:endParaRPr lang="en-US" sz="1000" b="1"/>
        </a:p>
      </dgm:t>
    </dgm:pt>
    <dgm:pt modelId="{BE994F65-293C-6546-AEA7-819FA0CB365A}">
      <dgm:prSet phldrT="[Text]" custT="1"/>
      <dgm:spPr>
        <a:solidFill>
          <a:schemeClr val="accent1">
            <a:lumMod val="20000"/>
            <a:lumOff val="80000"/>
          </a:schemeClr>
        </a:solidFill>
      </dgm:spPr>
      <dgm:t>
        <a:bodyPr/>
        <a:lstStyle/>
        <a:p>
          <a:r>
            <a:rPr lang="en-US" sz="1000" b="1"/>
            <a:t>Customer Values</a:t>
          </a:r>
        </a:p>
      </dgm:t>
    </dgm:pt>
    <dgm:pt modelId="{5BD25967-8B03-1341-883B-3A7CF73252E0}" type="parTrans" cxnId="{B629509D-1940-7843-BC51-52D15A2481AB}">
      <dgm:prSet/>
      <dgm:spPr/>
      <dgm:t>
        <a:bodyPr/>
        <a:lstStyle/>
        <a:p>
          <a:endParaRPr lang="en-US" sz="1000" b="1"/>
        </a:p>
      </dgm:t>
    </dgm:pt>
    <dgm:pt modelId="{5A52161F-0AFE-4048-868E-3C68E048B6CC}" type="sibTrans" cxnId="{B629509D-1940-7843-BC51-52D15A2481AB}">
      <dgm:prSet/>
      <dgm:spPr/>
      <dgm:t>
        <a:bodyPr/>
        <a:lstStyle/>
        <a:p>
          <a:endParaRPr lang="en-US" sz="1000" b="1"/>
        </a:p>
      </dgm:t>
    </dgm:pt>
    <dgm:pt modelId="{7CC24A07-0247-2B48-BFA0-9688188F8F0B}" type="pres">
      <dgm:prSet presAssocID="{8C724FE2-07F4-AB48-8098-1F9792F824C0}" presName="Name0" presStyleCnt="0">
        <dgm:presLayoutVars>
          <dgm:dir/>
          <dgm:resizeHandles val="exact"/>
        </dgm:presLayoutVars>
      </dgm:prSet>
      <dgm:spPr/>
    </dgm:pt>
    <dgm:pt modelId="{FBC483E8-3444-5349-BF61-65D4365CBA45}" type="pres">
      <dgm:prSet presAssocID="{4161081A-CC67-9A4B-864C-68BFD329A1CC}" presName="parTxOnly" presStyleLbl="node1" presStyleIdx="0" presStyleCnt="5" custScaleX="68263">
        <dgm:presLayoutVars>
          <dgm:bulletEnabled val="1"/>
        </dgm:presLayoutVars>
      </dgm:prSet>
      <dgm:spPr/>
    </dgm:pt>
    <dgm:pt modelId="{21F30C75-C5B3-F144-AFD7-2737A6B1E3A0}" type="pres">
      <dgm:prSet presAssocID="{0B1D92F2-11E8-DB4A-9DB7-38F1D3DAE310}" presName="parSpace" presStyleCnt="0"/>
      <dgm:spPr/>
    </dgm:pt>
    <dgm:pt modelId="{B554BC9E-1666-1549-9670-7336C0E91747}" type="pres">
      <dgm:prSet presAssocID="{F90C7F46-2283-B74B-8537-9295277B37E1}" presName="parTxOnly" presStyleLbl="node1" presStyleIdx="1" presStyleCnt="5" custScaleX="88570">
        <dgm:presLayoutVars>
          <dgm:bulletEnabled val="1"/>
        </dgm:presLayoutVars>
      </dgm:prSet>
      <dgm:spPr/>
    </dgm:pt>
    <dgm:pt modelId="{9817EFCD-0ACF-1F47-A375-E7120AA78F94}" type="pres">
      <dgm:prSet presAssocID="{D21D37AB-C92E-5749-87FF-E8EF11C98EBD}" presName="parSpace" presStyleCnt="0"/>
      <dgm:spPr/>
    </dgm:pt>
    <dgm:pt modelId="{D3C5EC13-71A2-CA41-97FB-AE2AB3A23AD5}" type="pres">
      <dgm:prSet presAssocID="{FE7C950F-7AD8-8F42-9A9D-BC3FB8D9C9EE}" presName="parTxOnly" presStyleLbl="node1" presStyleIdx="2" presStyleCnt="5" custScaleX="77100">
        <dgm:presLayoutVars>
          <dgm:bulletEnabled val="1"/>
        </dgm:presLayoutVars>
      </dgm:prSet>
      <dgm:spPr/>
    </dgm:pt>
    <dgm:pt modelId="{48104934-0434-104D-B01A-7E6FF4D588CB}" type="pres">
      <dgm:prSet presAssocID="{2D576E18-2AB7-C54E-A33C-2C7BEE5E1686}" presName="parSpace" presStyleCnt="0"/>
      <dgm:spPr/>
    </dgm:pt>
    <dgm:pt modelId="{B742941B-14F4-8A4A-AF8F-9EE2C844F327}" type="pres">
      <dgm:prSet presAssocID="{22B10F64-9F74-C74C-AB1D-C16F387B397C}" presName="parTxOnly" presStyleLbl="node1" presStyleIdx="3" presStyleCnt="5">
        <dgm:presLayoutVars>
          <dgm:bulletEnabled val="1"/>
        </dgm:presLayoutVars>
      </dgm:prSet>
      <dgm:spPr/>
    </dgm:pt>
    <dgm:pt modelId="{26AD0DC6-FB6A-D441-B48E-47D76D50ABCC}" type="pres">
      <dgm:prSet presAssocID="{D8FEB465-6E74-B048-83EE-6B3E23A2FACA}" presName="parSpace" presStyleCnt="0"/>
      <dgm:spPr/>
    </dgm:pt>
    <dgm:pt modelId="{B9BA53DA-35CC-484A-BDE4-E054A67A491C}" type="pres">
      <dgm:prSet presAssocID="{BE994F65-293C-6546-AEA7-819FA0CB365A}" presName="parTxOnly" presStyleLbl="node1" presStyleIdx="4" presStyleCnt="5">
        <dgm:presLayoutVars>
          <dgm:bulletEnabled val="1"/>
        </dgm:presLayoutVars>
      </dgm:prSet>
      <dgm:spPr/>
    </dgm:pt>
  </dgm:ptLst>
  <dgm:cxnLst>
    <dgm:cxn modelId="{68CA616B-9A35-104C-8FB8-54FBEE4B1968}" srcId="{8C724FE2-07F4-AB48-8098-1F9792F824C0}" destId="{FE7C950F-7AD8-8F42-9A9D-BC3FB8D9C9EE}" srcOrd="2" destOrd="0" parTransId="{68F7270F-832D-6142-A837-5FD590C06112}" sibTransId="{2D576E18-2AB7-C54E-A33C-2C7BEE5E1686}"/>
    <dgm:cxn modelId="{5B08DF71-D8F5-BE4F-9DE3-DE3E0B3AB44D}" type="presOf" srcId="{4161081A-CC67-9A4B-864C-68BFD329A1CC}" destId="{FBC483E8-3444-5349-BF61-65D4365CBA45}" srcOrd="0" destOrd="0" presId="urn:microsoft.com/office/officeart/2005/8/layout/hChevron3"/>
    <dgm:cxn modelId="{396D3D74-E4BF-A349-A1F6-6906B394DEF2}" type="presOf" srcId="{BE994F65-293C-6546-AEA7-819FA0CB365A}" destId="{B9BA53DA-35CC-484A-BDE4-E054A67A491C}" srcOrd="0" destOrd="0" presId="urn:microsoft.com/office/officeart/2005/8/layout/hChevron3"/>
    <dgm:cxn modelId="{AA7FAD54-A699-064C-858D-9EFA12A60023}" srcId="{8C724FE2-07F4-AB48-8098-1F9792F824C0}" destId="{4161081A-CC67-9A4B-864C-68BFD329A1CC}" srcOrd="0" destOrd="0" parTransId="{D326D5AF-F5FE-D54E-932B-7C853AC7DBFD}" sibTransId="{0B1D92F2-11E8-DB4A-9DB7-38F1D3DAE310}"/>
    <dgm:cxn modelId="{24C9095A-AD66-A547-826E-45DDCF681654}" type="presOf" srcId="{22B10F64-9F74-C74C-AB1D-C16F387B397C}" destId="{B742941B-14F4-8A4A-AF8F-9EE2C844F327}" srcOrd="0" destOrd="0" presId="urn:microsoft.com/office/officeart/2005/8/layout/hChevron3"/>
    <dgm:cxn modelId="{5A00957C-2E0E-6D45-8410-93917810C8DC}" type="presOf" srcId="{F90C7F46-2283-B74B-8537-9295277B37E1}" destId="{B554BC9E-1666-1549-9670-7336C0E91747}" srcOrd="0" destOrd="0" presId="urn:microsoft.com/office/officeart/2005/8/layout/hChevron3"/>
    <dgm:cxn modelId="{B629509D-1940-7843-BC51-52D15A2481AB}" srcId="{8C724FE2-07F4-AB48-8098-1F9792F824C0}" destId="{BE994F65-293C-6546-AEA7-819FA0CB365A}" srcOrd="4" destOrd="0" parTransId="{5BD25967-8B03-1341-883B-3A7CF73252E0}" sibTransId="{5A52161F-0AFE-4048-868E-3C68E048B6CC}"/>
    <dgm:cxn modelId="{FF2823CB-B709-2547-88B1-A8DA95DFC20A}" type="presOf" srcId="{8C724FE2-07F4-AB48-8098-1F9792F824C0}" destId="{7CC24A07-0247-2B48-BFA0-9688188F8F0B}" srcOrd="0" destOrd="0" presId="urn:microsoft.com/office/officeart/2005/8/layout/hChevron3"/>
    <dgm:cxn modelId="{AA9581CF-D4B1-9D4C-A4E4-18DC5D3DCE10}" type="presOf" srcId="{FE7C950F-7AD8-8F42-9A9D-BC3FB8D9C9EE}" destId="{D3C5EC13-71A2-CA41-97FB-AE2AB3A23AD5}" srcOrd="0" destOrd="0" presId="urn:microsoft.com/office/officeart/2005/8/layout/hChevron3"/>
    <dgm:cxn modelId="{CF36D4F0-C830-7A41-983A-7B12A7D9E993}" srcId="{8C724FE2-07F4-AB48-8098-1F9792F824C0}" destId="{F90C7F46-2283-B74B-8537-9295277B37E1}" srcOrd="1" destOrd="0" parTransId="{D4FE29D5-7946-BF45-878C-784E8CFDDACD}" sibTransId="{D21D37AB-C92E-5749-87FF-E8EF11C98EBD}"/>
    <dgm:cxn modelId="{44D6EBFF-9A71-3248-9552-C9453BFBCF60}" srcId="{8C724FE2-07F4-AB48-8098-1F9792F824C0}" destId="{22B10F64-9F74-C74C-AB1D-C16F387B397C}" srcOrd="3" destOrd="0" parTransId="{C444BEED-2595-694C-A29D-D566AE80CC39}" sibTransId="{D8FEB465-6E74-B048-83EE-6B3E23A2FACA}"/>
    <dgm:cxn modelId="{3E050C2D-E4B5-8C46-B3E2-E7D6E168392F}" type="presParOf" srcId="{7CC24A07-0247-2B48-BFA0-9688188F8F0B}" destId="{FBC483E8-3444-5349-BF61-65D4365CBA45}" srcOrd="0" destOrd="0" presId="urn:microsoft.com/office/officeart/2005/8/layout/hChevron3"/>
    <dgm:cxn modelId="{241A4C32-2167-C448-9E5D-7E030D7DEFD1}" type="presParOf" srcId="{7CC24A07-0247-2B48-BFA0-9688188F8F0B}" destId="{21F30C75-C5B3-F144-AFD7-2737A6B1E3A0}" srcOrd="1" destOrd="0" presId="urn:microsoft.com/office/officeart/2005/8/layout/hChevron3"/>
    <dgm:cxn modelId="{1EC763F2-389B-4743-B111-3B5B112DCD0F}" type="presParOf" srcId="{7CC24A07-0247-2B48-BFA0-9688188F8F0B}" destId="{B554BC9E-1666-1549-9670-7336C0E91747}" srcOrd="2" destOrd="0" presId="urn:microsoft.com/office/officeart/2005/8/layout/hChevron3"/>
    <dgm:cxn modelId="{319864F6-F5E6-5B4E-9DA3-7E9FD3637760}" type="presParOf" srcId="{7CC24A07-0247-2B48-BFA0-9688188F8F0B}" destId="{9817EFCD-0ACF-1F47-A375-E7120AA78F94}" srcOrd="3" destOrd="0" presId="urn:microsoft.com/office/officeart/2005/8/layout/hChevron3"/>
    <dgm:cxn modelId="{EA703666-123C-AE46-8172-D1B0019B39C8}" type="presParOf" srcId="{7CC24A07-0247-2B48-BFA0-9688188F8F0B}" destId="{D3C5EC13-71A2-CA41-97FB-AE2AB3A23AD5}" srcOrd="4" destOrd="0" presId="urn:microsoft.com/office/officeart/2005/8/layout/hChevron3"/>
    <dgm:cxn modelId="{A900DC0D-2C91-A54A-9660-68614B70D505}" type="presParOf" srcId="{7CC24A07-0247-2B48-BFA0-9688188F8F0B}" destId="{48104934-0434-104D-B01A-7E6FF4D588CB}" srcOrd="5" destOrd="0" presId="urn:microsoft.com/office/officeart/2005/8/layout/hChevron3"/>
    <dgm:cxn modelId="{0A63CCD6-EDFB-3540-A587-FF63732E478C}" type="presParOf" srcId="{7CC24A07-0247-2B48-BFA0-9688188F8F0B}" destId="{B742941B-14F4-8A4A-AF8F-9EE2C844F327}" srcOrd="6" destOrd="0" presId="urn:microsoft.com/office/officeart/2005/8/layout/hChevron3"/>
    <dgm:cxn modelId="{01774B0F-FFA0-C74B-9CE3-465BDE843BFC}" type="presParOf" srcId="{7CC24A07-0247-2B48-BFA0-9688188F8F0B}" destId="{26AD0DC6-FB6A-D441-B48E-47D76D50ABCC}" srcOrd="7" destOrd="0" presId="urn:microsoft.com/office/officeart/2005/8/layout/hChevron3"/>
    <dgm:cxn modelId="{8E59AFC3-492B-B34C-BCEF-1A656981C96C}" type="presParOf" srcId="{7CC24A07-0247-2B48-BFA0-9688188F8F0B}" destId="{B9BA53DA-35CC-484A-BDE4-E054A67A491C}" srcOrd="8"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8C724FE2-07F4-AB48-8098-1F9792F824C0}" type="doc">
      <dgm:prSet loTypeId="urn:microsoft.com/office/officeart/2005/8/layout/hChevron3" loCatId="" qsTypeId="urn:microsoft.com/office/officeart/2005/8/quickstyle/simple1" qsCatId="simple" csTypeId="urn:microsoft.com/office/officeart/2005/8/colors/accent1_2" csCatId="accent1" phldr="1"/>
      <dgm:spPr/>
    </dgm:pt>
    <dgm:pt modelId="{4161081A-CC67-9A4B-864C-68BFD329A1CC}">
      <dgm:prSet phldrT="[Text]" custT="1"/>
      <dgm:spPr>
        <a:solidFill>
          <a:schemeClr val="accent1">
            <a:lumMod val="20000"/>
            <a:lumOff val="80000"/>
          </a:schemeClr>
        </a:solidFill>
      </dgm:spPr>
      <dgm:t>
        <a:bodyPr/>
        <a:lstStyle/>
        <a:p>
          <a:r>
            <a:rPr lang="en-US" sz="1000" b="1"/>
            <a:t>Storage Business</a:t>
          </a:r>
        </a:p>
      </dgm:t>
    </dgm:pt>
    <dgm:pt modelId="{D326D5AF-F5FE-D54E-932B-7C853AC7DBFD}" type="parTrans" cxnId="{AA7FAD54-A699-064C-858D-9EFA12A60023}">
      <dgm:prSet/>
      <dgm:spPr/>
      <dgm:t>
        <a:bodyPr/>
        <a:lstStyle/>
        <a:p>
          <a:endParaRPr lang="en-US" sz="1000" b="1"/>
        </a:p>
      </dgm:t>
    </dgm:pt>
    <dgm:pt modelId="{0B1D92F2-11E8-DB4A-9DB7-38F1D3DAE310}" type="sibTrans" cxnId="{AA7FAD54-A699-064C-858D-9EFA12A60023}">
      <dgm:prSet/>
      <dgm:spPr/>
      <dgm:t>
        <a:bodyPr/>
        <a:lstStyle/>
        <a:p>
          <a:endParaRPr lang="en-US" sz="1000" b="1"/>
        </a:p>
      </dgm:t>
    </dgm:pt>
    <dgm:pt modelId="{FE7C950F-7AD8-8F42-9A9D-BC3FB8D9C9EE}">
      <dgm:prSet phldrT="[Text]" custT="1"/>
      <dgm:spPr>
        <a:solidFill>
          <a:schemeClr val="accent1">
            <a:lumMod val="20000"/>
            <a:lumOff val="80000"/>
          </a:schemeClr>
        </a:solidFill>
      </dgm:spPr>
      <dgm:t>
        <a:bodyPr/>
        <a:lstStyle/>
        <a:p>
          <a:r>
            <a:rPr lang="en-US" sz="800" b="1"/>
            <a:t>Product Portfolio</a:t>
          </a:r>
        </a:p>
      </dgm:t>
    </dgm:pt>
    <dgm:pt modelId="{68F7270F-832D-6142-A837-5FD590C06112}" type="parTrans" cxnId="{68CA616B-9A35-104C-8FB8-54FBEE4B1968}">
      <dgm:prSet/>
      <dgm:spPr/>
      <dgm:t>
        <a:bodyPr/>
        <a:lstStyle/>
        <a:p>
          <a:endParaRPr lang="en-US" sz="1000" b="1"/>
        </a:p>
      </dgm:t>
    </dgm:pt>
    <dgm:pt modelId="{2D576E18-2AB7-C54E-A33C-2C7BEE5E1686}" type="sibTrans" cxnId="{68CA616B-9A35-104C-8FB8-54FBEE4B1968}">
      <dgm:prSet/>
      <dgm:spPr/>
      <dgm:t>
        <a:bodyPr/>
        <a:lstStyle/>
        <a:p>
          <a:endParaRPr lang="en-US" sz="1000" b="1"/>
        </a:p>
      </dgm:t>
    </dgm:pt>
    <dgm:pt modelId="{F90C7F46-2283-B74B-8537-9295277B37E1}">
      <dgm:prSet phldrT="[Text]" custT="1"/>
      <dgm:spPr>
        <a:solidFill>
          <a:schemeClr val="accent1"/>
        </a:solidFill>
      </dgm:spPr>
      <dgm:t>
        <a:bodyPr/>
        <a:lstStyle/>
        <a:p>
          <a:r>
            <a:rPr lang="en-US" sz="1000" b="1"/>
            <a:t>Key Technologies</a:t>
          </a:r>
        </a:p>
      </dgm:t>
    </dgm:pt>
    <dgm:pt modelId="{D4FE29D5-7946-BF45-878C-784E8CFDDACD}" type="parTrans" cxnId="{CF36D4F0-C830-7A41-983A-7B12A7D9E993}">
      <dgm:prSet/>
      <dgm:spPr/>
      <dgm:t>
        <a:bodyPr/>
        <a:lstStyle/>
        <a:p>
          <a:endParaRPr lang="en-US" sz="1000" b="1"/>
        </a:p>
      </dgm:t>
    </dgm:pt>
    <dgm:pt modelId="{D21D37AB-C92E-5749-87FF-E8EF11C98EBD}" type="sibTrans" cxnId="{CF36D4F0-C830-7A41-983A-7B12A7D9E993}">
      <dgm:prSet/>
      <dgm:spPr/>
      <dgm:t>
        <a:bodyPr/>
        <a:lstStyle/>
        <a:p>
          <a:endParaRPr lang="en-US" sz="1000" b="1"/>
        </a:p>
      </dgm:t>
    </dgm:pt>
    <dgm:pt modelId="{22B10F64-9F74-C74C-AB1D-C16F387B397C}">
      <dgm:prSet phldrT="[Text]" custT="1"/>
      <dgm:spPr>
        <a:solidFill>
          <a:schemeClr val="accent1">
            <a:lumMod val="20000"/>
            <a:lumOff val="80000"/>
          </a:schemeClr>
        </a:solidFill>
      </dgm:spPr>
      <dgm:t>
        <a:bodyPr/>
        <a:lstStyle/>
        <a:p>
          <a:r>
            <a:rPr lang="en-US" sz="1000" b="1"/>
            <a:t>Support Infrastructure</a:t>
          </a:r>
        </a:p>
      </dgm:t>
    </dgm:pt>
    <dgm:pt modelId="{C444BEED-2595-694C-A29D-D566AE80CC39}" type="parTrans" cxnId="{44D6EBFF-9A71-3248-9552-C9453BFBCF60}">
      <dgm:prSet/>
      <dgm:spPr/>
      <dgm:t>
        <a:bodyPr/>
        <a:lstStyle/>
        <a:p>
          <a:endParaRPr lang="en-US" sz="1000" b="1"/>
        </a:p>
      </dgm:t>
    </dgm:pt>
    <dgm:pt modelId="{D8FEB465-6E74-B048-83EE-6B3E23A2FACA}" type="sibTrans" cxnId="{44D6EBFF-9A71-3248-9552-C9453BFBCF60}">
      <dgm:prSet/>
      <dgm:spPr/>
      <dgm:t>
        <a:bodyPr/>
        <a:lstStyle/>
        <a:p>
          <a:endParaRPr lang="en-US" sz="1000" b="1"/>
        </a:p>
      </dgm:t>
    </dgm:pt>
    <dgm:pt modelId="{BE994F65-293C-6546-AEA7-819FA0CB365A}">
      <dgm:prSet phldrT="[Text]" custT="1"/>
      <dgm:spPr>
        <a:solidFill>
          <a:schemeClr val="accent1">
            <a:lumMod val="20000"/>
            <a:lumOff val="80000"/>
          </a:schemeClr>
        </a:solidFill>
      </dgm:spPr>
      <dgm:t>
        <a:bodyPr/>
        <a:lstStyle/>
        <a:p>
          <a:r>
            <a:rPr lang="en-US" sz="1000" b="1"/>
            <a:t>Customer Values</a:t>
          </a:r>
        </a:p>
      </dgm:t>
    </dgm:pt>
    <dgm:pt modelId="{5BD25967-8B03-1341-883B-3A7CF73252E0}" type="parTrans" cxnId="{B629509D-1940-7843-BC51-52D15A2481AB}">
      <dgm:prSet/>
      <dgm:spPr/>
      <dgm:t>
        <a:bodyPr/>
        <a:lstStyle/>
        <a:p>
          <a:endParaRPr lang="en-US" sz="1000" b="1"/>
        </a:p>
      </dgm:t>
    </dgm:pt>
    <dgm:pt modelId="{5A52161F-0AFE-4048-868E-3C68E048B6CC}" type="sibTrans" cxnId="{B629509D-1940-7843-BC51-52D15A2481AB}">
      <dgm:prSet/>
      <dgm:spPr/>
      <dgm:t>
        <a:bodyPr/>
        <a:lstStyle/>
        <a:p>
          <a:endParaRPr lang="en-US" sz="1000" b="1"/>
        </a:p>
      </dgm:t>
    </dgm:pt>
    <dgm:pt modelId="{7CC24A07-0247-2B48-BFA0-9688188F8F0B}" type="pres">
      <dgm:prSet presAssocID="{8C724FE2-07F4-AB48-8098-1F9792F824C0}" presName="Name0" presStyleCnt="0">
        <dgm:presLayoutVars>
          <dgm:dir/>
          <dgm:resizeHandles val="exact"/>
        </dgm:presLayoutVars>
      </dgm:prSet>
      <dgm:spPr/>
    </dgm:pt>
    <dgm:pt modelId="{FBC483E8-3444-5349-BF61-65D4365CBA45}" type="pres">
      <dgm:prSet presAssocID="{4161081A-CC67-9A4B-864C-68BFD329A1CC}" presName="parTxOnly" presStyleLbl="node1" presStyleIdx="0" presStyleCnt="5" custScaleX="68263">
        <dgm:presLayoutVars>
          <dgm:bulletEnabled val="1"/>
        </dgm:presLayoutVars>
      </dgm:prSet>
      <dgm:spPr/>
    </dgm:pt>
    <dgm:pt modelId="{21F30C75-C5B3-F144-AFD7-2737A6B1E3A0}" type="pres">
      <dgm:prSet presAssocID="{0B1D92F2-11E8-DB4A-9DB7-38F1D3DAE310}" presName="parSpace" presStyleCnt="0"/>
      <dgm:spPr/>
    </dgm:pt>
    <dgm:pt modelId="{B554BC9E-1666-1549-9670-7336C0E91747}" type="pres">
      <dgm:prSet presAssocID="{F90C7F46-2283-B74B-8537-9295277B37E1}" presName="parTxOnly" presStyleLbl="node1" presStyleIdx="1" presStyleCnt="5" custScaleX="88570">
        <dgm:presLayoutVars>
          <dgm:bulletEnabled val="1"/>
        </dgm:presLayoutVars>
      </dgm:prSet>
      <dgm:spPr/>
    </dgm:pt>
    <dgm:pt modelId="{9817EFCD-0ACF-1F47-A375-E7120AA78F94}" type="pres">
      <dgm:prSet presAssocID="{D21D37AB-C92E-5749-87FF-E8EF11C98EBD}" presName="parSpace" presStyleCnt="0"/>
      <dgm:spPr/>
    </dgm:pt>
    <dgm:pt modelId="{D3C5EC13-71A2-CA41-97FB-AE2AB3A23AD5}" type="pres">
      <dgm:prSet presAssocID="{FE7C950F-7AD8-8F42-9A9D-BC3FB8D9C9EE}" presName="parTxOnly" presStyleLbl="node1" presStyleIdx="2" presStyleCnt="5" custScaleX="77100">
        <dgm:presLayoutVars>
          <dgm:bulletEnabled val="1"/>
        </dgm:presLayoutVars>
      </dgm:prSet>
      <dgm:spPr/>
    </dgm:pt>
    <dgm:pt modelId="{48104934-0434-104D-B01A-7E6FF4D588CB}" type="pres">
      <dgm:prSet presAssocID="{2D576E18-2AB7-C54E-A33C-2C7BEE5E1686}" presName="parSpace" presStyleCnt="0"/>
      <dgm:spPr/>
    </dgm:pt>
    <dgm:pt modelId="{B742941B-14F4-8A4A-AF8F-9EE2C844F327}" type="pres">
      <dgm:prSet presAssocID="{22B10F64-9F74-C74C-AB1D-C16F387B397C}" presName="parTxOnly" presStyleLbl="node1" presStyleIdx="3" presStyleCnt="5">
        <dgm:presLayoutVars>
          <dgm:bulletEnabled val="1"/>
        </dgm:presLayoutVars>
      </dgm:prSet>
      <dgm:spPr/>
    </dgm:pt>
    <dgm:pt modelId="{26AD0DC6-FB6A-D441-B48E-47D76D50ABCC}" type="pres">
      <dgm:prSet presAssocID="{D8FEB465-6E74-B048-83EE-6B3E23A2FACA}" presName="parSpace" presStyleCnt="0"/>
      <dgm:spPr/>
    </dgm:pt>
    <dgm:pt modelId="{B9BA53DA-35CC-484A-BDE4-E054A67A491C}" type="pres">
      <dgm:prSet presAssocID="{BE994F65-293C-6546-AEA7-819FA0CB365A}" presName="parTxOnly" presStyleLbl="node1" presStyleIdx="4" presStyleCnt="5">
        <dgm:presLayoutVars>
          <dgm:bulletEnabled val="1"/>
        </dgm:presLayoutVars>
      </dgm:prSet>
      <dgm:spPr/>
    </dgm:pt>
  </dgm:ptLst>
  <dgm:cxnLst>
    <dgm:cxn modelId="{68CA616B-9A35-104C-8FB8-54FBEE4B1968}" srcId="{8C724FE2-07F4-AB48-8098-1F9792F824C0}" destId="{FE7C950F-7AD8-8F42-9A9D-BC3FB8D9C9EE}" srcOrd="2" destOrd="0" parTransId="{68F7270F-832D-6142-A837-5FD590C06112}" sibTransId="{2D576E18-2AB7-C54E-A33C-2C7BEE5E1686}"/>
    <dgm:cxn modelId="{5B08DF71-D8F5-BE4F-9DE3-DE3E0B3AB44D}" type="presOf" srcId="{4161081A-CC67-9A4B-864C-68BFD329A1CC}" destId="{FBC483E8-3444-5349-BF61-65D4365CBA45}" srcOrd="0" destOrd="0" presId="urn:microsoft.com/office/officeart/2005/8/layout/hChevron3"/>
    <dgm:cxn modelId="{396D3D74-E4BF-A349-A1F6-6906B394DEF2}" type="presOf" srcId="{BE994F65-293C-6546-AEA7-819FA0CB365A}" destId="{B9BA53DA-35CC-484A-BDE4-E054A67A491C}" srcOrd="0" destOrd="0" presId="urn:microsoft.com/office/officeart/2005/8/layout/hChevron3"/>
    <dgm:cxn modelId="{AA7FAD54-A699-064C-858D-9EFA12A60023}" srcId="{8C724FE2-07F4-AB48-8098-1F9792F824C0}" destId="{4161081A-CC67-9A4B-864C-68BFD329A1CC}" srcOrd="0" destOrd="0" parTransId="{D326D5AF-F5FE-D54E-932B-7C853AC7DBFD}" sibTransId="{0B1D92F2-11E8-DB4A-9DB7-38F1D3DAE310}"/>
    <dgm:cxn modelId="{24C9095A-AD66-A547-826E-45DDCF681654}" type="presOf" srcId="{22B10F64-9F74-C74C-AB1D-C16F387B397C}" destId="{B742941B-14F4-8A4A-AF8F-9EE2C844F327}" srcOrd="0" destOrd="0" presId="urn:microsoft.com/office/officeart/2005/8/layout/hChevron3"/>
    <dgm:cxn modelId="{5A00957C-2E0E-6D45-8410-93917810C8DC}" type="presOf" srcId="{F90C7F46-2283-B74B-8537-9295277B37E1}" destId="{B554BC9E-1666-1549-9670-7336C0E91747}" srcOrd="0" destOrd="0" presId="urn:microsoft.com/office/officeart/2005/8/layout/hChevron3"/>
    <dgm:cxn modelId="{B629509D-1940-7843-BC51-52D15A2481AB}" srcId="{8C724FE2-07F4-AB48-8098-1F9792F824C0}" destId="{BE994F65-293C-6546-AEA7-819FA0CB365A}" srcOrd="4" destOrd="0" parTransId="{5BD25967-8B03-1341-883B-3A7CF73252E0}" sibTransId="{5A52161F-0AFE-4048-868E-3C68E048B6CC}"/>
    <dgm:cxn modelId="{FF2823CB-B709-2547-88B1-A8DA95DFC20A}" type="presOf" srcId="{8C724FE2-07F4-AB48-8098-1F9792F824C0}" destId="{7CC24A07-0247-2B48-BFA0-9688188F8F0B}" srcOrd="0" destOrd="0" presId="urn:microsoft.com/office/officeart/2005/8/layout/hChevron3"/>
    <dgm:cxn modelId="{AA9581CF-D4B1-9D4C-A4E4-18DC5D3DCE10}" type="presOf" srcId="{FE7C950F-7AD8-8F42-9A9D-BC3FB8D9C9EE}" destId="{D3C5EC13-71A2-CA41-97FB-AE2AB3A23AD5}" srcOrd="0" destOrd="0" presId="urn:microsoft.com/office/officeart/2005/8/layout/hChevron3"/>
    <dgm:cxn modelId="{CF36D4F0-C830-7A41-983A-7B12A7D9E993}" srcId="{8C724FE2-07F4-AB48-8098-1F9792F824C0}" destId="{F90C7F46-2283-B74B-8537-9295277B37E1}" srcOrd="1" destOrd="0" parTransId="{D4FE29D5-7946-BF45-878C-784E8CFDDACD}" sibTransId="{D21D37AB-C92E-5749-87FF-E8EF11C98EBD}"/>
    <dgm:cxn modelId="{44D6EBFF-9A71-3248-9552-C9453BFBCF60}" srcId="{8C724FE2-07F4-AB48-8098-1F9792F824C0}" destId="{22B10F64-9F74-C74C-AB1D-C16F387B397C}" srcOrd="3" destOrd="0" parTransId="{C444BEED-2595-694C-A29D-D566AE80CC39}" sibTransId="{D8FEB465-6E74-B048-83EE-6B3E23A2FACA}"/>
    <dgm:cxn modelId="{3E050C2D-E4B5-8C46-B3E2-E7D6E168392F}" type="presParOf" srcId="{7CC24A07-0247-2B48-BFA0-9688188F8F0B}" destId="{FBC483E8-3444-5349-BF61-65D4365CBA45}" srcOrd="0" destOrd="0" presId="urn:microsoft.com/office/officeart/2005/8/layout/hChevron3"/>
    <dgm:cxn modelId="{241A4C32-2167-C448-9E5D-7E030D7DEFD1}" type="presParOf" srcId="{7CC24A07-0247-2B48-BFA0-9688188F8F0B}" destId="{21F30C75-C5B3-F144-AFD7-2737A6B1E3A0}" srcOrd="1" destOrd="0" presId="urn:microsoft.com/office/officeart/2005/8/layout/hChevron3"/>
    <dgm:cxn modelId="{1EC763F2-389B-4743-B111-3B5B112DCD0F}" type="presParOf" srcId="{7CC24A07-0247-2B48-BFA0-9688188F8F0B}" destId="{B554BC9E-1666-1549-9670-7336C0E91747}" srcOrd="2" destOrd="0" presId="urn:microsoft.com/office/officeart/2005/8/layout/hChevron3"/>
    <dgm:cxn modelId="{319864F6-F5E6-5B4E-9DA3-7E9FD3637760}" type="presParOf" srcId="{7CC24A07-0247-2B48-BFA0-9688188F8F0B}" destId="{9817EFCD-0ACF-1F47-A375-E7120AA78F94}" srcOrd="3" destOrd="0" presId="urn:microsoft.com/office/officeart/2005/8/layout/hChevron3"/>
    <dgm:cxn modelId="{EA703666-123C-AE46-8172-D1B0019B39C8}" type="presParOf" srcId="{7CC24A07-0247-2B48-BFA0-9688188F8F0B}" destId="{D3C5EC13-71A2-CA41-97FB-AE2AB3A23AD5}" srcOrd="4" destOrd="0" presId="urn:microsoft.com/office/officeart/2005/8/layout/hChevron3"/>
    <dgm:cxn modelId="{A900DC0D-2C91-A54A-9660-68614B70D505}" type="presParOf" srcId="{7CC24A07-0247-2B48-BFA0-9688188F8F0B}" destId="{48104934-0434-104D-B01A-7E6FF4D588CB}" srcOrd="5" destOrd="0" presId="urn:microsoft.com/office/officeart/2005/8/layout/hChevron3"/>
    <dgm:cxn modelId="{0A63CCD6-EDFB-3540-A587-FF63732E478C}" type="presParOf" srcId="{7CC24A07-0247-2B48-BFA0-9688188F8F0B}" destId="{B742941B-14F4-8A4A-AF8F-9EE2C844F327}" srcOrd="6" destOrd="0" presId="urn:microsoft.com/office/officeart/2005/8/layout/hChevron3"/>
    <dgm:cxn modelId="{01774B0F-FFA0-C74B-9CE3-465BDE843BFC}" type="presParOf" srcId="{7CC24A07-0247-2B48-BFA0-9688188F8F0B}" destId="{26AD0DC6-FB6A-D441-B48E-47D76D50ABCC}" srcOrd="7" destOrd="0" presId="urn:microsoft.com/office/officeart/2005/8/layout/hChevron3"/>
    <dgm:cxn modelId="{8E59AFC3-492B-B34C-BCEF-1A656981C96C}" type="presParOf" srcId="{7CC24A07-0247-2B48-BFA0-9688188F8F0B}" destId="{B9BA53DA-35CC-484A-BDE4-E054A67A491C}" srcOrd="8" destOrd="0" presId="urn:microsoft.com/office/officeart/2005/8/layout/hChevron3"/>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8C724FE2-07F4-AB48-8098-1F9792F824C0}" type="doc">
      <dgm:prSet loTypeId="urn:microsoft.com/office/officeart/2005/8/layout/hChevron3" loCatId="" qsTypeId="urn:microsoft.com/office/officeart/2005/8/quickstyle/simple1" qsCatId="simple" csTypeId="urn:microsoft.com/office/officeart/2005/8/colors/accent1_2" csCatId="accent1" phldr="1"/>
      <dgm:spPr/>
    </dgm:pt>
    <dgm:pt modelId="{4161081A-CC67-9A4B-864C-68BFD329A1CC}">
      <dgm:prSet phldrT="[Text]" custT="1"/>
      <dgm:spPr>
        <a:solidFill>
          <a:schemeClr val="accent1">
            <a:lumMod val="20000"/>
            <a:lumOff val="80000"/>
          </a:schemeClr>
        </a:solidFill>
      </dgm:spPr>
      <dgm:t>
        <a:bodyPr/>
        <a:lstStyle/>
        <a:p>
          <a:r>
            <a:rPr lang="en-US" sz="1000" b="1"/>
            <a:t>Storage Business</a:t>
          </a:r>
        </a:p>
      </dgm:t>
    </dgm:pt>
    <dgm:pt modelId="{D326D5AF-F5FE-D54E-932B-7C853AC7DBFD}" type="parTrans" cxnId="{AA7FAD54-A699-064C-858D-9EFA12A60023}">
      <dgm:prSet/>
      <dgm:spPr/>
      <dgm:t>
        <a:bodyPr/>
        <a:lstStyle/>
        <a:p>
          <a:endParaRPr lang="en-US" sz="1000" b="1"/>
        </a:p>
      </dgm:t>
    </dgm:pt>
    <dgm:pt modelId="{0B1D92F2-11E8-DB4A-9DB7-38F1D3DAE310}" type="sibTrans" cxnId="{AA7FAD54-A699-064C-858D-9EFA12A60023}">
      <dgm:prSet/>
      <dgm:spPr/>
      <dgm:t>
        <a:bodyPr/>
        <a:lstStyle/>
        <a:p>
          <a:endParaRPr lang="en-US" sz="1000" b="1"/>
        </a:p>
      </dgm:t>
    </dgm:pt>
    <dgm:pt modelId="{FE7C950F-7AD8-8F42-9A9D-BC3FB8D9C9EE}">
      <dgm:prSet phldrT="[Text]" custT="1"/>
      <dgm:spPr>
        <a:solidFill>
          <a:schemeClr val="accent1">
            <a:lumMod val="20000"/>
            <a:lumOff val="80000"/>
          </a:schemeClr>
        </a:solidFill>
      </dgm:spPr>
      <dgm:t>
        <a:bodyPr/>
        <a:lstStyle/>
        <a:p>
          <a:r>
            <a:rPr lang="en-US" sz="800" b="1"/>
            <a:t>Product Portfolio</a:t>
          </a:r>
        </a:p>
      </dgm:t>
    </dgm:pt>
    <dgm:pt modelId="{68F7270F-832D-6142-A837-5FD590C06112}" type="parTrans" cxnId="{68CA616B-9A35-104C-8FB8-54FBEE4B1968}">
      <dgm:prSet/>
      <dgm:spPr/>
      <dgm:t>
        <a:bodyPr/>
        <a:lstStyle/>
        <a:p>
          <a:endParaRPr lang="en-US" sz="1000" b="1"/>
        </a:p>
      </dgm:t>
    </dgm:pt>
    <dgm:pt modelId="{2D576E18-2AB7-C54E-A33C-2C7BEE5E1686}" type="sibTrans" cxnId="{68CA616B-9A35-104C-8FB8-54FBEE4B1968}">
      <dgm:prSet/>
      <dgm:spPr/>
      <dgm:t>
        <a:bodyPr/>
        <a:lstStyle/>
        <a:p>
          <a:endParaRPr lang="en-US" sz="1000" b="1"/>
        </a:p>
      </dgm:t>
    </dgm:pt>
    <dgm:pt modelId="{F90C7F46-2283-B74B-8537-9295277B37E1}">
      <dgm:prSet phldrT="[Text]" custT="1"/>
      <dgm:spPr>
        <a:solidFill>
          <a:schemeClr val="accent1"/>
        </a:solidFill>
      </dgm:spPr>
      <dgm:t>
        <a:bodyPr/>
        <a:lstStyle/>
        <a:p>
          <a:r>
            <a:rPr lang="en-US" sz="1000" b="1"/>
            <a:t>Key Technologies</a:t>
          </a:r>
        </a:p>
      </dgm:t>
    </dgm:pt>
    <dgm:pt modelId="{D4FE29D5-7946-BF45-878C-784E8CFDDACD}" type="parTrans" cxnId="{CF36D4F0-C830-7A41-983A-7B12A7D9E993}">
      <dgm:prSet/>
      <dgm:spPr/>
      <dgm:t>
        <a:bodyPr/>
        <a:lstStyle/>
        <a:p>
          <a:endParaRPr lang="en-US" sz="1000" b="1"/>
        </a:p>
      </dgm:t>
    </dgm:pt>
    <dgm:pt modelId="{D21D37AB-C92E-5749-87FF-E8EF11C98EBD}" type="sibTrans" cxnId="{CF36D4F0-C830-7A41-983A-7B12A7D9E993}">
      <dgm:prSet/>
      <dgm:spPr/>
      <dgm:t>
        <a:bodyPr/>
        <a:lstStyle/>
        <a:p>
          <a:endParaRPr lang="en-US" sz="1000" b="1"/>
        </a:p>
      </dgm:t>
    </dgm:pt>
    <dgm:pt modelId="{22B10F64-9F74-C74C-AB1D-C16F387B397C}">
      <dgm:prSet phldrT="[Text]" custT="1"/>
      <dgm:spPr>
        <a:solidFill>
          <a:schemeClr val="accent1">
            <a:lumMod val="20000"/>
            <a:lumOff val="80000"/>
          </a:schemeClr>
        </a:solidFill>
      </dgm:spPr>
      <dgm:t>
        <a:bodyPr/>
        <a:lstStyle/>
        <a:p>
          <a:r>
            <a:rPr lang="en-US" sz="1000" b="1"/>
            <a:t>Support Infrastructure</a:t>
          </a:r>
        </a:p>
      </dgm:t>
    </dgm:pt>
    <dgm:pt modelId="{C444BEED-2595-694C-A29D-D566AE80CC39}" type="parTrans" cxnId="{44D6EBFF-9A71-3248-9552-C9453BFBCF60}">
      <dgm:prSet/>
      <dgm:spPr/>
      <dgm:t>
        <a:bodyPr/>
        <a:lstStyle/>
        <a:p>
          <a:endParaRPr lang="en-US" sz="1000" b="1"/>
        </a:p>
      </dgm:t>
    </dgm:pt>
    <dgm:pt modelId="{D8FEB465-6E74-B048-83EE-6B3E23A2FACA}" type="sibTrans" cxnId="{44D6EBFF-9A71-3248-9552-C9453BFBCF60}">
      <dgm:prSet/>
      <dgm:spPr/>
      <dgm:t>
        <a:bodyPr/>
        <a:lstStyle/>
        <a:p>
          <a:endParaRPr lang="en-US" sz="1000" b="1"/>
        </a:p>
      </dgm:t>
    </dgm:pt>
    <dgm:pt modelId="{BE994F65-293C-6546-AEA7-819FA0CB365A}">
      <dgm:prSet phldrT="[Text]" custT="1"/>
      <dgm:spPr>
        <a:solidFill>
          <a:schemeClr val="accent1">
            <a:lumMod val="20000"/>
            <a:lumOff val="80000"/>
          </a:schemeClr>
        </a:solidFill>
      </dgm:spPr>
      <dgm:t>
        <a:bodyPr/>
        <a:lstStyle/>
        <a:p>
          <a:r>
            <a:rPr lang="en-US" sz="1000" b="1"/>
            <a:t>Customer Values</a:t>
          </a:r>
        </a:p>
      </dgm:t>
    </dgm:pt>
    <dgm:pt modelId="{5BD25967-8B03-1341-883B-3A7CF73252E0}" type="parTrans" cxnId="{B629509D-1940-7843-BC51-52D15A2481AB}">
      <dgm:prSet/>
      <dgm:spPr/>
      <dgm:t>
        <a:bodyPr/>
        <a:lstStyle/>
        <a:p>
          <a:endParaRPr lang="en-US" sz="1000" b="1"/>
        </a:p>
      </dgm:t>
    </dgm:pt>
    <dgm:pt modelId="{5A52161F-0AFE-4048-868E-3C68E048B6CC}" type="sibTrans" cxnId="{B629509D-1940-7843-BC51-52D15A2481AB}">
      <dgm:prSet/>
      <dgm:spPr/>
      <dgm:t>
        <a:bodyPr/>
        <a:lstStyle/>
        <a:p>
          <a:endParaRPr lang="en-US" sz="1000" b="1"/>
        </a:p>
      </dgm:t>
    </dgm:pt>
    <dgm:pt modelId="{7CC24A07-0247-2B48-BFA0-9688188F8F0B}" type="pres">
      <dgm:prSet presAssocID="{8C724FE2-07F4-AB48-8098-1F9792F824C0}" presName="Name0" presStyleCnt="0">
        <dgm:presLayoutVars>
          <dgm:dir/>
          <dgm:resizeHandles val="exact"/>
        </dgm:presLayoutVars>
      </dgm:prSet>
      <dgm:spPr/>
    </dgm:pt>
    <dgm:pt modelId="{FBC483E8-3444-5349-BF61-65D4365CBA45}" type="pres">
      <dgm:prSet presAssocID="{4161081A-CC67-9A4B-864C-68BFD329A1CC}" presName="parTxOnly" presStyleLbl="node1" presStyleIdx="0" presStyleCnt="5" custScaleX="68263">
        <dgm:presLayoutVars>
          <dgm:bulletEnabled val="1"/>
        </dgm:presLayoutVars>
      </dgm:prSet>
      <dgm:spPr/>
    </dgm:pt>
    <dgm:pt modelId="{21F30C75-C5B3-F144-AFD7-2737A6B1E3A0}" type="pres">
      <dgm:prSet presAssocID="{0B1D92F2-11E8-DB4A-9DB7-38F1D3DAE310}" presName="parSpace" presStyleCnt="0"/>
      <dgm:spPr/>
    </dgm:pt>
    <dgm:pt modelId="{B554BC9E-1666-1549-9670-7336C0E91747}" type="pres">
      <dgm:prSet presAssocID="{F90C7F46-2283-B74B-8537-9295277B37E1}" presName="parTxOnly" presStyleLbl="node1" presStyleIdx="1" presStyleCnt="5" custScaleX="88570">
        <dgm:presLayoutVars>
          <dgm:bulletEnabled val="1"/>
        </dgm:presLayoutVars>
      </dgm:prSet>
      <dgm:spPr/>
    </dgm:pt>
    <dgm:pt modelId="{9817EFCD-0ACF-1F47-A375-E7120AA78F94}" type="pres">
      <dgm:prSet presAssocID="{D21D37AB-C92E-5749-87FF-E8EF11C98EBD}" presName="parSpace" presStyleCnt="0"/>
      <dgm:spPr/>
    </dgm:pt>
    <dgm:pt modelId="{D3C5EC13-71A2-CA41-97FB-AE2AB3A23AD5}" type="pres">
      <dgm:prSet presAssocID="{FE7C950F-7AD8-8F42-9A9D-BC3FB8D9C9EE}" presName="parTxOnly" presStyleLbl="node1" presStyleIdx="2" presStyleCnt="5" custScaleX="77100">
        <dgm:presLayoutVars>
          <dgm:bulletEnabled val="1"/>
        </dgm:presLayoutVars>
      </dgm:prSet>
      <dgm:spPr/>
    </dgm:pt>
    <dgm:pt modelId="{48104934-0434-104D-B01A-7E6FF4D588CB}" type="pres">
      <dgm:prSet presAssocID="{2D576E18-2AB7-C54E-A33C-2C7BEE5E1686}" presName="parSpace" presStyleCnt="0"/>
      <dgm:spPr/>
    </dgm:pt>
    <dgm:pt modelId="{B742941B-14F4-8A4A-AF8F-9EE2C844F327}" type="pres">
      <dgm:prSet presAssocID="{22B10F64-9F74-C74C-AB1D-C16F387B397C}" presName="parTxOnly" presStyleLbl="node1" presStyleIdx="3" presStyleCnt="5">
        <dgm:presLayoutVars>
          <dgm:bulletEnabled val="1"/>
        </dgm:presLayoutVars>
      </dgm:prSet>
      <dgm:spPr/>
    </dgm:pt>
    <dgm:pt modelId="{26AD0DC6-FB6A-D441-B48E-47D76D50ABCC}" type="pres">
      <dgm:prSet presAssocID="{D8FEB465-6E74-B048-83EE-6B3E23A2FACA}" presName="parSpace" presStyleCnt="0"/>
      <dgm:spPr/>
    </dgm:pt>
    <dgm:pt modelId="{B9BA53DA-35CC-484A-BDE4-E054A67A491C}" type="pres">
      <dgm:prSet presAssocID="{BE994F65-293C-6546-AEA7-819FA0CB365A}" presName="parTxOnly" presStyleLbl="node1" presStyleIdx="4" presStyleCnt="5">
        <dgm:presLayoutVars>
          <dgm:bulletEnabled val="1"/>
        </dgm:presLayoutVars>
      </dgm:prSet>
      <dgm:spPr/>
    </dgm:pt>
  </dgm:ptLst>
  <dgm:cxnLst>
    <dgm:cxn modelId="{68CA616B-9A35-104C-8FB8-54FBEE4B1968}" srcId="{8C724FE2-07F4-AB48-8098-1F9792F824C0}" destId="{FE7C950F-7AD8-8F42-9A9D-BC3FB8D9C9EE}" srcOrd="2" destOrd="0" parTransId="{68F7270F-832D-6142-A837-5FD590C06112}" sibTransId="{2D576E18-2AB7-C54E-A33C-2C7BEE5E1686}"/>
    <dgm:cxn modelId="{5B08DF71-D8F5-BE4F-9DE3-DE3E0B3AB44D}" type="presOf" srcId="{4161081A-CC67-9A4B-864C-68BFD329A1CC}" destId="{FBC483E8-3444-5349-BF61-65D4365CBA45}" srcOrd="0" destOrd="0" presId="urn:microsoft.com/office/officeart/2005/8/layout/hChevron3"/>
    <dgm:cxn modelId="{396D3D74-E4BF-A349-A1F6-6906B394DEF2}" type="presOf" srcId="{BE994F65-293C-6546-AEA7-819FA0CB365A}" destId="{B9BA53DA-35CC-484A-BDE4-E054A67A491C}" srcOrd="0" destOrd="0" presId="urn:microsoft.com/office/officeart/2005/8/layout/hChevron3"/>
    <dgm:cxn modelId="{AA7FAD54-A699-064C-858D-9EFA12A60023}" srcId="{8C724FE2-07F4-AB48-8098-1F9792F824C0}" destId="{4161081A-CC67-9A4B-864C-68BFD329A1CC}" srcOrd="0" destOrd="0" parTransId="{D326D5AF-F5FE-D54E-932B-7C853AC7DBFD}" sibTransId="{0B1D92F2-11E8-DB4A-9DB7-38F1D3DAE310}"/>
    <dgm:cxn modelId="{24C9095A-AD66-A547-826E-45DDCF681654}" type="presOf" srcId="{22B10F64-9F74-C74C-AB1D-C16F387B397C}" destId="{B742941B-14F4-8A4A-AF8F-9EE2C844F327}" srcOrd="0" destOrd="0" presId="urn:microsoft.com/office/officeart/2005/8/layout/hChevron3"/>
    <dgm:cxn modelId="{5A00957C-2E0E-6D45-8410-93917810C8DC}" type="presOf" srcId="{F90C7F46-2283-B74B-8537-9295277B37E1}" destId="{B554BC9E-1666-1549-9670-7336C0E91747}" srcOrd="0" destOrd="0" presId="urn:microsoft.com/office/officeart/2005/8/layout/hChevron3"/>
    <dgm:cxn modelId="{B629509D-1940-7843-BC51-52D15A2481AB}" srcId="{8C724FE2-07F4-AB48-8098-1F9792F824C0}" destId="{BE994F65-293C-6546-AEA7-819FA0CB365A}" srcOrd="4" destOrd="0" parTransId="{5BD25967-8B03-1341-883B-3A7CF73252E0}" sibTransId="{5A52161F-0AFE-4048-868E-3C68E048B6CC}"/>
    <dgm:cxn modelId="{FF2823CB-B709-2547-88B1-A8DA95DFC20A}" type="presOf" srcId="{8C724FE2-07F4-AB48-8098-1F9792F824C0}" destId="{7CC24A07-0247-2B48-BFA0-9688188F8F0B}" srcOrd="0" destOrd="0" presId="urn:microsoft.com/office/officeart/2005/8/layout/hChevron3"/>
    <dgm:cxn modelId="{AA9581CF-D4B1-9D4C-A4E4-18DC5D3DCE10}" type="presOf" srcId="{FE7C950F-7AD8-8F42-9A9D-BC3FB8D9C9EE}" destId="{D3C5EC13-71A2-CA41-97FB-AE2AB3A23AD5}" srcOrd="0" destOrd="0" presId="urn:microsoft.com/office/officeart/2005/8/layout/hChevron3"/>
    <dgm:cxn modelId="{CF36D4F0-C830-7A41-983A-7B12A7D9E993}" srcId="{8C724FE2-07F4-AB48-8098-1F9792F824C0}" destId="{F90C7F46-2283-B74B-8537-9295277B37E1}" srcOrd="1" destOrd="0" parTransId="{D4FE29D5-7946-BF45-878C-784E8CFDDACD}" sibTransId="{D21D37AB-C92E-5749-87FF-E8EF11C98EBD}"/>
    <dgm:cxn modelId="{44D6EBFF-9A71-3248-9552-C9453BFBCF60}" srcId="{8C724FE2-07F4-AB48-8098-1F9792F824C0}" destId="{22B10F64-9F74-C74C-AB1D-C16F387B397C}" srcOrd="3" destOrd="0" parTransId="{C444BEED-2595-694C-A29D-D566AE80CC39}" sibTransId="{D8FEB465-6E74-B048-83EE-6B3E23A2FACA}"/>
    <dgm:cxn modelId="{3E050C2D-E4B5-8C46-B3E2-E7D6E168392F}" type="presParOf" srcId="{7CC24A07-0247-2B48-BFA0-9688188F8F0B}" destId="{FBC483E8-3444-5349-BF61-65D4365CBA45}" srcOrd="0" destOrd="0" presId="urn:microsoft.com/office/officeart/2005/8/layout/hChevron3"/>
    <dgm:cxn modelId="{241A4C32-2167-C448-9E5D-7E030D7DEFD1}" type="presParOf" srcId="{7CC24A07-0247-2B48-BFA0-9688188F8F0B}" destId="{21F30C75-C5B3-F144-AFD7-2737A6B1E3A0}" srcOrd="1" destOrd="0" presId="urn:microsoft.com/office/officeart/2005/8/layout/hChevron3"/>
    <dgm:cxn modelId="{1EC763F2-389B-4743-B111-3B5B112DCD0F}" type="presParOf" srcId="{7CC24A07-0247-2B48-BFA0-9688188F8F0B}" destId="{B554BC9E-1666-1549-9670-7336C0E91747}" srcOrd="2" destOrd="0" presId="urn:microsoft.com/office/officeart/2005/8/layout/hChevron3"/>
    <dgm:cxn modelId="{319864F6-F5E6-5B4E-9DA3-7E9FD3637760}" type="presParOf" srcId="{7CC24A07-0247-2B48-BFA0-9688188F8F0B}" destId="{9817EFCD-0ACF-1F47-A375-E7120AA78F94}" srcOrd="3" destOrd="0" presId="urn:microsoft.com/office/officeart/2005/8/layout/hChevron3"/>
    <dgm:cxn modelId="{EA703666-123C-AE46-8172-D1B0019B39C8}" type="presParOf" srcId="{7CC24A07-0247-2B48-BFA0-9688188F8F0B}" destId="{D3C5EC13-71A2-CA41-97FB-AE2AB3A23AD5}" srcOrd="4" destOrd="0" presId="urn:microsoft.com/office/officeart/2005/8/layout/hChevron3"/>
    <dgm:cxn modelId="{A900DC0D-2C91-A54A-9660-68614B70D505}" type="presParOf" srcId="{7CC24A07-0247-2B48-BFA0-9688188F8F0B}" destId="{48104934-0434-104D-B01A-7E6FF4D588CB}" srcOrd="5" destOrd="0" presId="urn:microsoft.com/office/officeart/2005/8/layout/hChevron3"/>
    <dgm:cxn modelId="{0A63CCD6-EDFB-3540-A587-FF63732E478C}" type="presParOf" srcId="{7CC24A07-0247-2B48-BFA0-9688188F8F0B}" destId="{B742941B-14F4-8A4A-AF8F-9EE2C844F327}" srcOrd="6" destOrd="0" presId="urn:microsoft.com/office/officeart/2005/8/layout/hChevron3"/>
    <dgm:cxn modelId="{01774B0F-FFA0-C74B-9CE3-465BDE843BFC}" type="presParOf" srcId="{7CC24A07-0247-2B48-BFA0-9688188F8F0B}" destId="{26AD0DC6-FB6A-D441-B48E-47D76D50ABCC}" srcOrd="7" destOrd="0" presId="urn:microsoft.com/office/officeart/2005/8/layout/hChevron3"/>
    <dgm:cxn modelId="{8E59AFC3-492B-B34C-BCEF-1A656981C96C}" type="presParOf" srcId="{7CC24A07-0247-2B48-BFA0-9688188F8F0B}" destId="{B9BA53DA-35CC-484A-BDE4-E054A67A491C}" srcOrd="8" destOrd="0" presId="urn:microsoft.com/office/officeart/2005/8/layout/hChevron3"/>
  </dgm:cxnLst>
  <dgm:bg/>
  <dgm:whole/>
  <dgm:extLst>
    <a:ext uri="http://schemas.microsoft.com/office/drawing/2008/diagram">
      <dsp:dataModelExt xmlns:dsp="http://schemas.microsoft.com/office/drawing/2008/diagram" relId="rId29"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8C724FE2-07F4-AB48-8098-1F9792F824C0}" type="doc">
      <dgm:prSet loTypeId="urn:microsoft.com/office/officeart/2005/8/layout/hChevron3" loCatId="" qsTypeId="urn:microsoft.com/office/officeart/2005/8/quickstyle/simple1" qsCatId="simple" csTypeId="urn:microsoft.com/office/officeart/2005/8/colors/accent1_2" csCatId="accent1" phldr="1"/>
      <dgm:spPr/>
    </dgm:pt>
    <dgm:pt modelId="{4161081A-CC67-9A4B-864C-68BFD329A1CC}">
      <dgm:prSet phldrT="[Text]" custT="1"/>
      <dgm:spPr>
        <a:solidFill>
          <a:schemeClr val="accent1">
            <a:lumMod val="20000"/>
            <a:lumOff val="80000"/>
          </a:schemeClr>
        </a:solidFill>
      </dgm:spPr>
      <dgm:t>
        <a:bodyPr/>
        <a:lstStyle/>
        <a:p>
          <a:r>
            <a:rPr lang="en-US" sz="1000" b="1"/>
            <a:t>Storage Business</a:t>
          </a:r>
        </a:p>
      </dgm:t>
    </dgm:pt>
    <dgm:pt modelId="{D326D5AF-F5FE-D54E-932B-7C853AC7DBFD}" type="parTrans" cxnId="{AA7FAD54-A699-064C-858D-9EFA12A60023}">
      <dgm:prSet/>
      <dgm:spPr/>
      <dgm:t>
        <a:bodyPr/>
        <a:lstStyle/>
        <a:p>
          <a:endParaRPr lang="en-US" sz="1000" b="1"/>
        </a:p>
      </dgm:t>
    </dgm:pt>
    <dgm:pt modelId="{0B1D92F2-11E8-DB4A-9DB7-38F1D3DAE310}" type="sibTrans" cxnId="{AA7FAD54-A699-064C-858D-9EFA12A60023}">
      <dgm:prSet/>
      <dgm:spPr/>
      <dgm:t>
        <a:bodyPr/>
        <a:lstStyle/>
        <a:p>
          <a:endParaRPr lang="en-US" sz="1000" b="1"/>
        </a:p>
      </dgm:t>
    </dgm:pt>
    <dgm:pt modelId="{FE7C950F-7AD8-8F42-9A9D-BC3FB8D9C9EE}">
      <dgm:prSet phldrT="[Text]" custT="1"/>
      <dgm:spPr>
        <a:solidFill>
          <a:schemeClr val="accent1"/>
        </a:solidFill>
      </dgm:spPr>
      <dgm:t>
        <a:bodyPr/>
        <a:lstStyle/>
        <a:p>
          <a:r>
            <a:rPr lang="en-US" sz="800" b="1"/>
            <a:t>Product Portfolio</a:t>
          </a:r>
        </a:p>
      </dgm:t>
    </dgm:pt>
    <dgm:pt modelId="{68F7270F-832D-6142-A837-5FD590C06112}" type="parTrans" cxnId="{68CA616B-9A35-104C-8FB8-54FBEE4B1968}">
      <dgm:prSet/>
      <dgm:spPr/>
      <dgm:t>
        <a:bodyPr/>
        <a:lstStyle/>
        <a:p>
          <a:endParaRPr lang="en-US" sz="1000" b="1"/>
        </a:p>
      </dgm:t>
    </dgm:pt>
    <dgm:pt modelId="{2D576E18-2AB7-C54E-A33C-2C7BEE5E1686}" type="sibTrans" cxnId="{68CA616B-9A35-104C-8FB8-54FBEE4B1968}">
      <dgm:prSet/>
      <dgm:spPr/>
      <dgm:t>
        <a:bodyPr/>
        <a:lstStyle/>
        <a:p>
          <a:endParaRPr lang="en-US" sz="1000" b="1"/>
        </a:p>
      </dgm:t>
    </dgm:pt>
    <dgm:pt modelId="{F90C7F46-2283-B74B-8537-9295277B37E1}">
      <dgm:prSet phldrT="[Text]" custT="1"/>
      <dgm:spPr>
        <a:solidFill>
          <a:schemeClr val="accent1">
            <a:lumMod val="20000"/>
            <a:lumOff val="80000"/>
          </a:schemeClr>
        </a:solidFill>
      </dgm:spPr>
      <dgm:t>
        <a:bodyPr/>
        <a:lstStyle/>
        <a:p>
          <a:r>
            <a:rPr lang="en-US" sz="1000" b="1"/>
            <a:t>Key Technologies</a:t>
          </a:r>
        </a:p>
      </dgm:t>
    </dgm:pt>
    <dgm:pt modelId="{D4FE29D5-7946-BF45-878C-784E8CFDDACD}" type="parTrans" cxnId="{CF36D4F0-C830-7A41-983A-7B12A7D9E993}">
      <dgm:prSet/>
      <dgm:spPr/>
      <dgm:t>
        <a:bodyPr/>
        <a:lstStyle/>
        <a:p>
          <a:endParaRPr lang="en-US" sz="1000" b="1"/>
        </a:p>
      </dgm:t>
    </dgm:pt>
    <dgm:pt modelId="{D21D37AB-C92E-5749-87FF-E8EF11C98EBD}" type="sibTrans" cxnId="{CF36D4F0-C830-7A41-983A-7B12A7D9E993}">
      <dgm:prSet/>
      <dgm:spPr/>
      <dgm:t>
        <a:bodyPr/>
        <a:lstStyle/>
        <a:p>
          <a:endParaRPr lang="en-US" sz="1000" b="1"/>
        </a:p>
      </dgm:t>
    </dgm:pt>
    <dgm:pt modelId="{22B10F64-9F74-C74C-AB1D-C16F387B397C}">
      <dgm:prSet phldrT="[Text]" custT="1"/>
      <dgm:spPr>
        <a:solidFill>
          <a:schemeClr val="accent1">
            <a:lumMod val="20000"/>
            <a:lumOff val="80000"/>
          </a:schemeClr>
        </a:solidFill>
      </dgm:spPr>
      <dgm:t>
        <a:bodyPr/>
        <a:lstStyle/>
        <a:p>
          <a:r>
            <a:rPr lang="en-US" sz="1000" b="1"/>
            <a:t>Support Infrastructure</a:t>
          </a:r>
        </a:p>
      </dgm:t>
    </dgm:pt>
    <dgm:pt modelId="{C444BEED-2595-694C-A29D-D566AE80CC39}" type="parTrans" cxnId="{44D6EBFF-9A71-3248-9552-C9453BFBCF60}">
      <dgm:prSet/>
      <dgm:spPr/>
      <dgm:t>
        <a:bodyPr/>
        <a:lstStyle/>
        <a:p>
          <a:endParaRPr lang="en-US" sz="1000" b="1"/>
        </a:p>
      </dgm:t>
    </dgm:pt>
    <dgm:pt modelId="{D8FEB465-6E74-B048-83EE-6B3E23A2FACA}" type="sibTrans" cxnId="{44D6EBFF-9A71-3248-9552-C9453BFBCF60}">
      <dgm:prSet/>
      <dgm:spPr/>
      <dgm:t>
        <a:bodyPr/>
        <a:lstStyle/>
        <a:p>
          <a:endParaRPr lang="en-US" sz="1000" b="1"/>
        </a:p>
      </dgm:t>
    </dgm:pt>
    <dgm:pt modelId="{BE994F65-293C-6546-AEA7-819FA0CB365A}">
      <dgm:prSet phldrT="[Text]" custT="1"/>
      <dgm:spPr>
        <a:solidFill>
          <a:schemeClr val="accent1">
            <a:lumMod val="20000"/>
            <a:lumOff val="80000"/>
          </a:schemeClr>
        </a:solidFill>
      </dgm:spPr>
      <dgm:t>
        <a:bodyPr/>
        <a:lstStyle/>
        <a:p>
          <a:r>
            <a:rPr lang="en-US" sz="1000" b="1"/>
            <a:t>Customer Values</a:t>
          </a:r>
        </a:p>
      </dgm:t>
    </dgm:pt>
    <dgm:pt modelId="{5BD25967-8B03-1341-883B-3A7CF73252E0}" type="parTrans" cxnId="{B629509D-1940-7843-BC51-52D15A2481AB}">
      <dgm:prSet/>
      <dgm:spPr/>
      <dgm:t>
        <a:bodyPr/>
        <a:lstStyle/>
        <a:p>
          <a:endParaRPr lang="en-US" sz="1000" b="1"/>
        </a:p>
      </dgm:t>
    </dgm:pt>
    <dgm:pt modelId="{5A52161F-0AFE-4048-868E-3C68E048B6CC}" type="sibTrans" cxnId="{B629509D-1940-7843-BC51-52D15A2481AB}">
      <dgm:prSet/>
      <dgm:spPr/>
      <dgm:t>
        <a:bodyPr/>
        <a:lstStyle/>
        <a:p>
          <a:endParaRPr lang="en-US" sz="1000" b="1"/>
        </a:p>
      </dgm:t>
    </dgm:pt>
    <dgm:pt modelId="{7CC24A07-0247-2B48-BFA0-9688188F8F0B}" type="pres">
      <dgm:prSet presAssocID="{8C724FE2-07F4-AB48-8098-1F9792F824C0}" presName="Name0" presStyleCnt="0">
        <dgm:presLayoutVars>
          <dgm:dir/>
          <dgm:resizeHandles val="exact"/>
        </dgm:presLayoutVars>
      </dgm:prSet>
      <dgm:spPr/>
    </dgm:pt>
    <dgm:pt modelId="{FBC483E8-3444-5349-BF61-65D4365CBA45}" type="pres">
      <dgm:prSet presAssocID="{4161081A-CC67-9A4B-864C-68BFD329A1CC}" presName="parTxOnly" presStyleLbl="node1" presStyleIdx="0" presStyleCnt="5" custScaleX="68263">
        <dgm:presLayoutVars>
          <dgm:bulletEnabled val="1"/>
        </dgm:presLayoutVars>
      </dgm:prSet>
      <dgm:spPr/>
    </dgm:pt>
    <dgm:pt modelId="{21F30C75-C5B3-F144-AFD7-2737A6B1E3A0}" type="pres">
      <dgm:prSet presAssocID="{0B1D92F2-11E8-DB4A-9DB7-38F1D3DAE310}" presName="parSpace" presStyleCnt="0"/>
      <dgm:spPr/>
    </dgm:pt>
    <dgm:pt modelId="{B554BC9E-1666-1549-9670-7336C0E91747}" type="pres">
      <dgm:prSet presAssocID="{F90C7F46-2283-B74B-8537-9295277B37E1}" presName="parTxOnly" presStyleLbl="node1" presStyleIdx="1" presStyleCnt="5" custScaleX="88570">
        <dgm:presLayoutVars>
          <dgm:bulletEnabled val="1"/>
        </dgm:presLayoutVars>
      </dgm:prSet>
      <dgm:spPr/>
    </dgm:pt>
    <dgm:pt modelId="{9817EFCD-0ACF-1F47-A375-E7120AA78F94}" type="pres">
      <dgm:prSet presAssocID="{D21D37AB-C92E-5749-87FF-E8EF11C98EBD}" presName="parSpace" presStyleCnt="0"/>
      <dgm:spPr/>
    </dgm:pt>
    <dgm:pt modelId="{D3C5EC13-71A2-CA41-97FB-AE2AB3A23AD5}" type="pres">
      <dgm:prSet presAssocID="{FE7C950F-7AD8-8F42-9A9D-BC3FB8D9C9EE}" presName="parTxOnly" presStyleLbl="node1" presStyleIdx="2" presStyleCnt="5" custScaleX="77100">
        <dgm:presLayoutVars>
          <dgm:bulletEnabled val="1"/>
        </dgm:presLayoutVars>
      </dgm:prSet>
      <dgm:spPr/>
    </dgm:pt>
    <dgm:pt modelId="{48104934-0434-104D-B01A-7E6FF4D588CB}" type="pres">
      <dgm:prSet presAssocID="{2D576E18-2AB7-C54E-A33C-2C7BEE5E1686}" presName="parSpace" presStyleCnt="0"/>
      <dgm:spPr/>
    </dgm:pt>
    <dgm:pt modelId="{B742941B-14F4-8A4A-AF8F-9EE2C844F327}" type="pres">
      <dgm:prSet presAssocID="{22B10F64-9F74-C74C-AB1D-C16F387B397C}" presName="parTxOnly" presStyleLbl="node1" presStyleIdx="3" presStyleCnt="5">
        <dgm:presLayoutVars>
          <dgm:bulletEnabled val="1"/>
        </dgm:presLayoutVars>
      </dgm:prSet>
      <dgm:spPr/>
    </dgm:pt>
    <dgm:pt modelId="{26AD0DC6-FB6A-D441-B48E-47D76D50ABCC}" type="pres">
      <dgm:prSet presAssocID="{D8FEB465-6E74-B048-83EE-6B3E23A2FACA}" presName="parSpace" presStyleCnt="0"/>
      <dgm:spPr/>
    </dgm:pt>
    <dgm:pt modelId="{B9BA53DA-35CC-484A-BDE4-E054A67A491C}" type="pres">
      <dgm:prSet presAssocID="{BE994F65-293C-6546-AEA7-819FA0CB365A}" presName="parTxOnly" presStyleLbl="node1" presStyleIdx="4" presStyleCnt="5">
        <dgm:presLayoutVars>
          <dgm:bulletEnabled val="1"/>
        </dgm:presLayoutVars>
      </dgm:prSet>
      <dgm:spPr/>
    </dgm:pt>
  </dgm:ptLst>
  <dgm:cxnLst>
    <dgm:cxn modelId="{68CA616B-9A35-104C-8FB8-54FBEE4B1968}" srcId="{8C724FE2-07F4-AB48-8098-1F9792F824C0}" destId="{FE7C950F-7AD8-8F42-9A9D-BC3FB8D9C9EE}" srcOrd="2" destOrd="0" parTransId="{68F7270F-832D-6142-A837-5FD590C06112}" sibTransId="{2D576E18-2AB7-C54E-A33C-2C7BEE5E1686}"/>
    <dgm:cxn modelId="{5B08DF71-D8F5-BE4F-9DE3-DE3E0B3AB44D}" type="presOf" srcId="{4161081A-CC67-9A4B-864C-68BFD329A1CC}" destId="{FBC483E8-3444-5349-BF61-65D4365CBA45}" srcOrd="0" destOrd="0" presId="urn:microsoft.com/office/officeart/2005/8/layout/hChevron3"/>
    <dgm:cxn modelId="{396D3D74-E4BF-A349-A1F6-6906B394DEF2}" type="presOf" srcId="{BE994F65-293C-6546-AEA7-819FA0CB365A}" destId="{B9BA53DA-35CC-484A-BDE4-E054A67A491C}" srcOrd="0" destOrd="0" presId="urn:microsoft.com/office/officeart/2005/8/layout/hChevron3"/>
    <dgm:cxn modelId="{AA7FAD54-A699-064C-858D-9EFA12A60023}" srcId="{8C724FE2-07F4-AB48-8098-1F9792F824C0}" destId="{4161081A-CC67-9A4B-864C-68BFD329A1CC}" srcOrd="0" destOrd="0" parTransId="{D326D5AF-F5FE-D54E-932B-7C853AC7DBFD}" sibTransId="{0B1D92F2-11E8-DB4A-9DB7-38F1D3DAE310}"/>
    <dgm:cxn modelId="{24C9095A-AD66-A547-826E-45DDCF681654}" type="presOf" srcId="{22B10F64-9F74-C74C-AB1D-C16F387B397C}" destId="{B742941B-14F4-8A4A-AF8F-9EE2C844F327}" srcOrd="0" destOrd="0" presId="urn:microsoft.com/office/officeart/2005/8/layout/hChevron3"/>
    <dgm:cxn modelId="{5A00957C-2E0E-6D45-8410-93917810C8DC}" type="presOf" srcId="{F90C7F46-2283-B74B-8537-9295277B37E1}" destId="{B554BC9E-1666-1549-9670-7336C0E91747}" srcOrd="0" destOrd="0" presId="urn:microsoft.com/office/officeart/2005/8/layout/hChevron3"/>
    <dgm:cxn modelId="{B629509D-1940-7843-BC51-52D15A2481AB}" srcId="{8C724FE2-07F4-AB48-8098-1F9792F824C0}" destId="{BE994F65-293C-6546-AEA7-819FA0CB365A}" srcOrd="4" destOrd="0" parTransId="{5BD25967-8B03-1341-883B-3A7CF73252E0}" sibTransId="{5A52161F-0AFE-4048-868E-3C68E048B6CC}"/>
    <dgm:cxn modelId="{FF2823CB-B709-2547-88B1-A8DA95DFC20A}" type="presOf" srcId="{8C724FE2-07F4-AB48-8098-1F9792F824C0}" destId="{7CC24A07-0247-2B48-BFA0-9688188F8F0B}" srcOrd="0" destOrd="0" presId="urn:microsoft.com/office/officeart/2005/8/layout/hChevron3"/>
    <dgm:cxn modelId="{AA9581CF-D4B1-9D4C-A4E4-18DC5D3DCE10}" type="presOf" srcId="{FE7C950F-7AD8-8F42-9A9D-BC3FB8D9C9EE}" destId="{D3C5EC13-71A2-CA41-97FB-AE2AB3A23AD5}" srcOrd="0" destOrd="0" presId="urn:microsoft.com/office/officeart/2005/8/layout/hChevron3"/>
    <dgm:cxn modelId="{CF36D4F0-C830-7A41-983A-7B12A7D9E993}" srcId="{8C724FE2-07F4-AB48-8098-1F9792F824C0}" destId="{F90C7F46-2283-B74B-8537-9295277B37E1}" srcOrd="1" destOrd="0" parTransId="{D4FE29D5-7946-BF45-878C-784E8CFDDACD}" sibTransId="{D21D37AB-C92E-5749-87FF-E8EF11C98EBD}"/>
    <dgm:cxn modelId="{44D6EBFF-9A71-3248-9552-C9453BFBCF60}" srcId="{8C724FE2-07F4-AB48-8098-1F9792F824C0}" destId="{22B10F64-9F74-C74C-AB1D-C16F387B397C}" srcOrd="3" destOrd="0" parTransId="{C444BEED-2595-694C-A29D-D566AE80CC39}" sibTransId="{D8FEB465-6E74-B048-83EE-6B3E23A2FACA}"/>
    <dgm:cxn modelId="{3E050C2D-E4B5-8C46-B3E2-E7D6E168392F}" type="presParOf" srcId="{7CC24A07-0247-2B48-BFA0-9688188F8F0B}" destId="{FBC483E8-3444-5349-BF61-65D4365CBA45}" srcOrd="0" destOrd="0" presId="urn:microsoft.com/office/officeart/2005/8/layout/hChevron3"/>
    <dgm:cxn modelId="{241A4C32-2167-C448-9E5D-7E030D7DEFD1}" type="presParOf" srcId="{7CC24A07-0247-2B48-BFA0-9688188F8F0B}" destId="{21F30C75-C5B3-F144-AFD7-2737A6B1E3A0}" srcOrd="1" destOrd="0" presId="urn:microsoft.com/office/officeart/2005/8/layout/hChevron3"/>
    <dgm:cxn modelId="{1EC763F2-389B-4743-B111-3B5B112DCD0F}" type="presParOf" srcId="{7CC24A07-0247-2B48-BFA0-9688188F8F0B}" destId="{B554BC9E-1666-1549-9670-7336C0E91747}" srcOrd="2" destOrd="0" presId="urn:microsoft.com/office/officeart/2005/8/layout/hChevron3"/>
    <dgm:cxn modelId="{319864F6-F5E6-5B4E-9DA3-7E9FD3637760}" type="presParOf" srcId="{7CC24A07-0247-2B48-BFA0-9688188F8F0B}" destId="{9817EFCD-0ACF-1F47-A375-E7120AA78F94}" srcOrd="3" destOrd="0" presId="urn:microsoft.com/office/officeart/2005/8/layout/hChevron3"/>
    <dgm:cxn modelId="{EA703666-123C-AE46-8172-D1B0019B39C8}" type="presParOf" srcId="{7CC24A07-0247-2B48-BFA0-9688188F8F0B}" destId="{D3C5EC13-71A2-CA41-97FB-AE2AB3A23AD5}" srcOrd="4" destOrd="0" presId="urn:microsoft.com/office/officeart/2005/8/layout/hChevron3"/>
    <dgm:cxn modelId="{A900DC0D-2C91-A54A-9660-68614B70D505}" type="presParOf" srcId="{7CC24A07-0247-2B48-BFA0-9688188F8F0B}" destId="{48104934-0434-104D-B01A-7E6FF4D588CB}" srcOrd="5" destOrd="0" presId="urn:microsoft.com/office/officeart/2005/8/layout/hChevron3"/>
    <dgm:cxn modelId="{0A63CCD6-EDFB-3540-A587-FF63732E478C}" type="presParOf" srcId="{7CC24A07-0247-2B48-BFA0-9688188F8F0B}" destId="{B742941B-14F4-8A4A-AF8F-9EE2C844F327}" srcOrd="6" destOrd="0" presId="urn:microsoft.com/office/officeart/2005/8/layout/hChevron3"/>
    <dgm:cxn modelId="{01774B0F-FFA0-C74B-9CE3-465BDE843BFC}" type="presParOf" srcId="{7CC24A07-0247-2B48-BFA0-9688188F8F0B}" destId="{26AD0DC6-FB6A-D441-B48E-47D76D50ABCC}" srcOrd="7" destOrd="0" presId="urn:microsoft.com/office/officeart/2005/8/layout/hChevron3"/>
    <dgm:cxn modelId="{8E59AFC3-492B-B34C-BCEF-1A656981C96C}" type="presParOf" srcId="{7CC24A07-0247-2B48-BFA0-9688188F8F0B}" destId="{B9BA53DA-35CC-484A-BDE4-E054A67A491C}" srcOrd="8" destOrd="0" presId="urn:microsoft.com/office/officeart/2005/8/layout/hChevron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8C724FE2-07F4-AB48-8098-1F9792F824C0}" type="doc">
      <dgm:prSet loTypeId="urn:microsoft.com/office/officeart/2005/8/layout/hChevron3" loCatId="" qsTypeId="urn:microsoft.com/office/officeart/2005/8/quickstyle/simple1" qsCatId="simple" csTypeId="urn:microsoft.com/office/officeart/2005/8/colors/accent1_2" csCatId="accent1" phldr="1"/>
      <dgm:spPr/>
    </dgm:pt>
    <dgm:pt modelId="{4161081A-CC67-9A4B-864C-68BFD329A1CC}">
      <dgm:prSet phldrT="[Text]" custT="1"/>
      <dgm:spPr>
        <a:solidFill>
          <a:schemeClr val="accent1">
            <a:lumMod val="20000"/>
            <a:lumOff val="80000"/>
          </a:schemeClr>
        </a:solidFill>
      </dgm:spPr>
      <dgm:t>
        <a:bodyPr/>
        <a:lstStyle/>
        <a:p>
          <a:r>
            <a:rPr lang="en-US" sz="1000" b="1"/>
            <a:t>Storage Business</a:t>
          </a:r>
        </a:p>
      </dgm:t>
    </dgm:pt>
    <dgm:pt modelId="{D326D5AF-F5FE-D54E-932B-7C853AC7DBFD}" type="parTrans" cxnId="{AA7FAD54-A699-064C-858D-9EFA12A60023}">
      <dgm:prSet/>
      <dgm:spPr/>
      <dgm:t>
        <a:bodyPr/>
        <a:lstStyle/>
        <a:p>
          <a:endParaRPr lang="en-US" sz="1000" b="1"/>
        </a:p>
      </dgm:t>
    </dgm:pt>
    <dgm:pt modelId="{0B1D92F2-11E8-DB4A-9DB7-38F1D3DAE310}" type="sibTrans" cxnId="{AA7FAD54-A699-064C-858D-9EFA12A60023}">
      <dgm:prSet/>
      <dgm:spPr/>
      <dgm:t>
        <a:bodyPr/>
        <a:lstStyle/>
        <a:p>
          <a:endParaRPr lang="en-US" sz="1000" b="1"/>
        </a:p>
      </dgm:t>
    </dgm:pt>
    <dgm:pt modelId="{FE7C950F-7AD8-8F42-9A9D-BC3FB8D9C9EE}">
      <dgm:prSet phldrT="[Text]" custT="1"/>
      <dgm:spPr>
        <a:solidFill>
          <a:schemeClr val="accent1">
            <a:lumMod val="20000"/>
            <a:lumOff val="80000"/>
          </a:schemeClr>
        </a:solidFill>
      </dgm:spPr>
      <dgm:t>
        <a:bodyPr/>
        <a:lstStyle/>
        <a:p>
          <a:r>
            <a:rPr lang="en-US" sz="800" b="1"/>
            <a:t>Product Portfolio</a:t>
          </a:r>
        </a:p>
      </dgm:t>
    </dgm:pt>
    <dgm:pt modelId="{68F7270F-832D-6142-A837-5FD590C06112}" type="parTrans" cxnId="{68CA616B-9A35-104C-8FB8-54FBEE4B1968}">
      <dgm:prSet/>
      <dgm:spPr/>
      <dgm:t>
        <a:bodyPr/>
        <a:lstStyle/>
        <a:p>
          <a:endParaRPr lang="en-US" sz="1000" b="1"/>
        </a:p>
      </dgm:t>
    </dgm:pt>
    <dgm:pt modelId="{2D576E18-2AB7-C54E-A33C-2C7BEE5E1686}" type="sibTrans" cxnId="{68CA616B-9A35-104C-8FB8-54FBEE4B1968}">
      <dgm:prSet/>
      <dgm:spPr/>
      <dgm:t>
        <a:bodyPr/>
        <a:lstStyle/>
        <a:p>
          <a:endParaRPr lang="en-US" sz="1000" b="1"/>
        </a:p>
      </dgm:t>
    </dgm:pt>
    <dgm:pt modelId="{F90C7F46-2283-B74B-8537-9295277B37E1}">
      <dgm:prSet phldrT="[Text]" custT="1"/>
      <dgm:spPr>
        <a:solidFill>
          <a:schemeClr val="accent1">
            <a:lumMod val="20000"/>
            <a:lumOff val="80000"/>
          </a:schemeClr>
        </a:solidFill>
      </dgm:spPr>
      <dgm:t>
        <a:bodyPr/>
        <a:lstStyle/>
        <a:p>
          <a:r>
            <a:rPr lang="en-US" sz="1000" b="1"/>
            <a:t>Key Technologies</a:t>
          </a:r>
        </a:p>
      </dgm:t>
    </dgm:pt>
    <dgm:pt modelId="{D4FE29D5-7946-BF45-878C-784E8CFDDACD}" type="parTrans" cxnId="{CF36D4F0-C830-7A41-983A-7B12A7D9E993}">
      <dgm:prSet/>
      <dgm:spPr/>
      <dgm:t>
        <a:bodyPr/>
        <a:lstStyle/>
        <a:p>
          <a:endParaRPr lang="en-US" sz="1000" b="1"/>
        </a:p>
      </dgm:t>
    </dgm:pt>
    <dgm:pt modelId="{D21D37AB-C92E-5749-87FF-E8EF11C98EBD}" type="sibTrans" cxnId="{CF36D4F0-C830-7A41-983A-7B12A7D9E993}">
      <dgm:prSet/>
      <dgm:spPr/>
      <dgm:t>
        <a:bodyPr/>
        <a:lstStyle/>
        <a:p>
          <a:endParaRPr lang="en-US" sz="1000" b="1"/>
        </a:p>
      </dgm:t>
    </dgm:pt>
    <dgm:pt modelId="{22B10F64-9F74-C74C-AB1D-C16F387B397C}">
      <dgm:prSet phldrT="[Text]" custT="1"/>
      <dgm:spPr>
        <a:solidFill>
          <a:schemeClr val="accent1"/>
        </a:solidFill>
      </dgm:spPr>
      <dgm:t>
        <a:bodyPr/>
        <a:lstStyle/>
        <a:p>
          <a:r>
            <a:rPr lang="en-US" sz="1000" b="1"/>
            <a:t>Support Infrastructure</a:t>
          </a:r>
        </a:p>
      </dgm:t>
    </dgm:pt>
    <dgm:pt modelId="{C444BEED-2595-694C-A29D-D566AE80CC39}" type="parTrans" cxnId="{44D6EBFF-9A71-3248-9552-C9453BFBCF60}">
      <dgm:prSet/>
      <dgm:spPr/>
      <dgm:t>
        <a:bodyPr/>
        <a:lstStyle/>
        <a:p>
          <a:endParaRPr lang="en-US" sz="1000" b="1"/>
        </a:p>
      </dgm:t>
    </dgm:pt>
    <dgm:pt modelId="{D8FEB465-6E74-B048-83EE-6B3E23A2FACA}" type="sibTrans" cxnId="{44D6EBFF-9A71-3248-9552-C9453BFBCF60}">
      <dgm:prSet/>
      <dgm:spPr/>
      <dgm:t>
        <a:bodyPr/>
        <a:lstStyle/>
        <a:p>
          <a:endParaRPr lang="en-US" sz="1000" b="1"/>
        </a:p>
      </dgm:t>
    </dgm:pt>
    <dgm:pt modelId="{BE994F65-293C-6546-AEA7-819FA0CB365A}">
      <dgm:prSet phldrT="[Text]" custT="1"/>
      <dgm:spPr>
        <a:solidFill>
          <a:schemeClr val="accent1">
            <a:lumMod val="20000"/>
            <a:lumOff val="80000"/>
          </a:schemeClr>
        </a:solidFill>
      </dgm:spPr>
      <dgm:t>
        <a:bodyPr/>
        <a:lstStyle/>
        <a:p>
          <a:r>
            <a:rPr lang="en-US" sz="1000" b="1"/>
            <a:t>Customer Values</a:t>
          </a:r>
        </a:p>
      </dgm:t>
    </dgm:pt>
    <dgm:pt modelId="{5BD25967-8B03-1341-883B-3A7CF73252E0}" type="parTrans" cxnId="{B629509D-1940-7843-BC51-52D15A2481AB}">
      <dgm:prSet/>
      <dgm:spPr/>
      <dgm:t>
        <a:bodyPr/>
        <a:lstStyle/>
        <a:p>
          <a:endParaRPr lang="en-US" sz="1000" b="1"/>
        </a:p>
      </dgm:t>
    </dgm:pt>
    <dgm:pt modelId="{5A52161F-0AFE-4048-868E-3C68E048B6CC}" type="sibTrans" cxnId="{B629509D-1940-7843-BC51-52D15A2481AB}">
      <dgm:prSet/>
      <dgm:spPr/>
      <dgm:t>
        <a:bodyPr/>
        <a:lstStyle/>
        <a:p>
          <a:endParaRPr lang="en-US" sz="1000" b="1"/>
        </a:p>
      </dgm:t>
    </dgm:pt>
    <dgm:pt modelId="{7CC24A07-0247-2B48-BFA0-9688188F8F0B}" type="pres">
      <dgm:prSet presAssocID="{8C724FE2-07F4-AB48-8098-1F9792F824C0}" presName="Name0" presStyleCnt="0">
        <dgm:presLayoutVars>
          <dgm:dir/>
          <dgm:resizeHandles val="exact"/>
        </dgm:presLayoutVars>
      </dgm:prSet>
      <dgm:spPr/>
    </dgm:pt>
    <dgm:pt modelId="{FBC483E8-3444-5349-BF61-65D4365CBA45}" type="pres">
      <dgm:prSet presAssocID="{4161081A-CC67-9A4B-864C-68BFD329A1CC}" presName="parTxOnly" presStyleLbl="node1" presStyleIdx="0" presStyleCnt="5" custScaleX="68263">
        <dgm:presLayoutVars>
          <dgm:bulletEnabled val="1"/>
        </dgm:presLayoutVars>
      </dgm:prSet>
      <dgm:spPr/>
    </dgm:pt>
    <dgm:pt modelId="{21F30C75-C5B3-F144-AFD7-2737A6B1E3A0}" type="pres">
      <dgm:prSet presAssocID="{0B1D92F2-11E8-DB4A-9DB7-38F1D3DAE310}" presName="parSpace" presStyleCnt="0"/>
      <dgm:spPr/>
    </dgm:pt>
    <dgm:pt modelId="{B554BC9E-1666-1549-9670-7336C0E91747}" type="pres">
      <dgm:prSet presAssocID="{F90C7F46-2283-B74B-8537-9295277B37E1}" presName="parTxOnly" presStyleLbl="node1" presStyleIdx="1" presStyleCnt="5" custScaleX="88570">
        <dgm:presLayoutVars>
          <dgm:bulletEnabled val="1"/>
        </dgm:presLayoutVars>
      </dgm:prSet>
      <dgm:spPr/>
    </dgm:pt>
    <dgm:pt modelId="{9817EFCD-0ACF-1F47-A375-E7120AA78F94}" type="pres">
      <dgm:prSet presAssocID="{D21D37AB-C92E-5749-87FF-E8EF11C98EBD}" presName="parSpace" presStyleCnt="0"/>
      <dgm:spPr/>
    </dgm:pt>
    <dgm:pt modelId="{D3C5EC13-71A2-CA41-97FB-AE2AB3A23AD5}" type="pres">
      <dgm:prSet presAssocID="{FE7C950F-7AD8-8F42-9A9D-BC3FB8D9C9EE}" presName="parTxOnly" presStyleLbl="node1" presStyleIdx="2" presStyleCnt="5" custScaleX="77100">
        <dgm:presLayoutVars>
          <dgm:bulletEnabled val="1"/>
        </dgm:presLayoutVars>
      </dgm:prSet>
      <dgm:spPr/>
    </dgm:pt>
    <dgm:pt modelId="{48104934-0434-104D-B01A-7E6FF4D588CB}" type="pres">
      <dgm:prSet presAssocID="{2D576E18-2AB7-C54E-A33C-2C7BEE5E1686}" presName="parSpace" presStyleCnt="0"/>
      <dgm:spPr/>
    </dgm:pt>
    <dgm:pt modelId="{B742941B-14F4-8A4A-AF8F-9EE2C844F327}" type="pres">
      <dgm:prSet presAssocID="{22B10F64-9F74-C74C-AB1D-C16F387B397C}" presName="parTxOnly" presStyleLbl="node1" presStyleIdx="3" presStyleCnt="5">
        <dgm:presLayoutVars>
          <dgm:bulletEnabled val="1"/>
        </dgm:presLayoutVars>
      </dgm:prSet>
      <dgm:spPr/>
    </dgm:pt>
    <dgm:pt modelId="{26AD0DC6-FB6A-D441-B48E-47D76D50ABCC}" type="pres">
      <dgm:prSet presAssocID="{D8FEB465-6E74-B048-83EE-6B3E23A2FACA}" presName="parSpace" presStyleCnt="0"/>
      <dgm:spPr/>
    </dgm:pt>
    <dgm:pt modelId="{B9BA53DA-35CC-484A-BDE4-E054A67A491C}" type="pres">
      <dgm:prSet presAssocID="{BE994F65-293C-6546-AEA7-819FA0CB365A}" presName="parTxOnly" presStyleLbl="node1" presStyleIdx="4" presStyleCnt="5">
        <dgm:presLayoutVars>
          <dgm:bulletEnabled val="1"/>
        </dgm:presLayoutVars>
      </dgm:prSet>
      <dgm:spPr/>
    </dgm:pt>
  </dgm:ptLst>
  <dgm:cxnLst>
    <dgm:cxn modelId="{68CA616B-9A35-104C-8FB8-54FBEE4B1968}" srcId="{8C724FE2-07F4-AB48-8098-1F9792F824C0}" destId="{FE7C950F-7AD8-8F42-9A9D-BC3FB8D9C9EE}" srcOrd="2" destOrd="0" parTransId="{68F7270F-832D-6142-A837-5FD590C06112}" sibTransId="{2D576E18-2AB7-C54E-A33C-2C7BEE5E1686}"/>
    <dgm:cxn modelId="{5B08DF71-D8F5-BE4F-9DE3-DE3E0B3AB44D}" type="presOf" srcId="{4161081A-CC67-9A4B-864C-68BFD329A1CC}" destId="{FBC483E8-3444-5349-BF61-65D4365CBA45}" srcOrd="0" destOrd="0" presId="urn:microsoft.com/office/officeart/2005/8/layout/hChevron3"/>
    <dgm:cxn modelId="{396D3D74-E4BF-A349-A1F6-6906B394DEF2}" type="presOf" srcId="{BE994F65-293C-6546-AEA7-819FA0CB365A}" destId="{B9BA53DA-35CC-484A-BDE4-E054A67A491C}" srcOrd="0" destOrd="0" presId="urn:microsoft.com/office/officeart/2005/8/layout/hChevron3"/>
    <dgm:cxn modelId="{AA7FAD54-A699-064C-858D-9EFA12A60023}" srcId="{8C724FE2-07F4-AB48-8098-1F9792F824C0}" destId="{4161081A-CC67-9A4B-864C-68BFD329A1CC}" srcOrd="0" destOrd="0" parTransId="{D326D5AF-F5FE-D54E-932B-7C853AC7DBFD}" sibTransId="{0B1D92F2-11E8-DB4A-9DB7-38F1D3DAE310}"/>
    <dgm:cxn modelId="{24C9095A-AD66-A547-826E-45DDCF681654}" type="presOf" srcId="{22B10F64-9F74-C74C-AB1D-C16F387B397C}" destId="{B742941B-14F4-8A4A-AF8F-9EE2C844F327}" srcOrd="0" destOrd="0" presId="urn:microsoft.com/office/officeart/2005/8/layout/hChevron3"/>
    <dgm:cxn modelId="{5A00957C-2E0E-6D45-8410-93917810C8DC}" type="presOf" srcId="{F90C7F46-2283-B74B-8537-9295277B37E1}" destId="{B554BC9E-1666-1549-9670-7336C0E91747}" srcOrd="0" destOrd="0" presId="urn:microsoft.com/office/officeart/2005/8/layout/hChevron3"/>
    <dgm:cxn modelId="{B629509D-1940-7843-BC51-52D15A2481AB}" srcId="{8C724FE2-07F4-AB48-8098-1F9792F824C0}" destId="{BE994F65-293C-6546-AEA7-819FA0CB365A}" srcOrd="4" destOrd="0" parTransId="{5BD25967-8B03-1341-883B-3A7CF73252E0}" sibTransId="{5A52161F-0AFE-4048-868E-3C68E048B6CC}"/>
    <dgm:cxn modelId="{FF2823CB-B709-2547-88B1-A8DA95DFC20A}" type="presOf" srcId="{8C724FE2-07F4-AB48-8098-1F9792F824C0}" destId="{7CC24A07-0247-2B48-BFA0-9688188F8F0B}" srcOrd="0" destOrd="0" presId="urn:microsoft.com/office/officeart/2005/8/layout/hChevron3"/>
    <dgm:cxn modelId="{AA9581CF-D4B1-9D4C-A4E4-18DC5D3DCE10}" type="presOf" srcId="{FE7C950F-7AD8-8F42-9A9D-BC3FB8D9C9EE}" destId="{D3C5EC13-71A2-CA41-97FB-AE2AB3A23AD5}" srcOrd="0" destOrd="0" presId="urn:microsoft.com/office/officeart/2005/8/layout/hChevron3"/>
    <dgm:cxn modelId="{CF36D4F0-C830-7A41-983A-7B12A7D9E993}" srcId="{8C724FE2-07F4-AB48-8098-1F9792F824C0}" destId="{F90C7F46-2283-B74B-8537-9295277B37E1}" srcOrd="1" destOrd="0" parTransId="{D4FE29D5-7946-BF45-878C-784E8CFDDACD}" sibTransId="{D21D37AB-C92E-5749-87FF-E8EF11C98EBD}"/>
    <dgm:cxn modelId="{44D6EBFF-9A71-3248-9552-C9453BFBCF60}" srcId="{8C724FE2-07F4-AB48-8098-1F9792F824C0}" destId="{22B10F64-9F74-C74C-AB1D-C16F387B397C}" srcOrd="3" destOrd="0" parTransId="{C444BEED-2595-694C-A29D-D566AE80CC39}" sibTransId="{D8FEB465-6E74-B048-83EE-6B3E23A2FACA}"/>
    <dgm:cxn modelId="{3E050C2D-E4B5-8C46-B3E2-E7D6E168392F}" type="presParOf" srcId="{7CC24A07-0247-2B48-BFA0-9688188F8F0B}" destId="{FBC483E8-3444-5349-BF61-65D4365CBA45}" srcOrd="0" destOrd="0" presId="urn:microsoft.com/office/officeart/2005/8/layout/hChevron3"/>
    <dgm:cxn modelId="{241A4C32-2167-C448-9E5D-7E030D7DEFD1}" type="presParOf" srcId="{7CC24A07-0247-2B48-BFA0-9688188F8F0B}" destId="{21F30C75-C5B3-F144-AFD7-2737A6B1E3A0}" srcOrd="1" destOrd="0" presId="urn:microsoft.com/office/officeart/2005/8/layout/hChevron3"/>
    <dgm:cxn modelId="{1EC763F2-389B-4743-B111-3B5B112DCD0F}" type="presParOf" srcId="{7CC24A07-0247-2B48-BFA0-9688188F8F0B}" destId="{B554BC9E-1666-1549-9670-7336C0E91747}" srcOrd="2" destOrd="0" presId="urn:microsoft.com/office/officeart/2005/8/layout/hChevron3"/>
    <dgm:cxn modelId="{319864F6-F5E6-5B4E-9DA3-7E9FD3637760}" type="presParOf" srcId="{7CC24A07-0247-2B48-BFA0-9688188F8F0B}" destId="{9817EFCD-0ACF-1F47-A375-E7120AA78F94}" srcOrd="3" destOrd="0" presId="urn:microsoft.com/office/officeart/2005/8/layout/hChevron3"/>
    <dgm:cxn modelId="{EA703666-123C-AE46-8172-D1B0019B39C8}" type="presParOf" srcId="{7CC24A07-0247-2B48-BFA0-9688188F8F0B}" destId="{D3C5EC13-71A2-CA41-97FB-AE2AB3A23AD5}" srcOrd="4" destOrd="0" presId="urn:microsoft.com/office/officeart/2005/8/layout/hChevron3"/>
    <dgm:cxn modelId="{A900DC0D-2C91-A54A-9660-68614B70D505}" type="presParOf" srcId="{7CC24A07-0247-2B48-BFA0-9688188F8F0B}" destId="{48104934-0434-104D-B01A-7E6FF4D588CB}" srcOrd="5" destOrd="0" presId="urn:microsoft.com/office/officeart/2005/8/layout/hChevron3"/>
    <dgm:cxn modelId="{0A63CCD6-EDFB-3540-A587-FF63732E478C}" type="presParOf" srcId="{7CC24A07-0247-2B48-BFA0-9688188F8F0B}" destId="{B742941B-14F4-8A4A-AF8F-9EE2C844F327}" srcOrd="6" destOrd="0" presId="urn:microsoft.com/office/officeart/2005/8/layout/hChevron3"/>
    <dgm:cxn modelId="{01774B0F-FFA0-C74B-9CE3-465BDE843BFC}" type="presParOf" srcId="{7CC24A07-0247-2B48-BFA0-9688188F8F0B}" destId="{26AD0DC6-FB6A-D441-B48E-47D76D50ABCC}" srcOrd="7" destOrd="0" presId="urn:microsoft.com/office/officeart/2005/8/layout/hChevron3"/>
    <dgm:cxn modelId="{8E59AFC3-492B-B34C-BCEF-1A656981C96C}" type="presParOf" srcId="{7CC24A07-0247-2B48-BFA0-9688188F8F0B}" destId="{B9BA53DA-35CC-484A-BDE4-E054A67A491C}" srcOrd="8" destOrd="0" presId="urn:microsoft.com/office/officeart/2005/8/layout/hChevron3"/>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8C724FE2-07F4-AB48-8098-1F9792F824C0}" type="doc">
      <dgm:prSet loTypeId="urn:microsoft.com/office/officeart/2005/8/layout/hChevron3" loCatId="" qsTypeId="urn:microsoft.com/office/officeart/2005/8/quickstyle/simple1" qsCatId="simple" csTypeId="urn:microsoft.com/office/officeart/2005/8/colors/accent1_2" csCatId="accent1" phldr="1"/>
      <dgm:spPr/>
    </dgm:pt>
    <dgm:pt modelId="{4161081A-CC67-9A4B-864C-68BFD329A1CC}">
      <dgm:prSet phldrT="[Text]" custT="1"/>
      <dgm:spPr>
        <a:solidFill>
          <a:schemeClr val="accent1">
            <a:lumMod val="20000"/>
            <a:lumOff val="80000"/>
          </a:schemeClr>
        </a:solidFill>
      </dgm:spPr>
      <dgm:t>
        <a:bodyPr/>
        <a:lstStyle/>
        <a:p>
          <a:r>
            <a:rPr lang="en-US" sz="1000" b="1"/>
            <a:t>Storage Business</a:t>
          </a:r>
        </a:p>
      </dgm:t>
    </dgm:pt>
    <dgm:pt modelId="{D326D5AF-F5FE-D54E-932B-7C853AC7DBFD}" type="parTrans" cxnId="{AA7FAD54-A699-064C-858D-9EFA12A60023}">
      <dgm:prSet/>
      <dgm:spPr/>
      <dgm:t>
        <a:bodyPr/>
        <a:lstStyle/>
        <a:p>
          <a:endParaRPr lang="en-US" sz="1000" b="1"/>
        </a:p>
      </dgm:t>
    </dgm:pt>
    <dgm:pt modelId="{0B1D92F2-11E8-DB4A-9DB7-38F1D3DAE310}" type="sibTrans" cxnId="{AA7FAD54-A699-064C-858D-9EFA12A60023}">
      <dgm:prSet/>
      <dgm:spPr/>
      <dgm:t>
        <a:bodyPr/>
        <a:lstStyle/>
        <a:p>
          <a:endParaRPr lang="en-US" sz="1000" b="1"/>
        </a:p>
      </dgm:t>
    </dgm:pt>
    <dgm:pt modelId="{FE7C950F-7AD8-8F42-9A9D-BC3FB8D9C9EE}">
      <dgm:prSet phldrT="[Text]" custT="1"/>
      <dgm:spPr>
        <a:solidFill>
          <a:schemeClr val="accent1">
            <a:lumMod val="20000"/>
            <a:lumOff val="80000"/>
          </a:schemeClr>
        </a:solidFill>
      </dgm:spPr>
      <dgm:t>
        <a:bodyPr/>
        <a:lstStyle/>
        <a:p>
          <a:r>
            <a:rPr lang="en-US" sz="800" b="1"/>
            <a:t>Product Portfolio</a:t>
          </a:r>
        </a:p>
      </dgm:t>
    </dgm:pt>
    <dgm:pt modelId="{68F7270F-832D-6142-A837-5FD590C06112}" type="parTrans" cxnId="{68CA616B-9A35-104C-8FB8-54FBEE4B1968}">
      <dgm:prSet/>
      <dgm:spPr/>
      <dgm:t>
        <a:bodyPr/>
        <a:lstStyle/>
        <a:p>
          <a:endParaRPr lang="en-US" sz="1000" b="1"/>
        </a:p>
      </dgm:t>
    </dgm:pt>
    <dgm:pt modelId="{2D576E18-2AB7-C54E-A33C-2C7BEE5E1686}" type="sibTrans" cxnId="{68CA616B-9A35-104C-8FB8-54FBEE4B1968}">
      <dgm:prSet/>
      <dgm:spPr/>
      <dgm:t>
        <a:bodyPr/>
        <a:lstStyle/>
        <a:p>
          <a:endParaRPr lang="en-US" sz="1000" b="1"/>
        </a:p>
      </dgm:t>
    </dgm:pt>
    <dgm:pt modelId="{F90C7F46-2283-B74B-8537-9295277B37E1}">
      <dgm:prSet phldrT="[Text]" custT="1"/>
      <dgm:spPr>
        <a:solidFill>
          <a:schemeClr val="accent1">
            <a:lumMod val="20000"/>
            <a:lumOff val="80000"/>
          </a:schemeClr>
        </a:solidFill>
      </dgm:spPr>
      <dgm:t>
        <a:bodyPr/>
        <a:lstStyle/>
        <a:p>
          <a:r>
            <a:rPr lang="en-US" sz="1000" b="1"/>
            <a:t>Key Technologies</a:t>
          </a:r>
        </a:p>
      </dgm:t>
    </dgm:pt>
    <dgm:pt modelId="{D4FE29D5-7946-BF45-878C-784E8CFDDACD}" type="parTrans" cxnId="{CF36D4F0-C830-7A41-983A-7B12A7D9E993}">
      <dgm:prSet/>
      <dgm:spPr/>
      <dgm:t>
        <a:bodyPr/>
        <a:lstStyle/>
        <a:p>
          <a:endParaRPr lang="en-US" sz="1000" b="1"/>
        </a:p>
      </dgm:t>
    </dgm:pt>
    <dgm:pt modelId="{D21D37AB-C92E-5749-87FF-E8EF11C98EBD}" type="sibTrans" cxnId="{CF36D4F0-C830-7A41-983A-7B12A7D9E993}">
      <dgm:prSet/>
      <dgm:spPr/>
      <dgm:t>
        <a:bodyPr/>
        <a:lstStyle/>
        <a:p>
          <a:endParaRPr lang="en-US" sz="1000" b="1"/>
        </a:p>
      </dgm:t>
    </dgm:pt>
    <dgm:pt modelId="{22B10F64-9F74-C74C-AB1D-C16F387B397C}">
      <dgm:prSet phldrT="[Text]" custT="1"/>
      <dgm:spPr>
        <a:solidFill>
          <a:schemeClr val="accent1"/>
        </a:solidFill>
      </dgm:spPr>
      <dgm:t>
        <a:bodyPr/>
        <a:lstStyle/>
        <a:p>
          <a:r>
            <a:rPr lang="en-US" sz="1000" b="1"/>
            <a:t>Support Infrastructure</a:t>
          </a:r>
        </a:p>
      </dgm:t>
    </dgm:pt>
    <dgm:pt modelId="{C444BEED-2595-694C-A29D-D566AE80CC39}" type="parTrans" cxnId="{44D6EBFF-9A71-3248-9552-C9453BFBCF60}">
      <dgm:prSet/>
      <dgm:spPr/>
      <dgm:t>
        <a:bodyPr/>
        <a:lstStyle/>
        <a:p>
          <a:endParaRPr lang="en-US" sz="1000" b="1"/>
        </a:p>
      </dgm:t>
    </dgm:pt>
    <dgm:pt modelId="{D8FEB465-6E74-B048-83EE-6B3E23A2FACA}" type="sibTrans" cxnId="{44D6EBFF-9A71-3248-9552-C9453BFBCF60}">
      <dgm:prSet/>
      <dgm:spPr/>
      <dgm:t>
        <a:bodyPr/>
        <a:lstStyle/>
        <a:p>
          <a:endParaRPr lang="en-US" sz="1000" b="1"/>
        </a:p>
      </dgm:t>
    </dgm:pt>
    <dgm:pt modelId="{BE994F65-293C-6546-AEA7-819FA0CB365A}">
      <dgm:prSet phldrT="[Text]" custT="1"/>
      <dgm:spPr>
        <a:solidFill>
          <a:schemeClr val="accent1">
            <a:lumMod val="20000"/>
            <a:lumOff val="80000"/>
          </a:schemeClr>
        </a:solidFill>
      </dgm:spPr>
      <dgm:t>
        <a:bodyPr/>
        <a:lstStyle/>
        <a:p>
          <a:r>
            <a:rPr lang="en-US" sz="1000" b="1"/>
            <a:t>Customer Values</a:t>
          </a:r>
        </a:p>
      </dgm:t>
    </dgm:pt>
    <dgm:pt modelId="{5BD25967-8B03-1341-883B-3A7CF73252E0}" type="parTrans" cxnId="{B629509D-1940-7843-BC51-52D15A2481AB}">
      <dgm:prSet/>
      <dgm:spPr/>
      <dgm:t>
        <a:bodyPr/>
        <a:lstStyle/>
        <a:p>
          <a:endParaRPr lang="en-US" sz="1000" b="1"/>
        </a:p>
      </dgm:t>
    </dgm:pt>
    <dgm:pt modelId="{5A52161F-0AFE-4048-868E-3C68E048B6CC}" type="sibTrans" cxnId="{B629509D-1940-7843-BC51-52D15A2481AB}">
      <dgm:prSet/>
      <dgm:spPr/>
      <dgm:t>
        <a:bodyPr/>
        <a:lstStyle/>
        <a:p>
          <a:endParaRPr lang="en-US" sz="1000" b="1"/>
        </a:p>
      </dgm:t>
    </dgm:pt>
    <dgm:pt modelId="{7CC24A07-0247-2B48-BFA0-9688188F8F0B}" type="pres">
      <dgm:prSet presAssocID="{8C724FE2-07F4-AB48-8098-1F9792F824C0}" presName="Name0" presStyleCnt="0">
        <dgm:presLayoutVars>
          <dgm:dir/>
          <dgm:resizeHandles val="exact"/>
        </dgm:presLayoutVars>
      </dgm:prSet>
      <dgm:spPr/>
    </dgm:pt>
    <dgm:pt modelId="{FBC483E8-3444-5349-BF61-65D4365CBA45}" type="pres">
      <dgm:prSet presAssocID="{4161081A-CC67-9A4B-864C-68BFD329A1CC}" presName="parTxOnly" presStyleLbl="node1" presStyleIdx="0" presStyleCnt="5" custScaleX="68263">
        <dgm:presLayoutVars>
          <dgm:bulletEnabled val="1"/>
        </dgm:presLayoutVars>
      </dgm:prSet>
      <dgm:spPr/>
    </dgm:pt>
    <dgm:pt modelId="{21F30C75-C5B3-F144-AFD7-2737A6B1E3A0}" type="pres">
      <dgm:prSet presAssocID="{0B1D92F2-11E8-DB4A-9DB7-38F1D3DAE310}" presName="parSpace" presStyleCnt="0"/>
      <dgm:spPr/>
    </dgm:pt>
    <dgm:pt modelId="{B554BC9E-1666-1549-9670-7336C0E91747}" type="pres">
      <dgm:prSet presAssocID="{F90C7F46-2283-B74B-8537-9295277B37E1}" presName="parTxOnly" presStyleLbl="node1" presStyleIdx="1" presStyleCnt="5" custScaleX="88570">
        <dgm:presLayoutVars>
          <dgm:bulletEnabled val="1"/>
        </dgm:presLayoutVars>
      </dgm:prSet>
      <dgm:spPr/>
    </dgm:pt>
    <dgm:pt modelId="{9817EFCD-0ACF-1F47-A375-E7120AA78F94}" type="pres">
      <dgm:prSet presAssocID="{D21D37AB-C92E-5749-87FF-E8EF11C98EBD}" presName="parSpace" presStyleCnt="0"/>
      <dgm:spPr/>
    </dgm:pt>
    <dgm:pt modelId="{D3C5EC13-71A2-CA41-97FB-AE2AB3A23AD5}" type="pres">
      <dgm:prSet presAssocID="{FE7C950F-7AD8-8F42-9A9D-BC3FB8D9C9EE}" presName="parTxOnly" presStyleLbl="node1" presStyleIdx="2" presStyleCnt="5" custScaleX="77100">
        <dgm:presLayoutVars>
          <dgm:bulletEnabled val="1"/>
        </dgm:presLayoutVars>
      </dgm:prSet>
      <dgm:spPr/>
    </dgm:pt>
    <dgm:pt modelId="{48104934-0434-104D-B01A-7E6FF4D588CB}" type="pres">
      <dgm:prSet presAssocID="{2D576E18-2AB7-C54E-A33C-2C7BEE5E1686}" presName="parSpace" presStyleCnt="0"/>
      <dgm:spPr/>
    </dgm:pt>
    <dgm:pt modelId="{B742941B-14F4-8A4A-AF8F-9EE2C844F327}" type="pres">
      <dgm:prSet presAssocID="{22B10F64-9F74-C74C-AB1D-C16F387B397C}" presName="parTxOnly" presStyleLbl="node1" presStyleIdx="3" presStyleCnt="5">
        <dgm:presLayoutVars>
          <dgm:bulletEnabled val="1"/>
        </dgm:presLayoutVars>
      </dgm:prSet>
      <dgm:spPr/>
    </dgm:pt>
    <dgm:pt modelId="{26AD0DC6-FB6A-D441-B48E-47D76D50ABCC}" type="pres">
      <dgm:prSet presAssocID="{D8FEB465-6E74-B048-83EE-6B3E23A2FACA}" presName="parSpace" presStyleCnt="0"/>
      <dgm:spPr/>
    </dgm:pt>
    <dgm:pt modelId="{B9BA53DA-35CC-484A-BDE4-E054A67A491C}" type="pres">
      <dgm:prSet presAssocID="{BE994F65-293C-6546-AEA7-819FA0CB365A}" presName="parTxOnly" presStyleLbl="node1" presStyleIdx="4" presStyleCnt="5">
        <dgm:presLayoutVars>
          <dgm:bulletEnabled val="1"/>
        </dgm:presLayoutVars>
      </dgm:prSet>
      <dgm:spPr/>
    </dgm:pt>
  </dgm:ptLst>
  <dgm:cxnLst>
    <dgm:cxn modelId="{68CA616B-9A35-104C-8FB8-54FBEE4B1968}" srcId="{8C724FE2-07F4-AB48-8098-1F9792F824C0}" destId="{FE7C950F-7AD8-8F42-9A9D-BC3FB8D9C9EE}" srcOrd="2" destOrd="0" parTransId="{68F7270F-832D-6142-A837-5FD590C06112}" sibTransId="{2D576E18-2AB7-C54E-A33C-2C7BEE5E1686}"/>
    <dgm:cxn modelId="{5B08DF71-D8F5-BE4F-9DE3-DE3E0B3AB44D}" type="presOf" srcId="{4161081A-CC67-9A4B-864C-68BFD329A1CC}" destId="{FBC483E8-3444-5349-BF61-65D4365CBA45}" srcOrd="0" destOrd="0" presId="urn:microsoft.com/office/officeart/2005/8/layout/hChevron3"/>
    <dgm:cxn modelId="{396D3D74-E4BF-A349-A1F6-6906B394DEF2}" type="presOf" srcId="{BE994F65-293C-6546-AEA7-819FA0CB365A}" destId="{B9BA53DA-35CC-484A-BDE4-E054A67A491C}" srcOrd="0" destOrd="0" presId="urn:microsoft.com/office/officeart/2005/8/layout/hChevron3"/>
    <dgm:cxn modelId="{AA7FAD54-A699-064C-858D-9EFA12A60023}" srcId="{8C724FE2-07F4-AB48-8098-1F9792F824C0}" destId="{4161081A-CC67-9A4B-864C-68BFD329A1CC}" srcOrd="0" destOrd="0" parTransId="{D326D5AF-F5FE-D54E-932B-7C853AC7DBFD}" sibTransId="{0B1D92F2-11E8-DB4A-9DB7-38F1D3DAE310}"/>
    <dgm:cxn modelId="{24C9095A-AD66-A547-826E-45DDCF681654}" type="presOf" srcId="{22B10F64-9F74-C74C-AB1D-C16F387B397C}" destId="{B742941B-14F4-8A4A-AF8F-9EE2C844F327}" srcOrd="0" destOrd="0" presId="urn:microsoft.com/office/officeart/2005/8/layout/hChevron3"/>
    <dgm:cxn modelId="{5A00957C-2E0E-6D45-8410-93917810C8DC}" type="presOf" srcId="{F90C7F46-2283-B74B-8537-9295277B37E1}" destId="{B554BC9E-1666-1549-9670-7336C0E91747}" srcOrd="0" destOrd="0" presId="urn:microsoft.com/office/officeart/2005/8/layout/hChevron3"/>
    <dgm:cxn modelId="{B629509D-1940-7843-BC51-52D15A2481AB}" srcId="{8C724FE2-07F4-AB48-8098-1F9792F824C0}" destId="{BE994F65-293C-6546-AEA7-819FA0CB365A}" srcOrd="4" destOrd="0" parTransId="{5BD25967-8B03-1341-883B-3A7CF73252E0}" sibTransId="{5A52161F-0AFE-4048-868E-3C68E048B6CC}"/>
    <dgm:cxn modelId="{FF2823CB-B709-2547-88B1-A8DA95DFC20A}" type="presOf" srcId="{8C724FE2-07F4-AB48-8098-1F9792F824C0}" destId="{7CC24A07-0247-2B48-BFA0-9688188F8F0B}" srcOrd="0" destOrd="0" presId="urn:microsoft.com/office/officeart/2005/8/layout/hChevron3"/>
    <dgm:cxn modelId="{AA9581CF-D4B1-9D4C-A4E4-18DC5D3DCE10}" type="presOf" srcId="{FE7C950F-7AD8-8F42-9A9D-BC3FB8D9C9EE}" destId="{D3C5EC13-71A2-CA41-97FB-AE2AB3A23AD5}" srcOrd="0" destOrd="0" presId="urn:microsoft.com/office/officeart/2005/8/layout/hChevron3"/>
    <dgm:cxn modelId="{CF36D4F0-C830-7A41-983A-7B12A7D9E993}" srcId="{8C724FE2-07F4-AB48-8098-1F9792F824C0}" destId="{F90C7F46-2283-B74B-8537-9295277B37E1}" srcOrd="1" destOrd="0" parTransId="{D4FE29D5-7946-BF45-878C-784E8CFDDACD}" sibTransId="{D21D37AB-C92E-5749-87FF-E8EF11C98EBD}"/>
    <dgm:cxn modelId="{44D6EBFF-9A71-3248-9552-C9453BFBCF60}" srcId="{8C724FE2-07F4-AB48-8098-1F9792F824C0}" destId="{22B10F64-9F74-C74C-AB1D-C16F387B397C}" srcOrd="3" destOrd="0" parTransId="{C444BEED-2595-694C-A29D-D566AE80CC39}" sibTransId="{D8FEB465-6E74-B048-83EE-6B3E23A2FACA}"/>
    <dgm:cxn modelId="{3E050C2D-E4B5-8C46-B3E2-E7D6E168392F}" type="presParOf" srcId="{7CC24A07-0247-2B48-BFA0-9688188F8F0B}" destId="{FBC483E8-3444-5349-BF61-65D4365CBA45}" srcOrd="0" destOrd="0" presId="urn:microsoft.com/office/officeart/2005/8/layout/hChevron3"/>
    <dgm:cxn modelId="{241A4C32-2167-C448-9E5D-7E030D7DEFD1}" type="presParOf" srcId="{7CC24A07-0247-2B48-BFA0-9688188F8F0B}" destId="{21F30C75-C5B3-F144-AFD7-2737A6B1E3A0}" srcOrd="1" destOrd="0" presId="urn:microsoft.com/office/officeart/2005/8/layout/hChevron3"/>
    <dgm:cxn modelId="{1EC763F2-389B-4743-B111-3B5B112DCD0F}" type="presParOf" srcId="{7CC24A07-0247-2B48-BFA0-9688188F8F0B}" destId="{B554BC9E-1666-1549-9670-7336C0E91747}" srcOrd="2" destOrd="0" presId="urn:microsoft.com/office/officeart/2005/8/layout/hChevron3"/>
    <dgm:cxn modelId="{319864F6-F5E6-5B4E-9DA3-7E9FD3637760}" type="presParOf" srcId="{7CC24A07-0247-2B48-BFA0-9688188F8F0B}" destId="{9817EFCD-0ACF-1F47-A375-E7120AA78F94}" srcOrd="3" destOrd="0" presId="urn:microsoft.com/office/officeart/2005/8/layout/hChevron3"/>
    <dgm:cxn modelId="{EA703666-123C-AE46-8172-D1B0019B39C8}" type="presParOf" srcId="{7CC24A07-0247-2B48-BFA0-9688188F8F0B}" destId="{D3C5EC13-71A2-CA41-97FB-AE2AB3A23AD5}" srcOrd="4" destOrd="0" presId="urn:microsoft.com/office/officeart/2005/8/layout/hChevron3"/>
    <dgm:cxn modelId="{A900DC0D-2C91-A54A-9660-68614B70D505}" type="presParOf" srcId="{7CC24A07-0247-2B48-BFA0-9688188F8F0B}" destId="{48104934-0434-104D-B01A-7E6FF4D588CB}" srcOrd="5" destOrd="0" presId="urn:microsoft.com/office/officeart/2005/8/layout/hChevron3"/>
    <dgm:cxn modelId="{0A63CCD6-EDFB-3540-A587-FF63732E478C}" type="presParOf" srcId="{7CC24A07-0247-2B48-BFA0-9688188F8F0B}" destId="{B742941B-14F4-8A4A-AF8F-9EE2C844F327}" srcOrd="6" destOrd="0" presId="urn:microsoft.com/office/officeart/2005/8/layout/hChevron3"/>
    <dgm:cxn modelId="{01774B0F-FFA0-C74B-9CE3-465BDE843BFC}" type="presParOf" srcId="{7CC24A07-0247-2B48-BFA0-9688188F8F0B}" destId="{26AD0DC6-FB6A-D441-B48E-47D76D50ABCC}" srcOrd="7" destOrd="0" presId="urn:microsoft.com/office/officeart/2005/8/layout/hChevron3"/>
    <dgm:cxn modelId="{8E59AFC3-492B-B34C-BCEF-1A656981C96C}" type="presParOf" srcId="{7CC24A07-0247-2B48-BFA0-9688188F8F0B}" destId="{B9BA53DA-35CC-484A-BDE4-E054A67A491C}" srcOrd="8" destOrd="0" presId="urn:microsoft.com/office/officeart/2005/8/layout/hChevron3"/>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8C724FE2-07F4-AB48-8098-1F9792F824C0}" type="doc">
      <dgm:prSet loTypeId="urn:microsoft.com/office/officeart/2005/8/layout/hChevron3" loCatId="" qsTypeId="urn:microsoft.com/office/officeart/2005/8/quickstyle/simple1" qsCatId="simple" csTypeId="urn:microsoft.com/office/officeart/2005/8/colors/accent1_2" csCatId="accent1" phldr="1"/>
      <dgm:spPr/>
    </dgm:pt>
    <dgm:pt modelId="{4161081A-CC67-9A4B-864C-68BFD329A1CC}">
      <dgm:prSet phldrT="[Text]" custT="1"/>
      <dgm:spPr>
        <a:solidFill>
          <a:schemeClr val="accent1">
            <a:lumMod val="20000"/>
            <a:lumOff val="80000"/>
          </a:schemeClr>
        </a:solidFill>
      </dgm:spPr>
      <dgm:t>
        <a:bodyPr/>
        <a:lstStyle/>
        <a:p>
          <a:r>
            <a:rPr lang="en-US" sz="1000" b="1"/>
            <a:t>Storage Business</a:t>
          </a:r>
        </a:p>
      </dgm:t>
    </dgm:pt>
    <dgm:pt modelId="{D326D5AF-F5FE-D54E-932B-7C853AC7DBFD}" type="parTrans" cxnId="{AA7FAD54-A699-064C-858D-9EFA12A60023}">
      <dgm:prSet/>
      <dgm:spPr/>
      <dgm:t>
        <a:bodyPr/>
        <a:lstStyle/>
        <a:p>
          <a:endParaRPr lang="en-US" sz="1000" b="1"/>
        </a:p>
      </dgm:t>
    </dgm:pt>
    <dgm:pt modelId="{0B1D92F2-11E8-DB4A-9DB7-38F1D3DAE310}" type="sibTrans" cxnId="{AA7FAD54-A699-064C-858D-9EFA12A60023}">
      <dgm:prSet/>
      <dgm:spPr/>
      <dgm:t>
        <a:bodyPr/>
        <a:lstStyle/>
        <a:p>
          <a:endParaRPr lang="en-US" sz="1000" b="1"/>
        </a:p>
      </dgm:t>
    </dgm:pt>
    <dgm:pt modelId="{FE7C950F-7AD8-8F42-9A9D-BC3FB8D9C9EE}">
      <dgm:prSet phldrT="[Text]" custT="1"/>
      <dgm:spPr>
        <a:solidFill>
          <a:schemeClr val="accent1">
            <a:lumMod val="20000"/>
            <a:lumOff val="80000"/>
          </a:schemeClr>
        </a:solidFill>
      </dgm:spPr>
      <dgm:t>
        <a:bodyPr/>
        <a:lstStyle/>
        <a:p>
          <a:r>
            <a:rPr lang="en-US" sz="800" b="1"/>
            <a:t>Product Portfolio</a:t>
          </a:r>
        </a:p>
      </dgm:t>
    </dgm:pt>
    <dgm:pt modelId="{68F7270F-832D-6142-A837-5FD590C06112}" type="parTrans" cxnId="{68CA616B-9A35-104C-8FB8-54FBEE4B1968}">
      <dgm:prSet/>
      <dgm:spPr/>
      <dgm:t>
        <a:bodyPr/>
        <a:lstStyle/>
        <a:p>
          <a:endParaRPr lang="en-US" sz="1000" b="1"/>
        </a:p>
      </dgm:t>
    </dgm:pt>
    <dgm:pt modelId="{2D576E18-2AB7-C54E-A33C-2C7BEE5E1686}" type="sibTrans" cxnId="{68CA616B-9A35-104C-8FB8-54FBEE4B1968}">
      <dgm:prSet/>
      <dgm:spPr/>
      <dgm:t>
        <a:bodyPr/>
        <a:lstStyle/>
        <a:p>
          <a:endParaRPr lang="en-US" sz="1000" b="1"/>
        </a:p>
      </dgm:t>
    </dgm:pt>
    <dgm:pt modelId="{F90C7F46-2283-B74B-8537-9295277B37E1}">
      <dgm:prSet phldrT="[Text]" custT="1"/>
      <dgm:spPr>
        <a:solidFill>
          <a:schemeClr val="accent1">
            <a:lumMod val="20000"/>
            <a:lumOff val="80000"/>
          </a:schemeClr>
        </a:solidFill>
      </dgm:spPr>
      <dgm:t>
        <a:bodyPr/>
        <a:lstStyle/>
        <a:p>
          <a:r>
            <a:rPr lang="en-US" sz="1000" b="1"/>
            <a:t>Key Technologies</a:t>
          </a:r>
        </a:p>
      </dgm:t>
    </dgm:pt>
    <dgm:pt modelId="{D4FE29D5-7946-BF45-878C-784E8CFDDACD}" type="parTrans" cxnId="{CF36D4F0-C830-7A41-983A-7B12A7D9E993}">
      <dgm:prSet/>
      <dgm:spPr/>
      <dgm:t>
        <a:bodyPr/>
        <a:lstStyle/>
        <a:p>
          <a:endParaRPr lang="en-US" sz="1000" b="1"/>
        </a:p>
      </dgm:t>
    </dgm:pt>
    <dgm:pt modelId="{D21D37AB-C92E-5749-87FF-E8EF11C98EBD}" type="sibTrans" cxnId="{CF36D4F0-C830-7A41-983A-7B12A7D9E993}">
      <dgm:prSet/>
      <dgm:spPr/>
      <dgm:t>
        <a:bodyPr/>
        <a:lstStyle/>
        <a:p>
          <a:endParaRPr lang="en-US" sz="1000" b="1"/>
        </a:p>
      </dgm:t>
    </dgm:pt>
    <dgm:pt modelId="{22B10F64-9F74-C74C-AB1D-C16F387B397C}">
      <dgm:prSet phldrT="[Text]" custT="1"/>
      <dgm:spPr>
        <a:solidFill>
          <a:schemeClr val="accent1">
            <a:lumMod val="20000"/>
            <a:lumOff val="80000"/>
          </a:schemeClr>
        </a:solidFill>
      </dgm:spPr>
      <dgm:t>
        <a:bodyPr/>
        <a:lstStyle/>
        <a:p>
          <a:r>
            <a:rPr lang="en-US" sz="1000" b="1"/>
            <a:t>Support Infrastructure</a:t>
          </a:r>
        </a:p>
      </dgm:t>
    </dgm:pt>
    <dgm:pt modelId="{C444BEED-2595-694C-A29D-D566AE80CC39}" type="parTrans" cxnId="{44D6EBFF-9A71-3248-9552-C9453BFBCF60}">
      <dgm:prSet/>
      <dgm:spPr/>
      <dgm:t>
        <a:bodyPr/>
        <a:lstStyle/>
        <a:p>
          <a:endParaRPr lang="en-US" sz="1000" b="1"/>
        </a:p>
      </dgm:t>
    </dgm:pt>
    <dgm:pt modelId="{D8FEB465-6E74-B048-83EE-6B3E23A2FACA}" type="sibTrans" cxnId="{44D6EBFF-9A71-3248-9552-C9453BFBCF60}">
      <dgm:prSet/>
      <dgm:spPr/>
      <dgm:t>
        <a:bodyPr/>
        <a:lstStyle/>
        <a:p>
          <a:endParaRPr lang="en-US" sz="1000" b="1"/>
        </a:p>
      </dgm:t>
    </dgm:pt>
    <dgm:pt modelId="{BE994F65-293C-6546-AEA7-819FA0CB365A}">
      <dgm:prSet phldrT="[Text]" custT="1"/>
      <dgm:spPr>
        <a:solidFill>
          <a:schemeClr val="accent1"/>
        </a:solidFill>
      </dgm:spPr>
      <dgm:t>
        <a:bodyPr/>
        <a:lstStyle/>
        <a:p>
          <a:r>
            <a:rPr lang="en-US" sz="1000" b="1"/>
            <a:t>Customer Values</a:t>
          </a:r>
        </a:p>
      </dgm:t>
    </dgm:pt>
    <dgm:pt modelId="{5BD25967-8B03-1341-883B-3A7CF73252E0}" type="parTrans" cxnId="{B629509D-1940-7843-BC51-52D15A2481AB}">
      <dgm:prSet/>
      <dgm:spPr/>
      <dgm:t>
        <a:bodyPr/>
        <a:lstStyle/>
        <a:p>
          <a:endParaRPr lang="en-US" sz="1000" b="1"/>
        </a:p>
      </dgm:t>
    </dgm:pt>
    <dgm:pt modelId="{5A52161F-0AFE-4048-868E-3C68E048B6CC}" type="sibTrans" cxnId="{B629509D-1940-7843-BC51-52D15A2481AB}">
      <dgm:prSet/>
      <dgm:spPr/>
      <dgm:t>
        <a:bodyPr/>
        <a:lstStyle/>
        <a:p>
          <a:endParaRPr lang="en-US" sz="1000" b="1"/>
        </a:p>
      </dgm:t>
    </dgm:pt>
    <dgm:pt modelId="{7CC24A07-0247-2B48-BFA0-9688188F8F0B}" type="pres">
      <dgm:prSet presAssocID="{8C724FE2-07F4-AB48-8098-1F9792F824C0}" presName="Name0" presStyleCnt="0">
        <dgm:presLayoutVars>
          <dgm:dir/>
          <dgm:resizeHandles val="exact"/>
        </dgm:presLayoutVars>
      </dgm:prSet>
      <dgm:spPr/>
    </dgm:pt>
    <dgm:pt modelId="{FBC483E8-3444-5349-BF61-65D4365CBA45}" type="pres">
      <dgm:prSet presAssocID="{4161081A-CC67-9A4B-864C-68BFD329A1CC}" presName="parTxOnly" presStyleLbl="node1" presStyleIdx="0" presStyleCnt="5" custScaleX="68263">
        <dgm:presLayoutVars>
          <dgm:bulletEnabled val="1"/>
        </dgm:presLayoutVars>
      </dgm:prSet>
      <dgm:spPr/>
    </dgm:pt>
    <dgm:pt modelId="{21F30C75-C5B3-F144-AFD7-2737A6B1E3A0}" type="pres">
      <dgm:prSet presAssocID="{0B1D92F2-11E8-DB4A-9DB7-38F1D3DAE310}" presName="parSpace" presStyleCnt="0"/>
      <dgm:spPr/>
    </dgm:pt>
    <dgm:pt modelId="{B554BC9E-1666-1549-9670-7336C0E91747}" type="pres">
      <dgm:prSet presAssocID="{F90C7F46-2283-B74B-8537-9295277B37E1}" presName="parTxOnly" presStyleLbl="node1" presStyleIdx="1" presStyleCnt="5" custScaleX="88570">
        <dgm:presLayoutVars>
          <dgm:bulletEnabled val="1"/>
        </dgm:presLayoutVars>
      </dgm:prSet>
      <dgm:spPr/>
    </dgm:pt>
    <dgm:pt modelId="{9817EFCD-0ACF-1F47-A375-E7120AA78F94}" type="pres">
      <dgm:prSet presAssocID="{D21D37AB-C92E-5749-87FF-E8EF11C98EBD}" presName="parSpace" presStyleCnt="0"/>
      <dgm:spPr/>
    </dgm:pt>
    <dgm:pt modelId="{D3C5EC13-71A2-CA41-97FB-AE2AB3A23AD5}" type="pres">
      <dgm:prSet presAssocID="{FE7C950F-7AD8-8F42-9A9D-BC3FB8D9C9EE}" presName="parTxOnly" presStyleLbl="node1" presStyleIdx="2" presStyleCnt="5" custScaleX="77100">
        <dgm:presLayoutVars>
          <dgm:bulletEnabled val="1"/>
        </dgm:presLayoutVars>
      </dgm:prSet>
      <dgm:spPr/>
    </dgm:pt>
    <dgm:pt modelId="{48104934-0434-104D-B01A-7E6FF4D588CB}" type="pres">
      <dgm:prSet presAssocID="{2D576E18-2AB7-C54E-A33C-2C7BEE5E1686}" presName="parSpace" presStyleCnt="0"/>
      <dgm:spPr/>
    </dgm:pt>
    <dgm:pt modelId="{B742941B-14F4-8A4A-AF8F-9EE2C844F327}" type="pres">
      <dgm:prSet presAssocID="{22B10F64-9F74-C74C-AB1D-C16F387B397C}" presName="parTxOnly" presStyleLbl="node1" presStyleIdx="3" presStyleCnt="5">
        <dgm:presLayoutVars>
          <dgm:bulletEnabled val="1"/>
        </dgm:presLayoutVars>
      </dgm:prSet>
      <dgm:spPr/>
    </dgm:pt>
    <dgm:pt modelId="{26AD0DC6-FB6A-D441-B48E-47D76D50ABCC}" type="pres">
      <dgm:prSet presAssocID="{D8FEB465-6E74-B048-83EE-6B3E23A2FACA}" presName="parSpace" presStyleCnt="0"/>
      <dgm:spPr/>
    </dgm:pt>
    <dgm:pt modelId="{B9BA53DA-35CC-484A-BDE4-E054A67A491C}" type="pres">
      <dgm:prSet presAssocID="{BE994F65-293C-6546-AEA7-819FA0CB365A}" presName="parTxOnly" presStyleLbl="node1" presStyleIdx="4" presStyleCnt="5">
        <dgm:presLayoutVars>
          <dgm:bulletEnabled val="1"/>
        </dgm:presLayoutVars>
      </dgm:prSet>
      <dgm:spPr/>
    </dgm:pt>
  </dgm:ptLst>
  <dgm:cxnLst>
    <dgm:cxn modelId="{68CA616B-9A35-104C-8FB8-54FBEE4B1968}" srcId="{8C724FE2-07F4-AB48-8098-1F9792F824C0}" destId="{FE7C950F-7AD8-8F42-9A9D-BC3FB8D9C9EE}" srcOrd="2" destOrd="0" parTransId="{68F7270F-832D-6142-A837-5FD590C06112}" sibTransId="{2D576E18-2AB7-C54E-A33C-2C7BEE5E1686}"/>
    <dgm:cxn modelId="{5B08DF71-D8F5-BE4F-9DE3-DE3E0B3AB44D}" type="presOf" srcId="{4161081A-CC67-9A4B-864C-68BFD329A1CC}" destId="{FBC483E8-3444-5349-BF61-65D4365CBA45}" srcOrd="0" destOrd="0" presId="urn:microsoft.com/office/officeart/2005/8/layout/hChevron3"/>
    <dgm:cxn modelId="{396D3D74-E4BF-A349-A1F6-6906B394DEF2}" type="presOf" srcId="{BE994F65-293C-6546-AEA7-819FA0CB365A}" destId="{B9BA53DA-35CC-484A-BDE4-E054A67A491C}" srcOrd="0" destOrd="0" presId="urn:microsoft.com/office/officeart/2005/8/layout/hChevron3"/>
    <dgm:cxn modelId="{AA7FAD54-A699-064C-858D-9EFA12A60023}" srcId="{8C724FE2-07F4-AB48-8098-1F9792F824C0}" destId="{4161081A-CC67-9A4B-864C-68BFD329A1CC}" srcOrd="0" destOrd="0" parTransId="{D326D5AF-F5FE-D54E-932B-7C853AC7DBFD}" sibTransId="{0B1D92F2-11E8-DB4A-9DB7-38F1D3DAE310}"/>
    <dgm:cxn modelId="{24C9095A-AD66-A547-826E-45DDCF681654}" type="presOf" srcId="{22B10F64-9F74-C74C-AB1D-C16F387B397C}" destId="{B742941B-14F4-8A4A-AF8F-9EE2C844F327}" srcOrd="0" destOrd="0" presId="urn:microsoft.com/office/officeart/2005/8/layout/hChevron3"/>
    <dgm:cxn modelId="{5A00957C-2E0E-6D45-8410-93917810C8DC}" type="presOf" srcId="{F90C7F46-2283-B74B-8537-9295277B37E1}" destId="{B554BC9E-1666-1549-9670-7336C0E91747}" srcOrd="0" destOrd="0" presId="urn:microsoft.com/office/officeart/2005/8/layout/hChevron3"/>
    <dgm:cxn modelId="{B629509D-1940-7843-BC51-52D15A2481AB}" srcId="{8C724FE2-07F4-AB48-8098-1F9792F824C0}" destId="{BE994F65-293C-6546-AEA7-819FA0CB365A}" srcOrd="4" destOrd="0" parTransId="{5BD25967-8B03-1341-883B-3A7CF73252E0}" sibTransId="{5A52161F-0AFE-4048-868E-3C68E048B6CC}"/>
    <dgm:cxn modelId="{FF2823CB-B709-2547-88B1-A8DA95DFC20A}" type="presOf" srcId="{8C724FE2-07F4-AB48-8098-1F9792F824C0}" destId="{7CC24A07-0247-2B48-BFA0-9688188F8F0B}" srcOrd="0" destOrd="0" presId="urn:microsoft.com/office/officeart/2005/8/layout/hChevron3"/>
    <dgm:cxn modelId="{AA9581CF-D4B1-9D4C-A4E4-18DC5D3DCE10}" type="presOf" srcId="{FE7C950F-7AD8-8F42-9A9D-BC3FB8D9C9EE}" destId="{D3C5EC13-71A2-CA41-97FB-AE2AB3A23AD5}" srcOrd="0" destOrd="0" presId="urn:microsoft.com/office/officeart/2005/8/layout/hChevron3"/>
    <dgm:cxn modelId="{CF36D4F0-C830-7A41-983A-7B12A7D9E993}" srcId="{8C724FE2-07F4-AB48-8098-1F9792F824C0}" destId="{F90C7F46-2283-B74B-8537-9295277B37E1}" srcOrd="1" destOrd="0" parTransId="{D4FE29D5-7946-BF45-878C-784E8CFDDACD}" sibTransId="{D21D37AB-C92E-5749-87FF-E8EF11C98EBD}"/>
    <dgm:cxn modelId="{44D6EBFF-9A71-3248-9552-C9453BFBCF60}" srcId="{8C724FE2-07F4-AB48-8098-1F9792F824C0}" destId="{22B10F64-9F74-C74C-AB1D-C16F387B397C}" srcOrd="3" destOrd="0" parTransId="{C444BEED-2595-694C-A29D-D566AE80CC39}" sibTransId="{D8FEB465-6E74-B048-83EE-6B3E23A2FACA}"/>
    <dgm:cxn modelId="{3E050C2D-E4B5-8C46-B3E2-E7D6E168392F}" type="presParOf" srcId="{7CC24A07-0247-2B48-BFA0-9688188F8F0B}" destId="{FBC483E8-3444-5349-BF61-65D4365CBA45}" srcOrd="0" destOrd="0" presId="urn:microsoft.com/office/officeart/2005/8/layout/hChevron3"/>
    <dgm:cxn modelId="{241A4C32-2167-C448-9E5D-7E030D7DEFD1}" type="presParOf" srcId="{7CC24A07-0247-2B48-BFA0-9688188F8F0B}" destId="{21F30C75-C5B3-F144-AFD7-2737A6B1E3A0}" srcOrd="1" destOrd="0" presId="urn:microsoft.com/office/officeart/2005/8/layout/hChevron3"/>
    <dgm:cxn modelId="{1EC763F2-389B-4743-B111-3B5B112DCD0F}" type="presParOf" srcId="{7CC24A07-0247-2B48-BFA0-9688188F8F0B}" destId="{B554BC9E-1666-1549-9670-7336C0E91747}" srcOrd="2" destOrd="0" presId="urn:microsoft.com/office/officeart/2005/8/layout/hChevron3"/>
    <dgm:cxn modelId="{319864F6-F5E6-5B4E-9DA3-7E9FD3637760}" type="presParOf" srcId="{7CC24A07-0247-2B48-BFA0-9688188F8F0B}" destId="{9817EFCD-0ACF-1F47-A375-E7120AA78F94}" srcOrd="3" destOrd="0" presId="urn:microsoft.com/office/officeart/2005/8/layout/hChevron3"/>
    <dgm:cxn modelId="{EA703666-123C-AE46-8172-D1B0019B39C8}" type="presParOf" srcId="{7CC24A07-0247-2B48-BFA0-9688188F8F0B}" destId="{D3C5EC13-71A2-CA41-97FB-AE2AB3A23AD5}" srcOrd="4" destOrd="0" presId="urn:microsoft.com/office/officeart/2005/8/layout/hChevron3"/>
    <dgm:cxn modelId="{A900DC0D-2C91-A54A-9660-68614B70D505}" type="presParOf" srcId="{7CC24A07-0247-2B48-BFA0-9688188F8F0B}" destId="{48104934-0434-104D-B01A-7E6FF4D588CB}" srcOrd="5" destOrd="0" presId="urn:microsoft.com/office/officeart/2005/8/layout/hChevron3"/>
    <dgm:cxn modelId="{0A63CCD6-EDFB-3540-A587-FF63732E478C}" type="presParOf" srcId="{7CC24A07-0247-2B48-BFA0-9688188F8F0B}" destId="{B742941B-14F4-8A4A-AF8F-9EE2C844F327}" srcOrd="6" destOrd="0" presId="urn:microsoft.com/office/officeart/2005/8/layout/hChevron3"/>
    <dgm:cxn modelId="{01774B0F-FFA0-C74B-9CE3-465BDE843BFC}" type="presParOf" srcId="{7CC24A07-0247-2B48-BFA0-9688188F8F0B}" destId="{26AD0DC6-FB6A-D441-B48E-47D76D50ABCC}" srcOrd="7" destOrd="0" presId="urn:microsoft.com/office/officeart/2005/8/layout/hChevron3"/>
    <dgm:cxn modelId="{8E59AFC3-492B-B34C-BCEF-1A656981C96C}" type="presParOf" srcId="{7CC24A07-0247-2B48-BFA0-9688188F8F0B}" destId="{B9BA53DA-35CC-484A-BDE4-E054A67A491C}" srcOrd="8" destOrd="0" presId="urn:microsoft.com/office/officeart/2005/8/layout/hChevron3"/>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8C724FE2-07F4-AB48-8098-1F9792F824C0}" type="doc">
      <dgm:prSet loTypeId="urn:microsoft.com/office/officeart/2005/8/layout/hChevron3" loCatId="" qsTypeId="urn:microsoft.com/office/officeart/2005/8/quickstyle/simple1" qsCatId="simple" csTypeId="urn:microsoft.com/office/officeart/2005/8/colors/accent1_2" csCatId="accent1" phldr="1"/>
      <dgm:spPr/>
    </dgm:pt>
    <dgm:pt modelId="{4161081A-CC67-9A4B-864C-68BFD329A1CC}">
      <dgm:prSet phldrT="[Text]" custT="1"/>
      <dgm:spPr>
        <a:solidFill>
          <a:schemeClr val="accent1">
            <a:lumMod val="20000"/>
            <a:lumOff val="80000"/>
          </a:schemeClr>
        </a:solidFill>
      </dgm:spPr>
      <dgm:t>
        <a:bodyPr/>
        <a:lstStyle/>
        <a:p>
          <a:r>
            <a:rPr lang="en-US" sz="1000" b="1"/>
            <a:t>Storage Business</a:t>
          </a:r>
        </a:p>
      </dgm:t>
    </dgm:pt>
    <dgm:pt modelId="{D326D5AF-F5FE-D54E-932B-7C853AC7DBFD}" type="parTrans" cxnId="{AA7FAD54-A699-064C-858D-9EFA12A60023}">
      <dgm:prSet/>
      <dgm:spPr/>
      <dgm:t>
        <a:bodyPr/>
        <a:lstStyle/>
        <a:p>
          <a:endParaRPr lang="en-US" sz="1000" b="1"/>
        </a:p>
      </dgm:t>
    </dgm:pt>
    <dgm:pt modelId="{0B1D92F2-11E8-DB4A-9DB7-38F1D3DAE310}" type="sibTrans" cxnId="{AA7FAD54-A699-064C-858D-9EFA12A60023}">
      <dgm:prSet/>
      <dgm:spPr/>
      <dgm:t>
        <a:bodyPr/>
        <a:lstStyle/>
        <a:p>
          <a:endParaRPr lang="en-US" sz="1000" b="1"/>
        </a:p>
      </dgm:t>
    </dgm:pt>
    <dgm:pt modelId="{FE7C950F-7AD8-8F42-9A9D-BC3FB8D9C9EE}">
      <dgm:prSet phldrT="[Text]" custT="1"/>
      <dgm:spPr>
        <a:solidFill>
          <a:schemeClr val="accent1">
            <a:lumMod val="20000"/>
            <a:lumOff val="80000"/>
          </a:schemeClr>
        </a:solidFill>
      </dgm:spPr>
      <dgm:t>
        <a:bodyPr/>
        <a:lstStyle/>
        <a:p>
          <a:r>
            <a:rPr lang="en-US" sz="800" b="1"/>
            <a:t>Product Portfolio</a:t>
          </a:r>
        </a:p>
      </dgm:t>
    </dgm:pt>
    <dgm:pt modelId="{68F7270F-832D-6142-A837-5FD590C06112}" type="parTrans" cxnId="{68CA616B-9A35-104C-8FB8-54FBEE4B1968}">
      <dgm:prSet/>
      <dgm:spPr/>
      <dgm:t>
        <a:bodyPr/>
        <a:lstStyle/>
        <a:p>
          <a:endParaRPr lang="en-US" sz="1000" b="1"/>
        </a:p>
      </dgm:t>
    </dgm:pt>
    <dgm:pt modelId="{2D576E18-2AB7-C54E-A33C-2C7BEE5E1686}" type="sibTrans" cxnId="{68CA616B-9A35-104C-8FB8-54FBEE4B1968}">
      <dgm:prSet/>
      <dgm:spPr/>
      <dgm:t>
        <a:bodyPr/>
        <a:lstStyle/>
        <a:p>
          <a:endParaRPr lang="en-US" sz="1000" b="1"/>
        </a:p>
      </dgm:t>
    </dgm:pt>
    <dgm:pt modelId="{F90C7F46-2283-B74B-8537-9295277B37E1}">
      <dgm:prSet phldrT="[Text]" custT="1"/>
      <dgm:spPr>
        <a:solidFill>
          <a:schemeClr val="accent1">
            <a:lumMod val="20000"/>
            <a:lumOff val="80000"/>
          </a:schemeClr>
        </a:solidFill>
      </dgm:spPr>
      <dgm:t>
        <a:bodyPr/>
        <a:lstStyle/>
        <a:p>
          <a:r>
            <a:rPr lang="en-US" sz="1000" b="1"/>
            <a:t>Key Technologies</a:t>
          </a:r>
        </a:p>
      </dgm:t>
    </dgm:pt>
    <dgm:pt modelId="{D4FE29D5-7946-BF45-878C-784E8CFDDACD}" type="parTrans" cxnId="{CF36D4F0-C830-7A41-983A-7B12A7D9E993}">
      <dgm:prSet/>
      <dgm:spPr/>
      <dgm:t>
        <a:bodyPr/>
        <a:lstStyle/>
        <a:p>
          <a:endParaRPr lang="en-US" sz="1000" b="1"/>
        </a:p>
      </dgm:t>
    </dgm:pt>
    <dgm:pt modelId="{D21D37AB-C92E-5749-87FF-E8EF11C98EBD}" type="sibTrans" cxnId="{CF36D4F0-C830-7A41-983A-7B12A7D9E993}">
      <dgm:prSet/>
      <dgm:spPr/>
      <dgm:t>
        <a:bodyPr/>
        <a:lstStyle/>
        <a:p>
          <a:endParaRPr lang="en-US" sz="1000" b="1"/>
        </a:p>
      </dgm:t>
    </dgm:pt>
    <dgm:pt modelId="{22B10F64-9F74-C74C-AB1D-C16F387B397C}">
      <dgm:prSet phldrT="[Text]" custT="1"/>
      <dgm:spPr>
        <a:solidFill>
          <a:schemeClr val="accent1">
            <a:lumMod val="20000"/>
            <a:lumOff val="80000"/>
          </a:schemeClr>
        </a:solidFill>
      </dgm:spPr>
      <dgm:t>
        <a:bodyPr/>
        <a:lstStyle/>
        <a:p>
          <a:r>
            <a:rPr lang="en-US" sz="1000" b="1"/>
            <a:t>Support Infrastructure</a:t>
          </a:r>
        </a:p>
      </dgm:t>
    </dgm:pt>
    <dgm:pt modelId="{C444BEED-2595-694C-A29D-D566AE80CC39}" type="parTrans" cxnId="{44D6EBFF-9A71-3248-9552-C9453BFBCF60}">
      <dgm:prSet/>
      <dgm:spPr/>
      <dgm:t>
        <a:bodyPr/>
        <a:lstStyle/>
        <a:p>
          <a:endParaRPr lang="en-US" sz="1000" b="1"/>
        </a:p>
      </dgm:t>
    </dgm:pt>
    <dgm:pt modelId="{D8FEB465-6E74-B048-83EE-6B3E23A2FACA}" type="sibTrans" cxnId="{44D6EBFF-9A71-3248-9552-C9453BFBCF60}">
      <dgm:prSet/>
      <dgm:spPr/>
      <dgm:t>
        <a:bodyPr/>
        <a:lstStyle/>
        <a:p>
          <a:endParaRPr lang="en-US" sz="1000" b="1"/>
        </a:p>
      </dgm:t>
    </dgm:pt>
    <dgm:pt modelId="{BE994F65-293C-6546-AEA7-819FA0CB365A}">
      <dgm:prSet phldrT="[Text]" custT="1"/>
      <dgm:spPr>
        <a:solidFill>
          <a:schemeClr val="accent1"/>
        </a:solidFill>
      </dgm:spPr>
      <dgm:t>
        <a:bodyPr/>
        <a:lstStyle/>
        <a:p>
          <a:r>
            <a:rPr lang="en-US" sz="1000" b="1"/>
            <a:t>Customer Values</a:t>
          </a:r>
        </a:p>
      </dgm:t>
    </dgm:pt>
    <dgm:pt modelId="{5BD25967-8B03-1341-883B-3A7CF73252E0}" type="parTrans" cxnId="{B629509D-1940-7843-BC51-52D15A2481AB}">
      <dgm:prSet/>
      <dgm:spPr/>
      <dgm:t>
        <a:bodyPr/>
        <a:lstStyle/>
        <a:p>
          <a:endParaRPr lang="en-US" sz="1000" b="1"/>
        </a:p>
      </dgm:t>
    </dgm:pt>
    <dgm:pt modelId="{5A52161F-0AFE-4048-868E-3C68E048B6CC}" type="sibTrans" cxnId="{B629509D-1940-7843-BC51-52D15A2481AB}">
      <dgm:prSet/>
      <dgm:spPr/>
      <dgm:t>
        <a:bodyPr/>
        <a:lstStyle/>
        <a:p>
          <a:endParaRPr lang="en-US" sz="1000" b="1"/>
        </a:p>
      </dgm:t>
    </dgm:pt>
    <dgm:pt modelId="{7CC24A07-0247-2B48-BFA0-9688188F8F0B}" type="pres">
      <dgm:prSet presAssocID="{8C724FE2-07F4-AB48-8098-1F9792F824C0}" presName="Name0" presStyleCnt="0">
        <dgm:presLayoutVars>
          <dgm:dir/>
          <dgm:resizeHandles val="exact"/>
        </dgm:presLayoutVars>
      </dgm:prSet>
      <dgm:spPr/>
    </dgm:pt>
    <dgm:pt modelId="{FBC483E8-3444-5349-BF61-65D4365CBA45}" type="pres">
      <dgm:prSet presAssocID="{4161081A-CC67-9A4B-864C-68BFD329A1CC}" presName="parTxOnly" presStyleLbl="node1" presStyleIdx="0" presStyleCnt="5" custScaleX="68263">
        <dgm:presLayoutVars>
          <dgm:bulletEnabled val="1"/>
        </dgm:presLayoutVars>
      </dgm:prSet>
      <dgm:spPr/>
    </dgm:pt>
    <dgm:pt modelId="{21F30C75-C5B3-F144-AFD7-2737A6B1E3A0}" type="pres">
      <dgm:prSet presAssocID="{0B1D92F2-11E8-DB4A-9DB7-38F1D3DAE310}" presName="parSpace" presStyleCnt="0"/>
      <dgm:spPr/>
    </dgm:pt>
    <dgm:pt modelId="{B554BC9E-1666-1549-9670-7336C0E91747}" type="pres">
      <dgm:prSet presAssocID="{F90C7F46-2283-B74B-8537-9295277B37E1}" presName="parTxOnly" presStyleLbl="node1" presStyleIdx="1" presStyleCnt="5" custScaleX="88570">
        <dgm:presLayoutVars>
          <dgm:bulletEnabled val="1"/>
        </dgm:presLayoutVars>
      </dgm:prSet>
      <dgm:spPr/>
    </dgm:pt>
    <dgm:pt modelId="{9817EFCD-0ACF-1F47-A375-E7120AA78F94}" type="pres">
      <dgm:prSet presAssocID="{D21D37AB-C92E-5749-87FF-E8EF11C98EBD}" presName="parSpace" presStyleCnt="0"/>
      <dgm:spPr/>
    </dgm:pt>
    <dgm:pt modelId="{D3C5EC13-71A2-CA41-97FB-AE2AB3A23AD5}" type="pres">
      <dgm:prSet presAssocID="{FE7C950F-7AD8-8F42-9A9D-BC3FB8D9C9EE}" presName="parTxOnly" presStyleLbl="node1" presStyleIdx="2" presStyleCnt="5" custScaleX="77100">
        <dgm:presLayoutVars>
          <dgm:bulletEnabled val="1"/>
        </dgm:presLayoutVars>
      </dgm:prSet>
      <dgm:spPr/>
    </dgm:pt>
    <dgm:pt modelId="{48104934-0434-104D-B01A-7E6FF4D588CB}" type="pres">
      <dgm:prSet presAssocID="{2D576E18-2AB7-C54E-A33C-2C7BEE5E1686}" presName="parSpace" presStyleCnt="0"/>
      <dgm:spPr/>
    </dgm:pt>
    <dgm:pt modelId="{B742941B-14F4-8A4A-AF8F-9EE2C844F327}" type="pres">
      <dgm:prSet presAssocID="{22B10F64-9F74-C74C-AB1D-C16F387B397C}" presName="parTxOnly" presStyleLbl="node1" presStyleIdx="3" presStyleCnt="5">
        <dgm:presLayoutVars>
          <dgm:bulletEnabled val="1"/>
        </dgm:presLayoutVars>
      </dgm:prSet>
      <dgm:spPr/>
    </dgm:pt>
    <dgm:pt modelId="{26AD0DC6-FB6A-D441-B48E-47D76D50ABCC}" type="pres">
      <dgm:prSet presAssocID="{D8FEB465-6E74-B048-83EE-6B3E23A2FACA}" presName="parSpace" presStyleCnt="0"/>
      <dgm:spPr/>
    </dgm:pt>
    <dgm:pt modelId="{B9BA53DA-35CC-484A-BDE4-E054A67A491C}" type="pres">
      <dgm:prSet presAssocID="{BE994F65-293C-6546-AEA7-819FA0CB365A}" presName="parTxOnly" presStyleLbl="node1" presStyleIdx="4" presStyleCnt="5">
        <dgm:presLayoutVars>
          <dgm:bulletEnabled val="1"/>
        </dgm:presLayoutVars>
      </dgm:prSet>
      <dgm:spPr/>
    </dgm:pt>
  </dgm:ptLst>
  <dgm:cxnLst>
    <dgm:cxn modelId="{68CA616B-9A35-104C-8FB8-54FBEE4B1968}" srcId="{8C724FE2-07F4-AB48-8098-1F9792F824C0}" destId="{FE7C950F-7AD8-8F42-9A9D-BC3FB8D9C9EE}" srcOrd="2" destOrd="0" parTransId="{68F7270F-832D-6142-A837-5FD590C06112}" sibTransId="{2D576E18-2AB7-C54E-A33C-2C7BEE5E1686}"/>
    <dgm:cxn modelId="{5B08DF71-D8F5-BE4F-9DE3-DE3E0B3AB44D}" type="presOf" srcId="{4161081A-CC67-9A4B-864C-68BFD329A1CC}" destId="{FBC483E8-3444-5349-BF61-65D4365CBA45}" srcOrd="0" destOrd="0" presId="urn:microsoft.com/office/officeart/2005/8/layout/hChevron3"/>
    <dgm:cxn modelId="{396D3D74-E4BF-A349-A1F6-6906B394DEF2}" type="presOf" srcId="{BE994F65-293C-6546-AEA7-819FA0CB365A}" destId="{B9BA53DA-35CC-484A-BDE4-E054A67A491C}" srcOrd="0" destOrd="0" presId="urn:microsoft.com/office/officeart/2005/8/layout/hChevron3"/>
    <dgm:cxn modelId="{AA7FAD54-A699-064C-858D-9EFA12A60023}" srcId="{8C724FE2-07F4-AB48-8098-1F9792F824C0}" destId="{4161081A-CC67-9A4B-864C-68BFD329A1CC}" srcOrd="0" destOrd="0" parTransId="{D326D5AF-F5FE-D54E-932B-7C853AC7DBFD}" sibTransId="{0B1D92F2-11E8-DB4A-9DB7-38F1D3DAE310}"/>
    <dgm:cxn modelId="{24C9095A-AD66-A547-826E-45DDCF681654}" type="presOf" srcId="{22B10F64-9F74-C74C-AB1D-C16F387B397C}" destId="{B742941B-14F4-8A4A-AF8F-9EE2C844F327}" srcOrd="0" destOrd="0" presId="urn:microsoft.com/office/officeart/2005/8/layout/hChevron3"/>
    <dgm:cxn modelId="{5A00957C-2E0E-6D45-8410-93917810C8DC}" type="presOf" srcId="{F90C7F46-2283-B74B-8537-9295277B37E1}" destId="{B554BC9E-1666-1549-9670-7336C0E91747}" srcOrd="0" destOrd="0" presId="urn:microsoft.com/office/officeart/2005/8/layout/hChevron3"/>
    <dgm:cxn modelId="{B629509D-1940-7843-BC51-52D15A2481AB}" srcId="{8C724FE2-07F4-AB48-8098-1F9792F824C0}" destId="{BE994F65-293C-6546-AEA7-819FA0CB365A}" srcOrd="4" destOrd="0" parTransId="{5BD25967-8B03-1341-883B-3A7CF73252E0}" sibTransId="{5A52161F-0AFE-4048-868E-3C68E048B6CC}"/>
    <dgm:cxn modelId="{FF2823CB-B709-2547-88B1-A8DA95DFC20A}" type="presOf" srcId="{8C724FE2-07F4-AB48-8098-1F9792F824C0}" destId="{7CC24A07-0247-2B48-BFA0-9688188F8F0B}" srcOrd="0" destOrd="0" presId="urn:microsoft.com/office/officeart/2005/8/layout/hChevron3"/>
    <dgm:cxn modelId="{AA9581CF-D4B1-9D4C-A4E4-18DC5D3DCE10}" type="presOf" srcId="{FE7C950F-7AD8-8F42-9A9D-BC3FB8D9C9EE}" destId="{D3C5EC13-71A2-CA41-97FB-AE2AB3A23AD5}" srcOrd="0" destOrd="0" presId="urn:microsoft.com/office/officeart/2005/8/layout/hChevron3"/>
    <dgm:cxn modelId="{CF36D4F0-C830-7A41-983A-7B12A7D9E993}" srcId="{8C724FE2-07F4-AB48-8098-1F9792F824C0}" destId="{F90C7F46-2283-B74B-8537-9295277B37E1}" srcOrd="1" destOrd="0" parTransId="{D4FE29D5-7946-BF45-878C-784E8CFDDACD}" sibTransId="{D21D37AB-C92E-5749-87FF-E8EF11C98EBD}"/>
    <dgm:cxn modelId="{44D6EBFF-9A71-3248-9552-C9453BFBCF60}" srcId="{8C724FE2-07F4-AB48-8098-1F9792F824C0}" destId="{22B10F64-9F74-C74C-AB1D-C16F387B397C}" srcOrd="3" destOrd="0" parTransId="{C444BEED-2595-694C-A29D-D566AE80CC39}" sibTransId="{D8FEB465-6E74-B048-83EE-6B3E23A2FACA}"/>
    <dgm:cxn modelId="{3E050C2D-E4B5-8C46-B3E2-E7D6E168392F}" type="presParOf" srcId="{7CC24A07-0247-2B48-BFA0-9688188F8F0B}" destId="{FBC483E8-3444-5349-BF61-65D4365CBA45}" srcOrd="0" destOrd="0" presId="urn:microsoft.com/office/officeart/2005/8/layout/hChevron3"/>
    <dgm:cxn modelId="{241A4C32-2167-C448-9E5D-7E030D7DEFD1}" type="presParOf" srcId="{7CC24A07-0247-2B48-BFA0-9688188F8F0B}" destId="{21F30C75-C5B3-F144-AFD7-2737A6B1E3A0}" srcOrd="1" destOrd="0" presId="urn:microsoft.com/office/officeart/2005/8/layout/hChevron3"/>
    <dgm:cxn modelId="{1EC763F2-389B-4743-B111-3B5B112DCD0F}" type="presParOf" srcId="{7CC24A07-0247-2B48-BFA0-9688188F8F0B}" destId="{B554BC9E-1666-1549-9670-7336C0E91747}" srcOrd="2" destOrd="0" presId="urn:microsoft.com/office/officeart/2005/8/layout/hChevron3"/>
    <dgm:cxn modelId="{319864F6-F5E6-5B4E-9DA3-7E9FD3637760}" type="presParOf" srcId="{7CC24A07-0247-2B48-BFA0-9688188F8F0B}" destId="{9817EFCD-0ACF-1F47-A375-E7120AA78F94}" srcOrd="3" destOrd="0" presId="urn:microsoft.com/office/officeart/2005/8/layout/hChevron3"/>
    <dgm:cxn modelId="{EA703666-123C-AE46-8172-D1B0019B39C8}" type="presParOf" srcId="{7CC24A07-0247-2B48-BFA0-9688188F8F0B}" destId="{D3C5EC13-71A2-CA41-97FB-AE2AB3A23AD5}" srcOrd="4" destOrd="0" presId="urn:microsoft.com/office/officeart/2005/8/layout/hChevron3"/>
    <dgm:cxn modelId="{A900DC0D-2C91-A54A-9660-68614B70D505}" type="presParOf" srcId="{7CC24A07-0247-2B48-BFA0-9688188F8F0B}" destId="{48104934-0434-104D-B01A-7E6FF4D588CB}" srcOrd="5" destOrd="0" presId="urn:microsoft.com/office/officeart/2005/8/layout/hChevron3"/>
    <dgm:cxn modelId="{0A63CCD6-EDFB-3540-A587-FF63732E478C}" type="presParOf" srcId="{7CC24A07-0247-2B48-BFA0-9688188F8F0B}" destId="{B742941B-14F4-8A4A-AF8F-9EE2C844F327}" srcOrd="6" destOrd="0" presId="urn:microsoft.com/office/officeart/2005/8/layout/hChevron3"/>
    <dgm:cxn modelId="{01774B0F-FFA0-C74B-9CE3-465BDE843BFC}" type="presParOf" srcId="{7CC24A07-0247-2B48-BFA0-9688188F8F0B}" destId="{26AD0DC6-FB6A-D441-B48E-47D76D50ABCC}" srcOrd="7" destOrd="0" presId="urn:microsoft.com/office/officeart/2005/8/layout/hChevron3"/>
    <dgm:cxn modelId="{8E59AFC3-492B-B34C-BCEF-1A656981C96C}" type="presParOf" srcId="{7CC24A07-0247-2B48-BFA0-9688188F8F0B}" destId="{B9BA53DA-35CC-484A-BDE4-E054A67A491C}" srcOrd="8"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C724FE2-07F4-AB48-8098-1F9792F824C0}" type="doc">
      <dgm:prSet loTypeId="urn:microsoft.com/office/officeart/2005/8/layout/hChevron3" loCatId="" qsTypeId="urn:microsoft.com/office/officeart/2005/8/quickstyle/simple1" qsCatId="simple" csTypeId="urn:microsoft.com/office/officeart/2005/8/colors/accent1_2" csCatId="accent1" phldr="1"/>
      <dgm:spPr/>
    </dgm:pt>
    <dgm:pt modelId="{4161081A-CC67-9A4B-864C-68BFD329A1CC}">
      <dgm:prSet phldrT="[Text]" custT="1"/>
      <dgm:spPr/>
      <dgm:t>
        <a:bodyPr/>
        <a:lstStyle/>
        <a:p>
          <a:r>
            <a:rPr lang="en-US" sz="1000" b="1"/>
            <a:t>Storage Business</a:t>
          </a:r>
        </a:p>
      </dgm:t>
    </dgm:pt>
    <dgm:pt modelId="{D326D5AF-F5FE-D54E-932B-7C853AC7DBFD}" type="parTrans" cxnId="{AA7FAD54-A699-064C-858D-9EFA12A60023}">
      <dgm:prSet/>
      <dgm:spPr/>
      <dgm:t>
        <a:bodyPr/>
        <a:lstStyle/>
        <a:p>
          <a:endParaRPr lang="en-US" sz="1000" b="1"/>
        </a:p>
      </dgm:t>
    </dgm:pt>
    <dgm:pt modelId="{0B1D92F2-11E8-DB4A-9DB7-38F1D3DAE310}" type="sibTrans" cxnId="{AA7FAD54-A699-064C-858D-9EFA12A60023}">
      <dgm:prSet/>
      <dgm:spPr/>
      <dgm:t>
        <a:bodyPr/>
        <a:lstStyle/>
        <a:p>
          <a:endParaRPr lang="en-US" sz="1000" b="1"/>
        </a:p>
      </dgm:t>
    </dgm:pt>
    <dgm:pt modelId="{FE7C950F-7AD8-8F42-9A9D-BC3FB8D9C9EE}">
      <dgm:prSet phldrT="[Text]" custT="1"/>
      <dgm:spPr>
        <a:solidFill>
          <a:schemeClr val="accent1">
            <a:lumMod val="20000"/>
            <a:lumOff val="80000"/>
          </a:schemeClr>
        </a:solidFill>
      </dgm:spPr>
      <dgm:t>
        <a:bodyPr/>
        <a:lstStyle/>
        <a:p>
          <a:r>
            <a:rPr lang="en-US" sz="800" b="1"/>
            <a:t>Product Portfolio</a:t>
          </a:r>
        </a:p>
      </dgm:t>
    </dgm:pt>
    <dgm:pt modelId="{68F7270F-832D-6142-A837-5FD590C06112}" type="parTrans" cxnId="{68CA616B-9A35-104C-8FB8-54FBEE4B1968}">
      <dgm:prSet/>
      <dgm:spPr/>
      <dgm:t>
        <a:bodyPr/>
        <a:lstStyle/>
        <a:p>
          <a:endParaRPr lang="en-US" sz="1000" b="1"/>
        </a:p>
      </dgm:t>
    </dgm:pt>
    <dgm:pt modelId="{2D576E18-2AB7-C54E-A33C-2C7BEE5E1686}" type="sibTrans" cxnId="{68CA616B-9A35-104C-8FB8-54FBEE4B1968}">
      <dgm:prSet/>
      <dgm:spPr/>
      <dgm:t>
        <a:bodyPr/>
        <a:lstStyle/>
        <a:p>
          <a:endParaRPr lang="en-US" sz="1000" b="1"/>
        </a:p>
      </dgm:t>
    </dgm:pt>
    <dgm:pt modelId="{F90C7F46-2283-B74B-8537-9295277B37E1}">
      <dgm:prSet phldrT="[Text]" custT="1"/>
      <dgm:spPr>
        <a:solidFill>
          <a:schemeClr val="accent1">
            <a:lumMod val="20000"/>
            <a:lumOff val="80000"/>
          </a:schemeClr>
        </a:solidFill>
      </dgm:spPr>
      <dgm:t>
        <a:bodyPr/>
        <a:lstStyle/>
        <a:p>
          <a:r>
            <a:rPr lang="en-US" sz="1000" b="1"/>
            <a:t>Key Technologies</a:t>
          </a:r>
        </a:p>
      </dgm:t>
    </dgm:pt>
    <dgm:pt modelId="{D4FE29D5-7946-BF45-878C-784E8CFDDACD}" type="parTrans" cxnId="{CF36D4F0-C830-7A41-983A-7B12A7D9E993}">
      <dgm:prSet/>
      <dgm:spPr/>
      <dgm:t>
        <a:bodyPr/>
        <a:lstStyle/>
        <a:p>
          <a:endParaRPr lang="en-US" sz="1000" b="1"/>
        </a:p>
      </dgm:t>
    </dgm:pt>
    <dgm:pt modelId="{D21D37AB-C92E-5749-87FF-E8EF11C98EBD}" type="sibTrans" cxnId="{CF36D4F0-C830-7A41-983A-7B12A7D9E993}">
      <dgm:prSet/>
      <dgm:spPr/>
      <dgm:t>
        <a:bodyPr/>
        <a:lstStyle/>
        <a:p>
          <a:endParaRPr lang="en-US" sz="1000" b="1"/>
        </a:p>
      </dgm:t>
    </dgm:pt>
    <dgm:pt modelId="{22B10F64-9F74-C74C-AB1D-C16F387B397C}">
      <dgm:prSet phldrT="[Text]" custT="1"/>
      <dgm:spPr>
        <a:solidFill>
          <a:schemeClr val="accent1">
            <a:lumMod val="20000"/>
            <a:lumOff val="80000"/>
          </a:schemeClr>
        </a:solidFill>
      </dgm:spPr>
      <dgm:t>
        <a:bodyPr/>
        <a:lstStyle/>
        <a:p>
          <a:r>
            <a:rPr lang="en-US" sz="1000" b="1"/>
            <a:t>Support Infrastructure</a:t>
          </a:r>
        </a:p>
      </dgm:t>
    </dgm:pt>
    <dgm:pt modelId="{C444BEED-2595-694C-A29D-D566AE80CC39}" type="parTrans" cxnId="{44D6EBFF-9A71-3248-9552-C9453BFBCF60}">
      <dgm:prSet/>
      <dgm:spPr/>
      <dgm:t>
        <a:bodyPr/>
        <a:lstStyle/>
        <a:p>
          <a:endParaRPr lang="en-US" sz="1000" b="1"/>
        </a:p>
      </dgm:t>
    </dgm:pt>
    <dgm:pt modelId="{D8FEB465-6E74-B048-83EE-6B3E23A2FACA}" type="sibTrans" cxnId="{44D6EBFF-9A71-3248-9552-C9453BFBCF60}">
      <dgm:prSet/>
      <dgm:spPr/>
      <dgm:t>
        <a:bodyPr/>
        <a:lstStyle/>
        <a:p>
          <a:endParaRPr lang="en-US" sz="1000" b="1"/>
        </a:p>
      </dgm:t>
    </dgm:pt>
    <dgm:pt modelId="{BE994F65-293C-6546-AEA7-819FA0CB365A}">
      <dgm:prSet phldrT="[Text]" custT="1"/>
      <dgm:spPr>
        <a:solidFill>
          <a:schemeClr val="accent1">
            <a:lumMod val="20000"/>
            <a:lumOff val="80000"/>
          </a:schemeClr>
        </a:solidFill>
      </dgm:spPr>
      <dgm:t>
        <a:bodyPr/>
        <a:lstStyle/>
        <a:p>
          <a:r>
            <a:rPr lang="en-US" sz="1000" b="1"/>
            <a:t>Customer Values</a:t>
          </a:r>
        </a:p>
      </dgm:t>
    </dgm:pt>
    <dgm:pt modelId="{5BD25967-8B03-1341-883B-3A7CF73252E0}" type="parTrans" cxnId="{B629509D-1940-7843-BC51-52D15A2481AB}">
      <dgm:prSet/>
      <dgm:spPr/>
      <dgm:t>
        <a:bodyPr/>
        <a:lstStyle/>
        <a:p>
          <a:endParaRPr lang="en-US" sz="1000" b="1"/>
        </a:p>
      </dgm:t>
    </dgm:pt>
    <dgm:pt modelId="{5A52161F-0AFE-4048-868E-3C68E048B6CC}" type="sibTrans" cxnId="{B629509D-1940-7843-BC51-52D15A2481AB}">
      <dgm:prSet/>
      <dgm:spPr/>
      <dgm:t>
        <a:bodyPr/>
        <a:lstStyle/>
        <a:p>
          <a:endParaRPr lang="en-US" sz="1000" b="1"/>
        </a:p>
      </dgm:t>
    </dgm:pt>
    <dgm:pt modelId="{7CC24A07-0247-2B48-BFA0-9688188F8F0B}" type="pres">
      <dgm:prSet presAssocID="{8C724FE2-07F4-AB48-8098-1F9792F824C0}" presName="Name0" presStyleCnt="0">
        <dgm:presLayoutVars>
          <dgm:dir/>
          <dgm:resizeHandles val="exact"/>
        </dgm:presLayoutVars>
      </dgm:prSet>
      <dgm:spPr/>
    </dgm:pt>
    <dgm:pt modelId="{FBC483E8-3444-5349-BF61-65D4365CBA45}" type="pres">
      <dgm:prSet presAssocID="{4161081A-CC67-9A4B-864C-68BFD329A1CC}" presName="parTxOnly" presStyleLbl="node1" presStyleIdx="0" presStyleCnt="5" custScaleX="68263">
        <dgm:presLayoutVars>
          <dgm:bulletEnabled val="1"/>
        </dgm:presLayoutVars>
      </dgm:prSet>
      <dgm:spPr/>
    </dgm:pt>
    <dgm:pt modelId="{21F30C75-C5B3-F144-AFD7-2737A6B1E3A0}" type="pres">
      <dgm:prSet presAssocID="{0B1D92F2-11E8-DB4A-9DB7-38F1D3DAE310}" presName="parSpace" presStyleCnt="0"/>
      <dgm:spPr/>
    </dgm:pt>
    <dgm:pt modelId="{B554BC9E-1666-1549-9670-7336C0E91747}" type="pres">
      <dgm:prSet presAssocID="{F90C7F46-2283-B74B-8537-9295277B37E1}" presName="parTxOnly" presStyleLbl="node1" presStyleIdx="1" presStyleCnt="5" custScaleX="88570">
        <dgm:presLayoutVars>
          <dgm:bulletEnabled val="1"/>
        </dgm:presLayoutVars>
      </dgm:prSet>
      <dgm:spPr/>
    </dgm:pt>
    <dgm:pt modelId="{9817EFCD-0ACF-1F47-A375-E7120AA78F94}" type="pres">
      <dgm:prSet presAssocID="{D21D37AB-C92E-5749-87FF-E8EF11C98EBD}" presName="parSpace" presStyleCnt="0"/>
      <dgm:spPr/>
    </dgm:pt>
    <dgm:pt modelId="{D3C5EC13-71A2-CA41-97FB-AE2AB3A23AD5}" type="pres">
      <dgm:prSet presAssocID="{FE7C950F-7AD8-8F42-9A9D-BC3FB8D9C9EE}" presName="parTxOnly" presStyleLbl="node1" presStyleIdx="2" presStyleCnt="5" custScaleX="77100">
        <dgm:presLayoutVars>
          <dgm:bulletEnabled val="1"/>
        </dgm:presLayoutVars>
      </dgm:prSet>
      <dgm:spPr/>
    </dgm:pt>
    <dgm:pt modelId="{48104934-0434-104D-B01A-7E6FF4D588CB}" type="pres">
      <dgm:prSet presAssocID="{2D576E18-2AB7-C54E-A33C-2C7BEE5E1686}" presName="parSpace" presStyleCnt="0"/>
      <dgm:spPr/>
    </dgm:pt>
    <dgm:pt modelId="{B742941B-14F4-8A4A-AF8F-9EE2C844F327}" type="pres">
      <dgm:prSet presAssocID="{22B10F64-9F74-C74C-AB1D-C16F387B397C}" presName="parTxOnly" presStyleLbl="node1" presStyleIdx="3" presStyleCnt="5">
        <dgm:presLayoutVars>
          <dgm:bulletEnabled val="1"/>
        </dgm:presLayoutVars>
      </dgm:prSet>
      <dgm:spPr/>
    </dgm:pt>
    <dgm:pt modelId="{26AD0DC6-FB6A-D441-B48E-47D76D50ABCC}" type="pres">
      <dgm:prSet presAssocID="{D8FEB465-6E74-B048-83EE-6B3E23A2FACA}" presName="parSpace" presStyleCnt="0"/>
      <dgm:spPr/>
    </dgm:pt>
    <dgm:pt modelId="{B9BA53DA-35CC-484A-BDE4-E054A67A491C}" type="pres">
      <dgm:prSet presAssocID="{BE994F65-293C-6546-AEA7-819FA0CB365A}" presName="parTxOnly" presStyleLbl="node1" presStyleIdx="4" presStyleCnt="5">
        <dgm:presLayoutVars>
          <dgm:bulletEnabled val="1"/>
        </dgm:presLayoutVars>
      </dgm:prSet>
      <dgm:spPr/>
    </dgm:pt>
  </dgm:ptLst>
  <dgm:cxnLst>
    <dgm:cxn modelId="{68CA616B-9A35-104C-8FB8-54FBEE4B1968}" srcId="{8C724FE2-07F4-AB48-8098-1F9792F824C0}" destId="{FE7C950F-7AD8-8F42-9A9D-BC3FB8D9C9EE}" srcOrd="2" destOrd="0" parTransId="{68F7270F-832D-6142-A837-5FD590C06112}" sibTransId="{2D576E18-2AB7-C54E-A33C-2C7BEE5E1686}"/>
    <dgm:cxn modelId="{5B08DF71-D8F5-BE4F-9DE3-DE3E0B3AB44D}" type="presOf" srcId="{4161081A-CC67-9A4B-864C-68BFD329A1CC}" destId="{FBC483E8-3444-5349-BF61-65D4365CBA45}" srcOrd="0" destOrd="0" presId="urn:microsoft.com/office/officeart/2005/8/layout/hChevron3"/>
    <dgm:cxn modelId="{396D3D74-E4BF-A349-A1F6-6906B394DEF2}" type="presOf" srcId="{BE994F65-293C-6546-AEA7-819FA0CB365A}" destId="{B9BA53DA-35CC-484A-BDE4-E054A67A491C}" srcOrd="0" destOrd="0" presId="urn:microsoft.com/office/officeart/2005/8/layout/hChevron3"/>
    <dgm:cxn modelId="{AA7FAD54-A699-064C-858D-9EFA12A60023}" srcId="{8C724FE2-07F4-AB48-8098-1F9792F824C0}" destId="{4161081A-CC67-9A4B-864C-68BFD329A1CC}" srcOrd="0" destOrd="0" parTransId="{D326D5AF-F5FE-D54E-932B-7C853AC7DBFD}" sibTransId="{0B1D92F2-11E8-DB4A-9DB7-38F1D3DAE310}"/>
    <dgm:cxn modelId="{24C9095A-AD66-A547-826E-45DDCF681654}" type="presOf" srcId="{22B10F64-9F74-C74C-AB1D-C16F387B397C}" destId="{B742941B-14F4-8A4A-AF8F-9EE2C844F327}" srcOrd="0" destOrd="0" presId="urn:microsoft.com/office/officeart/2005/8/layout/hChevron3"/>
    <dgm:cxn modelId="{5A00957C-2E0E-6D45-8410-93917810C8DC}" type="presOf" srcId="{F90C7F46-2283-B74B-8537-9295277B37E1}" destId="{B554BC9E-1666-1549-9670-7336C0E91747}" srcOrd="0" destOrd="0" presId="urn:microsoft.com/office/officeart/2005/8/layout/hChevron3"/>
    <dgm:cxn modelId="{B629509D-1940-7843-BC51-52D15A2481AB}" srcId="{8C724FE2-07F4-AB48-8098-1F9792F824C0}" destId="{BE994F65-293C-6546-AEA7-819FA0CB365A}" srcOrd="4" destOrd="0" parTransId="{5BD25967-8B03-1341-883B-3A7CF73252E0}" sibTransId="{5A52161F-0AFE-4048-868E-3C68E048B6CC}"/>
    <dgm:cxn modelId="{FF2823CB-B709-2547-88B1-A8DA95DFC20A}" type="presOf" srcId="{8C724FE2-07F4-AB48-8098-1F9792F824C0}" destId="{7CC24A07-0247-2B48-BFA0-9688188F8F0B}" srcOrd="0" destOrd="0" presId="urn:microsoft.com/office/officeart/2005/8/layout/hChevron3"/>
    <dgm:cxn modelId="{AA9581CF-D4B1-9D4C-A4E4-18DC5D3DCE10}" type="presOf" srcId="{FE7C950F-7AD8-8F42-9A9D-BC3FB8D9C9EE}" destId="{D3C5EC13-71A2-CA41-97FB-AE2AB3A23AD5}" srcOrd="0" destOrd="0" presId="urn:microsoft.com/office/officeart/2005/8/layout/hChevron3"/>
    <dgm:cxn modelId="{CF36D4F0-C830-7A41-983A-7B12A7D9E993}" srcId="{8C724FE2-07F4-AB48-8098-1F9792F824C0}" destId="{F90C7F46-2283-B74B-8537-9295277B37E1}" srcOrd="1" destOrd="0" parTransId="{D4FE29D5-7946-BF45-878C-784E8CFDDACD}" sibTransId="{D21D37AB-C92E-5749-87FF-E8EF11C98EBD}"/>
    <dgm:cxn modelId="{44D6EBFF-9A71-3248-9552-C9453BFBCF60}" srcId="{8C724FE2-07F4-AB48-8098-1F9792F824C0}" destId="{22B10F64-9F74-C74C-AB1D-C16F387B397C}" srcOrd="3" destOrd="0" parTransId="{C444BEED-2595-694C-A29D-D566AE80CC39}" sibTransId="{D8FEB465-6E74-B048-83EE-6B3E23A2FACA}"/>
    <dgm:cxn modelId="{3E050C2D-E4B5-8C46-B3E2-E7D6E168392F}" type="presParOf" srcId="{7CC24A07-0247-2B48-BFA0-9688188F8F0B}" destId="{FBC483E8-3444-5349-BF61-65D4365CBA45}" srcOrd="0" destOrd="0" presId="urn:microsoft.com/office/officeart/2005/8/layout/hChevron3"/>
    <dgm:cxn modelId="{241A4C32-2167-C448-9E5D-7E030D7DEFD1}" type="presParOf" srcId="{7CC24A07-0247-2B48-BFA0-9688188F8F0B}" destId="{21F30C75-C5B3-F144-AFD7-2737A6B1E3A0}" srcOrd="1" destOrd="0" presId="urn:microsoft.com/office/officeart/2005/8/layout/hChevron3"/>
    <dgm:cxn modelId="{1EC763F2-389B-4743-B111-3B5B112DCD0F}" type="presParOf" srcId="{7CC24A07-0247-2B48-BFA0-9688188F8F0B}" destId="{B554BC9E-1666-1549-9670-7336C0E91747}" srcOrd="2" destOrd="0" presId="urn:microsoft.com/office/officeart/2005/8/layout/hChevron3"/>
    <dgm:cxn modelId="{319864F6-F5E6-5B4E-9DA3-7E9FD3637760}" type="presParOf" srcId="{7CC24A07-0247-2B48-BFA0-9688188F8F0B}" destId="{9817EFCD-0ACF-1F47-A375-E7120AA78F94}" srcOrd="3" destOrd="0" presId="urn:microsoft.com/office/officeart/2005/8/layout/hChevron3"/>
    <dgm:cxn modelId="{EA703666-123C-AE46-8172-D1B0019B39C8}" type="presParOf" srcId="{7CC24A07-0247-2B48-BFA0-9688188F8F0B}" destId="{D3C5EC13-71A2-CA41-97FB-AE2AB3A23AD5}" srcOrd="4" destOrd="0" presId="urn:microsoft.com/office/officeart/2005/8/layout/hChevron3"/>
    <dgm:cxn modelId="{A900DC0D-2C91-A54A-9660-68614B70D505}" type="presParOf" srcId="{7CC24A07-0247-2B48-BFA0-9688188F8F0B}" destId="{48104934-0434-104D-B01A-7E6FF4D588CB}" srcOrd="5" destOrd="0" presId="urn:microsoft.com/office/officeart/2005/8/layout/hChevron3"/>
    <dgm:cxn modelId="{0A63CCD6-EDFB-3540-A587-FF63732E478C}" type="presParOf" srcId="{7CC24A07-0247-2B48-BFA0-9688188F8F0B}" destId="{B742941B-14F4-8A4A-AF8F-9EE2C844F327}" srcOrd="6" destOrd="0" presId="urn:microsoft.com/office/officeart/2005/8/layout/hChevron3"/>
    <dgm:cxn modelId="{01774B0F-FFA0-C74B-9CE3-465BDE843BFC}" type="presParOf" srcId="{7CC24A07-0247-2B48-BFA0-9688188F8F0B}" destId="{26AD0DC6-FB6A-D441-B48E-47D76D50ABCC}" srcOrd="7" destOrd="0" presId="urn:microsoft.com/office/officeart/2005/8/layout/hChevron3"/>
    <dgm:cxn modelId="{8E59AFC3-492B-B34C-BCEF-1A656981C96C}" type="presParOf" srcId="{7CC24A07-0247-2B48-BFA0-9688188F8F0B}" destId="{B9BA53DA-35CC-484A-BDE4-E054A67A491C}" srcOrd="8" destOrd="0" presId="urn:microsoft.com/office/officeart/2005/8/layout/hChevron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C724FE2-07F4-AB48-8098-1F9792F824C0}" type="doc">
      <dgm:prSet loTypeId="urn:microsoft.com/office/officeart/2005/8/layout/hChevron3" loCatId="" qsTypeId="urn:microsoft.com/office/officeart/2005/8/quickstyle/simple1" qsCatId="simple" csTypeId="urn:microsoft.com/office/officeart/2005/8/colors/accent1_2" csCatId="accent1" phldr="1"/>
      <dgm:spPr/>
    </dgm:pt>
    <dgm:pt modelId="{4161081A-CC67-9A4B-864C-68BFD329A1CC}">
      <dgm:prSet phldrT="[Text]" custT="1"/>
      <dgm:spPr/>
      <dgm:t>
        <a:bodyPr/>
        <a:lstStyle/>
        <a:p>
          <a:r>
            <a:rPr lang="en-US" sz="1000" b="1"/>
            <a:t>Storage Business</a:t>
          </a:r>
        </a:p>
      </dgm:t>
    </dgm:pt>
    <dgm:pt modelId="{D326D5AF-F5FE-D54E-932B-7C853AC7DBFD}" type="parTrans" cxnId="{AA7FAD54-A699-064C-858D-9EFA12A60023}">
      <dgm:prSet/>
      <dgm:spPr/>
      <dgm:t>
        <a:bodyPr/>
        <a:lstStyle/>
        <a:p>
          <a:endParaRPr lang="en-US" sz="1000" b="1"/>
        </a:p>
      </dgm:t>
    </dgm:pt>
    <dgm:pt modelId="{0B1D92F2-11E8-DB4A-9DB7-38F1D3DAE310}" type="sibTrans" cxnId="{AA7FAD54-A699-064C-858D-9EFA12A60023}">
      <dgm:prSet/>
      <dgm:spPr/>
      <dgm:t>
        <a:bodyPr/>
        <a:lstStyle/>
        <a:p>
          <a:endParaRPr lang="en-US" sz="1000" b="1"/>
        </a:p>
      </dgm:t>
    </dgm:pt>
    <dgm:pt modelId="{FE7C950F-7AD8-8F42-9A9D-BC3FB8D9C9EE}">
      <dgm:prSet phldrT="[Text]" custT="1"/>
      <dgm:spPr>
        <a:solidFill>
          <a:schemeClr val="accent1">
            <a:lumMod val="20000"/>
            <a:lumOff val="80000"/>
          </a:schemeClr>
        </a:solidFill>
      </dgm:spPr>
      <dgm:t>
        <a:bodyPr/>
        <a:lstStyle/>
        <a:p>
          <a:r>
            <a:rPr lang="en-US" sz="800" b="1"/>
            <a:t>Product Portfolio</a:t>
          </a:r>
        </a:p>
      </dgm:t>
    </dgm:pt>
    <dgm:pt modelId="{68F7270F-832D-6142-A837-5FD590C06112}" type="parTrans" cxnId="{68CA616B-9A35-104C-8FB8-54FBEE4B1968}">
      <dgm:prSet/>
      <dgm:spPr/>
      <dgm:t>
        <a:bodyPr/>
        <a:lstStyle/>
        <a:p>
          <a:endParaRPr lang="en-US" sz="1000" b="1"/>
        </a:p>
      </dgm:t>
    </dgm:pt>
    <dgm:pt modelId="{2D576E18-2AB7-C54E-A33C-2C7BEE5E1686}" type="sibTrans" cxnId="{68CA616B-9A35-104C-8FB8-54FBEE4B1968}">
      <dgm:prSet/>
      <dgm:spPr/>
      <dgm:t>
        <a:bodyPr/>
        <a:lstStyle/>
        <a:p>
          <a:endParaRPr lang="en-US" sz="1000" b="1"/>
        </a:p>
      </dgm:t>
    </dgm:pt>
    <dgm:pt modelId="{F90C7F46-2283-B74B-8537-9295277B37E1}">
      <dgm:prSet phldrT="[Text]" custT="1"/>
      <dgm:spPr>
        <a:solidFill>
          <a:schemeClr val="accent1">
            <a:lumMod val="20000"/>
            <a:lumOff val="80000"/>
          </a:schemeClr>
        </a:solidFill>
      </dgm:spPr>
      <dgm:t>
        <a:bodyPr/>
        <a:lstStyle/>
        <a:p>
          <a:r>
            <a:rPr lang="en-US" sz="1000" b="1"/>
            <a:t>Key Technologies</a:t>
          </a:r>
        </a:p>
      </dgm:t>
    </dgm:pt>
    <dgm:pt modelId="{D4FE29D5-7946-BF45-878C-784E8CFDDACD}" type="parTrans" cxnId="{CF36D4F0-C830-7A41-983A-7B12A7D9E993}">
      <dgm:prSet/>
      <dgm:spPr/>
      <dgm:t>
        <a:bodyPr/>
        <a:lstStyle/>
        <a:p>
          <a:endParaRPr lang="en-US" sz="1000" b="1"/>
        </a:p>
      </dgm:t>
    </dgm:pt>
    <dgm:pt modelId="{D21D37AB-C92E-5749-87FF-E8EF11C98EBD}" type="sibTrans" cxnId="{CF36D4F0-C830-7A41-983A-7B12A7D9E993}">
      <dgm:prSet/>
      <dgm:spPr/>
      <dgm:t>
        <a:bodyPr/>
        <a:lstStyle/>
        <a:p>
          <a:endParaRPr lang="en-US" sz="1000" b="1"/>
        </a:p>
      </dgm:t>
    </dgm:pt>
    <dgm:pt modelId="{22B10F64-9F74-C74C-AB1D-C16F387B397C}">
      <dgm:prSet phldrT="[Text]" custT="1"/>
      <dgm:spPr>
        <a:solidFill>
          <a:schemeClr val="accent1">
            <a:lumMod val="20000"/>
            <a:lumOff val="80000"/>
          </a:schemeClr>
        </a:solidFill>
      </dgm:spPr>
      <dgm:t>
        <a:bodyPr/>
        <a:lstStyle/>
        <a:p>
          <a:r>
            <a:rPr lang="en-US" sz="1000" b="1"/>
            <a:t>Support Infrastructure</a:t>
          </a:r>
        </a:p>
      </dgm:t>
    </dgm:pt>
    <dgm:pt modelId="{C444BEED-2595-694C-A29D-D566AE80CC39}" type="parTrans" cxnId="{44D6EBFF-9A71-3248-9552-C9453BFBCF60}">
      <dgm:prSet/>
      <dgm:spPr/>
      <dgm:t>
        <a:bodyPr/>
        <a:lstStyle/>
        <a:p>
          <a:endParaRPr lang="en-US" sz="1000" b="1"/>
        </a:p>
      </dgm:t>
    </dgm:pt>
    <dgm:pt modelId="{D8FEB465-6E74-B048-83EE-6B3E23A2FACA}" type="sibTrans" cxnId="{44D6EBFF-9A71-3248-9552-C9453BFBCF60}">
      <dgm:prSet/>
      <dgm:spPr/>
      <dgm:t>
        <a:bodyPr/>
        <a:lstStyle/>
        <a:p>
          <a:endParaRPr lang="en-US" sz="1000" b="1"/>
        </a:p>
      </dgm:t>
    </dgm:pt>
    <dgm:pt modelId="{BE994F65-293C-6546-AEA7-819FA0CB365A}">
      <dgm:prSet phldrT="[Text]" custT="1"/>
      <dgm:spPr>
        <a:solidFill>
          <a:schemeClr val="accent1">
            <a:lumMod val="20000"/>
            <a:lumOff val="80000"/>
          </a:schemeClr>
        </a:solidFill>
      </dgm:spPr>
      <dgm:t>
        <a:bodyPr/>
        <a:lstStyle/>
        <a:p>
          <a:r>
            <a:rPr lang="en-US" sz="1000" b="1"/>
            <a:t>Customer Values</a:t>
          </a:r>
        </a:p>
      </dgm:t>
    </dgm:pt>
    <dgm:pt modelId="{5BD25967-8B03-1341-883B-3A7CF73252E0}" type="parTrans" cxnId="{B629509D-1940-7843-BC51-52D15A2481AB}">
      <dgm:prSet/>
      <dgm:spPr/>
      <dgm:t>
        <a:bodyPr/>
        <a:lstStyle/>
        <a:p>
          <a:endParaRPr lang="en-US" sz="1000" b="1"/>
        </a:p>
      </dgm:t>
    </dgm:pt>
    <dgm:pt modelId="{5A52161F-0AFE-4048-868E-3C68E048B6CC}" type="sibTrans" cxnId="{B629509D-1940-7843-BC51-52D15A2481AB}">
      <dgm:prSet/>
      <dgm:spPr/>
      <dgm:t>
        <a:bodyPr/>
        <a:lstStyle/>
        <a:p>
          <a:endParaRPr lang="en-US" sz="1000" b="1"/>
        </a:p>
      </dgm:t>
    </dgm:pt>
    <dgm:pt modelId="{7CC24A07-0247-2B48-BFA0-9688188F8F0B}" type="pres">
      <dgm:prSet presAssocID="{8C724FE2-07F4-AB48-8098-1F9792F824C0}" presName="Name0" presStyleCnt="0">
        <dgm:presLayoutVars>
          <dgm:dir/>
          <dgm:resizeHandles val="exact"/>
        </dgm:presLayoutVars>
      </dgm:prSet>
      <dgm:spPr/>
    </dgm:pt>
    <dgm:pt modelId="{FBC483E8-3444-5349-BF61-65D4365CBA45}" type="pres">
      <dgm:prSet presAssocID="{4161081A-CC67-9A4B-864C-68BFD329A1CC}" presName="parTxOnly" presStyleLbl="node1" presStyleIdx="0" presStyleCnt="5" custScaleX="68263">
        <dgm:presLayoutVars>
          <dgm:bulletEnabled val="1"/>
        </dgm:presLayoutVars>
      </dgm:prSet>
      <dgm:spPr/>
    </dgm:pt>
    <dgm:pt modelId="{21F30C75-C5B3-F144-AFD7-2737A6B1E3A0}" type="pres">
      <dgm:prSet presAssocID="{0B1D92F2-11E8-DB4A-9DB7-38F1D3DAE310}" presName="parSpace" presStyleCnt="0"/>
      <dgm:spPr/>
    </dgm:pt>
    <dgm:pt modelId="{B554BC9E-1666-1549-9670-7336C0E91747}" type="pres">
      <dgm:prSet presAssocID="{F90C7F46-2283-B74B-8537-9295277B37E1}" presName="parTxOnly" presStyleLbl="node1" presStyleIdx="1" presStyleCnt="5" custScaleX="88570">
        <dgm:presLayoutVars>
          <dgm:bulletEnabled val="1"/>
        </dgm:presLayoutVars>
      </dgm:prSet>
      <dgm:spPr/>
    </dgm:pt>
    <dgm:pt modelId="{9817EFCD-0ACF-1F47-A375-E7120AA78F94}" type="pres">
      <dgm:prSet presAssocID="{D21D37AB-C92E-5749-87FF-E8EF11C98EBD}" presName="parSpace" presStyleCnt="0"/>
      <dgm:spPr/>
    </dgm:pt>
    <dgm:pt modelId="{D3C5EC13-71A2-CA41-97FB-AE2AB3A23AD5}" type="pres">
      <dgm:prSet presAssocID="{FE7C950F-7AD8-8F42-9A9D-BC3FB8D9C9EE}" presName="parTxOnly" presStyleLbl="node1" presStyleIdx="2" presStyleCnt="5" custScaleX="77100">
        <dgm:presLayoutVars>
          <dgm:bulletEnabled val="1"/>
        </dgm:presLayoutVars>
      </dgm:prSet>
      <dgm:spPr/>
    </dgm:pt>
    <dgm:pt modelId="{48104934-0434-104D-B01A-7E6FF4D588CB}" type="pres">
      <dgm:prSet presAssocID="{2D576E18-2AB7-C54E-A33C-2C7BEE5E1686}" presName="parSpace" presStyleCnt="0"/>
      <dgm:spPr/>
    </dgm:pt>
    <dgm:pt modelId="{B742941B-14F4-8A4A-AF8F-9EE2C844F327}" type="pres">
      <dgm:prSet presAssocID="{22B10F64-9F74-C74C-AB1D-C16F387B397C}" presName="parTxOnly" presStyleLbl="node1" presStyleIdx="3" presStyleCnt="5">
        <dgm:presLayoutVars>
          <dgm:bulletEnabled val="1"/>
        </dgm:presLayoutVars>
      </dgm:prSet>
      <dgm:spPr/>
    </dgm:pt>
    <dgm:pt modelId="{26AD0DC6-FB6A-D441-B48E-47D76D50ABCC}" type="pres">
      <dgm:prSet presAssocID="{D8FEB465-6E74-B048-83EE-6B3E23A2FACA}" presName="parSpace" presStyleCnt="0"/>
      <dgm:spPr/>
    </dgm:pt>
    <dgm:pt modelId="{B9BA53DA-35CC-484A-BDE4-E054A67A491C}" type="pres">
      <dgm:prSet presAssocID="{BE994F65-293C-6546-AEA7-819FA0CB365A}" presName="parTxOnly" presStyleLbl="node1" presStyleIdx="4" presStyleCnt="5">
        <dgm:presLayoutVars>
          <dgm:bulletEnabled val="1"/>
        </dgm:presLayoutVars>
      </dgm:prSet>
      <dgm:spPr/>
    </dgm:pt>
  </dgm:ptLst>
  <dgm:cxnLst>
    <dgm:cxn modelId="{68CA616B-9A35-104C-8FB8-54FBEE4B1968}" srcId="{8C724FE2-07F4-AB48-8098-1F9792F824C0}" destId="{FE7C950F-7AD8-8F42-9A9D-BC3FB8D9C9EE}" srcOrd="2" destOrd="0" parTransId="{68F7270F-832D-6142-A837-5FD590C06112}" sibTransId="{2D576E18-2AB7-C54E-A33C-2C7BEE5E1686}"/>
    <dgm:cxn modelId="{5B08DF71-D8F5-BE4F-9DE3-DE3E0B3AB44D}" type="presOf" srcId="{4161081A-CC67-9A4B-864C-68BFD329A1CC}" destId="{FBC483E8-3444-5349-BF61-65D4365CBA45}" srcOrd="0" destOrd="0" presId="urn:microsoft.com/office/officeart/2005/8/layout/hChevron3"/>
    <dgm:cxn modelId="{396D3D74-E4BF-A349-A1F6-6906B394DEF2}" type="presOf" srcId="{BE994F65-293C-6546-AEA7-819FA0CB365A}" destId="{B9BA53DA-35CC-484A-BDE4-E054A67A491C}" srcOrd="0" destOrd="0" presId="urn:microsoft.com/office/officeart/2005/8/layout/hChevron3"/>
    <dgm:cxn modelId="{AA7FAD54-A699-064C-858D-9EFA12A60023}" srcId="{8C724FE2-07F4-AB48-8098-1F9792F824C0}" destId="{4161081A-CC67-9A4B-864C-68BFD329A1CC}" srcOrd="0" destOrd="0" parTransId="{D326D5AF-F5FE-D54E-932B-7C853AC7DBFD}" sibTransId="{0B1D92F2-11E8-DB4A-9DB7-38F1D3DAE310}"/>
    <dgm:cxn modelId="{24C9095A-AD66-A547-826E-45DDCF681654}" type="presOf" srcId="{22B10F64-9F74-C74C-AB1D-C16F387B397C}" destId="{B742941B-14F4-8A4A-AF8F-9EE2C844F327}" srcOrd="0" destOrd="0" presId="urn:microsoft.com/office/officeart/2005/8/layout/hChevron3"/>
    <dgm:cxn modelId="{5A00957C-2E0E-6D45-8410-93917810C8DC}" type="presOf" srcId="{F90C7F46-2283-B74B-8537-9295277B37E1}" destId="{B554BC9E-1666-1549-9670-7336C0E91747}" srcOrd="0" destOrd="0" presId="urn:microsoft.com/office/officeart/2005/8/layout/hChevron3"/>
    <dgm:cxn modelId="{B629509D-1940-7843-BC51-52D15A2481AB}" srcId="{8C724FE2-07F4-AB48-8098-1F9792F824C0}" destId="{BE994F65-293C-6546-AEA7-819FA0CB365A}" srcOrd="4" destOrd="0" parTransId="{5BD25967-8B03-1341-883B-3A7CF73252E0}" sibTransId="{5A52161F-0AFE-4048-868E-3C68E048B6CC}"/>
    <dgm:cxn modelId="{FF2823CB-B709-2547-88B1-A8DA95DFC20A}" type="presOf" srcId="{8C724FE2-07F4-AB48-8098-1F9792F824C0}" destId="{7CC24A07-0247-2B48-BFA0-9688188F8F0B}" srcOrd="0" destOrd="0" presId="urn:microsoft.com/office/officeart/2005/8/layout/hChevron3"/>
    <dgm:cxn modelId="{AA9581CF-D4B1-9D4C-A4E4-18DC5D3DCE10}" type="presOf" srcId="{FE7C950F-7AD8-8F42-9A9D-BC3FB8D9C9EE}" destId="{D3C5EC13-71A2-CA41-97FB-AE2AB3A23AD5}" srcOrd="0" destOrd="0" presId="urn:microsoft.com/office/officeart/2005/8/layout/hChevron3"/>
    <dgm:cxn modelId="{CF36D4F0-C830-7A41-983A-7B12A7D9E993}" srcId="{8C724FE2-07F4-AB48-8098-1F9792F824C0}" destId="{F90C7F46-2283-B74B-8537-9295277B37E1}" srcOrd="1" destOrd="0" parTransId="{D4FE29D5-7946-BF45-878C-784E8CFDDACD}" sibTransId="{D21D37AB-C92E-5749-87FF-E8EF11C98EBD}"/>
    <dgm:cxn modelId="{44D6EBFF-9A71-3248-9552-C9453BFBCF60}" srcId="{8C724FE2-07F4-AB48-8098-1F9792F824C0}" destId="{22B10F64-9F74-C74C-AB1D-C16F387B397C}" srcOrd="3" destOrd="0" parTransId="{C444BEED-2595-694C-A29D-D566AE80CC39}" sibTransId="{D8FEB465-6E74-B048-83EE-6B3E23A2FACA}"/>
    <dgm:cxn modelId="{3E050C2D-E4B5-8C46-B3E2-E7D6E168392F}" type="presParOf" srcId="{7CC24A07-0247-2B48-BFA0-9688188F8F0B}" destId="{FBC483E8-3444-5349-BF61-65D4365CBA45}" srcOrd="0" destOrd="0" presId="urn:microsoft.com/office/officeart/2005/8/layout/hChevron3"/>
    <dgm:cxn modelId="{241A4C32-2167-C448-9E5D-7E030D7DEFD1}" type="presParOf" srcId="{7CC24A07-0247-2B48-BFA0-9688188F8F0B}" destId="{21F30C75-C5B3-F144-AFD7-2737A6B1E3A0}" srcOrd="1" destOrd="0" presId="urn:microsoft.com/office/officeart/2005/8/layout/hChevron3"/>
    <dgm:cxn modelId="{1EC763F2-389B-4743-B111-3B5B112DCD0F}" type="presParOf" srcId="{7CC24A07-0247-2B48-BFA0-9688188F8F0B}" destId="{B554BC9E-1666-1549-9670-7336C0E91747}" srcOrd="2" destOrd="0" presId="urn:microsoft.com/office/officeart/2005/8/layout/hChevron3"/>
    <dgm:cxn modelId="{319864F6-F5E6-5B4E-9DA3-7E9FD3637760}" type="presParOf" srcId="{7CC24A07-0247-2B48-BFA0-9688188F8F0B}" destId="{9817EFCD-0ACF-1F47-A375-E7120AA78F94}" srcOrd="3" destOrd="0" presId="urn:microsoft.com/office/officeart/2005/8/layout/hChevron3"/>
    <dgm:cxn modelId="{EA703666-123C-AE46-8172-D1B0019B39C8}" type="presParOf" srcId="{7CC24A07-0247-2B48-BFA0-9688188F8F0B}" destId="{D3C5EC13-71A2-CA41-97FB-AE2AB3A23AD5}" srcOrd="4" destOrd="0" presId="urn:microsoft.com/office/officeart/2005/8/layout/hChevron3"/>
    <dgm:cxn modelId="{A900DC0D-2C91-A54A-9660-68614B70D505}" type="presParOf" srcId="{7CC24A07-0247-2B48-BFA0-9688188F8F0B}" destId="{48104934-0434-104D-B01A-7E6FF4D588CB}" srcOrd="5" destOrd="0" presId="urn:microsoft.com/office/officeart/2005/8/layout/hChevron3"/>
    <dgm:cxn modelId="{0A63CCD6-EDFB-3540-A587-FF63732E478C}" type="presParOf" srcId="{7CC24A07-0247-2B48-BFA0-9688188F8F0B}" destId="{B742941B-14F4-8A4A-AF8F-9EE2C844F327}" srcOrd="6" destOrd="0" presId="urn:microsoft.com/office/officeart/2005/8/layout/hChevron3"/>
    <dgm:cxn modelId="{01774B0F-FFA0-C74B-9CE3-465BDE843BFC}" type="presParOf" srcId="{7CC24A07-0247-2B48-BFA0-9688188F8F0B}" destId="{26AD0DC6-FB6A-D441-B48E-47D76D50ABCC}" srcOrd="7" destOrd="0" presId="urn:microsoft.com/office/officeart/2005/8/layout/hChevron3"/>
    <dgm:cxn modelId="{8E59AFC3-492B-B34C-BCEF-1A656981C96C}" type="presParOf" srcId="{7CC24A07-0247-2B48-BFA0-9688188F8F0B}" destId="{B9BA53DA-35CC-484A-BDE4-E054A67A491C}" srcOrd="8" destOrd="0" presId="urn:microsoft.com/office/officeart/2005/8/layout/hChevron3"/>
  </dgm:cxnLst>
  <dgm:bg/>
  <dgm:whole/>
  <dgm:extLst>
    <a:ext uri="http://schemas.microsoft.com/office/drawing/2008/diagram">
      <dsp:dataModelExt xmlns:dsp="http://schemas.microsoft.com/office/drawing/2008/diagram" relId="rId1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C724FE2-07F4-AB48-8098-1F9792F824C0}" type="doc">
      <dgm:prSet loTypeId="urn:microsoft.com/office/officeart/2005/8/layout/hChevron3" loCatId="" qsTypeId="urn:microsoft.com/office/officeart/2005/8/quickstyle/simple1" qsCatId="simple" csTypeId="urn:microsoft.com/office/officeart/2005/8/colors/accent1_2" csCatId="accent1" phldr="1"/>
      <dgm:spPr/>
    </dgm:pt>
    <dgm:pt modelId="{4161081A-CC67-9A4B-864C-68BFD329A1CC}">
      <dgm:prSet phldrT="[Text]" custT="1"/>
      <dgm:spPr/>
      <dgm:t>
        <a:bodyPr/>
        <a:lstStyle/>
        <a:p>
          <a:r>
            <a:rPr lang="en-US" sz="1000" b="1"/>
            <a:t>Storage Business</a:t>
          </a:r>
        </a:p>
      </dgm:t>
    </dgm:pt>
    <dgm:pt modelId="{D326D5AF-F5FE-D54E-932B-7C853AC7DBFD}" type="parTrans" cxnId="{AA7FAD54-A699-064C-858D-9EFA12A60023}">
      <dgm:prSet/>
      <dgm:spPr/>
      <dgm:t>
        <a:bodyPr/>
        <a:lstStyle/>
        <a:p>
          <a:endParaRPr lang="en-US" sz="1000" b="1"/>
        </a:p>
      </dgm:t>
    </dgm:pt>
    <dgm:pt modelId="{0B1D92F2-11E8-DB4A-9DB7-38F1D3DAE310}" type="sibTrans" cxnId="{AA7FAD54-A699-064C-858D-9EFA12A60023}">
      <dgm:prSet/>
      <dgm:spPr/>
      <dgm:t>
        <a:bodyPr/>
        <a:lstStyle/>
        <a:p>
          <a:endParaRPr lang="en-US" sz="1000" b="1"/>
        </a:p>
      </dgm:t>
    </dgm:pt>
    <dgm:pt modelId="{FE7C950F-7AD8-8F42-9A9D-BC3FB8D9C9EE}">
      <dgm:prSet phldrT="[Text]" custT="1"/>
      <dgm:spPr>
        <a:solidFill>
          <a:schemeClr val="accent1">
            <a:lumMod val="20000"/>
            <a:lumOff val="80000"/>
          </a:schemeClr>
        </a:solidFill>
      </dgm:spPr>
      <dgm:t>
        <a:bodyPr/>
        <a:lstStyle/>
        <a:p>
          <a:r>
            <a:rPr lang="en-US" sz="800" b="1"/>
            <a:t>Product Portfolio</a:t>
          </a:r>
        </a:p>
      </dgm:t>
    </dgm:pt>
    <dgm:pt modelId="{68F7270F-832D-6142-A837-5FD590C06112}" type="parTrans" cxnId="{68CA616B-9A35-104C-8FB8-54FBEE4B1968}">
      <dgm:prSet/>
      <dgm:spPr/>
      <dgm:t>
        <a:bodyPr/>
        <a:lstStyle/>
        <a:p>
          <a:endParaRPr lang="en-US" sz="1000" b="1"/>
        </a:p>
      </dgm:t>
    </dgm:pt>
    <dgm:pt modelId="{2D576E18-2AB7-C54E-A33C-2C7BEE5E1686}" type="sibTrans" cxnId="{68CA616B-9A35-104C-8FB8-54FBEE4B1968}">
      <dgm:prSet/>
      <dgm:spPr/>
      <dgm:t>
        <a:bodyPr/>
        <a:lstStyle/>
        <a:p>
          <a:endParaRPr lang="en-US" sz="1000" b="1"/>
        </a:p>
      </dgm:t>
    </dgm:pt>
    <dgm:pt modelId="{F90C7F46-2283-B74B-8537-9295277B37E1}">
      <dgm:prSet phldrT="[Text]" custT="1"/>
      <dgm:spPr>
        <a:solidFill>
          <a:schemeClr val="accent1">
            <a:lumMod val="20000"/>
            <a:lumOff val="80000"/>
          </a:schemeClr>
        </a:solidFill>
      </dgm:spPr>
      <dgm:t>
        <a:bodyPr/>
        <a:lstStyle/>
        <a:p>
          <a:r>
            <a:rPr lang="en-US" sz="1000" b="1"/>
            <a:t>Key Technologies</a:t>
          </a:r>
        </a:p>
      </dgm:t>
    </dgm:pt>
    <dgm:pt modelId="{D4FE29D5-7946-BF45-878C-784E8CFDDACD}" type="parTrans" cxnId="{CF36D4F0-C830-7A41-983A-7B12A7D9E993}">
      <dgm:prSet/>
      <dgm:spPr/>
      <dgm:t>
        <a:bodyPr/>
        <a:lstStyle/>
        <a:p>
          <a:endParaRPr lang="en-US" sz="1000" b="1"/>
        </a:p>
      </dgm:t>
    </dgm:pt>
    <dgm:pt modelId="{D21D37AB-C92E-5749-87FF-E8EF11C98EBD}" type="sibTrans" cxnId="{CF36D4F0-C830-7A41-983A-7B12A7D9E993}">
      <dgm:prSet/>
      <dgm:spPr/>
      <dgm:t>
        <a:bodyPr/>
        <a:lstStyle/>
        <a:p>
          <a:endParaRPr lang="en-US" sz="1000" b="1"/>
        </a:p>
      </dgm:t>
    </dgm:pt>
    <dgm:pt modelId="{22B10F64-9F74-C74C-AB1D-C16F387B397C}">
      <dgm:prSet phldrT="[Text]" custT="1"/>
      <dgm:spPr>
        <a:solidFill>
          <a:schemeClr val="accent1">
            <a:lumMod val="20000"/>
            <a:lumOff val="80000"/>
          </a:schemeClr>
        </a:solidFill>
      </dgm:spPr>
      <dgm:t>
        <a:bodyPr/>
        <a:lstStyle/>
        <a:p>
          <a:r>
            <a:rPr lang="en-US" sz="1000" b="1"/>
            <a:t>Support Infrastructure</a:t>
          </a:r>
        </a:p>
      </dgm:t>
    </dgm:pt>
    <dgm:pt modelId="{C444BEED-2595-694C-A29D-D566AE80CC39}" type="parTrans" cxnId="{44D6EBFF-9A71-3248-9552-C9453BFBCF60}">
      <dgm:prSet/>
      <dgm:spPr/>
      <dgm:t>
        <a:bodyPr/>
        <a:lstStyle/>
        <a:p>
          <a:endParaRPr lang="en-US" sz="1000" b="1"/>
        </a:p>
      </dgm:t>
    </dgm:pt>
    <dgm:pt modelId="{D8FEB465-6E74-B048-83EE-6B3E23A2FACA}" type="sibTrans" cxnId="{44D6EBFF-9A71-3248-9552-C9453BFBCF60}">
      <dgm:prSet/>
      <dgm:spPr/>
      <dgm:t>
        <a:bodyPr/>
        <a:lstStyle/>
        <a:p>
          <a:endParaRPr lang="en-US" sz="1000" b="1"/>
        </a:p>
      </dgm:t>
    </dgm:pt>
    <dgm:pt modelId="{BE994F65-293C-6546-AEA7-819FA0CB365A}">
      <dgm:prSet phldrT="[Text]" custT="1"/>
      <dgm:spPr>
        <a:solidFill>
          <a:schemeClr val="accent1">
            <a:lumMod val="20000"/>
            <a:lumOff val="80000"/>
          </a:schemeClr>
        </a:solidFill>
      </dgm:spPr>
      <dgm:t>
        <a:bodyPr/>
        <a:lstStyle/>
        <a:p>
          <a:r>
            <a:rPr lang="en-US" sz="1000" b="1"/>
            <a:t>Customer Values</a:t>
          </a:r>
        </a:p>
      </dgm:t>
    </dgm:pt>
    <dgm:pt modelId="{5BD25967-8B03-1341-883B-3A7CF73252E0}" type="parTrans" cxnId="{B629509D-1940-7843-BC51-52D15A2481AB}">
      <dgm:prSet/>
      <dgm:spPr/>
      <dgm:t>
        <a:bodyPr/>
        <a:lstStyle/>
        <a:p>
          <a:endParaRPr lang="en-US" sz="1000" b="1"/>
        </a:p>
      </dgm:t>
    </dgm:pt>
    <dgm:pt modelId="{5A52161F-0AFE-4048-868E-3C68E048B6CC}" type="sibTrans" cxnId="{B629509D-1940-7843-BC51-52D15A2481AB}">
      <dgm:prSet/>
      <dgm:spPr/>
      <dgm:t>
        <a:bodyPr/>
        <a:lstStyle/>
        <a:p>
          <a:endParaRPr lang="en-US" sz="1000" b="1"/>
        </a:p>
      </dgm:t>
    </dgm:pt>
    <dgm:pt modelId="{7CC24A07-0247-2B48-BFA0-9688188F8F0B}" type="pres">
      <dgm:prSet presAssocID="{8C724FE2-07F4-AB48-8098-1F9792F824C0}" presName="Name0" presStyleCnt="0">
        <dgm:presLayoutVars>
          <dgm:dir/>
          <dgm:resizeHandles val="exact"/>
        </dgm:presLayoutVars>
      </dgm:prSet>
      <dgm:spPr/>
    </dgm:pt>
    <dgm:pt modelId="{FBC483E8-3444-5349-BF61-65D4365CBA45}" type="pres">
      <dgm:prSet presAssocID="{4161081A-CC67-9A4B-864C-68BFD329A1CC}" presName="parTxOnly" presStyleLbl="node1" presStyleIdx="0" presStyleCnt="5" custScaleX="68263">
        <dgm:presLayoutVars>
          <dgm:bulletEnabled val="1"/>
        </dgm:presLayoutVars>
      </dgm:prSet>
      <dgm:spPr/>
    </dgm:pt>
    <dgm:pt modelId="{21F30C75-C5B3-F144-AFD7-2737A6B1E3A0}" type="pres">
      <dgm:prSet presAssocID="{0B1D92F2-11E8-DB4A-9DB7-38F1D3DAE310}" presName="parSpace" presStyleCnt="0"/>
      <dgm:spPr/>
    </dgm:pt>
    <dgm:pt modelId="{B554BC9E-1666-1549-9670-7336C0E91747}" type="pres">
      <dgm:prSet presAssocID="{F90C7F46-2283-B74B-8537-9295277B37E1}" presName="parTxOnly" presStyleLbl="node1" presStyleIdx="1" presStyleCnt="5" custScaleX="88570">
        <dgm:presLayoutVars>
          <dgm:bulletEnabled val="1"/>
        </dgm:presLayoutVars>
      </dgm:prSet>
      <dgm:spPr/>
    </dgm:pt>
    <dgm:pt modelId="{9817EFCD-0ACF-1F47-A375-E7120AA78F94}" type="pres">
      <dgm:prSet presAssocID="{D21D37AB-C92E-5749-87FF-E8EF11C98EBD}" presName="parSpace" presStyleCnt="0"/>
      <dgm:spPr/>
    </dgm:pt>
    <dgm:pt modelId="{D3C5EC13-71A2-CA41-97FB-AE2AB3A23AD5}" type="pres">
      <dgm:prSet presAssocID="{FE7C950F-7AD8-8F42-9A9D-BC3FB8D9C9EE}" presName="parTxOnly" presStyleLbl="node1" presStyleIdx="2" presStyleCnt="5" custScaleX="77100">
        <dgm:presLayoutVars>
          <dgm:bulletEnabled val="1"/>
        </dgm:presLayoutVars>
      </dgm:prSet>
      <dgm:spPr/>
    </dgm:pt>
    <dgm:pt modelId="{48104934-0434-104D-B01A-7E6FF4D588CB}" type="pres">
      <dgm:prSet presAssocID="{2D576E18-2AB7-C54E-A33C-2C7BEE5E1686}" presName="parSpace" presStyleCnt="0"/>
      <dgm:spPr/>
    </dgm:pt>
    <dgm:pt modelId="{B742941B-14F4-8A4A-AF8F-9EE2C844F327}" type="pres">
      <dgm:prSet presAssocID="{22B10F64-9F74-C74C-AB1D-C16F387B397C}" presName="parTxOnly" presStyleLbl="node1" presStyleIdx="3" presStyleCnt="5">
        <dgm:presLayoutVars>
          <dgm:bulletEnabled val="1"/>
        </dgm:presLayoutVars>
      </dgm:prSet>
      <dgm:spPr/>
    </dgm:pt>
    <dgm:pt modelId="{26AD0DC6-FB6A-D441-B48E-47D76D50ABCC}" type="pres">
      <dgm:prSet presAssocID="{D8FEB465-6E74-B048-83EE-6B3E23A2FACA}" presName="parSpace" presStyleCnt="0"/>
      <dgm:spPr/>
    </dgm:pt>
    <dgm:pt modelId="{B9BA53DA-35CC-484A-BDE4-E054A67A491C}" type="pres">
      <dgm:prSet presAssocID="{BE994F65-293C-6546-AEA7-819FA0CB365A}" presName="parTxOnly" presStyleLbl="node1" presStyleIdx="4" presStyleCnt="5">
        <dgm:presLayoutVars>
          <dgm:bulletEnabled val="1"/>
        </dgm:presLayoutVars>
      </dgm:prSet>
      <dgm:spPr/>
    </dgm:pt>
  </dgm:ptLst>
  <dgm:cxnLst>
    <dgm:cxn modelId="{68CA616B-9A35-104C-8FB8-54FBEE4B1968}" srcId="{8C724FE2-07F4-AB48-8098-1F9792F824C0}" destId="{FE7C950F-7AD8-8F42-9A9D-BC3FB8D9C9EE}" srcOrd="2" destOrd="0" parTransId="{68F7270F-832D-6142-A837-5FD590C06112}" sibTransId="{2D576E18-2AB7-C54E-A33C-2C7BEE5E1686}"/>
    <dgm:cxn modelId="{5B08DF71-D8F5-BE4F-9DE3-DE3E0B3AB44D}" type="presOf" srcId="{4161081A-CC67-9A4B-864C-68BFD329A1CC}" destId="{FBC483E8-3444-5349-BF61-65D4365CBA45}" srcOrd="0" destOrd="0" presId="urn:microsoft.com/office/officeart/2005/8/layout/hChevron3"/>
    <dgm:cxn modelId="{396D3D74-E4BF-A349-A1F6-6906B394DEF2}" type="presOf" srcId="{BE994F65-293C-6546-AEA7-819FA0CB365A}" destId="{B9BA53DA-35CC-484A-BDE4-E054A67A491C}" srcOrd="0" destOrd="0" presId="urn:microsoft.com/office/officeart/2005/8/layout/hChevron3"/>
    <dgm:cxn modelId="{AA7FAD54-A699-064C-858D-9EFA12A60023}" srcId="{8C724FE2-07F4-AB48-8098-1F9792F824C0}" destId="{4161081A-CC67-9A4B-864C-68BFD329A1CC}" srcOrd="0" destOrd="0" parTransId="{D326D5AF-F5FE-D54E-932B-7C853AC7DBFD}" sibTransId="{0B1D92F2-11E8-DB4A-9DB7-38F1D3DAE310}"/>
    <dgm:cxn modelId="{24C9095A-AD66-A547-826E-45DDCF681654}" type="presOf" srcId="{22B10F64-9F74-C74C-AB1D-C16F387B397C}" destId="{B742941B-14F4-8A4A-AF8F-9EE2C844F327}" srcOrd="0" destOrd="0" presId="urn:microsoft.com/office/officeart/2005/8/layout/hChevron3"/>
    <dgm:cxn modelId="{5A00957C-2E0E-6D45-8410-93917810C8DC}" type="presOf" srcId="{F90C7F46-2283-B74B-8537-9295277B37E1}" destId="{B554BC9E-1666-1549-9670-7336C0E91747}" srcOrd="0" destOrd="0" presId="urn:microsoft.com/office/officeart/2005/8/layout/hChevron3"/>
    <dgm:cxn modelId="{B629509D-1940-7843-BC51-52D15A2481AB}" srcId="{8C724FE2-07F4-AB48-8098-1F9792F824C0}" destId="{BE994F65-293C-6546-AEA7-819FA0CB365A}" srcOrd="4" destOrd="0" parTransId="{5BD25967-8B03-1341-883B-3A7CF73252E0}" sibTransId="{5A52161F-0AFE-4048-868E-3C68E048B6CC}"/>
    <dgm:cxn modelId="{FF2823CB-B709-2547-88B1-A8DA95DFC20A}" type="presOf" srcId="{8C724FE2-07F4-AB48-8098-1F9792F824C0}" destId="{7CC24A07-0247-2B48-BFA0-9688188F8F0B}" srcOrd="0" destOrd="0" presId="urn:microsoft.com/office/officeart/2005/8/layout/hChevron3"/>
    <dgm:cxn modelId="{AA9581CF-D4B1-9D4C-A4E4-18DC5D3DCE10}" type="presOf" srcId="{FE7C950F-7AD8-8F42-9A9D-BC3FB8D9C9EE}" destId="{D3C5EC13-71A2-CA41-97FB-AE2AB3A23AD5}" srcOrd="0" destOrd="0" presId="urn:microsoft.com/office/officeart/2005/8/layout/hChevron3"/>
    <dgm:cxn modelId="{CF36D4F0-C830-7A41-983A-7B12A7D9E993}" srcId="{8C724FE2-07F4-AB48-8098-1F9792F824C0}" destId="{F90C7F46-2283-B74B-8537-9295277B37E1}" srcOrd="1" destOrd="0" parTransId="{D4FE29D5-7946-BF45-878C-784E8CFDDACD}" sibTransId="{D21D37AB-C92E-5749-87FF-E8EF11C98EBD}"/>
    <dgm:cxn modelId="{44D6EBFF-9A71-3248-9552-C9453BFBCF60}" srcId="{8C724FE2-07F4-AB48-8098-1F9792F824C0}" destId="{22B10F64-9F74-C74C-AB1D-C16F387B397C}" srcOrd="3" destOrd="0" parTransId="{C444BEED-2595-694C-A29D-D566AE80CC39}" sibTransId="{D8FEB465-6E74-B048-83EE-6B3E23A2FACA}"/>
    <dgm:cxn modelId="{3E050C2D-E4B5-8C46-B3E2-E7D6E168392F}" type="presParOf" srcId="{7CC24A07-0247-2B48-BFA0-9688188F8F0B}" destId="{FBC483E8-3444-5349-BF61-65D4365CBA45}" srcOrd="0" destOrd="0" presId="urn:microsoft.com/office/officeart/2005/8/layout/hChevron3"/>
    <dgm:cxn modelId="{241A4C32-2167-C448-9E5D-7E030D7DEFD1}" type="presParOf" srcId="{7CC24A07-0247-2B48-BFA0-9688188F8F0B}" destId="{21F30C75-C5B3-F144-AFD7-2737A6B1E3A0}" srcOrd="1" destOrd="0" presId="urn:microsoft.com/office/officeart/2005/8/layout/hChevron3"/>
    <dgm:cxn modelId="{1EC763F2-389B-4743-B111-3B5B112DCD0F}" type="presParOf" srcId="{7CC24A07-0247-2B48-BFA0-9688188F8F0B}" destId="{B554BC9E-1666-1549-9670-7336C0E91747}" srcOrd="2" destOrd="0" presId="urn:microsoft.com/office/officeart/2005/8/layout/hChevron3"/>
    <dgm:cxn modelId="{319864F6-F5E6-5B4E-9DA3-7E9FD3637760}" type="presParOf" srcId="{7CC24A07-0247-2B48-BFA0-9688188F8F0B}" destId="{9817EFCD-0ACF-1F47-A375-E7120AA78F94}" srcOrd="3" destOrd="0" presId="urn:microsoft.com/office/officeart/2005/8/layout/hChevron3"/>
    <dgm:cxn modelId="{EA703666-123C-AE46-8172-D1B0019B39C8}" type="presParOf" srcId="{7CC24A07-0247-2B48-BFA0-9688188F8F0B}" destId="{D3C5EC13-71A2-CA41-97FB-AE2AB3A23AD5}" srcOrd="4" destOrd="0" presId="urn:microsoft.com/office/officeart/2005/8/layout/hChevron3"/>
    <dgm:cxn modelId="{A900DC0D-2C91-A54A-9660-68614B70D505}" type="presParOf" srcId="{7CC24A07-0247-2B48-BFA0-9688188F8F0B}" destId="{48104934-0434-104D-B01A-7E6FF4D588CB}" srcOrd="5" destOrd="0" presId="urn:microsoft.com/office/officeart/2005/8/layout/hChevron3"/>
    <dgm:cxn modelId="{0A63CCD6-EDFB-3540-A587-FF63732E478C}" type="presParOf" srcId="{7CC24A07-0247-2B48-BFA0-9688188F8F0B}" destId="{B742941B-14F4-8A4A-AF8F-9EE2C844F327}" srcOrd="6" destOrd="0" presId="urn:microsoft.com/office/officeart/2005/8/layout/hChevron3"/>
    <dgm:cxn modelId="{01774B0F-FFA0-C74B-9CE3-465BDE843BFC}" type="presParOf" srcId="{7CC24A07-0247-2B48-BFA0-9688188F8F0B}" destId="{26AD0DC6-FB6A-D441-B48E-47D76D50ABCC}" srcOrd="7" destOrd="0" presId="urn:microsoft.com/office/officeart/2005/8/layout/hChevron3"/>
    <dgm:cxn modelId="{8E59AFC3-492B-B34C-BCEF-1A656981C96C}" type="presParOf" srcId="{7CC24A07-0247-2B48-BFA0-9688188F8F0B}" destId="{B9BA53DA-35CC-484A-BDE4-E054A67A491C}" srcOrd="8" destOrd="0" presId="urn:microsoft.com/office/officeart/2005/8/layout/hChevron3"/>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C724FE2-07F4-AB48-8098-1F9792F824C0}" type="doc">
      <dgm:prSet loTypeId="urn:microsoft.com/office/officeart/2005/8/layout/hChevron3" loCatId="" qsTypeId="urn:microsoft.com/office/officeart/2005/8/quickstyle/simple1" qsCatId="simple" csTypeId="urn:microsoft.com/office/officeart/2005/8/colors/accent1_2" csCatId="accent1" phldr="1"/>
      <dgm:spPr/>
    </dgm:pt>
    <dgm:pt modelId="{4161081A-CC67-9A4B-864C-68BFD329A1CC}">
      <dgm:prSet phldrT="[Text]" custT="1"/>
      <dgm:spPr/>
      <dgm:t>
        <a:bodyPr/>
        <a:lstStyle/>
        <a:p>
          <a:r>
            <a:rPr lang="en-US" sz="1000" b="1"/>
            <a:t>Storage Business</a:t>
          </a:r>
        </a:p>
      </dgm:t>
    </dgm:pt>
    <dgm:pt modelId="{D326D5AF-F5FE-D54E-932B-7C853AC7DBFD}" type="parTrans" cxnId="{AA7FAD54-A699-064C-858D-9EFA12A60023}">
      <dgm:prSet/>
      <dgm:spPr/>
      <dgm:t>
        <a:bodyPr/>
        <a:lstStyle/>
        <a:p>
          <a:endParaRPr lang="en-US" sz="1000" b="1"/>
        </a:p>
      </dgm:t>
    </dgm:pt>
    <dgm:pt modelId="{0B1D92F2-11E8-DB4A-9DB7-38F1D3DAE310}" type="sibTrans" cxnId="{AA7FAD54-A699-064C-858D-9EFA12A60023}">
      <dgm:prSet/>
      <dgm:spPr/>
      <dgm:t>
        <a:bodyPr/>
        <a:lstStyle/>
        <a:p>
          <a:endParaRPr lang="en-US" sz="1000" b="1"/>
        </a:p>
      </dgm:t>
    </dgm:pt>
    <dgm:pt modelId="{FE7C950F-7AD8-8F42-9A9D-BC3FB8D9C9EE}">
      <dgm:prSet phldrT="[Text]" custT="1"/>
      <dgm:spPr>
        <a:solidFill>
          <a:schemeClr val="accent1">
            <a:lumMod val="20000"/>
            <a:lumOff val="80000"/>
          </a:schemeClr>
        </a:solidFill>
      </dgm:spPr>
      <dgm:t>
        <a:bodyPr/>
        <a:lstStyle/>
        <a:p>
          <a:r>
            <a:rPr lang="en-US" sz="800" b="1"/>
            <a:t>Product Portfolio</a:t>
          </a:r>
        </a:p>
      </dgm:t>
    </dgm:pt>
    <dgm:pt modelId="{68F7270F-832D-6142-A837-5FD590C06112}" type="parTrans" cxnId="{68CA616B-9A35-104C-8FB8-54FBEE4B1968}">
      <dgm:prSet/>
      <dgm:spPr/>
      <dgm:t>
        <a:bodyPr/>
        <a:lstStyle/>
        <a:p>
          <a:endParaRPr lang="en-US" sz="1000" b="1"/>
        </a:p>
      </dgm:t>
    </dgm:pt>
    <dgm:pt modelId="{2D576E18-2AB7-C54E-A33C-2C7BEE5E1686}" type="sibTrans" cxnId="{68CA616B-9A35-104C-8FB8-54FBEE4B1968}">
      <dgm:prSet/>
      <dgm:spPr/>
      <dgm:t>
        <a:bodyPr/>
        <a:lstStyle/>
        <a:p>
          <a:endParaRPr lang="en-US" sz="1000" b="1"/>
        </a:p>
      </dgm:t>
    </dgm:pt>
    <dgm:pt modelId="{F90C7F46-2283-B74B-8537-9295277B37E1}">
      <dgm:prSet phldrT="[Text]" custT="1"/>
      <dgm:spPr>
        <a:solidFill>
          <a:schemeClr val="accent1">
            <a:lumMod val="20000"/>
            <a:lumOff val="80000"/>
          </a:schemeClr>
        </a:solidFill>
      </dgm:spPr>
      <dgm:t>
        <a:bodyPr/>
        <a:lstStyle/>
        <a:p>
          <a:r>
            <a:rPr lang="en-US" sz="1000" b="1"/>
            <a:t>Key Technologies</a:t>
          </a:r>
        </a:p>
      </dgm:t>
    </dgm:pt>
    <dgm:pt modelId="{D4FE29D5-7946-BF45-878C-784E8CFDDACD}" type="parTrans" cxnId="{CF36D4F0-C830-7A41-983A-7B12A7D9E993}">
      <dgm:prSet/>
      <dgm:spPr/>
      <dgm:t>
        <a:bodyPr/>
        <a:lstStyle/>
        <a:p>
          <a:endParaRPr lang="en-US" sz="1000" b="1"/>
        </a:p>
      </dgm:t>
    </dgm:pt>
    <dgm:pt modelId="{D21D37AB-C92E-5749-87FF-E8EF11C98EBD}" type="sibTrans" cxnId="{CF36D4F0-C830-7A41-983A-7B12A7D9E993}">
      <dgm:prSet/>
      <dgm:spPr/>
      <dgm:t>
        <a:bodyPr/>
        <a:lstStyle/>
        <a:p>
          <a:endParaRPr lang="en-US" sz="1000" b="1"/>
        </a:p>
      </dgm:t>
    </dgm:pt>
    <dgm:pt modelId="{22B10F64-9F74-C74C-AB1D-C16F387B397C}">
      <dgm:prSet phldrT="[Text]" custT="1"/>
      <dgm:spPr>
        <a:solidFill>
          <a:schemeClr val="accent1">
            <a:lumMod val="20000"/>
            <a:lumOff val="80000"/>
          </a:schemeClr>
        </a:solidFill>
      </dgm:spPr>
      <dgm:t>
        <a:bodyPr/>
        <a:lstStyle/>
        <a:p>
          <a:r>
            <a:rPr lang="en-US" sz="1000" b="1"/>
            <a:t>Support Infrastructure</a:t>
          </a:r>
        </a:p>
      </dgm:t>
    </dgm:pt>
    <dgm:pt modelId="{C444BEED-2595-694C-A29D-D566AE80CC39}" type="parTrans" cxnId="{44D6EBFF-9A71-3248-9552-C9453BFBCF60}">
      <dgm:prSet/>
      <dgm:spPr/>
      <dgm:t>
        <a:bodyPr/>
        <a:lstStyle/>
        <a:p>
          <a:endParaRPr lang="en-US" sz="1000" b="1"/>
        </a:p>
      </dgm:t>
    </dgm:pt>
    <dgm:pt modelId="{D8FEB465-6E74-B048-83EE-6B3E23A2FACA}" type="sibTrans" cxnId="{44D6EBFF-9A71-3248-9552-C9453BFBCF60}">
      <dgm:prSet/>
      <dgm:spPr/>
      <dgm:t>
        <a:bodyPr/>
        <a:lstStyle/>
        <a:p>
          <a:endParaRPr lang="en-US" sz="1000" b="1"/>
        </a:p>
      </dgm:t>
    </dgm:pt>
    <dgm:pt modelId="{BE994F65-293C-6546-AEA7-819FA0CB365A}">
      <dgm:prSet phldrT="[Text]" custT="1"/>
      <dgm:spPr>
        <a:solidFill>
          <a:schemeClr val="accent1">
            <a:lumMod val="20000"/>
            <a:lumOff val="80000"/>
          </a:schemeClr>
        </a:solidFill>
      </dgm:spPr>
      <dgm:t>
        <a:bodyPr/>
        <a:lstStyle/>
        <a:p>
          <a:r>
            <a:rPr lang="en-US" sz="1000" b="1"/>
            <a:t>Customer Values</a:t>
          </a:r>
        </a:p>
      </dgm:t>
    </dgm:pt>
    <dgm:pt modelId="{5BD25967-8B03-1341-883B-3A7CF73252E0}" type="parTrans" cxnId="{B629509D-1940-7843-BC51-52D15A2481AB}">
      <dgm:prSet/>
      <dgm:spPr/>
      <dgm:t>
        <a:bodyPr/>
        <a:lstStyle/>
        <a:p>
          <a:endParaRPr lang="en-US" sz="1000" b="1"/>
        </a:p>
      </dgm:t>
    </dgm:pt>
    <dgm:pt modelId="{5A52161F-0AFE-4048-868E-3C68E048B6CC}" type="sibTrans" cxnId="{B629509D-1940-7843-BC51-52D15A2481AB}">
      <dgm:prSet/>
      <dgm:spPr/>
      <dgm:t>
        <a:bodyPr/>
        <a:lstStyle/>
        <a:p>
          <a:endParaRPr lang="en-US" sz="1000" b="1"/>
        </a:p>
      </dgm:t>
    </dgm:pt>
    <dgm:pt modelId="{7CC24A07-0247-2B48-BFA0-9688188F8F0B}" type="pres">
      <dgm:prSet presAssocID="{8C724FE2-07F4-AB48-8098-1F9792F824C0}" presName="Name0" presStyleCnt="0">
        <dgm:presLayoutVars>
          <dgm:dir/>
          <dgm:resizeHandles val="exact"/>
        </dgm:presLayoutVars>
      </dgm:prSet>
      <dgm:spPr/>
    </dgm:pt>
    <dgm:pt modelId="{FBC483E8-3444-5349-BF61-65D4365CBA45}" type="pres">
      <dgm:prSet presAssocID="{4161081A-CC67-9A4B-864C-68BFD329A1CC}" presName="parTxOnly" presStyleLbl="node1" presStyleIdx="0" presStyleCnt="5" custScaleX="68263">
        <dgm:presLayoutVars>
          <dgm:bulletEnabled val="1"/>
        </dgm:presLayoutVars>
      </dgm:prSet>
      <dgm:spPr/>
    </dgm:pt>
    <dgm:pt modelId="{21F30C75-C5B3-F144-AFD7-2737A6B1E3A0}" type="pres">
      <dgm:prSet presAssocID="{0B1D92F2-11E8-DB4A-9DB7-38F1D3DAE310}" presName="parSpace" presStyleCnt="0"/>
      <dgm:spPr/>
    </dgm:pt>
    <dgm:pt modelId="{B554BC9E-1666-1549-9670-7336C0E91747}" type="pres">
      <dgm:prSet presAssocID="{F90C7F46-2283-B74B-8537-9295277B37E1}" presName="parTxOnly" presStyleLbl="node1" presStyleIdx="1" presStyleCnt="5" custScaleX="88570">
        <dgm:presLayoutVars>
          <dgm:bulletEnabled val="1"/>
        </dgm:presLayoutVars>
      </dgm:prSet>
      <dgm:spPr/>
    </dgm:pt>
    <dgm:pt modelId="{9817EFCD-0ACF-1F47-A375-E7120AA78F94}" type="pres">
      <dgm:prSet presAssocID="{D21D37AB-C92E-5749-87FF-E8EF11C98EBD}" presName="parSpace" presStyleCnt="0"/>
      <dgm:spPr/>
    </dgm:pt>
    <dgm:pt modelId="{D3C5EC13-71A2-CA41-97FB-AE2AB3A23AD5}" type="pres">
      <dgm:prSet presAssocID="{FE7C950F-7AD8-8F42-9A9D-BC3FB8D9C9EE}" presName="parTxOnly" presStyleLbl="node1" presStyleIdx="2" presStyleCnt="5" custScaleX="77100">
        <dgm:presLayoutVars>
          <dgm:bulletEnabled val="1"/>
        </dgm:presLayoutVars>
      </dgm:prSet>
      <dgm:spPr/>
    </dgm:pt>
    <dgm:pt modelId="{48104934-0434-104D-B01A-7E6FF4D588CB}" type="pres">
      <dgm:prSet presAssocID="{2D576E18-2AB7-C54E-A33C-2C7BEE5E1686}" presName="parSpace" presStyleCnt="0"/>
      <dgm:spPr/>
    </dgm:pt>
    <dgm:pt modelId="{B742941B-14F4-8A4A-AF8F-9EE2C844F327}" type="pres">
      <dgm:prSet presAssocID="{22B10F64-9F74-C74C-AB1D-C16F387B397C}" presName="parTxOnly" presStyleLbl="node1" presStyleIdx="3" presStyleCnt="5">
        <dgm:presLayoutVars>
          <dgm:bulletEnabled val="1"/>
        </dgm:presLayoutVars>
      </dgm:prSet>
      <dgm:spPr/>
    </dgm:pt>
    <dgm:pt modelId="{26AD0DC6-FB6A-D441-B48E-47D76D50ABCC}" type="pres">
      <dgm:prSet presAssocID="{D8FEB465-6E74-B048-83EE-6B3E23A2FACA}" presName="parSpace" presStyleCnt="0"/>
      <dgm:spPr/>
    </dgm:pt>
    <dgm:pt modelId="{B9BA53DA-35CC-484A-BDE4-E054A67A491C}" type="pres">
      <dgm:prSet presAssocID="{BE994F65-293C-6546-AEA7-819FA0CB365A}" presName="parTxOnly" presStyleLbl="node1" presStyleIdx="4" presStyleCnt="5">
        <dgm:presLayoutVars>
          <dgm:bulletEnabled val="1"/>
        </dgm:presLayoutVars>
      </dgm:prSet>
      <dgm:spPr/>
    </dgm:pt>
  </dgm:ptLst>
  <dgm:cxnLst>
    <dgm:cxn modelId="{68CA616B-9A35-104C-8FB8-54FBEE4B1968}" srcId="{8C724FE2-07F4-AB48-8098-1F9792F824C0}" destId="{FE7C950F-7AD8-8F42-9A9D-BC3FB8D9C9EE}" srcOrd="2" destOrd="0" parTransId="{68F7270F-832D-6142-A837-5FD590C06112}" sibTransId="{2D576E18-2AB7-C54E-A33C-2C7BEE5E1686}"/>
    <dgm:cxn modelId="{5B08DF71-D8F5-BE4F-9DE3-DE3E0B3AB44D}" type="presOf" srcId="{4161081A-CC67-9A4B-864C-68BFD329A1CC}" destId="{FBC483E8-3444-5349-BF61-65D4365CBA45}" srcOrd="0" destOrd="0" presId="urn:microsoft.com/office/officeart/2005/8/layout/hChevron3"/>
    <dgm:cxn modelId="{396D3D74-E4BF-A349-A1F6-6906B394DEF2}" type="presOf" srcId="{BE994F65-293C-6546-AEA7-819FA0CB365A}" destId="{B9BA53DA-35CC-484A-BDE4-E054A67A491C}" srcOrd="0" destOrd="0" presId="urn:microsoft.com/office/officeart/2005/8/layout/hChevron3"/>
    <dgm:cxn modelId="{AA7FAD54-A699-064C-858D-9EFA12A60023}" srcId="{8C724FE2-07F4-AB48-8098-1F9792F824C0}" destId="{4161081A-CC67-9A4B-864C-68BFD329A1CC}" srcOrd="0" destOrd="0" parTransId="{D326D5AF-F5FE-D54E-932B-7C853AC7DBFD}" sibTransId="{0B1D92F2-11E8-DB4A-9DB7-38F1D3DAE310}"/>
    <dgm:cxn modelId="{24C9095A-AD66-A547-826E-45DDCF681654}" type="presOf" srcId="{22B10F64-9F74-C74C-AB1D-C16F387B397C}" destId="{B742941B-14F4-8A4A-AF8F-9EE2C844F327}" srcOrd="0" destOrd="0" presId="urn:microsoft.com/office/officeart/2005/8/layout/hChevron3"/>
    <dgm:cxn modelId="{5A00957C-2E0E-6D45-8410-93917810C8DC}" type="presOf" srcId="{F90C7F46-2283-B74B-8537-9295277B37E1}" destId="{B554BC9E-1666-1549-9670-7336C0E91747}" srcOrd="0" destOrd="0" presId="urn:microsoft.com/office/officeart/2005/8/layout/hChevron3"/>
    <dgm:cxn modelId="{B629509D-1940-7843-BC51-52D15A2481AB}" srcId="{8C724FE2-07F4-AB48-8098-1F9792F824C0}" destId="{BE994F65-293C-6546-AEA7-819FA0CB365A}" srcOrd="4" destOrd="0" parTransId="{5BD25967-8B03-1341-883B-3A7CF73252E0}" sibTransId="{5A52161F-0AFE-4048-868E-3C68E048B6CC}"/>
    <dgm:cxn modelId="{FF2823CB-B709-2547-88B1-A8DA95DFC20A}" type="presOf" srcId="{8C724FE2-07F4-AB48-8098-1F9792F824C0}" destId="{7CC24A07-0247-2B48-BFA0-9688188F8F0B}" srcOrd="0" destOrd="0" presId="urn:microsoft.com/office/officeart/2005/8/layout/hChevron3"/>
    <dgm:cxn modelId="{AA9581CF-D4B1-9D4C-A4E4-18DC5D3DCE10}" type="presOf" srcId="{FE7C950F-7AD8-8F42-9A9D-BC3FB8D9C9EE}" destId="{D3C5EC13-71A2-CA41-97FB-AE2AB3A23AD5}" srcOrd="0" destOrd="0" presId="urn:microsoft.com/office/officeart/2005/8/layout/hChevron3"/>
    <dgm:cxn modelId="{CF36D4F0-C830-7A41-983A-7B12A7D9E993}" srcId="{8C724FE2-07F4-AB48-8098-1F9792F824C0}" destId="{F90C7F46-2283-B74B-8537-9295277B37E1}" srcOrd="1" destOrd="0" parTransId="{D4FE29D5-7946-BF45-878C-784E8CFDDACD}" sibTransId="{D21D37AB-C92E-5749-87FF-E8EF11C98EBD}"/>
    <dgm:cxn modelId="{44D6EBFF-9A71-3248-9552-C9453BFBCF60}" srcId="{8C724FE2-07F4-AB48-8098-1F9792F824C0}" destId="{22B10F64-9F74-C74C-AB1D-C16F387B397C}" srcOrd="3" destOrd="0" parTransId="{C444BEED-2595-694C-A29D-D566AE80CC39}" sibTransId="{D8FEB465-6E74-B048-83EE-6B3E23A2FACA}"/>
    <dgm:cxn modelId="{3E050C2D-E4B5-8C46-B3E2-E7D6E168392F}" type="presParOf" srcId="{7CC24A07-0247-2B48-BFA0-9688188F8F0B}" destId="{FBC483E8-3444-5349-BF61-65D4365CBA45}" srcOrd="0" destOrd="0" presId="urn:microsoft.com/office/officeart/2005/8/layout/hChevron3"/>
    <dgm:cxn modelId="{241A4C32-2167-C448-9E5D-7E030D7DEFD1}" type="presParOf" srcId="{7CC24A07-0247-2B48-BFA0-9688188F8F0B}" destId="{21F30C75-C5B3-F144-AFD7-2737A6B1E3A0}" srcOrd="1" destOrd="0" presId="urn:microsoft.com/office/officeart/2005/8/layout/hChevron3"/>
    <dgm:cxn modelId="{1EC763F2-389B-4743-B111-3B5B112DCD0F}" type="presParOf" srcId="{7CC24A07-0247-2B48-BFA0-9688188F8F0B}" destId="{B554BC9E-1666-1549-9670-7336C0E91747}" srcOrd="2" destOrd="0" presId="urn:microsoft.com/office/officeart/2005/8/layout/hChevron3"/>
    <dgm:cxn modelId="{319864F6-F5E6-5B4E-9DA3-7E9FD3637760}" type="presParOf" srcId="{7CC24A07-0247-2B48-BFA0-9688188F8F0B}" destId="{9817EFCD-0ACF-1F47-A375-E7120AA78F94}" srcOrd="3" destOrd="0" presId="urn:microsoft.com/office/officeart/2005/8/layout/hChevron3"/>
    <dgm:cxn modelId="{EA703666-123C-AE46-8172-D1B0019B39C8}" type="presParOf" srcId="{7CC24A07-0247-2B48-BFA0-9688188F8F0B}" destId="{D3C5EC13-71A2-CA41-97FB-AE2AB3A23AD5}" srcOrd="4" destOrd="0" presId="urn:microsoft.com/office/officeart/2005/8/layout/hChevron3"/>
    <dgm:cxn modelId="{A900DC0D-2C91-A54A-9660-68614B70D505}" type="presParOf" srcId="{7CC24A07-0247-2B48-BFA0-9688188F8F0B}" destId="{48104934-0434-104D-B01A-7E6FF4D588CB}" srcOrd="5" destOrd="0" presId="urn:microsoft.com/office/officeart/2005/8/layout/hChevron3"/>
    <dgm:cxn modelId="{0A63CCD6-EDFB-3540-A587-FF63732E478C}" type="presParOf" srcId="{7CC24A07-0247-2B48-BFA0-9688188F8F0B}" destId="{B742941B-14F4-8A4A-AF8F-9EE2C844F327}" srcOrd="6" destOrd="0" presId="urn:microsoft.com/office/officeart/2005/8/layout/hChevron3"/>
    <dgm:cxn modelId="{01774B0F-FFA0-C74B-9CE3-465BDE843BFC}" type="presParOf" srcId="{7CC24A07-0247-2B48-BFA0-9688188F8F0B}" destId="{26AD0DC6-FB6A-D441-B48E-47D76D50ABCC}" srcOrd="7" destOrd="0" presId="urn:microsoft.com/office/officeart/2005/8/layout/hChevron3"/>
    <dgm:cxn modelId="{8E59AFC3-492B-B34C-BCEF-1A656981C96C}" type="presParOf" srcId="{7CC24A07-0247-2B48-BFA0-9688188F8F0B}" destId="{B9BA53DA-35CC-484A-BDE4-E054A67A491C}" srcOrd="8"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8C724FE2-07F4-AB48-8098-1F9792F824C0}" type="doc">
      <dgm:prSet loTypeId="urn:microsoft.com/office/officeart/2005/8/layout/hChevron3" loCatId="" qsTypeId="urn:microsoft.com/office/officeart/2005/8/quickstyle/simple1" qsCatId="simple" csTypeId="urn:microsoft.com/office/officeart/2005/8/colors/accent1_2" csCatId="accent1" phldr="1"/>
      <dgm:spPr/>
    </dgm:pt>
    <dgm:pt modelId="{4161081A-CC67-9A4B-864C-68BFD329A1CC}">
      <dgm:prSet phldrT="[Text]" custT="1"/>
      <dgm:spPr/>
      <dgm:t>
        <a:bodyPr/>
        <a:lstStyle/>
        <a:p>
          <a:r>
            <a:rPr lang="en-US" sz="1000" b="1"/>
            <a:t>Storage Business</a:t>
          </a:r>
        </a:p>
      </dgm:t>
    </dgm:pt>
    <dgm:pt modelId="{D326D5AF-F5FE-D54E-932B-7C853AC7DBFD}" type="parTrans" cxnId="{AA7FAD54-A699-064C-858D-9EFA12A60023}">
      <dgm:prSet/>
      <dgm:spPr/>
      <dgm:t>
        <a:bodyPr/>
        <a:lstStyle/>
        <a:p>
          <a:endParaRPr lang="en-US" sz="1000" b="1"/>
        </a:p>
      </dgm:t>
    </dgm:pt>
    <dgm:pt modelId="{0B1D92F2-11E8-DB4A-9DB7-38F1D3DAE310}" type="sibTrans" cxnId="{AA7FAD54-A699-064C-858D-9EFA12A60023}">
      <dgm:prSet/>
      <dgm:spPr/>
      <dgm:t>
        <a:bodyPr/>
        <a:lstStyle/>
        <a:p>
          <a:endParaRPr lang="en-US" sz="1000" b="1"/>
        </a:p>
      </dgm:t>
    </dgm:pt>
    <dgm:pt modelId="{FE7C950F-7AD8-8F42-9A9D-BC3FB8D9C9EE}">
      <dgm:prSet phldrT="[Text]" custT="1"/>
      <dgm:spPr>
        <a:solidFill>
          <a:schemeClr val="accent1">
            <a:lumMod val="20000"/>
            <a:lumOff val="80000"/>
          </a:schemeClr>
        </a:solidFill>
      </dgm:spPr>
      <dgm:t>
        <a:bodyPr/>
        <a:lstStyle/>
        <a:p>
          <a:r>
            <a:rPr lang="en-US" sz="800" b="1"/>
            <a:t>Product Portfolio</a:t>
          </a:r>
        </a:p>
      </dgm:t>
    </dgm:pt>
    <dgm:pt modelId="{68F7270F-832D-6142-A837-5FD590C06112}" type="parTrans" cxnId="{68CA616B-9A35-104C-8FB8-54FBEE4B1968}">
      <dgm:prSet/>
      <dgm:spPr/>
      <dgm:t>
        <a:bodyPr/>
        <a:lstStyle/>
        <a:p>
          <a:endParaRPr lang="en-US" sz="1000" b="1"/>
        </a:p>
      </dgm:t>
    </dgm:pt>
    <dgm:pt modelId="{2D576E18-2AB7-C54E-A33C-2C7BEE5E1686}" type="sibTrans" cxnId="{68CA616B-9A35-104C-8FB8-54FBEE4B1968}">
      <dgm:prSet/>
      <dgm:spPr/>
      <dgm:t>
        <a:bodyPr/>
        <a:lstStyle/>
        <a:p>
          <a:endParaRPr lang="en-US" sz="1000" b="1"/>
        </a:p>
      </dgm:t>
    </dgm:pt>
    <dgm:pt modelId="{F90C7F46-2283-B74B-8537-9295277B37E1}">
      <dgm:prSet phldrT="[Text]" custT="1"/>
      <dgm:spPr>
        <a:solidFill>
          <a:schemeClr val="accent1">
            <a:lumMod val="20000"/>
            <a:lumOff val="80000"/>
          </a:schemeClr>
        </a:solidFill>
      </dgm:spPr>
      <dgm:t>
        <a:bodyPr/>
        <a:lstStyle/>
        <a:p>
          <a:r>
            <a:rPr lang="en-US" sz="1000" b="1"/>
            <a:t>Key Technologies</a:t>
          </a:r>
        </a:p>
      </dgm:t>
    </dgm:pt>
    <dgm:pt modelId="{D4FE29D5-7946-BF45-878C-784E8CFDDACD}" type="parTrans" cxnId="{CF36D4F0-C830-7A41-983A-7B12A7D9E993}">
      <dgm:prSet/>
      <dgm:spPr/>
      <dgm:t>
        <a:bodyPr/>
        <a:lstStyle/>
        <a:p>
          <a:endParaRPr lang="en-US" sz="1000" b="1"/>
        </a:p>
      </dgm:t>
    </dgm:pt>
    <dgm:pt modelId="{D21D37AB-C92E-5749-87FF-E8EF11C98EBD}" type="sibTrans" cxnId="{CF36D4F0-C830-7A41-983A-7B12A7D9E993}">
      <dgm:prSet/>
      <dgm:spPr/>
      <dgm:t>
        <a:bodyPr/>
        <a:lstStyle/>
        <a:p>
          <a:endParaRPr lang="en-US" sz="1000" b="1"/>
        </a:p>
      </dgm:t>
    </dgm:pt>
    <dgm:pt modelId="{22B10F64-9F74-C74C-AB1D-C16F387B397C}">
      <dgm:prSet phldrT="[Text]" custT="1"/>
      <dgm:spPr>
        <a:solidFill>
          <a:schemeClr val="accent1">
            <a:lumMod val="20000"/>
            <a:lumOff val="80000"/>
          </a:schemeClr>
        </a:solidFill>
      </dgm:spPr>
      <dgm:t>
        <a:bodyPr/>
        <a:lstStyle/>
        <a:p>
          <a:r>
            <a:rPr lang="en-US" sz="1000" b="1"/>
            <a:t>Support Infrastructure</a:t>
          </a:r>
        </a:p>
      </dgm:t>
    </dgm:pt>
    <dgm:pt modelId="{C444BEED-2595-694C-A29D-D566AE80CC39}" type="parTrans" cxnId="{44D6EBFF-9A71-3248-9552-C9453BFBCF60}">
      <dgm:prSet/>
      <dgm:spPr/>
      <dgm:t>
        <a:bodyPr/>
        <a:lstStyle/>
        <a:p>
          <a:endParaRPr lang="en-US" sz="1000" b="1"/>
        </a:p>
      </dgm:t>
    </dgm:pt>
    <dgm:pt modelId="{D8FEB465-6E74-B048-83EE-6B3E23A2FACA}" type="sibTrans" cxnId="{44D6EBFF-9A71-3248-9552-C9453BFBCF60}">
      <dgm:prSet/>
      <dgm:spPr/>
      <dgm:t>
        <a:bodyPr/>
        <a:lstStyle/>
        <a:p>
          <a:endParaRPr lang="en-US" sz="1000" b="1"/>
        </a:p>
      </dgm:t>
    </dgm:pt>
    <dgm:pt modelId="{BE994F65-293C-6546-AEA7-819FA0CB365A}">
      <dgm:prSet phldrT="[Text]" custT="1"/>
      <dgm:spPr>
        <a:solidFill>
          <a:schemeClr val="accent1">
            <a:lumMod val="20000"/>
            <a:lumOff val="80000"/>
          </a:schemeClr>
        </a:solidFill>
      </dgm:spPr>
      <dgm:t>
        <a:bodyPr/>
        <a:lstStyle/>
        <a:p>
          <a:r>
            <a:rPr lang="en-US" sz="1000" b="1"/>
            <a:t>Customer Values</a:t>
          </a:r>
        </a:p>
      </dgm:t>
    </dgm:pt>
    <dgm:pt modelId="{5BD25967-8B03-1341-883B-3A7CF73252E0}" type="parTrans" cxnId="{B629509D-1940-7843-BC51-52D15A2481AB}">
      <dgm:prSet/>
      <dgm:spPr/>
      <dgm:t>
        <a:bodyPr/>
        <a:lstStyle/>
        <a:p>
          <a:endParaRPr lang="en-US" sz="1000" b="1"/>
        </a:p>
      </dgm:t>
    </dgm:pt>
    <dgm:pt modelId="{5A52161F-0AFE-4048-868E-3C68E048B6CC}" type="sibTrans" cxnId="{B629509D-1940-7843-BC51-52D15A2481AB}">
      <dgm:prSet/>
      <dgm:spPr/>
      <dgm:t>
        <a:bodyPr/>
        <a:lstStyle/>
        <a:p>
          <a:endParaRPr lang="en-US" sz="1000" b="1"/>
        </a:p>
      </dgm:t>
    </dgm:pt>
    <dgm:pt modelId="{7CC24A07-0247-2B48-BFA0-9688188F8F0B}" type="pres">
      <dgm:prSet presAssocID="{8C724FE2-07F4-AB48-8098-1F9792F824C0}" presName="Name0" presStyleCnt="0">
        <dgm:presLayoutVars>
          <dgm:dir/>
          <dgm:resizeHandles val="exact"/>
        </dgm:presLayoutVars>
      </dgm:prSet>
      <dgm:spPr/>
    </dgm:pt>
    <dgm:pt modelId="{FBC483E8-3444-5349-BF61-65D4365CBA45}" type="pres">
      <dgm:prSet presAssocID="{4161081A-CC67-9A4B-864C-68BFD329A1CC}" presName="parTxOnly" presStyleLbl="node1" presStyleIdx="0" presStyleCnt="5" custScaleX="68263">
        <dgm:presLayoutVars>
          <dgm:bulletEnabled val="1"/>
        </dgm:presLayoutVars>
      </dgm:prSet>
      <dgm:spPr/>
    </dgm:pt>
    <dgm:pt modelId="{21F30C75-C5B3-F144-AFD7-2737A6B1E3A0}" type="pres">
      <dgm:prSet presAssocID="{0B1D92F2-11E8-DB4A-9DB7-38F1D3DAE310}" presName="parSpace" presStyleCnt="0"/>
      <dgm:spPr/>
    </dgm:pt>
    <dgm:pt modelId="{B554BC9E-1666-1549-9670-7336C0E91747}" type="pres">
      <dgm:prSet presAssocID="{F90C7F46-2283-B74B-8537-9295277B37E1}" presName="parTxOnly" presStyleLbl="node1" presStyleIdx="1" presStyleCnt="5" custScaleX="88570">
        <dgm:presLayoutVars>
          <dgm:bulletEnabled val="1"/>
        </dgm:presLayoutVars>
      </dgm:prSet>
      <dgm:spPr/>
    </dgm:pt>
    <dgm:pt modelId="{9817EFCD-0ACF-1F47-A375-E7120AA78F94}" type="pres">
      <dgm:prSet presAssocID="{D21D37AB-C92E-5749-87FF-E8EF11C98EBD}" presName="parSpace" presStyleCnt="0"/>
      <dgm:spPr/>
    </dgm:pt>
    <dgm:pt modelId="{D3C5EC13-71A2-CA41-97FB-AE2AB3A23AD5}" type="pres">
      <dgm:prSet presAssocID="{FE7C950F-7AD8-8F42-9A9D-BC3FB8D9C9EE}" presName="parTxOnly" presStyleLbl="node1" presStyleIdx="2" presStyleCnt="5" custScaleX="77100">
        <dgm:presLayoutVars>
          <dgm:bulletEnabled val="1"/>
        </dgm:presLayoutVars>
      </dgm:prSet>
      <dgm:spPr/>
    </dgm:pt>
    <dgm:pt modelId="{48104934-0434-104D-B01A-7E6FF4D588CB}" type="pres">
      <dgm:prSet presAssocID="{2D576E18-2AB7-C54E-A33C-2C7BEE5E1686}" presName="parSpace" presStyleCnt="0"/>
      <dgm:spPr/>
    </dgm:pt>
    <dgm:pt modelId="{B742941B-14F4-8A4A-AF8F-9EE2C844F327}" type="pres">
      <dgm:prSet presAssocID="{22B10F64-9F74-C74C-AB1D-C16F387B397C}" presName="parTxOnly" presStyleLbl="node1" presStyleIdx="3" presStyleCnt="5">
        <dgm:presLayoutVars>
          <dgm:bulletEnabled val="1"/>
        </dgm:presLayoutVars>
      </dgm:prSet>
      <dgm:spPr/>
    </dgm:pt>
    <dgm:pt modelId="{26AD0DC6-FB6A-D441-B48E-47D76D50ABCC}" type="pres">
      <dgm:prSet presAssocID="{D8FEB465-6E74-B048-83EE-6B3E23A2FACA}" presName="parSpace" presStyleCnt="0"/>
      <dgm:spPr/>
    </dgm:pt>
    <dgm:pt modelId="{B9BA53DA-35CC-484A-BDE4-E054A67A491C}" type="pres">
      <dgm:prSet presAssocID="{BE994F65-293C-6546-AEA7-819FA0CB365A}" presName="parTxOnly" presStyleLbl="node1" presStyleIdx="4" presStyleCnt="5">
        <dgm:presLayoutVars>
          <dgm:bulletEnabled val="1"/>
        </dgm:presLayoutVars>
      </dgm:prSet>
      <dgm:spPr/>
    </dgm:pt>
  </dgm:ptLst>
  <dgm:cxnLst>
    <dgm:cxn modelId="{68CA616B-9A35-104C-8FB8-54FBEE4B1968}" srcId="{8C724FE2-07F4-AB48-8098-1F9792F824C0}" destId="{FE7C950F-7AD8-8F42-9A9D-BC3FB8D9C9EE}" srcOrd="2" destOrd="0" parTransId="{68F7270F-832D-6142-A837-5FD590C06112}" sibTransId="{2D576E18-2AB7-C54E-A33C-2C7BEE5E1686}"/>
    <dgm:cxn modelId="{5B08DF71-D8F5-BE4F-9DE3-DE3E0B3AB44D}" type="presOf" srcId="{4161081A-CC67-9A4B-864C-68BFD329A1CC}" destId="{FBC483E8-3444-5349-BF61-65D4365CBA45}" srcOrd="0" destOrd="0" presId="urn:microsoft.com/office/officeart/2005/8/layout/hChevron3"/>
    <dgm:cxn modelId="{396D3D74-E4BF-A349-A1F6-6906B394DEF2}" type="presOf" srcId="{BE994F65-293C-6546-AEA7-819FA0CB365A}" destId="{B9BA53DA-35CC-484A-BDE4-E054A67A491C}" srcOrd="0" destOrd="0" presId="urn:microsoft.com/office/officeart/2005/8/layout/hChevron3"/>
    <dgm:cxn modelId="{AA7FAD54-A699-064C-858D-9EFA12A60023}" srcId="{8C724FE2-07F4-AB48-8098-1F9792F824C0}" destId="{4161081A-CC67-9A4B-864C-68BFD329A1CC}" srcOrd="0" destOrd="0" parTransId="{D326D5AF-F5FE-D54E-932B-7C853AC7DBFD}" sibTransId="{0B1D92F2-11E8-DB4A-9DB7-38F1D3DAE310}"/>
    <dgm:cxn modelId="{24C9095A-AD66-A547-826E-45DDCF681654}" type="presOf" srcId="{22B10F64-9F74-C74C-AB1D-C16F387B397C}" destId="{B742941B-14F4-8A4A-AF8F-9EE2C844F327}" srcOrd="0" destOrd="0" presId="urn:microsoft.com/office/officeart/2005/8/layout/hChevron3"/>
    <dgm:cxn modelId="{5A00957C-2E0E-6D45-8410-93917810C8DC}" type="presOf" srcId="{F90C7F46-2283-B74B-8537-9295277B37E1}" destId="{B554BC9E-1666-1549-9670-7336C0E91747}" srcOrd="0" destOrd="0" presId="urn:microsoft.com/office/officeart/2005/8/layout/hChevron3"/>
    <dgm:cxn modelId="{B629509D-1940-7843-BC51-52D15A2481AB}" srcId="{8C724FE2-07F4-AB48-8098-1F9792F824C0}" destId="{BE994F65-293C-6546-AEA7-819FA0CB365A}" srcOrd="4" destOrd="0" parTransId="{5BD25967-8B03-1341-883B-3A7CF73252E0}" sibTransId="{5A52161F-0AFE-4048-868E-3C68E048B6CC}"/>
    <dgm:cxn modelId="{FF2823CB-B709-2547-88B1-A8DA95DFC20A}" type="presOf" srcId="{8C724FE2-07F4-AB48-8098-1F9792F824C0}" destId="{7CC24A07-0247-2B48-BFA0-9688188F8F0B}" srcOrd="0" destOrd="0" presId="urn:microsoft.com/office/officeart/2005/8/layout/hChevron3"/>
    <dgm:cxn modelId="{AA9581CF-D4B1-9D4C-A4E4-18DC5D3DCE10}" type="presOf" srcId="{FE7C950F-7AD8-8F42-9A9D-BC3FB8D9C9EE}" destId="{D3C5EC13-71A2-CA41-97FB-AE2AB3A23AD5}" srcOrd="0" destOrd="0" presId="urn:microsoft.com/office/officeart/2005/8/layout/hChevron3"/>
    <dgm:cxn modelId="{CF36D4F0-C830-7A41-983A-7B12A7D9E993}" srcId="{8C724FE2-07F4-AB48-8098-1F9792F824C0}" destId="{F90C7F46-2283-B74B-8537-9295277B37E1}" srcOrd="1" destOrd="0" parTransId="{D4FE29D5-7946-BF45-878C-784E8CFDDACD}" sibTransId="{D21D37AB-C92E-5749-87FF-E8EF11C98EBD}"/>
    <dgm:cxn modelId="{44D6EBFF-9A71-3248-9552-C9453BFBCF60}" srcId="{8C724FE2-07F4-AB48-8098-1F9792F824C0}" destId="{22B10F64-9F74-C74C-AB1D-C16F387B397C}" srcOrd="3" destOrd="0" parTransId="{C444BEED-2595-694C-A29D-D566AE80CC39}" sibTransId="{D8FEB465-6E74-B048-83EE-6B3E23A2FACA}"/>
    <dgm:cxn modelId="{3E050C2D-E4B5-8C46-B3E2-E7D6E168392F}" type="presParOf" srcId="{7CC24A07-0247-2B48-BFA0-9688188F8F0B}" destId="{FBC483E8-3444-5349-BF61-65D4365CBA45}" srcOrd="0" destOrd="0" presId="urn:microsoft.com/office/officeart/2005/8/layout/hChevron3"/>
    <dgm:cxn modelId="{241A4C32-2167-C448-9E5D-7E030D7DEFD1}" type="presParOf" srcId="{7CC24A07-0247-2B48-BFA0-9688188F8F0B}" destId="{21F30C75-C5B3-F144-AFD7-2737A6B1E3A0}" srcOrd="1" destOrd="0" presId="urn:microsoft.com/office/officeart/2005/8/layout/hChevron3"/>
    <dgm:cxn modelId="{1EC763F2-389B-4743-B111-3B5B112DCD0F}" type="presParOf" srcId="{7CC24A07-0247-2B48-BFA0-9688188F8F0B}" destId="{B554BC9E-1666-1549-9670-7336C0E91747}" srcOrd="2" destOrd="0" presId="urn:microsoft.com/office/officeart/2005/8/layout/hChevron3"/>
    <dgm:cxn modelId="{319864F6-F5E6-5B4E-9DA3-7E9FD3637760}" type="presParOf" srcId="{7CC24A07-0247-2B48-BFA0-9688188F8F0B}" destId="{9817EFCD-0ACF-1F47-A375-E7120AA78F94}" srcOrd="3" destOrd="0" presId="urn:microsoft.com/office/officeart/2005/8/layout/hChevron3"/>
    <dgm:cxn modelId="{EA703666-123C-AE46-8172-D1B0019B39C8}" type="presParOf" srcId="{7CC24A07-0247-2B48-BFA0-9688188F8F0B}" destId="{D3C5EC13-71A2-CA41-97FB-AE2AB3A23AD5}" srcOrd="4" destOrd="0" presId="urn:microsoft.com/office/officeart/2005/8/layout/hChevron3"/>
    <dgm:cxn modelId="{A900DC0D-2C91-A54A-9660-68614B70D505}" type="presParOf" srcId="{7CC24A07-0247-2B48-BFA0-9688188F8F0B}" destId="{48104934-0434-104D-B01A-7E6FF4D588CB}" srcOrd="5" destOrd="0" presId="urn:microsoft.com/office/officeart/2005/8/layout/hChevron3"/>
    <dgm:cxn modelId="{0A63CCD6-EDFB-3540-A587-FF63732E478C}" type="presParOf" srcId="{7CC24A07-0247-2B48-BFA0-9688188F8F0B}" destId="{B742941B-14F4-8A4A-AF8F-9EE2C844F327}" srcOrd="6" destOrd="0" presId="urn:microsoft.com/office/officeart/2005/8/layout/hChevron3"/>
    <dgm:cxn modelId="{01774B0F-FFA0-C74B-9CE3-465BDE843BFC}" type="presParOf" srcId="{7CC24A07-0247-2B48-BFA0-9688188F8F0B}" destId="{26AD0DC6-FB6A-D441-B48E-47D76D50ABCC}" srcOrd="7" destOrd="0" presId="urn:microsoft.com/office/officeart/2005/8/layout/hChevron3"/>
    <dgm:cxn modelId="{8E59AFC3-492B-B34C-BCEF-1A656981C96C}" type="presParOf" srcId="{7CC24A07-0247-2B48-BFA0-9688188F8F0B}" destId="{B9BA53DA-35CC-484A-BDE4-E054A67A491C}" srcOrd="8" destOrd="0" presId="urn:microsoft.com/office/officeart/2005/8/layout/hChevron3"/>
  </dgm:cxnLst>
  <dgm:bg/>
  <dgm:whole/>
  <dgm:extLst>
    <a:ext uri="http://schemas.microsoft.com/office/drawing/2008/diagram">
      <dsp:dataModelExt xmlns:dsp="http://schemas.microsoft.com/office/drawing/2008/diagram" relId="rId6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8C724FE2-07F4-AB48-8098-1F9792F824C0}" type="doc">
      <dgm:prSet loTypeId="urn:microsoft.com/office/officeart/2005/8/layout/hChevron3" loCatId="" qsTypeId="urn:microsoft.com/office/officeart/2005/8/quickstyle/simple1" qsCatId="simple" csTypeId="urn:microsoft.com/office/officeart/2005/8/colors/accent1_2" csCatId="accent1" phldr="1"/>
      <dgm:spPr/>
    </dgm:pt>
    <dgm:pt modelId="{4161081A-CC67-9A4B-864C-68BFD329A1CC}">
      <dgm:prSet phldrT="[Text]" custT="1"/>
      <dgm:spPr/>
      <dgm:t>
        <a:bodyPr/>
        <a:lstStyle/>
        <a:p>
          <a:r>
            <a:rPr lang="en-US" sz="1000" b="1"/>
            <a:t>Storage Business</a:t>
          </a:r>
        </a:p>
      </dgm:t>
    </dgm:pt>
    <dgm:pt modelId="{D326D5AF-F5FE-D54E-932B-7C853AC7DBFD}" type="parTrans" cxnId="{AA7FAD54-A699-064C-858D-9EFA12A60023}">
      <dgm:prSet/>
      <dgm:spPr/>
      <dgm:t>
        <a:bodyPr/>
        <a:lstStyle/>
        <a:p>
          <a:endParaRPr lang="en-US" sz="1000" b="1"/>
        </a:p>
      </dgm:t>
    </dgm:pt>
    <dgm:pt modelId="{0B1D92F2-11E8-DB4A-9DB7-38F1D3DAE310}" type="sibTrans" cxnId="{AA7FAD54-A699-064C-858D-9EFA12A60023}">
      <dgm:prSet/>
      <dgm:spPr/>
      <dgm:t>
        <a:bodyPr/>
        <a:lstStyle/>
        <a:p>
          <a:endParaRPr lang="en-US" sz="1000" b="1"/>
        </a:p>
      </dgm:t>
    </dgm:pt>
    <dgm:pt modelId="{FE7C950F-7AD8-8F42-9A9D-BC3FB8D9C9EE}">
      <dgm:prSet phldrT="[Text]" custT="1"/>
      <dgm:spPr>
        <a:solidFill>
          <a:schemeClr val="accent1">
            <a:lumMod val="20000"/>
            <a:lumOff val="80000"/>
          </a:schemeClr>
        </a:solidFill>
      </dgm:spPr>
      <dgm:t>
        <a:bodyPr/>
        <a:lstStyle/>
        <a:p>
          <a:r>
            <a:rPr lang="en-US" sz="800" b="1"/>
            <a:t>Product Portfolio</a:t>
          </a:r>
        </a:p>
      </dgm:t>
    </dgm:pt>
    <dgm:pt modelId="{68F7270F-832D-6142-A837-5FD590C06112}" type="parTrans" cxnId="{68CA616B-9A35-104C-8FB8-54FBEE4B1968}">
      <dgm:prSet/>
      <dgm:spPr/>
      <dgm:t>
        <a:bodyPr/>
        <a:lstStyle/>
        <a:p>
          <a:endParaRPr lang="en-US" sz="1000" b="1"/>
        </a:p>
      </dgm:t>
    </dgm:pt>
    <dgm:pt modelId="{2D576E18-2AB7-C54E-A33C-2C7BEE5E1686}" type="sibTrans" cxnId="{68CA616B-9A35-104C-8FB8-54FBEE4B1968}">
      <dgm:prSet/>
      <dgm:spPr/>
      <dgm:t>
        <a:bodyPr/>
        <a:lstStyle/>
        <a:p>
          <a:endParaRPr lang="en-US" sz="1000" b="1"/>
        </a:p>
      </dgm:t>
    </dgm:pt>
    <dgm:pt modelId="{F90C7F46-2283-B74B-8537-9295277B37E1}">
      <dgm:prSet phldrT="[Text]" custT="1"/>
      <dgm:spPr>
        <a:solidFill>
          <a:schemeClr val="accent1">
            <a:lumMod val="20000"/>
            <a:lumOff val="80000"/>
          </a:schemeClr>
        </a:solidFill>
      </dgm:spPr>
      <dgm:t>
        <a:bodyPr/>
        <a:lstStyle/>
        <a:p>
          <a:r>
            <a:rPr lang="en-US" sz="1000" b="1"/>
            <a:t>Key Technologies</a:t>
          </a:r>
        </a:p>
      </dgm:t>
    </dgm:pt>
    <dgm:pt modelId="{D4FE29D5-7946-BF45-878C-784E8CFDDACD}" type="parTrans" cxnId="{CF36D4F0-C830-7A41-983A-7B12A7D9E993}">
      <dgm:prSet/>
      <dgm:spPr/>
      <dgm:t>
        <a:bodyPr/>
        <a:lstStyle/>
        <a:p>
          <a:endParaRPr lang="en-US" sz="1000" b="1"/>
        </a:p>
      </dgm:t>
    </dgm:pt>
    <dgm:pt modelId="{D21D37AB-C92E-5749-87FF-E8EF11C98EBD}" type="sibTrans" cxnId="{CF36D4F0-C830-7A41-983A-7B12A7D9E993}">
      <dgm:prSet/>
      <dgm:spPr/>
      <dgm:t>
        <a:bodyPr/>
        <a:lstStyle/>
        <a:p>
          <a:endParaRPr lang="en-US" sz="1000" b="1"/>
        </a:p>
      </dgm:t>
    </dgm:pt>
    <dgm:pt modelId="{22B10F64-9F74-C74C-AB1D-C16F387B397C}">
      <dgm:prSet phldrT="[Text]" custT="1"/>
      <dgm:spPr>
        <a:solidFill>
          <a:schemeClr val="accent1">
            <a:lumMod val="20000"/>
            <a:lumOff val="80000"/>
          </a:schemeClr>
        </a:solidFill>
      </dgm:spPr>
      <dgm:t>
        <a:bodyPr/>
        <a:lstStyle/>
        <a:p>
          <a:r>
            <a:rPr lang="en-US" sz="1000" b="1"/>
            <a:t>Support Infrastructure</a:t>
          </a:r>
        </a:p>
      </dgm:t>
    </dgm:pt>
    <dgm:pt modelId="{C444BEED-2595-694C-A29D-D566AE80CC39}" type="parTrans" cxnId="{44D6EBFF-9A71-3248-9552-C9453BFBCF60}">
      <dgm:prSet/>
      <dgm:spPr/>
      <dgm:t>
        <a:bodyPr/>
        <a:lstStyle/>
        <a:p>
          <a:endParaRPr lang="en-US" sz="1000" b="1"/>
        </a:p>
      </dgm:t>
    </dgm:pt>
    <dgm:pt modelId="{D8FEB465-6E74-B048-83EE-6B3E23A2FACA}" type="sibTrans" cxnId="{44D6EBFF-9A71-3248-9552-C9453BFBCF60}">
      <dgm:prSet/>
      <dgm:spPr/>
      <dgm:t>
        <a:bodyPr/>
        <a:lstStyle/>
        <a:p>
          <a:endParaRPr lang="en-US" sz="1000" b="1"/>
        </a:p>
      </dgm:t>
    </dgm:pt>
    <dgm:pt modelId="{BE994F65-293C-6546-AEA7-819FA0CB365A}">
      <dgm:prSet phldrT="[Text]" custT="1"/>
      <dgm:spPr>
        <a:solidFill>
          <a:schemeClr val="accent1">
            <a:lumMod val="20000"/>
            <a:lumOff val="80000"/>
          </a:schemeClr>
        </a:solidFill>
      </dgm:spPr>
      <dgm:t>
        <a:bodyPr/>
        <a:lstStyle/>
        <a:p>
          <a:r>
            <a:rPr lang="en-US" sz="1000" b="1"/>
            <a:t>Customer Values</a:t>
          </a:r>
        </a:p>
      </dgm:t>
    </dgm:pt>
    <dgm:pt modelId="{5BD25967-8B03-1341-883B-3A7CF73252E0}" type="parTrans" cxnId="{B629509D-1940-7843-BC51-52D15A2481AB}">
      <dgm:prSet/>
      <dgm:spPr/>
      <dgm:t>
        <a:bodyPr/>
        <a:lstStyle/>
        <a:p>
          <a:endParaRPr lang="en-US" sz="1000" b="1"/>
        </a:p>
      </dgm:t>
    </dgm:pt>
    <dgm:pt modelId="{5A52161F-0AFE-4048-868E-3C68E048B6CC}" type="sibTrans" cxnId="{B629509D-1940-7843-BC51-52D15A2481AB}">
      <dgm:prSet/>
      <dgm:spPr/>
      <dgm:t>
        <a:bodyPr/>
        <a:lstStyle/>
        <a:p>
          <a:endParaRPr lang="en-US" sz="1000" b="1"/>
        </a:p>
      </dgm:t>
    </dgm:pt>
    <dgm:pt modelId="{7CC24A07-0247-2B48-BFA0-9688188F8F0B}" type="pres">
      <dgm:prSet presAssocID="{8C724FE2-07F4-AB48-8098-1F9792F824C0}" presName="Name0" presStyleCnt="0">
        <dgm:presLayoutVars>
          <dgm:dir/>
          <dgm:resizeHandles val="exact"/>
        </dgm:presLayoutVars>
      </dgm:prSet>
      <dgm:spPr/>
    </dgm:pt>
    <dgm:pt modelId="{FBC483E8-3444-5349-BF61-65D4365CBA45}" type="pres">
      <dgm:prSet presAssocID="{4161081A-CC67-9A4B-864C-68BFD329A1CC}" presName="parTxOnly" presStyleLbl="node1" presStyleIdx="0" presStyleCnt="5" custScaleX="68263">
        <dgm:presLayoutVars>
          <dgm:bulletEnabled val="1"/>
        </dgm:presLayoutVars>
      </dgm:prSet>
      <dgm:spPr/>
    </dgm:pt>
    <dgm:pt modelId="{21F30C75-C5B3-F144-AFD7-2737A6B1E3A0}" type="pres">
      <dgm:prSet presAssocID="{0B1D92F2-11E8-DB4A-9DB7-38F1D3DAE310}" presName="parSpace" presStyleCnt="0"/>
      <dgm:spPr/>
    </dgm:pt>
    <dgm:pt modelId="{B554BC9E-1666-1549-9670-7336C0E91747}" type="pres">
      <dgm:prSet presAssocID="{F90C7F46-2283-B74B-8537-9295277B37E1}" presName="parTxOnly" presStyleLbl="node1" presStyleIdx="1" presStyleCnt="5" custScaleX="88570">
        <dgm:presLayoutVars>
          <dgm:bulletEnabled val="1"/>
        </dgm:presLayoutVars>
      </dgm:prSet>
      <dgm:spPr/>
    </dgm:pt>
    <dgm:pt modelId="{9817EFCD-0ACF-1F47-A375-E7120AA78F94}" type="pres">
      <dgm:prSet presAssocID="{D21D37AB-C92E-5749-87FF-E8EF11C98EBD}" presName="parSpace" presStyleCnt="0"/>
      <dgm:spPr/>
    </dgm:pt>
    <dgm:pt modelId="{D3C5EC13-71A2-CA41-97FB-AE2AB3A23AD5}" type="pres">
      <dgm:prSet presAssocID="{FE7C950F-7AD8-8F42-9A9D-BC3FB8D9C9EE}" presName="parTxOnly" presStyleLbl="node1" presStyleIdx="2" presStyleCnt="5" custScaleX="77100">
        <dgm:presLayoutVars>
          <dgm:bulletEnabled val="1"/>
        </dgm:presLayoutVars>
      </dgm:prSet>
      <dgm:spPr/>
    </dgm:pt>
    <dgm:pt modelId="{48104934-0434-104D-B01A-7E6FF4D588CB}" type="pres">
      <dgm:prSet presAssocID="{2D576E18-2AB7-C54E-A33C-2C7BEE5E1686}" presName="parSpace" presStyleCnt="0"/>
      <dgm:spPr/>
    </dgm:pt>
    <dgm:pt modelId="{B742941B-14F4-8A4A-AF8F-9EE2C844F327}" type="pres">
      <dgm:prSet presAssocID="{22B10F64-9F74-C74C-AB1D-C16F387B397C}" presName="parTxOnly" presStyleLbl="node1" presStyleIdx="3" presStyleCnt="5">
        <dgm:presLayoutVars>
          <dgm:bulletEnabled val="1"/>
        </dgm:presLayoutVars>
      </dgm:prSet>
      <dgm:spPr/>
    </dgm:pt>
    <dgm:pt modelId="{26AD0DC6-FB6A-D441-B48E-47D76D50ABCC}" type="pres">
      <dgm:prSet presAssocID="{D8FEB465-6E74-B048-83EE-6B3E23A2FACA}" presName="parSpace" presStyleCnt="0"/>
      <dgm:spPr/>
    </dgm:pt>
    <dgm:pt modelId="{B9BA53DA-35CC-484A-BDE4-E054A67A491C}" type="pres">
      <dgm:prSet presAssocID="{BE994F65-293C-6546-AEA7-819FA0CB365A}" presName="parTxOnly" presStyleLbl="node1" presStyleIdx="4" presStyleCnt="5">
        <dgm:presLayoutVars>
          <dgm:bulletEnabled val="1"/>
        </dgm:presLayoutVars>
      </dgm:prSet>
      <dgm:spPr/>
    </dgm:pt>
  </dgm:ptLst>
  <dgm:cxnLst>
    <dgm:cxn modelId="{68CA616B-9A35-104C-8FB8-54FBEE4B1968}" srcId="{8C724FE2-07F4-AB48-8098-1F9792F824C0}" destId="{FE7C950F-7AD8-8F42-9A9D-BC3FB8D9C9EE}" srcOrd="2" destOrd="0" parTransId="{68F7270F-832D-6142-A837-5FD590C06112}" sibTransId="{2D576E18-2AB7-C54E-A33C-2C7BEE5E1686}"/>
    <dgm:cxn modelId="{5B08DF71-D8F5-BE4F-9DE3-DE3E0B3AB44D}" type="presOf" srcId="{4161081A-CC67-9A4B-864C-68BFD329A1CC}" destId="{FBC483E8-3444-5349-BF61-65D4365CBA45}" srcOrd="0" destOrd="0" presId="urn:microsoft.com/office/officeart/2005/8/layout/hChevron3"/>
    <dgm:cxn modelId="{396D3D74-E4BF-A349-A1F6-6906B394DEF2}" type="presOf" srcId="{BE994F65-293C-6546-AEA7-819FA0CB365A}" destId="{B9BA53DA-35CC-484A-BDE4-E054A67A491C}" srcOrd="0" destOrd="0" presId="urn:microsoft.com/office/officeart/2005/8/layout/hChevron3"/>
    <dgm:cxn modelId="{AA7FAD54-A699-064C-858D-9EFA12A60023}" srcId="{8C724FE2-07F4-AB48-8098-1F9792F824C0}" destId="{4161081A-CC67-9A4B-864C-68BFD329A1CC}" srcOrd="0" destOrd="0" parTransId="{D326D5AF-F5FE-D54E-932B-7C853AC7DBFD}" sibTransId="{0B1D92F2-11E8-DB4A-9DB7-38F1D3DAE310}"/>
    <dgm:cxn modelId="{24C9095A-AD66-A547-826E-45DDCF681654}" type="presOf" srcId="{22B10F64-9F74-C74C-AB1D-C16F387B397C}" destId="{B742941B-14F4-8A4A-AF8F-9EE2C844F327}" srcOrd="0" destOrd="0" presId="urn:microsoft.com/office/officeart/2005/8/layout/hChevron3"/>
    <dgm:cxn modelId="{5A00957C-2E0E-6D45-8410-93917810C8DC}" type="presOf" srcId="{F90C7F46-2283-B74B-8537-9295277B37E1}" destId="{B554BC9E-1666-1549-9670-7336C0E91747}" srcOrd="0" destOrd="0" presId="urn:microsoft.com/office/officeart/2005/8/layout/hChevron3"/>
    <dgm:cxn modelId="{B629509D-1940-7843-BC51-52D15A2481AB}" srcId="{8C724FE2-07F4-AB48-8098-1F9792F824C0}" destId="{BE994F65-293C-6546-AEA7-819FA0CB365A}" srcOrd="4" destOrd="0" parTransId="{5BD25967-8B03-1341-883B-3A7CF73252E0}" sibTransId="{5A52161F-0AFE-4048-868E-3C68E048B6CC}"/>
    <dgm:cxn modelId="{FF2823CB-B709-2547-88B1-A8DA95DFC20A}" type="presOf" srcId="{8C724FE2-07F4-AB48-8098-1F9792F824C0}" destId="{7CC24A07-0247-2B48-BFA0-9688188F8F0B}" srcOrd="0" destOrd="0" presId="urn:microsoft.com/office/officeart/2005/8/layout/hChevron3"/>
    <dgm:cxn modelId="{AA9581CF-D4B1-9D4C-A4E4-18DC5D3DCE10}" type="presOf" srcId="{FE7C950F-7AD8-8F42-9A9D-BC3FB8D9C9EE}" destId="{D3C5EC13-71A2-CA41-97FB-AE2AB3A23AD5}" srcOrd="0" destOrd="0" presId="urn:microsoft.com/office/officeart/2005/8/layout/hChevron3"/>
    <dgm:cxn modelId="{CF36D4F0-C830-7A41-983A-7B12A7D9E993}" srcId="{8C724FE2-07F4-AB48-8098-1F9792F824C0}" destId="{F90C7F46-2283-B74B-8537-9295277B37E1}" srcOrd="1" destOrd="0" parTransId="{D4FE29D5-7946-BF45-878C-784E8CFDDACD}" sibTransId="{D21D37AB-C92E-5749-87FF-E8EF11C98EBD}"/>
    <dgm:cxn modelId="{44D6EBFF-9A71-3248-9552-C9453BFBCF60}" srcId="{8C724FE2-07F4-AB48-8098-1F9792F824C0}" destId="{22B10F64-9F74-C74C-AB1D-C16F387B397C}" srcOrd="3" destOrd="0" parTransId="{C444BEED-2595-694C-A29D-D566AE80CC39}" sibTransId="{D8FEB465-6E74-B048-83EE-6B3E23A2FACA}"/>
    <dgm:cxn modelId="{3E050C2D-E4B5-8C46-B3E2-E7D6E168392F}" type="presParOf" srcId="{7CC24A07-0247-2B48-BFA0-9688188F8F0B}" destId="{FBC483E8-3444-5349-BF61-65D4365CBA45}" srcOrd="0" destOrd="0" presId="urn:microsoft.com/office/officeart/2005/8/layout/hChevron3"/>
    <dgm:cxn modelId="{241A4C32-2167-C448-9E5D-7E030D7DEFD1}" type="presParOf" srcId="{7CC24A07-0247-2B48-BFA0-9688188F8F0B}" destId="{21F30C75-C5B3-F144-AFD7-2737A6B1E3A0}" srcOrd="1" destOrd="0" presId="urn:microsoft.com/office/officeart/2005/8/layout/hChevron3"/>
    <dgm:cxn modelId="{1EC763F2-389B-4743-B111-3B5B112DCD0F}" type="presParOf" srcId="{7CC24A07-0247-2B48-BFA0-9688188F8F0B}" destId="{B554BC9E-1666-1549-9670-7336C0E91747}" srcOrd="2" destOrd="0" presId="urn:microsoft.com/office/officeart/2005/8/layout/hChevron3"/>
    <dgm:cxn modelId="{319864F6-F5E6-5B4E-9DA3-7E9FD3637760}" type="presParOf" srcId="{7CC24A07-0247-2B48-BFA0-9688188F8F0B}" destId="{9817EFCD-0ACF-1F47-A375-E7120AA78F94}" srcOrd="3" destOrd="0" presId="urn:microsoft.com/office/officeart/2005/8/layout/hChevron3"/>
    <dgm:cxn modelId="{EA703666-123C-AE46-8172-D1B0019B39C8}" type="presParOf" srcId="{7CC24A07-0247-2B48-BFA0-9688188F8F0B}" destId="{D3C5EC13-71A2-CA41-97FB-AE2AB3A23AD5}" srcOrd="4" destOrd="0" presId="urn:microsoft.com/office/officeart/2005/8/layout/hChevron3"/>
    <dgm:cxn modelId="{A900DC0D-2C91-A54A-9660-68614B70D505}" type="presParOf" srcId="{7CC24A07-0247-2B48-BFA0-9688188F8F0B}" destId="{48104934-0434-104D-B01A-7E6FF4D588CB}" srcOrd="5" destOrd="0" presId="urn:microsoft.com/office/officeart/2005/8/layout/hChevron3"/>
    <dgm:cxn modelId="{0A63CCD6-EDFB-3540-A587-FF63732E478C}" type="presParOf" srcId="{7CC24A07-0247-2B48-BFA0-9688188F8F0B}" destId="{B742941B-14F4-8A4A-AF8F-9EE2C844F327}" srcOrd="6" destOrd="0" presId="urn:microsoft.com/office/officeart/2005/8/layout/hChevron3"/>
    <dgm:cxn modelId="{01774B0F-FFA0-C74B-9CE3-465BDE843BFC}" type="presParOf" srcId="{7CC24A07-0247-2B48-BFA0-9688188F8F0B}" destId="{26AD0DC6-FB6A-D441-B48E-47D76D50ABCC}" srcOrd="7" destOrd="0" presId="urn:microsoft.com/office/officeart/2005/8/layout/hChevron3"/>
    <dgm:cxn modelId="{8E59AFC3-492B-B34C-BCEF-1A656981C96C}" type="presParOf" srcId="{7CC24A07-0247-2B48-BFA0-9688188F8F0B}" destId="{B9BA53DA-35CC-484A-BDE4-E054A67A491C}" srcOrd="8" destOrd="0" presId="urn:microsoft.com/office/officeart/2005/8/layout/hChevron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8C724FE2-07F4-AB48-8098-1F9792F824C0}" type="doc">
      <dgm:prSet loTypeId="urn:microsoft.com/office/officeart/2005/8/layout/hChevron3" loCatId="" qsTypeId="urn:microsoft.com/office/officeart/2005/8/quickstyle/simple1" qsCatId="simple" csTypeId="urn:microsoft.com/office/officeart/2005/8/colors/accent1_2" csCatId="accent1" phldr="1"/>
      <dgm:spPr/>
    </dgm:pt>
    <dgm:pt modelId="{4161081A-CC67-9A4B-864C-68BFD329A1CC}">
      <dgm:prSet phldrT="[Text]" custT="1"/>
      <dgm:spPr/>
      <dgm:t>
        <a:bodyPr/>
        <a:lstStyle/>
        <a:p>
          <a:r>
            <a:rPr lang="en-US" sz="1000" b="1"/>
            <a:t>Storage Business</a:t>
          </a:r>
        </a:p>
      </dgm:t>
    </dgm:pt>
    <dgm:pt modelId="{D326D5AF-F5FE-D54E-932B-7C853AC7DBFD}" type="parTrans" cxnId="{AA7FAD54-A699-064C-858D-9EFA12A60023}">
      <dgm:prSet/>
      <dgm:spPr/>
      <dgm:t>
        <a:bodyPr/>
        <a:lstStyle/>
        <a:p>
          <a:endParaRPr lang="en-US" sz="1000" b="1"/>
        </a:p>
      </dgm:t>
    </dgm:pt>
    <dgm:pt modelId="{0B1D92F2-11E8-DB4A-9DB7-38F1D3DAE310}" type="sibTrans" cxnId="{AA7FAD54-A699-064C-858D-9EFA12A60023}">
      <dgm:prSet/>
      <dgm:spPr/>
      <dgm:t>
        <a:bodyPr/>
        <a:lstStyle/>
        <a:p>
          <a:endParaRPr lang="en-US" sz="1000" b="1"/>
        </a:p>
      </dgm:t>
    </dgm:pt>
    <dgm:pt modelId="{FE7C950F-7AD8-8F42-9A9D-BC3FB8D9C9EE}">
      <dgm:prSet phldrT="[Text]" custT="1"/>
      <dgm:spPr>
        <a:solidFill>
          <a:schemeClr val="accent1">
            <a:lumMod val="20000"/>
            <a:lumOff val="80000"/>
          </a:schemeClr>
        </a:solidFill>
      </dgm:spPr>
      <dgm:t>
        <a:bodyPr/>
        <a:lstStyle/>
        <a:p>
          <a:r>
            <a:rPr lang="en-US" sz="800" b="1"/>
            <a:t>Product Portfolio</a:t>
          </a:r>
        </a:p>
      </dgm:t>
    </dgm:pt>
    <dgm:pt modelId="{68F7270F-832D-6142-A837-5FD590C06112}" type="parTrans" cxnId="{68CA616B-9A35-104C-8FB8-54FBEE4B1968}">
      <dgm:prSet/>
      <dgm:spPr/>
      <dgm:t>
        <a:bodyPr/>
        <a:lstStyle/>
        <a:p>
          <a:endParaRPr lang="en-US" sz="1000" b="1"/>
        </a:p>
      </dgm:t>
    </dgm:pt>
    <dgm:pt modelId="{2D576E18-2AB7-C54E-A33C-2C7BEE5E1686}" type="sibTrans" cxnId="{68CA616B-9A35-104C-8FB8-54FBEE4B1968}">
      <dgm:prSet/>
      <dgm:spPr/>
      <dgm:t>
        <a:bodyPr/>
        <a:lstStyle/>
        <a:p>
          <a:endParaRPr lang="en-US" sz="1000" b="1"/>
        </a:p>
      </dgm:t>
    </dgm:pt>
    <dgm:pt modelId="{F90C7F46-2283-B74B-8537-9295277B37E1}">
      <dgm:prSet phldrT="[Text]" custT="1"/>
      <dgm:spPr>
        <a:solidFill>
          <a:schemeClr val="accent1">
            <a:lumMod val="20000"/>
            <a:lumOff val="80000"/>
          </a:schemeClr>
        </a:solidFill>
      </dgm:spPr>
      <dgm:t>
        <a:bodyPr/>
        <a:lstStyle/>
        <a:p>
          <a:r>
            <a:rPr lang="en-US" sz="1000" b="1"/>
            <a:t>Key Technologies</a:t>
          </a:r>
        </a:p>
      </dgm:t>
    </dgm:pt>
    <dgm:pt modelId="{D4FE29D5-7946-BF45-878C-784E8CFDDACD}" type="parTrans" cxnId="{CF36D4F0-C830-7A41-983A-7B12A7D9E993}">
      <dgm:prSet/>
      <dgm:spPr/>
      <dgm:t>
        <a:bodyPr/>
        <a:lstStyle/>
        <a:p>
          <a:endParaRPr lang="en-US" sz="1000" b="1"/>
        </a:p>
      </dgm:t>
    </dgm:pt>
    <dgm:pt modelId="{D21D37AB-C92E-5749-87FF-E8EF11C98EBD}" type="sibTrans" cxnId="{CF36D4F0-C830-7A41-983A-7B12A7D9E993}">
      <dgm:prSet/>
      <dgm:spPr/>
      <dgm:t>
        <a:bodyPr/>
        <a:lstStyle/>
        <a:p>
          <a:endParaRPr lang="en-US" sz="1000" b="1"/>
        </a:p>
      </dgm:t>
    </dgm:pt>
    <dgm:pt modelId="{22B10F64-9F74-C74C-AB1D-C16F387B397C}">
      <dgm:prSet phldrT="[Text]" custT="1"/>
      <dgm:spPr>
        <a:solidFill>
          <a:schemeClr val="accent1">
            <a:lumMod val="20000"/>
            <a:lumOff val="80000"/>
          </a:schemeClr>
        </a:solidFill>
      </dgm:spPr>
      <dgm:t>
        <a:bodyPr/>
        <a:lstStyle/>
        <a:p>
          <a:r>
            <a:rPr lang="en-US" sz="1000" b="1"/>
            <a:t>Support Infrastructure</a:t>
          </a:r>
        </a:p>
      </dgm:t>
    </dgm:pt>
    <dgm:pt modelId="{C444BEED-2595-694C-A29D-D566AE80CC39}" type="parTrans" cxnId="{44D6EBFF-9A71-3248-9552-C9453BFBCF60}">
      <dgm:prSet/>
      <dgm:spPr/>
      <dgm:t>
        <a:bodyPr/>
        <a:lstStyle/>
        <a:p>
          <a:endParaRPr lang="en-US" sz="1000" b="1"/>
        </a:p>
      </dgm:t>
    </dgm:pt>
    <dgm:pt modelId="{D8FEB465-6E74-B048-83EE-6B3E23A2FACA}" type="sibTrans" cxnId="{44D6EBFF-9A71-3248-9552-C9453BFBCF60}">
      <dgm:prSet/>
      <dgm:spPr/>
      <dgm:t>
        <a:bodyPr/>
        <a:lstStyle/>
        <a:p>
          <a:endParaRPr lang="en-US" sz="1000" b="1"/>
        </a:p>
      </dgm:t>
    </dgm:pt>
    <dgm:pt modelId="{BE994F65-293C-6546-AEA7-819FA0CB365A}">
      <dgm:prSet phldrT="[Text]" custT="1"/>
      <dgm:spPr>
        <a:solidFill>
          <a:schemeClr val="accent1">
            <a:lumMod val="20000"/>
            <a:lumOff val="80000"/>
          </a:schemeClr>
        </a:solidFill>
      </dgm:spPr>
      <dgm:t>
        <a:bodyPr/>
        <a:lstStyle/>
        <a:p>
          <a:r>
            <a:rPr lang="en-US" sz="1000" b="1"/>
            <a:t>Customer Values</a:t>
          </a:r>
        </a:p>
      </dgm:t>
    </dgm:pt>
    <dgm:pt modelId="{5BD25967-8B03-1341-883B-3A7CF73252E0}" type="parTrans" cxnId="{B629509D-1940-7843-BC51-52D15A2481AB}">
      <dgm:prSet/>
      <dgm:spPr/>
      <dgm:t>
        <a:bodyPr/>
        <a:lstStyle/>
        <a:p>
          <a:endParaRPr lang="en-US" sz="1000" b="1"/>
        </a:p>
      </dgm:t>
    </dgm:pt>
    <dgm:pt modelId="{5A52161F-0AFE-4048-868E-3C68E048B6CC}" type="sibTrans" cxnId="{B629509D-1940-7843-BC51-52D15A2481AB}">
      <dgm:prSet/>
      <dgm:spPr/>
      <dgm:t>
        <a:bodyPr/>
        <a:lstStyle/>
        <a:p>
          <a:endParaRPr lang="en-US" sz="1000" b="1"/>
        </a:p>
      </dgm:t>
    </dgm:pt>
    <dgm:pt modelId="{7CC24A07-0247-2B48-BFA0-9688188F8F0B}" type="pres">
      <dgm:prSet presAssocID="{8C724FE2-07F4-AB48-8098-1F9792F824C0}" presName="Name0" presStyleCnt="0">
        <dgm:presLayoutVars>
          <dgm:dir/>
          <dgm:resizeHandles val="exact"/>
        </dgm:presLayoutVars>
      </dgm:prSet>
      <dgm:spPr/>
    </dgm:pt>
    <dgm:pt modelId="{FBC483E8-3444-5349-BF61-65D4365CBA45}" type="pres">
      <dgm:prSet presAssocID="{4161081A-CC67-9A4B-864C-68BFD329A1CC}" presName="parTxOnly" presStyleLbl="node1" presStyleIdx="0" presStyleCnt="5" custScaleX="68263">
        <dgm:presLayoutVars>
          <dgm:bulletEnabled val="1"/>
        </dgm:presLayoutVars>
      </dgm:prSet>
      <dgm:spPr/>
    </dgm:pt>
    <dgm:pt modelId="{21F30C75-C5B3-F144-AFD7-2737A6B1E3A0}" type="pres">
      <dgm:prSet presAssocID="{0B1D92F2-11E8-DB4A-9DB7-38F1D3DAE310}" presName="parSpace" presStyleCnt="0"/>
      <dgm:spPr/>
    </dgm:pt>
    <dgm:pt modelId="{B554BC9E-1666-1549-9670-7336C0E91747}" type="pres">
      <dgm:prSet presAssocID="{F90C7F46-2283-B74B-8537-9295277B37E1}" presName="parTxOnly" presStyleLbl="node1" presStyleIdx="1" presStyleCnt="5" custScaleX="88570">
        <dgm:presLayoutVars>
          <dgm:bulletEnabled val="1"/>
        </dgm:presLayoutVars>
      </dgm:prSet>
      <dgm:spPr/>
    </dgm:pt>
    <dgm:pt modelId="{9817EFCD-0ACF-1F47-A375-E7120AA78F94}" type="pres">
      <dgm:prSet presAssocID="{D21D37AB-C92E-5749-87FF-E8EF11C98EBD}" presName="parSpace" presStyleCnt="0"/>
      <dgm:spPr/>
    </dgm:pt>
    <dgm:pt modelId="{D3C5EC13-71A2-CA41-97FB-AE2AB3A23AD5}" type="pres">
      <dgm:prSet presAssocID="{FE7C950F-7AD8-8F42-9A9D-BC3FB8D9C9EE}" presName="parTxOnly" presStyleLbl="node1" presStyleIdx="2" presStyleCnt="5" custScaleX="77100">
        <dgm:presLayoutVars>
          <dgm:bulletEnabled val="1"/>
        </dgm:presLayoutVars>
      </dgm:prSet>
      <dgm:spPr/>
    </dgm:pt>
    <dgm:pt modelId="{48104934-0434-104D-B01A-7E6FF4D588CB}" type="pres">
      <dgm:prSet presAssocID="{2D576E18-2AB7-C54E-A33C-2C7BEE5E1686}" presName="parSpace" presStyleCnt="0"/>
      <dgm:spPr/>
    </dgm:pt>
    <dgm:pt modelId="{B742941B-14F4-8A4A-AF8F-9EE2C844F327}" type="pres">
      <dgm:prSet presAssocID="{22B10F64-9F74-C74C-AB1D-C16F387B397C}" presName="parTxOnly" presStyleLbl="node1" presStyleIdx="3" presStyleCnt="5">
        <dgm:presLayoutVars>
          <dgm:bulletEnabled val="1"/>
        </dgm:presLayoutVars>
      </dgm:prSet>
      <dgm:spPr/>
    </dgm:pt>
    <dgm:pt modelId="{26AD0DC6-FB6A-D441-B48E-47D76D50ABCC}" type="pres">
      <dgm:prSet presAssocID="{D8FEB465-6E74-B048-83EE-6B3E23A2FACA}" presName="parSpace" presStyleCnt="0"/>
      <dgm:spPr/>
    </dgm:pt>
    <dgm:pt modelId="{B9BA53DA-35CC-484A-BDE4-E054A67A491C}" type="pres">
      <dgm:prSet presAssocID="{BE994F65-293C-6546-AEA7-819FA0CB365A}" presName="parTxOnly" presStyleLbl="node1" presStyleIdx="4" presStyleCnt="5">
        <dgm:presLayoutVars>
          <dgm:bulletEnabled val="1"/>
        </dgm:presLayoutVars>
      </dgm:prSet>
      <dgm:spPr/>
    </dgm:pt>
  </dgm:ptLst>
  <dgm:cxnLst>
    <dgm:cxn modelId="{68CA616B-9A35-104C-8FB8-54FBEE4B1968}" srcId="{8C724FE2-07F4-AB48-8098-1F9792F824C0}" destId="{FE7C950F-7AD8-8F42-9A9D-BC3FB8D9C9EE}" srcOrd="2" destOrd="0" parTransId="{68F7270F-832D-6142-A837-5FD590C06112}" sibTransId="{2D576E18-2AB7-C54E-A33C-2C7BEE5E1686}"/>
    <dgm:cxn modelId="{5B08DF71-D8F5-BE4F-9DE3-DE3E0B3AB44D}" type="presOf" srcId="{4161081A-CC67-9A4B-864C-68BFD329A1CC}" destId="{FBC483E8-3444-5349-BF61-65D4365CBA45}" srcOrd="0" destOrd="0" presId="urn:microsoft.com/office/officeart/2005/8/layout/hChevron3"/>
    <dgm:cxn modelId="{396D3D74-E4BF-A349-A1F6-6906B394DEF2}" type="presOf" srcId="{BE994F65-293C-6546-AEA7-819FA0CB365A}" destId="{B9BA53DA-35CC-484A-BDE4-E054A67A491C}" srcOrd="0" destOrd="0" presId="urn:microsoft.com/office/officeart/2005/8/layout/hChevron3"/>
    <dgm:cxn modelId="{AA7FAD54-A699-064C-858D-9EFA12A60023}" srcId="{8C724FE2-07F4-AB48-8098-1F9792F824C0}" destId="{4161081A-CC67-9A4B-864C-68BFD329A1CC}" srcOrd="0" destOrd="0" parTransId="{D326D5AF-F5FE-D54E-932B-7C853AC7DBFD}" sibTransId="{0B1D92F2-11E8-DB4A-9DB7-38F1D3DAE310}"/>
    <dgm:cxn modelId="{24C9095A-AD66-A547-826E-45DDCF681654}" type="presOf" srcId="{22B10F64-9F74-C74C-AB1D-C16F387B397C}" destId="{B742941B-14F4-8A4A-AF8F-9EE2C844F327}" srcOrd="0" destOrd="0" presId="urn:microsoft.com/office/officeart/2005/8/layout/hChevron3"/>
    <dgm:cxn modelId="{5A00957C-2E0E-6D45-8410-93917810C8DC}" type="presOf" srcId="{F90C7F46-2283-B74B-8537-9295277B37E1}" destId="{B554BC9E-1666-1549-9670-7336C0E91747}" srcOrd="0" destOrd="0" presId="urn:microsoft.com/office/officeart/2005/8/layout/hChevron3"/>
    <dgm:cxn modelId="{B629509D-1940-7843-BC51-52D15A2481AB}" srcId="{8C724FE2-07F4-AB48-8098-1F9792F824C0}" destId="{BE994F65-293C-6546-AEA7-819FA0CB365A}" srcOrd="4" destOrd="0" parTransId="{5BD25967-8B03-1341-883B-3A7CF73252E0}" sibTransId="{5A52161F-0AFE-4048-868E-3C68E048B6CC}"/>
    <dgm:cxn modelId="{FF2823CB-B709-2547-88B1-A8DA95DFC20A}" type="presOf" srcId="{8C724FE2-07F4-AB48-8098-1F9792F824C0}" destId="{7CC24A07-0247-2B48-BFA0-9688188F8F0B}" srcOrd="0" destOrd="0" presId="urn:microsoft.com/office/officeart/2005/8/layout/hChevron3"/>
    <dgm:cxn modelId="{AA9581CF-D4B1-9D4C-A4E4-18DC5D3DCE10}" type="presOf" srcId="{FE7C950F-7AD8-8F42-9A9D-BC3FB8D9C9EE}" destId="{D3C5EC13-71A2-CA41-97FB-AE2AB3A23AD5}" srcOrd="0" destOrd="0" presId="urn:microsoft.com/office/officeart/2005/8/layout/hChevron3"/>
    <dgm:cxn modelId="{CF36D4F0-C830-7A41-983A-7B12A7D9E993}" srcId="{8C724FE2-07F4-AB48-8098-1F9792F824C0}" destId="{F90C7F46-2283-B74B-8537-9295277B37E1}" srcOrd="1" destOrd="0" parTransId="{D4FE29D5-7946-BF45-878C-784E8CFDDACD}" sibTransId="{D21D37AB-C92E-5749-87FF-E8EF11C98EBD}"/>
    <dgm:cxn modelId="{44D6EBFF-9A71-3248-9552-C9453BFBCF60}" srcId="{8C724FE2-07F4-AB48-8098-1F9792F824C0}" destId="{22B10F64-9F74-C74C-AB1D-C16F387B397C}" srcOrd="3" destOrd="0" parTransId="{C444BEED-2595-694C-A29D-D566AE80CC39}" sibTransId="{D8FEB465-6E74-B048-83EE-6B3E23A2FACA}"/>
    <dgm:cxn modelId="{3E050C2D-E4B5-8C46-B3E2-E7D6E168392F}" type="presParOf" srcId="{7CC24A07-0247-2B48-BFA0-9688188F8F0B}" destId="{FBC483E8-3444-5349-BF61-65D4365CBA45}" srcOrd="0" destOrd="0" presId="urn:microsoft.com/office/officeart/2005/8/layout/hChevron3"/>
    <dgm:cxn modelId="{241A4C32-2167-C448-9E5D-7E030D7DEFD1}" type="presParOf" srcId="{7CC24A07-0247-2B48-BFA0-9688188F8F0B}" destId="{21F30C75-C5B3-F144-AFD7-2737A6B1E3A0}" srcOrd="1" destOrd="0" presId="urn:microsoft.com/office/officeart/2005/8/layout/hChevron3"/>
    <dgm:cxn modelId="{1EC763F2-389B-4743-B111-3B5B112DCD0F}" type="presParOf" srcId="{7CC24A07-0247-2B48-BFA0-9688188F8F0B}" destId="{B554BC9E-1666-1549-9670-7336C0E91747}" srcOrd="2" destOrd="0" presId="urn:microsoft.com/office/officeart/2005/8/layout/hChevron3"/>
    <dgm:cxn modelId="{319864F6-F5E6-5B4E-9DA3-7E9FD3637760}" type="presParOf" srcId="{7CC24A07-0247-2B48-BFA0-9688188F8F0B}" destId="{9817EFCD-0ACF-1F47-A375-E7120AA78F94}" srcOrd="3" destOrd="0" presId="urn:microsoft.com/office/officeart/2005/8/layout/hChevron3"/>
    <dgm:cxn modelId="{EA703666-123C-AE46-8172-D1B0019B39C8}" type="presParOf" srcId="{7CC24A07-0247-2B48-BFA0-9688188F8F0B}" destId="{D3C5EC13-71A2-CA41-97FB-AE2AB3A23AD5}" srcOrd="4" destOrd="0" presId="urn:microsoft.com/office/officeart/2005/8/layout/hChevron3"/>
    <dgm:cxn modelId="{A900DC0D-2C91-A54A-9660-68614B70D505}" type="presParOf" srcId="{7CC24A07-0247-2B48-BFA0-9688188F8F0B}" destId="{48104934-0434-104D-B01A-7E6FF4D588CB}" srcOrd="5" destOrd="0" presId="urn:microsoft.com/office/officeart/2005/8/layout/hChevron3"/>
    <dgm:cxn modelId="{0A63CCD6-EDFB-3540-A587-FF63732E478C}" type="presParOf" srcId="{7CC24A07-0247-2B48-BFA0-9688188F8F0B}" destId="{B742941B-14F4-8A4A-AF8F-9EE2C844F327}" srcOrd="6" destOrd="0" presId="urn:microsoft.com/office/officeart/2005/8/layout/hChevron3"/>
    <dgm:cxn modelId="{01774B0F-FFA0-C74B-9CE3-465BDE843BFC}" type="presParOf" srcId="{7CC24A07-0247-2B48-BFA0-9688188F8F0B}" destId="{26AD0DC6-FB6A-D441-B48E-47D76D50ABCC}" srcOrd="7" destOrd="0" presId="urn:microsoft.com/office/officeart/2005/8/layout/hChevron3"/>
    <dgm:cxn modelId="{8E59AFC3-492B-B34C-BCEF-1A656981C96C}" type="presParOf" srcId="{7CC24A07-0247-2B48-BFA0-9688188F8F0B}" destId="{B9BA53DA-35CC-484A-BDE4-E054A67A491C}" srcOrd="8"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8C724FE2-07F4-AB48-8098-1F9792F824C0}" type="doc">
      <dgm:prSet loTypeId="urn:microsoft.com/office/officeart/2005/8/layout/hChevron3" loCatId="" qsTypeId="urn:microsoft.com/office/officeart/2005/8/quickstyle/simple1" qsCatId="simple" csTypeId="urn:microsoft.com/office/officeart/2005/8/colors/accent1_2" csCatId="accent1" phldr="1"/>
      <dgm:spPr/>
    </dgm:pt>
    <dgm:pt modelId="{4161081A-CC67-9A4B-864C-68BFD329A1CC}">
      <dgm:prSet phldrT="[Text]" custT="1"/>
      <dgm:spPr>
        <a:solidFill>
          <a:schemeClr val="accent1">
            <a:lumMod val="20000"/>
            <a:lumOff val="80000"/>
          </a:schemeClr>
        </a:solidFill>
      </dgm:spPr>
      <dgm:t>
        <a:bodyPr/>
        <a:lstStyle/>
        <a:p>
          <a:r>
            <a:rPr lang="en-US" sz="1000" b="1"/>
            <a:t>Storage Business</a:t>
          </a:r>
        </a:p>
      </dgm:t>
    </dgm:pt>
    <dgm:pt modelId="{D326D5AF-F5FE-D54E-932B-7C853AC7DBFD}" type="parTrans" cxnId="{AA7FAD54-A699-064C-858D-9EFA12A60023}">
      <dgm:prSet/>
      <dgm:spPr/>
      <dgm:t>
        <a:bodyPr/>
        <a:lstStyle/>
        <a:p>
          <a:endParaRPr lang="en-US" sz="1000" b="1"/>
        </a:p>
      </dgm:t>
    </dgm:pt>
    <dgm:pt modelId="{0B1D92F2-11E8-DB4A-9DB7-38F1D3DAE310}" type="sibTrans" cxnId="{AA7FAD54-A699-064C-858D-9EFA12A60023}">
      <dgm:prSet/>
      <dgm:spPr/>
      <dgm:t>
        <a:bodyPr/>
        <a:lstStyle/>
        <a:p>
          <a:endParaRPr lang="en-US" sz="1000" b="1"/>
        </a:p>
      </dgm:t>
    </dgm:pt>
    <dgm:pt modelId="{FE7C950F-7AD8-8F42-9A9D-BC3FB8D9C9EE}">
      <dgm:prSet phldrT="[Text]" custT="1"/>
      <dgm:spPr>
        <a:solidFill>
          <a:schemeClr val="accent1">
            <a:lumMod val="20000"/>
            <a:lumOff val="80000"/>
          </a:schemeClr>
        </a:solidFill>
      </dgm:spPr>
      <dgm:t>
        <a:bodyPr/>
        <a:lstStyle/>
        <a:p>
          <a:r>
            <a:rPr lang="en-US" sz="800" b="1"/>
            <a:t>Product Portfolio</a:t>
          </a:r>
        </a:p>
      </dgm:t>
    </dgm:pt>
    <dgm:pt modelId="{68F7270F-832D-6142-A837-5FD590C06112}" type="parTrans" cxnId="{68CA616B-9A35-104C-8FB8-54FBEE4B1968}">
      <dgm:prSet/>
      <dgm:spPr/>
      <dgm:t>
        <a:bodyPr/>
        <a:lstStyle/>
        <a:p>
          <a:endParaRPr lang="en-US" sz="1000" b="1"/>
        </a:p>
      </dgm:t>
    </dgm:pt>
    <dgm:pt modelId="{2D576E18-2AB7-C54E-A33C-2C7BEE5E1686}" type="sibTrans" cxnId="{68CA616B-9A35-104C-8FB8-54FBEE4B1968}">
      <dgm:prSet/>
      <dgm:spPr/>
      <dgm:t>
        <a:bodyPr/>
        <a:lstStyle/>
        <a:p>
          <a:endParaRPr lang="en-US" sz="1000" b="1"/>
        </a:p>
      </dgm:t>
    </dgm:pt>
    <dgm:pt modelId="{F90C7F46-2283-B74B-8537-9295277B37E1}">
      <dgm:prSet phldrT="[Text]" custT="1"/>
      <dgm:spPr>
        <a:solidFill>
          <a:schemeClr val="accent1"/>
        </a:solidFill>
      </dgm:spPr>
      <dgm:t>
        <a:bodyPr/>
        <a:lstStyle/>
        <a:p>
          <a:r>
            <a:rPr lang="en-US" sz="1000" b="1"/>
            <a:t>Key Technologies</a:t>
          </a:r>
        </a:p>
      </dgm:t>
    </dgm:pt>
    <dgm:pt modelId="{D4FE29D5-7946-BF45-878C-784E8CFDDACD}" type="parTrans" cxnId="{CF36D4F0-C830-7A41-983A-7B12A7D9E993}">
      <dgm:prSet/>
      <dgm:spPr/>
      <dgm:t>
        <a:bodyPr/>
        <a:lstStyle/>
        <a:p>
          <a:endParaRPr lang="en-US" sz="1000" b="1"/>
        </a:p>
      </dgm:t>
    </dgm:pt>
    <dgm:pt modelId="{D21D37AB-C92E-5749-87FF-E8EF11C98EBD}" type="sibTrans" cxnId="{CF36D4F0-C830-7A41-983A-7B12A7D9E993}">
      <dgm:prSet/>
      <dgm:spPr/>
      <dgm:t>
        <a:bodyPr/>
        <a:lstStyle/>
        <a:p>
          <a:endParaRPr lang="en-US" sz="1000" b="1"/>
        </a:p>
      </dgm:t>
    </dgm:pt>
    <dgm:pt modelId="{22B10F64-9F74-C74C-AB1D-C16F387B397C}">
      <dgm:prSet phldrT="[Text]" custT="1"/>
      <dgm:spPr>
        <a:solidFill>
          <a:schemeClr val="accent1">
            <a:lumMod val="20000"/>
            <a:lumOff val="80000"/>
          </a:schemeClr>
        </a:solidFill>
      </dgm:spPr>
      <dgm:t>
        <a:bodyPr/>
        <a:lstStyle/>
        <a:p>
          <a:r>
            <a:rPr lang="en-US" sz="1000" b="1"/>
            <a:t>Support Infrastructure</a:t>
          </a:r>
        </a:p>
      </dgm:t>
    </dgm:pt>
    <dgm:pt modelId="{C444BEED-2595-694C-A29D-D566AE80CC39}" type="parTrans" cxnId="{44D6EBFF-9A71-3248-9552-C9453BFBCF60}">
      <dgm:prSet/>
      <dgm:spPr/>
      <dgm:t>
        <a:bodyPr/>
        <a:lstStyle/>
        <a:p>
          <a:endParaRPr lang="en-US" sz="1000" b="1"/>
        </a:p>
      </dgm:t>
    </dgm:pt>
    <dgm:pt modelId="{D8FEB465-6E74-B048-83EE-6B3E23A2FACA}" type="sibTrans" cxnId="{44D6EBFF-9A71-3248-9552-C9453BFBCF60}">
      <dgm:prSet/>
      <dgm:spPr/>
      <dgm:t>
        <a:bodyPr/>
        <a:lstStyle/>
        <a:p>
          <a:endParaRPr lang="en-US" sz="1000" b="1"/>
        </a:p>
      </dgm:t>
    </dgm:pt>
    <dgm:pt modelId="{BE994F65-293C-6546-AEA7-819FA0CB365A}">
      <dgm:prSet phldrT="[Text]" custT="1"/>
      <dgm:spPr>
        <a:solidFill>
          <a:schemeClr val="accent1">
            <a:lumMod val="20000"/>
            <a:lumOff val="80000"/>
          </a:schemeClr>
        </a:solidFill>
      </dgm:spPr>
      <dgm:t>
        <a:bodyPr/>
        <a:lstStyle/>
        <a:p>
          <a:r>
            <a:rPr lang="en-US" sz="1000" b="1"/>
            <a:t>Customer Values</a:t>
          </a:r>
        </a:p>
      </dgm:t>
    </dgm:pt>
    <dgm:pt modelId="{5BD25967-8B03-1341-883B-3A7CF73252E0}" type="parTrans" cxnId="{B629509D-1940-7843-BC51-52D15A2481AB}">
      <dgm:prSet/>
      <dgm:spPr/>
      <dgm:t>
        <a:bodyPr/>
        <a:lstStyle/>
        <a:p>
          <a:endParaRPr lang="en-US" sz="1000" b="1"/>
        </a:p>
      </dgm:t>
    </dgm:pt>
    <dgm:pt modelId="{5A52161F-0AFE-4048-868E-3C68E048B6CC}" type="sibTrans" cxnId="{B629509D-1940-7843-BC51-52D15A2481AB}">
      <dgm:prSet/>
      <dgm:spPr/>
      <dgm:t>
        <a:bodyPr/>
        <a:lstStyle/>
        <a:p>
          <a:endParaRPr lang="en-US" sz="1000" b="1"/>
        </a:p>
      </dgm:t>
    </dgm:pt>
    <dgm:pt modelId="{7CC24A07-0247-2B48-BFA0-9688188F8F0B}" type="pres">
      <dgm:prSet presAssocID="{8C724FE2-07F4-AB48-8098-1F9792F824C0}" presName="Name0" presStyleCnt="0">
        <dgm:presLayoutVars>
          <dgm:dir/>
          <dgm:resizeHandles val="exact"/>
        </dgm:presLayoutVars>
      </dgm:prSet>
      <dgm:spPr/>
    </dgm:pt>
    <dgm:pt modelId="{FBC483E8-3444-5349-BF61-65D4365CBA45}" type="pres">
      <dgm:prSet presAssocID="{4161081A-CC67-9A4B-864C-68BFD329A1CC}" presName="parTxOnly" presStyleLbl="node1" presStyleIdx="0" presStyleCnt="5" custScaleX="68263">
        <dgm:presLayoutVars>
          <dgm:bulletEnabled val="1"/>
        </dgm:presLayoutVars>
      </dgm:prSet>
      <dgm:spPr/>
    </dgm:pt>
    <dgm:pt modelId="{21F30C75-C5B3-F144-AFD7-2737A6B1E3A0}" type="pres">
      <dgm:prSet presAssocID="{0B1D92F2-11E8-DB4A-9DB7-38F1D3DAE310}" presName="parSpace" presStyleCnt="0"/>
      <dgm:spPr/>
    </dgm:pt>
    <dgm:pt modelId="{B554BC9E-1666-1549-9670-7336C0E91747}" type="pres">
      <dgm:prSet presAssocID="{F90C7F46-2283-B74B-8537-9295277B37E1}" presName="parTxOnly" presStyleLbl="node1" presStyleIdx="1" presStyleCnt="5" custScaleX="88570">
        <dgm:presLayoutVars>
          <dgm:bulletEnabled val="1"/>
        </dgm:presLayoutVars>
      </dgm:prSet>
      <dgm:spPr/>
    </dgm:pt>
    <dgm:pt modelId="{9817EFCD-0ACF-1F47-A375-E7120AA78F94}" type="pres">
      <dgm:prSet presAssocID="{D21D37AB-C92E-5749-87FF-E8EF11C98EBD}" presName="parSpace" presStyleCnt="0"/>
      <dgm:spPr/>
    </dgm:pt>
    <dgm:pt modelId="{D3C5EC13-71A2-CA41-97FB-AE2AB3A23AD5}" type="pres">
      <dgm:prSet presAssocID="{FE7C950F-7AD8-8F42-9A9D-BC3FB8D9C9EE}" presName="parTxOnly" presStyleLbl="node1" presStyleIdx="2" presStyleCnt="5" custScaleX="77100">
        <dgm:presLayoutVars>
          <dgm:bulletEnabled val="1"/>
        </dgm:presLayoutVars>
      </dgm:prSet>
      <dgm:spPr/>
    </dgm:pt>
    <dgm:pt modelId="{48104934-0434-104D-B01A-7E6FF4D588CB}" type="pres">
      <dgm:prSet presAssocID="{2D576E18-2AB7-C54E-A33C-2C7BEE5E1686}" presName="parSpace" presStyleCnt="0"/>
      <dgm:spPr/>
    </dgm:pt>
    <dgm:pt modelId="{B742941B-14F4-8A4A-AF8F-9EE2C844F327}" type="pres">
      <dgm:prSet presAssocID="{22B10F64-9F74-C74C-AB1D-C16F387B397C}" presName="parTxOnly" presStyleLbl="node1" presStyleIdx="3" presStyleCnt="5">
        <dgm:presLayoutVars>
          <dgm:bulletEnabled val="1"/>
        </dgm:presLayoutVars>
      </dgm:prSet>
      <dgm:spPr/>
    </dgm:pt>
    <dgm:pt modelId="{26AD0DC6-FB6A-D441-B48E-47D76D50ABCC}" type="pres">
      <dgm:prSet presAssocID="{D8FEB465-6E74-B048-83EE-6B3E23A2FACA}" presName="parSpace" presStyleCnt="0"/>
      <dgm:spPr/>
    </dgm:pt>
    <dgm:pt modelId="{B9BA53DA-35CC-484A-BDE4-E054A67A491C}" type="pres">
      <dgm:prSet presAssocID="{BE994F65-293C-6546-AEA7-819FA0CB365A}" presName="parTxOnly" presStyleLbl="node1" presStyleIdx="4" presStyleCnt="5">
        <dgm:presLayoutVars>
          <dgm:bulletEnabled val="1"/>
        </dgm:presLayoutVars>
      </dgm:prSet>
      <dgm:spPr/>
    </dgm:pt>
  </dgm:ptLst>
  <dgm:cxnLst>
    <dgm:cxn modelId="{68CA616B-9A35-104C-8FB8-54FBEE4B1968}" srcId="{8C724FE2-07F4-AB48-8098-1F9792F824C0}" destId="{FE7C950F-7AD8-8F42-9A9D-BC3FB8D9C9EE}" srcOrd="2" destOrd="0" parTransId="{68F7270F-832D-6142-A837-5FD590C06112}" sibTransId="{2D576E18-2AB7-C54E-A33C-2C7BEE5E1686}"/>
    <dgm:cxn modelId="{5B08DF71-D8F5-BE4F-9DE3-DE3E0B3AB44D}" type="presOf" srcId="{4161081A-CC67-9A4B-864C-68BFD329A1CC}" destId="{FBC483E8-3444-5349-BF61-65D4365CBA45}" srcOrd="0" destOrd="0" presId="urn:microsoft.com/office/officeart/2005/8/layout/hChevron3"/>
    <dgm:cxn modelId="{396D3D74-E4BF-A349-A1F6-6906B394DEF2}" type="presOf" srcId="{BE994F65-293C-6546-AEA7-819FA0CB365A}" destId="{B9BA53DA-35CC-484A-BDE4-E054A67A491C}" srcOrd="0" destOrd="0" presId="urn:microsoft.com/office/officeart/2005/8/layout/hChevron3"/>
    <dgm:cxn modelId="{AA7FAD54-A699-064C-858D-9EFA12A60023}" srcId="{8C724FE2-07F4-AB48-8098-1F9792F824C0}" destId="{4161081A-CC67-9A4B-864C-68BFD329A1CC}" srcOrd="0" destOrd="0" parTransId="{D326D5AF-F5FE-D54E-932B-7C853AC7DBFD}" sibTransId="{0B1D92F2-11E8-DB4A-9DB7-38F1D3DAE310}"/>
    <dgm:cxn modelId="{24C9095A-AD66-A547-826E-45DDCF681654}" type="presOf" srcId="{22B10F64-9F74-C74C-AB1D-C16F387B397C}" destId="{B742941B-14F4-8A4A-AF8F-9EE2C844F327}" srcOrd="0" destOrd="0" presId="urn:microsoft.com/office/officeart/2005/8/layout/hChevron3"/>
    <dgm:cxn modelId="{5A00957C-2E0E-6D45-8410-93917810C8DC}" type="presOf" srcId="{F90C7F46-2283-B74B-8537-9295277B37E1}" destId="{B554BC9E-1666-1549-9670-7336C0E91747}" srcOrd="0" destOrd="0" presId="urn:microsoft.com/office/officeart/2005/8/layout/hChevron3"/>
    <dgm:cxn modelId="{B629509D-1940-7843-BC51-52D15A2481AB}" srcId="{8C724FE2-07F4-AB48-8098-1F9792F824C0}" destId="{BE994F65-293C-6546-AEA7-819FA0CB365A}" srcOrd="4" destOrd="0" parTransId="{5BD25967-8B03-1341-883B-3A7CF73252E0}" sibTransId="{5A52161F-0AFE-4048-868E-3C68E048B6CC}"/>
    <dgm:cxn modelId="{FF2823CB-B709-2547-88B1-A8DA95DFC20A}" type="presOf" srcId="{8C724FE2-07F4-AB48-8098-1F9792F824C0}" destId="{7CC24A07-0247-2B48-BFA0-9688188F8F0B}" srcOrd="0" destOrd="0" presId="urn:microsoft.com/office/officeart/2005/8/layout/hChevron3"/>
    <dgm:cxn modelId="{AA9581CF-D4B1-9D4C-A4E4-18DC5D3DCE10}" type="presOf" srcId="{FE7C950F-7AD8-8F42-9A9D-BC3FB8D9C9EE}" destId="{D3C5EC13-71A2-CA41-97FB-AE2AB3A23AD5}" srcOrd="0" destOrd="0" presId="urn:microsoft.com/office/officeart/2005/8/layout/hChevron3"/>
    <dgm:cxn modelId="{CF36D4F0-C830-7A41-983A-7B12A7D9E993}" srcId="{8C724FE2-07F4-AB48-8098-1F9792F824C0}" destId="{F90C7F46-2283-B74B-8537-9295277B37E1}" srcOrd="1" destOrd="0" parTransId="{D4FE29D5-7946-BF45-878C-784E8CFDDACD}" sibTransId="{D21D37AB-C92E-5749-87FF-E8EF11C98EBD}"/>
    <dgm:cxn modelId="{44D6EBFF-9A71-3248-9552-C9453BFBCF60}" srcId="{8C724FE2-07F4-AB48-8098-1F9792F824C0}" destId="{22B10F64-9F74-C74C-AB1D-C16F387B397C}" srcOrd="3" destOrd="0" parTransId="{C444BEED-2595-694C-A29D-D566AE80CC39}" sibTransId="{D8FEB465-6E74-B048-83EE-6B3E23A2FACA}"/>
    <dgm:cxn modelId="{3E050C2D-E4B5-8C46-B3E2-E7D6E168392F}" type="presParOf" srcId="{7CC24A07-0247-2B48-BFA0-9688188F8F0B}" destId="{FBC483E8-3444-5349-BF61-65D4365CBA45}" srcOrd="0" destOrd="0" presId="urn:microsoft.com/office/officeart/2005/8/layout/hChevron3"/>
    <dgm:cxn modelId="{241A4C32-2167-C448-9E5D-7E030D7DEFD1}" type="presParOf" srcId="{7CC24A07-0247-2B48-BFA0-9688188F8F0B}" destId="{21F30C75-C5B3-F144-AFD7-2737A6B1E3A0}" srcOrd="1" destOrd="0" presId="urn:microsoft.com/office/officeart/2005/8/layout/hChevron3"/>
    <dgm:cxn modelId="{1EC763F2-389B-4743-B111-3B5B112DCD0F}" type="presParOf" srcId="{7CC24A07-0247-2B48-BFA0-9688188F8F0B}" destId="{B554BC9E-1666-1549-9670-7336C0E91747}" srcOrd="2" destOrd="0" presId="urn:microsoft.com/office/officeart/2005/8/layout/hChevron3"/>
    <dgm:cxn modelId="{319864F6-F5E6-5B4E-9DA3-7E9FD3637760}" type="presParOf" srcId="{7CC24A07-0247-2B48-BFA0-9688188F8F0B}" destId="{9817EFCD-0ACF-1F47-A375-E7120AA78F94}" srcOrd="3" destOrd="0" presId="urn:microsoft.com/office/officeart/2005/8/layout/hChevron3"/>
    <dgm:cxn modelId="{EA703666-123C-AE46-8172-D1B0019B39C8}" type="presParOf" srcId="{7CC24A07-0247-2B48-BFA0-9688188F8F0B}" destId="{D3C5EC13-71A2-CA41-97FB-AE2AB3A23AD5}" srcOrd="4" destOrd="0" presId="urn:microsoft.com/office/officeart/2005/8/layout/hChevron3"/>
    <dgm:cxn modelId="{A900DC0D-2C91-A54A-9660-68614B70D505}" type="presParOf" srcId="{7CC24A07-0247-2B48-BFA0-9688188F8F0B}" destId="{48104934-0434-104D-B01A-7E6FF4D588CB}" srcOrd="5" destOrd="0" presId="urn:microsoft.com/office/officeart/2005/8/layout/hChevron3"/>
    <dgm:cxn modelId="{0A63CCD6-EDFB-3540-A587-FF63732E478C}" type="presParOf" srcId="{7CC24A07-0247-2B48-BFA0-9688188F8F0B}" destId="{B742941B-14F4-8A4A-AF8F-9EE2C844F327}" srcOrd="6" destOrd="0" presId="urn:microsoft.com/office/officeart/2005/8/layout/hChevron3"/>
    <dgm:cxn modelId="{01774B0F-FFA0-C74B-9CE3-465BDE843BFC}" type="presParOf" srcId="{7CC24A07-0247-2B48-BFA0-9688188F8F0B}" destId="{26AD0DC6-FB6A-D441-B48E-47D76D50ABCC}" srcOrd="7" destOrd="0" presId="urn:microsoft.com/office/officeart/2005/8/layout/hChevron3"/>
    <dgm:cxn modelId="{8E59AFC3-492B-B34C-BCEF-1A656981C96C}" type="presParOf" srcId="{7CC24A07-0247-2B48-BFA0-9688188F8F0B}" destId="{B9BA53DA-35CC-484A-BDE4-E054A67A491C}" srcOrd="8"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C483E8-3444-5349-BF61-65D4365CBA45}">
      <dsp:nvSpPr>
        <dsp:cNvPr id="0" name=""/>
        <dsp:cNvSpPr/>
      </dsp:nvSpPr>
      <dsp:spPr>
        <a:xfrm>
          <a:off x="2806" y="0"/>
          <a:ext cx="976711" cy="375945"/>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1" kern="1200"/>
            <a:t>Storage Business</a:t>
          </a:r>
        </a:p>
      </dsp:txBody>
      <dsp:txXfrm>
        <a:off x="2806" y="0"/>
        <a:ext cx="882725" cy="375945"/>
      </dsp:txXfrm>
    </dsp:sp>
    <dsp:sp modelId="{B554BC9E-1666-1549-9670-7336C0E91747}">
      <dsp:nvSpPr>
        <dsp:cNvPr id="0" name=""/>
        <dsp:cNvSpPr/>
      </dsp:nvSpPr>
      <dsp:spPr>
        <a:xfrm>
          <a:off x="693356" y="0"/>
          <a:ext cx="1267265" cy="37594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1" kern="1200"/>
            <a:t>Key Technologies</a:t>
          </a:r>
        </a:p>
      </dsp:txBody>
      <dsp:txXfrm>
        <a:off x="881329" y="0"/>
        <a:ext cx="891320" cy="375945"/>
      </dsp:txXfrm>
    </dsp:sp>
    <dsp:sp modelId="{D3C5EC13-71A2-CA41-97FB-AE2AB3A23AD5}">
      <dsp:nvSpPr>
        <dsp:cNvPr id="0" name=""/>
        <dsp:cNvSpPr/>
      </dsp:nvSpPr>
      <dsp:spPr>
        <a:xfrm>
          <a:off x="1674461" y="0"/>
          <a:ext cx="1103152" cy="37594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2004" tIns="21336" rIns="10668" bIns="21336" numCol="1" spcCol="1270" anchor="ctr" anchorCtr="0">
          <a:noAutofit/>
        </a:bodyPr>
        <a:lstStyle/>
        <a:p>
          <a:pPr marL="0" lvl="0" indent="0" algn="ctr" defTabSz="355600">
            <a:lnSpc>
              <a:spcPct val="90000"/>
            </a:lnSpc>
            <a:spcBef>
              <a:spcPct val="0"/>
            </a:spcBef>
            <a:spcAft>
              <a:spcPct val="35000"/>
            </a:spcAft>
            <a:buNone/>
          </a:pPr>
          <a:r>
            <a:rPr lang="en-US" sz="800" b="1" kern="1200"/>
            <a:t>Product Portfolio</a:t>
          </a:r>
        </a:p>
      </dsp:txBody>
      <dsp:txXfrm>
        <a:off x="1862434" y="0"/>
        <a:ext cx="727207" cy="375945"/>
      </dsp:txXfrm>
    </dsp:sp>
    <dsp:sp modelId="{B742941B-14F4-8A4A-AF8F-9EE2C844F327}">
      <dsp:nvSpPr>
        <dsp:cNvPr id="0" name=""/>
        <dsp:cNvSpPr/>
      </dsp:nvSpPr>
      <dsp:spPr>
        <a:xfrm>
          <a:off x="2491451" y="0"/>
          <a:ext cx="1430807" cy="37594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1" kern="1200"/>
            <a:t>Support Infrastructure</a:t>
          </a:r>
        </a:p>
      </dsp:txBody>
      <dsp:txXfrm>
        <a:off x="2679424" y="0"/>
        <a:ext cx="1054862" cy="375945"/>
      </dsp:txXfrm>
    </dsp:sp>
    <dsp:sp modelId="{B9BA53DA-35CC-484A-BDE4-E054A67A491C}">
      <dsp:nvSpPr>
        <dsp:cNvPr id="0" name=""/>
        <dsp:cNvSpPr/>
      </dsp:nvSpPr>
      <dsp:spPr>
        <a:xfrm>
          <a:off x="3636097" y="0"/>
          <a:ext cx="1430807" cy="37594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1" kern="1200"/>
            <a:t>Customer Values</a:t>
          </a:r>
        </a:p>
      </dsp:txBody>
      <dsp:txXfrm>
        <a:off x="3824070" y="0"/>
        <a:ext cx="1054862" cy="375945"/>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C483E8-3444-5349-BF61-65D4365CBA45}">
      <dsp:nvSpPr>
        <dsp:cNvPr id="0" name=""/>
        <dsp:cNvSpPr/>
      </dsp:nvSpPr>
      <dsp:spPr>
        <a:xfrm>
          <a:off x="2806" y="0"/>
          <a:ext cx="976711" cy="375945"/>
        </a:xfrm>
        <a:prstGeom prst="homePlate">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1" kern="1200"/>
            <a:t>Storage Business</a:t>
          </a:r>
        </a:p>
      </dsp:txBody>
      <dsp:txXfrm>
        <a:off x="2806" y="0"/>
        <a:ext cx="882725" cy="375945"/>
      </dsp:txXfrm>
    </dsp:sp>
    <dsp:sp modelId="{B554BC9E-1666-1549-9670-7336C0E91747}">
      <dsp:nvSpPr>
        <dsp:cNvPr id="0" name=""/>
        <dsp:cNvSpPr/>
      </dsp:nvSpPr>
      <dsp:spPr>
        <a:xfrm>
          <a:off x="693356" y="0"/>
          <a:ext cx="1267265" cy="375945"/>
        </a:xfrm>
        <a:prstGeom prst="chevron">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1" kern="1200"/>
            <a:t>Key Technologies</a:t>
          </a:r>
        </a:p>
      </dsp:txBody>
      <dsp:txXfrm>
        <a:off x="881329" y="0"/>
        <a:ext cx="891320" cy="375945"/>
      </dsp:txXfrm>
    </dsp:sp>
    <dsp:sp modelId="{D3C5EC13-71A2-CA41-97FB-AE2AB3A23AD5}">
      <dsp:nvSpPr>
        <dsp:cNvPr id="0" name=""/>
        <dsp:cNvSpPr/>
      </dsp:nvSpPr>
      <dsp:spPr>
        <a:xfrm>
          <a:off x="1674461" y="0"/>
          <a:ext cx="1103152" cy="37594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2004" tIns="21336" rIns="10668" bIns="21336" numCol="1" spcCol="1270" anchor="ctr" anchorCtr="0">
          <a:noAutofit/>
        </a:bodyPr>
        <a:lstStyle/>
        <a:p>
          <a:pPr marL="0" lvl="0" indent="0" algn="ctr" defTabSz="355600">
            <a:lnSpc>
              <a:spcPct val="90000"/>
            </a:lnSpc>
            <a:spcBef>
              <a:spcPct val="0"/>
            </a:spcBef>
            <a:spcAft>
              <a:spcPct val="35000"/>
            </a:spcAft>
            <a:buNone/>
          </a:pPr>
          <a:r>
            <a:rPr lang="en-US" sz="800" b="1" kern="1200"/>
            <a:t>Product Portfolio</a:t>
          </a:r>
        </a:p>
      </dsp:txBody>
      <dsp:txXfrm>
        <a:off x="1862434" y="0"/>
        <a:ext cx="727207" cy="375945"/>
      </dsp:txXfrm>
    </dsp:sp>
    <dsp:sp modelId="{B742941B-14F4-8A4A-AF8F-9EE2C844F327}">
      <dsp:nvSpPr>
        <dsp:cNvPr id="0" name=""/>
        <dsp:cNvSpPr/>
      </dsp:nvSpPr>
      <dsp:spPr>
        <a:xfrm>
          <a:off x="2491451" y="0"/>
          <a:ext cx="1430807" cy="37594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1" kern="1200"/>
            <a:t>Support Infrastructure</a:t>
          </a:r>
        </a:p>
      </dsp:txBody>
      <dsp:txXfrm>
        <a:off x="2679424" y="0"/>
        <a:ext cx="1054862" cy="375945"/>
      </dsp:txXfrm>
    </dsp:sp>
    <dsp:sp modelId="{B9BA53DA-35CC-484A-BDE4-E054A67A491C}">
      <dsp:nvSpPr>
        <dsp:cNvPr id="0" name=""/>
        <dsp:cNvSpPr/>
      </dsp:nvSpPr>
      <dsp:spPr>
        <a:xfrm>
          <a:off x="3636097" y="0"/>
          <a:ext cx="1430807" cy="37594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1" kern="1200"/>
            <a:t>Customer Values</a:t>
          </a:r>
        </a:p>
      </dsp:txBody>
      <dsp:txXfrm>
        <a:off x="3824070" y="0"/>
        <a:ext cx="1054862" cy="375945"/>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C483E8-3444-5349-BF61-65D4365CBA45}">
      <dsp:nvSpPr>
        <dsp:cNvPr id="0" name=""/>
        <dsp:cNvSpPr/>
      </dsp:nvSpPr>
      <dsp:spPr>
        <a:xfrm>
          <a:off x="2806" y="0"/>
          <a:ext cx="976711" cy="375945"/>
        </a:xfrm>
        <a:prstGeom prst="homePlate">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1" kern="1200"/>
            <a:t>Storage Business</a:t>
          </a:r>
        </a:p>
      </dsp:txBody>
      <dsp:txXfrm>
        <a:off x="2806" y="0"/>
        <a:ext cx="882725" cy="375945"/>
      </dsp:txXfrm>
    </dsp:sp>
    <dsp:sp modelId="{B554BC9E-1666-1549-9670-7336C0E91747}">
      <dsp:nvSpPr>
        <dsp:cNvPr id="0" name=""/>
        <dsp:cNvSpPr/>
      </dsp:nvSpPr>
      <dsp:spPr>
        <a:xfrm>
          <a:off x="693356" y="0"/>
          <a:ext cx="1267265" cy="375945"/>
        </a:xfrm>
        <a:prstGeom prst="chevron">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1" kern="1200"/>
            <a:t>Key Technologies</a:t>
          </a:r>
        </a:p>
      </dsp:txBody>
      <dsp:txXfrm>
        <a:off x="881329" y="0"/>
        <a:ext cx="891320" cy="375945"/>
      </dsp:txXfrm>
    </dsp:sp>
    <dsp:sp modelId="{D3C5EC13-71A2-CA41-97FB-AE2AB3A23AD5}">
      <dsp:nvSpPr>
        <dsp:cNvPr id="0" name=""/>
        <dsp:cNvSpPr/>
      </dsp:nvSpPr>
      <dsp:spPr>
        <a:xfrm>
          <a:off x="1674461" y="0"/>
          <a:ext cx="1103152" cy="37594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2004" tIns="21336" rIns="10668" bIns="21336" numCol="1" spcCol="1270" anchor="ctr" anchorCtr="0">
          <a:noAutofit/>
        </a:bodyPr>
        <a:lstStyle/>
        <a:p>
          <a:pPr marL="0" lvl="0" indent="0" algn="ctr" defTabSz="355600">
            <a:lnSpc>
              <a:spcPct val="90000"/>
            </a:lnSpc>
            <a:spcBef>
              <a:spcPct val="0"/>
            </a:spcBef>
            <a:spcAft>
              <a:spcPct val="35000"/>
            </a:spcAft>
            <a:buNone/>
          </a:pPr>
          <a:r>
            <a:rPr lang="en-US" sz="800" b="1" kern="1200"/>
            <a:t>Product Portfolio</a:t>
          </a:r>
        </a:p>
      </dsp:txBody>
      <dsp:txXfrm>
        <a:off x="1862434" y="0"/>
        <a:ext cx="727207" cy="375945"/>
      </dsp:txXfrm>
    </dsp:sp>
    <dsp:sp modelId="{B742941B-14F4-8A4A-AF8F-9EE2C844F327}">
      <dsp:nvSpPr>
        <dsp:cNvPr id="0" name=""/>
        <dsp:cNvSpPr/>
      </dsp:nvSpPr>
      <dsp:spPr>
        <a:xfrm>
          <a:off x="2491451" y="0"/>
          <a:ext cx="1430807" cy="37594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1" kern="1200"/>
            <a:t>Support Infrastructure</a:t>
          </a:r>
        </a:p>
      </dsp:txBody>
      <dsp:txXfrm>
        <a:off x="2679424" y="0"/>
        <a:ext cx="1054862" cy="375945"/>
      </dsp:txXfrm>
    </dsp:sp>
    <dsp:sp modelId="{B9BA53DA-35CC-484A-BDE4-E054A67A491C}">
      <dsp:nvSpPr>
        <dsp:cNvPr id="0" name=""/>
        <dsp:cNvSpPr/>
      </dsp:nvSpPr>
      <dsp:spPr>
        <a:xfrm>
          <a:off x="3636097" y="0"/>
          <a:ext cx="1430807" cy="37594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1" kern="1200"/>
            <a:t>Customer Values</a:t>
          </a:r>
        </a:p>
      </dsp:txBody>
      <dsp:txXfrm>
        <a:off x="3824070" y="0"/>
        <a:ext cx="1054862" cy="375945"/>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C483E8-3444-5349-BF61-65D4365CBA45}">
      <dsp:nvSpPr>
        <dsp:cNvPr id="0" name=""/>
        <dsp:cNvSpPr/>
      </dsp:nvSpPr>
      <dsp:spPr>
        <a:xfrm>
          <a:off x="2806" y="0"/>
          <a:ext cx="976711" cy="375945"/>
        </a:xfrm>
        <a:prstGeom prst="homePlate">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1" kern="1200"/>
            <a:t>Storage Business</a:t>
          </a:r>
        </a:p>
      </dsp:txBody>
      <dsp:txXfrm>
        <a:off x="2806" y="0"/>
        <a:ext cx="882725" cy="375945"/>
      </dsp:txXfrm>
    </dsp:sp>
    <dsp:sp modelId="{B554BC9E-1666-1549-9670-7336C0E91747}">
      <dsp:nvSpPr>
        <dsp:cNvPr id="0" name=""/>
        <dsp:cNvSpPr/>
      </dsp:nvSpPr>
      <dsp:spPr>
        <a:xfrm>
          <a:off x="693356" y="0"/>
          <a:ext cx="1267265" cy="37594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1" kern="1200"/>
            <a:t>Key Technologies</a:t>
          </a:r>
        </a:p>
      </dsp:txBody>
      <dsp:txXfrm>
        <a:off x="881329" y="0"/>
        <a:ext cx="891320" cy="375945"/>
      </dsp:txXfrm>
    </dsp:sp>
    <dsp:sp modelId="{D3C5EC13-71A2-CA41-97FB-AE2AB3A23AD5}">
      <dsp:nvSpPr>
        <dsp:cNvPr id="0" name=""/>
        <dsp:cNvSpPr/>
      </dsp:nvSpPr>
      <dsp:spPr>
        <a:xfrm>
          <a:off x="1674461" y="0"/>
          <a:ext cx="1103152" cy="375945"/>
        </a:xfrm>
        <a:prstGeom prst="chevron">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2004" tIns="21336" rIns="10668" bIns="21336" numCol="1" spcCol="1270" anchor="ctr" anchorCtr="0">
          <a:noAutofit/>
        </a:bodyPr>
        <a:lstStyle/>
        <a:p>
          <a:pPr marL="0" lvl="0" indent="0" algn="ctr" defTabSz="355600">
            <a:lnSpc>
              <a:spcPct val="90000"/>
            </a:lnSpc>
            <a:spcBef>
              <a:spcPct val="0"/>
            </a:spcBef>
            <a:spcAft>
              <a:spcPct val="35000"/>
            </a:spcAft>
            <a:buNone/>
          </a:pPr>
          <a:r>
            <a:rPr lang="en-US" sz="800" b="1" kern="1200"/>
            <a:t>Product Portfolio</a:t>
          </a:r>
        </a:p>
      </dsp:txBody>
      <dsp:txXfrm>
        <a:off x="1862434" y="0"/>
        <a:ext cx="727207" cy="375945"/>
      </dsp:txXfrm>
    </dsp:sp>
    <dsp:sp modelId="{B742941B-14F4-8A4A-AF8F-9EE2C844F327}">
      <dsp:nvSpPr>
        <dsp:cNvPr id="0" name=""/>
        <dsp:cNvSpPr/>
      </dsp:nvSpPr>
      <dsp:spPr>
        <a:xfrm>
          <a:off x="2491451" y="0"/>
          <a:ext cx="1430807" cy="37594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1" kern="1200"/>
            <a:t>Support Infrastructure</a:t>
          </a:r>
        </a:p>
      </dsp:txBody>
      <dsp:txXfrm>
        <a:off x="2679424" y="0"/>
        <a:ext cx="1054862" cy="375945"/>
      </dsp:txXfrm>
    </dsp:sp>
    <dsp:sp modelId="{B9BA53DA-35CC-484A-BDE4-E054A67A491C}">
      <dsp:nvSpPr>
        <dsp:cNvPr id="0" name=""/>
        <dsp:cNvSpPr/>
      </dsp:nvSpPr>
      <dsp:spPr>
        <a:xfrm>
          <a:off x="3636097" y="0"/>
          <a:ext cx="1430807" cy="37594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1" kern="1200"/>
            <a:t>Customer Values</a:t>
          </a:r>
        </a:p>
      </dsp:txBody>
      <dsp:txXfrm>
        <a:off x="3824070" y="0"/>
        <a:ext cx="1054862" cy="375945"/>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C483E8-3444-5349-BF61-65D4365CBA45}">
      <dsp:nvSpPr>
        <dsp:cNvPr id="0" name=""/>
        <dsp:cNvSpPr/>
      </dsp:nvSpPr>
      <dsp:spPr>
        <a:xfrm>
          <a:off x="2806" y="0"/>
          <a:ext cx="976711" cy="375945"/>
        </a:xfrm>
        <a:prstGeom prst="homePlate">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1" kern="1200"/>
            <a:t>Storage Business</a:t>
          </a:r>
        </a:p>
      </dsp:txBody>
      <dsp:txXfrm>
        <a:off x="2806" y="0"/>
        <a:ext cx="882725" cy="375945"/>
      </dsp:txXfrm>
    </dsp:sp>
    <dsp:sp modelId="{B554BC9E-1666-1549-9670-7336C0E91747}">
      <dsp:nvSpPr>
        <dsp:cNvPr id="0" name=""/>
        <dsp:cNvSpPr/>
      </dsp:nvSpPr>
      <dsp:spPr>
        <a:xfrm>
          <a:off x="693356" y="0"/>
          <a:ext cx="1267265" cy="37594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1" kern="1200"/>
            <a:t>Key Technologies</a:t>
          </a:r>
        </a:p>
      </dsp:txBody>
      <dsp:txXfrm>
        <a:off x="881329" y="0"/>
        <a:ext cx="891320" cy="375945"/>
      </dsp:txXfrm>
    </dsp:sp>
    <dsp:sp modelId="{D3C5EC13-71A2-CA41-97FB-AE2AB3A23AD5}">
      <dsp:nvSpPr>
        <dsp:cNvPr id="0" name=""/>
        <dsp:cNvSpPr/>
      </dsp:nvSpPr>
      <dsp:spPr>
        <a:xfrm>
          <a:off x="1674461" y="0"/>
          <a:ext cx="1103152" cy="37594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2004" tIns="21336" rIns="10668" bIns="21336" numCol="1" spcCol="1270" anchor="ctr" anchorCtr="0">
          <a:noAutofit/>
        </a:bodyPr>
        <a:lstStyle/>
        <a:p>
          <a:pPr marL="0" lvl="0" indent="0" algn="ctr" defTabSz="355600">
            <a:lnSpc>
              <a:spcPct val="90000"/>
            </a:lnSpc>
            <a:spcBef>
              <a:spcPct val="0"/>
            </a:spcBef>
            <a:spcAft>
              <a:spcPct val="35000"/>
            </a:spcAft>
            <a:buNone/>
          </a:pPr>
          <a:r>
            <a:rPr lang="en-US" sz="800" b="1" kern="1200"/>
            <a:t>Product Portfolio</a:t>
          </a:r>
        </a:p>
      </dsp:txBody>
      <dsp:txXfrm>
        <a:off x="1862434" y="0"/>
        <a:ext cx="727207" cy="375945"/>
      </dsp:txXfrm>
    </dsp:sp>
    <dsp:sp modelId="{B742941B-14F4-8A4A-AF8F-9EE2C844F327}">
      <dsp:nvSpPr>
        <dsp:cNvPr id="0" name=""/>
        <dsp:cNvSpPr/>
      </dsp:nvSpPr>
      <dsp:spPr>
        <a:xfrm>
          <a:off x="2491451" y="0"/>
          <a:ext cx="1430807" cy="375945"/>
        </a:xfrm>
        <a:prstGeom prst="chevron">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1" kern="1200"/>
            <a:t>Support Infrastructure</a:t>
          </a:r>
        </a:p>
      </dsp:txBody>
      <dsp:txXfrm>
        <a:off x="2679424" y="0"/>
        <a:ext cx="1054862" cy="375945"/>
      </dsp:txXfrm>
    </dsp:sp>
    <dsp:sp modelId="{B9BA53DA-35CC-484A-BDE4-E054A67A491C}">
      <dsp:nvSpPr>
        <dsp:cNvPr id="0" name=""/>
        <dsp:cNvSpPr/>
      </dsp:nvSpPr>
      <dsp:spPr>
        <a:xfrm>
          <a:off x="3636097" y="0"/>
          <a:ext cx="1430807" cy="37594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1" kern="1200"/>
            <a:t>Customer Values</a:t>
          </a:r>
        </a:p>
      </dsp:txBody>
      <dsp:txXfrm>
        <a:off x="3824070" y="0"/>
        <a:ext cx="1054862" cy="375945"/>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C483E8-3444-5349-BF61-65D4365CBA45}">
      <dsp:nvSpPr>
        <dsp:cNvPr id="0" name=""/>
        <dsp:cNvSpPr/>
      </dsp:nvSpPr>
      <dsp:spPr>
        <a:xfrm>
          <a:off x="2806" y="0"/>
          <a:ext cx="976711" cy="375945"/>
        </a:xfrm>
        <a:prstGeom prst="homePlate">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1" kern="1200"/>
            <a:t>Storage Business</a:t>
          </a:r>
        </a:p>
      </dsp:txBody>
      <dsp:txXfrm>
        <a:off x="2806" y="0"/>
        <a:ext cx="882725" cy="375945"/>
      </dsp:txXfrm>
    </dsp:sp>
    <dsp:sp modelId="{B554BC9E-1666-1549-9670-7336C0E91747}">
      <dsp:nvSpPr>
        <dsp:cNvPr id="0" name=""/>
        <dsp:cNvSpPr/>
      </dsp:nvSpPr>
      <dsp:spPr>
        <a:xfrm>
          <a:off x="693356" y="0"/>
          <a:ext cx="1267265" cy="37594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1" kern="1200"/>
            <a:t>Key Technologies</a:t>
          </a:r>
        </a:p>
      </dsp:txBody>
      <dsp:txXfrm>
        <a:off x="881329" y="0"/>
        <a:ext cx="891320" cy="375945"/>
      </dsp:txXfrm>
    </dsp:sp>
    <dsp:sp modelId="{D3C5EC13-71A2-CA41-97FB-AE2AB3A23AD5}">
      <dsp:nvSpPr>
        <dsp:cNvPr id="0" name=""/>
        <dsp:cNvSpPr/>
      </dsp:nvSpPr>
      <dsp:spPr>
        <a:xfrm>
          <a:off x="1674461" y="0"/>
          <a:ext cx="1103152" cy="37594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2004" tIns="21336" rIns="10668" bIns="21336" numCol="1" spcCol="1270" anchor="ctr" anchorCtr="0">
          <a:noAutofit/>
        </a:bodyPr>
        <a:lstStyle/>
        <a:p>
          <a:pPr marL="0" lvl="0" indent="0" algn="ctr" defTabSz="355600">
            <a:lnSpc>
              <a:spcPct val="90000"/>
            </a:lnSpc>
            <a:spcBef>
              <a:spcPct val="0"/>
            </a:spcBef>
            <a:spcAft>
              <a:spcPct val="35000"/>
            </a:spcAft>
            <a:buNone/>
          </a:pPr>
          <a:r>
            <a:rPr lang="en-US" sz="800" b="1" kern="1200"/>
            <a:t>Product Portfolio</a:t>
          </a:r>
        </a:p>
      </dsp:txBody>
      <dsp:txXfrm>
        <a:off x="1862434" y="0"/>
        <a:ext cx="727207" cy="375945"/>
      </dsp:txXfrm>
    </dsp:sp>
    <dsp:sp modelId="{B742941B-14F4-8A4A-AF8F-9EE2C844F327}">
      <dsp:nvSpPr>
        <dsp:cNvPr id="0" name=""/>
        <dsp:cNvSpPr/>
      </dsp:nvSpPr>
      <dsp:spPr>
        <a:xfrm>
          <a:off x="2491451" y="0"/>
          <a:ext cx="1430807" cy="375945"/>
        </a:xfrm>
        <a:prstGeom prst="chevron">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1" kern="1200"/>
            <a:t>Support Infrastructure</a:t>
          </a:r>
        </a:p>
      </dsp:txBody>
      <dsp:txXfrm>
        <a:off x="2679424" y="0"/>
        <a:ext cx="1054862" cy="375945"/>
      </dsp:txXfrm>
    </dsp:sp>
    <dsp:sp modelId="{B9BA53DA-35CC-484A-BDE4-E054A67A491C}">
      <dsp:nvSpPr>
        <dsp:cNvPr id="0" name=""/>
        <dsp:cNvSpPr/>
      </dsp:nvSpPr>
      <dsp:spPr>
        <a:xfrm>
          <a:off x="3636097" y="0"/>
          <a:ext cx="1430807" cy="37594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1" kern="1200"/>
            <a:t>Customer Values</a:t>
          </a:r>
        </a:p>
      </dsp:txBody>
      <dsp:txXfrm>
        <a:off x="3824070" y="0"/>
        <a:ext cx="1054862" cy="375945"/>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C483E8-3444-5349-BF61-65D4365CBA45}">
      <dsp:nvSpPr>
        <dsp:cNvPr id="0" name=""/>
        <dsp:cNvSpPr/>
      </dsp:nvSpPr>
      <dsp:spPr>
        <a:xfrm>
          <a:off x="2806" y="0"/>
          <a:ext cx="976711" cy="375945"/>
        </a:xfrm>
        <a:prstGeom prst="homePlate">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1" kern="1200"/>
            <a:t>Storage Business</a:t>
          </a:r>
        </a:p>
      </dsp:txBody>
      <dsp:txXfrm>
        <a:off x="2806" y="0"/>
        <a:ext cx="882725" cy="375945"/>
      </dsp:txXfrm>
    </dsp:sp>
    <dsp:sp modelId="{B554BC9E-1666-1549-9670-7336C0E91747}">
      <dsp:nvSpPr>
        <dsp:cNvPr id="0" name=""/>
        <dsp:cNvSpPr/>
      </dsp:nvSpPr>
      <dsp:spPr>
        <a:xfrm>
          <a:off x="693356" y="0"/>
          <a:ext cx="1267265" cy="37594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1" kern="1200"/>
            <a:t>Key Technologies</a:t>
          </a:r>
        </a:p>
      </dsp:txBody>
      <dsp:txXfrm>
        <a:off x="881329" y="0"/>
        <a:ext cx="891320" cy="375945"/>
      </dsp:txXfrm>
    </dsp:sp>
    <dsp:sp modelId="{D3C5EC13-71A2-CA41-97FB-AE2AB3A23AD5}">
      <dsp:nvSpPr>
        <dsp:cNvPr id="0" name=""/>
        <dsp:cNvSpPr/>
      </dsp:nvSpPr>
      <dsp:spPr>
        <a:xfrm>
          <a:off x="1674461" y="0"/>
          <a:ext cx="1103152" cy="37594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2004" tIns="21336" rIns="10668" bIns="21336" numCol="1" spcCol="1270" anchor="ctr" anchorCtr="0">
          <a:noAutofit/>
        </a:bodyPr>
        <a:lstStyle/>
        <a:p>
          <a:pPr marL="0" lvl="0" indent="0" algn="ctr" defTabSz="355600">
            <a:lnSpc>
              <a:spcPct val="90000"/>
            </a:lnSpc>
            <a:spcBef>
              <a:spcPct val="0"/>
            </a:spcBef>
            <a:spcAft>
              <a:spcPct val="35000"/>
            </a:spcAft>
            <a:buNone/>
          </a:pPr>
          <a:r>
            <a:rPr lang="en-US" sz="800" b="1" kern="1200"/>
            <a:t>Product Portfolio</a:t>
          </a:r>
        </a:p>
      </dsp:txBody>
      <dsp:txXfrm>
        <a:off x="1862434" y="0"/>
        <a:ext cx="727207" cy="375945"/>
      </dsp:txXfrm>
    </dsp:sp>
    <dsp:sp modelId="{B742941B-14F4-8A4A-AF8F-9EE2C844F327}">
      <dsp:nvSpPr>
        <dsp:cNvPr id="0" name=""/>
        <dsp:cNvSpPr/>
      </dsp:nvSpPr>
      <dsp:spPr>
        <a:xfrm>
          <a:off x="2491451" y="0"/>
          <a:ext cx="1430807" cy="37594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1" kern="1200"/>
            <a:t>Support Infrastructure</a:t>
          </a:r>
        </a:p>
      </dsp:txBody>
      <dsp:txXfrm>
        <a:off x="2679424" y="0"/>
        <a:ext cx="1054862" cy="375945"/>
      </dsp:txXfrm>
    </dsp:sp>
    <dsp:sp modelId="{B9BA53DA-35CC-484A-BDE4-E054A67A491C}">
      <dsp:nvSpPr>
        <dsp:cNvPr id="0" name=""/>
        <dsp:cNvSpPr/>
      </dsp:nvSpPr>
      <dsp:spPr>
        <a:xfrm>
          <a:off x="3636097" y="0"/>
          <a:ext cx="1430807" cy="375945"/>
        </a:xfrm>
        <a:prstGeom prst="chevron">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1" kern="1200"/>
            <a:t>Customer Values</a:t>
          </a:r>
        </a:p>
      </dsp:txBody>
      <dsp:txXfrm>
        <a:off x="3824070" y="0"/>
        <a:ext cx="1054862" cy="375945"/>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C483E8-3444-5349-BF61-65D4365CBA45}">
      <dsp:nvSpPr>
        <dsp:cNvPr id="0" name=""/>
        <dsp:cNvSpPr/>
      </dsp:nvSpPr>
      <dsp:spPr>
        <a:xfrm>
          <a:off x="2806" y="0"/>
          <a:ext cx="976711" cy="375945"/>
        </a:xfrm>
        <a:prstGeom prst="homePlate">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1" kern="1200"/>
            <a:t>Storage Business</a:t>
          </a:r>
        </a:p>
      </dsp:txBody>
      <dsp:txXfrm>
        <a:off x="2806" y="0"/>
        <a:ext cx="882725" cy="375945"/>
      </dsp:txXfrm>
    </dsp:sp>
    <dsp:sp modelId="{B554BC9E-1666-1549-9670-7336C0E91747}">
      <dsp:nvSpPr>
        <dsp:cNvPr id="0" name=""/>
        <dsp:cNvSpPr/>
      </dsp:nvSpPr>
      <dsp:spPr>
        <a:xfrm>
          <a:off x="693356" y="0"/>
          <a:ext cx="1267265" cy="37594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1" kern="1200"/>
            <a:t>Key Technologies</a:t>
          </a:r>
        </a:p>
      </dsp:txBody>
      <dsp:txXfrm>
        <a:off x="881329" y="0"/>
        <a:ext cx="891320" cy="375945"/>
      </dsp:txXfrm>
    </dsp:sp>
    <dsp:sp modelId="{D3C5EC13-71A2-CA41-97FB-AE2AB3A23AD5}">
      <dsp:nvSpPr>
        <dsp:cNvPr id="0" name=""/>
        <dsp:cNvSpPr/>
      </dsp:nvSpPr>
      <dsp:spPr>
        <a:xfrm>
          <a:off x="1674461" y="0"/>
          <a:ext cx="1103152" cy="37594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2004" tIns="21336" rIns="10668" bIns="21336" numCol="1" spcCol="1270" anchor="ctr" anchorCtr="0">
          <a:noAutofit/>
        </a:bodyPr>
        <a:lstStyle/>
        <a:p>
          <a:pPr marL="0" lvl="0" indent="0" algn="ctr" defTabSz="355600">
            <a:lnSpc>
              <a:spcPct val="90000"/>
            </a:lnSpc>
            <a:spcBef>
              <a:spcPct val="0"/>
            </a:spcBef>
            <a:spcAft>
              <a:spcPct val="35000"/>
            </a:spcAft>
            <a:buNone/>
          </a:pPr>
          <a:r>
            <a:rPr lang="en-US" sz="800" b="1" kern="1200"/>
            <a:t>Product Portfolio</a:t>
          </a:r>
        </a:p>
      </dsp:txBody>
      <dsp:txXfrm>
        <a:off x="1862434" y="0"/>
        <a:ext cx="727207" cy="375945"/>
      </dsp:txXfrm>
    </dsp:sp>
    <dsp:sp modelId="{B742941B-14F4-8A4A-AF8F-9EE2C844F327}">
      <dsp:nvSpPr>
        <dsp:cNvPr id="0" name=""/>
        <dsp:cNvSpPr/>
      </dsp:nvSpPr>
      <dsp:spPr>
        <a:xfrm>
          <a:off x="2491451" y="0"/>
          <a:ext cx="1430807" cy="37594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1" kern="1200"/>
            <a:t>Support Infrastructure</a:t>
          </a:r>
        </a:p>
      </dsp:txBody>
      <dsp:txXfrm>
        <a:off x="2679424" y="0"/>
        <a:ext cx="1054862" cy="375945"/>
      </dsp:txXfrm>
    </dsp:sp>
    <dsp:sp modelId="{B9BA53DA-35CC-484A-BDE4-E054A67A491C}">
      <dsp:nvSpPr>
        <dsp:cNvPr id="0" name=""/>
        <dsp:cNvSpPr/>
      </dsp:nvSpPr>
      <dsp:spPr>
        <a:xfrm>
          <a:off x="3636097" y="0"/>
          <a:ext cx="1430807" cy="375945"/>
        </a:xfrm>
        <a:prstGeom prst="chevron">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1" kern="1200"/>
            <a:t>Customer Values</a:t>
          </a:r>
        </a:p>
      </dsp:txBody>
      <dsp:txXfrm>
        <a:off x="3824070" y="0"/>
        <a:ext cx="1054862" cy="37594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C483E8-3444-5349-BF61-65D4365CBA45}">
      <dsp:nvSpPr>
        <dsp:cNvPr id="0" name=""/>
        <dsp:cNvSpPr/>
      </dsp:nvSpPr>
      <dsp:spPr>
        <a:xfrm>
          <a:off x="2806" y="0"/>
          <a:ext cx="976711" cy="375945"/>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1" kern="1200"/>
            <a:t>Storage Business</a:t>
          </a:r>
        </a:p>
      </dsp:txBody>
      <dsp:txXfrm>
        <a:off x="2806" y="0"/>
        <a:ext cx="882725" cy="375945"/>
      </dsp:txXfrm>
    </dsp:sp>
    <dsp:sp modelId="{B554BC9E-1666-1549-9670-7336C0E91747}">
      <dsp:nvSpPr>
        <dsp:cNvPr id="0" name=""/>
        <dsp:cNvSpPr/>
      </dsp:nvSpPr>
      <dsp:spPr>
        <a:xfrm>
          <a:off x="693356" y="0"/>
          <a:ext cx="1267265" cy="37594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1" kern="1200"/>
            <a:t>Key Technologies</a:t>
          </a:r>
        </a:p>
      </dsp:txBody>
      <dsp:txXfrm>
        <a:off x="881329" y="0"/>
        <a:ext cx="891320" cy="375945"/>
      </dsp:txXfrm>
    </dsp:sp>
    <dsp:sp modelId="{D3C5EC13-71A2-CA41-97FB-AE2AB3A23AD5}">
      <dsp:nvSpPr>
        <dsp:cNvPr id="0" name=""/>
        <dsp:cNvSpPr/>
      </dsp:nvSpPr>
      <dsp:spPr>
        <a:xfrm>
          <a:off x="1674461" y="0"/>
          <a:ext cx="1103152" cy="37594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2004" tIns="21336" rIns="10668" bIns="21336" numCol="1" spcCol="1270" anchor="ctr" anchorCtr="0">
          <a:noAutofit/>
        </a:bodyPr>
        <a:lstStyle/>
        <a:p>
          <a:pPr marL="0" lvl="0" indent="0" algn="ctr" defTabSz="355600">
            <a:lnSpc>
              <a:spcPct val="90000"/>
            </a:lnSpc>
            <a:spcBef>
              <a:spcPct val="0"/>
            </a:spcBef>
            <a:spcAft>
              <a:spcPct val="35000"/>
            </a:spcAft>
            <a:buNone/>
          </a:pPr>
          <a:r>
            <a:rPr lang="en-US" sz="800" b="1" kern="1200"/>
            <a:t>Product Portfolio</a:t>
          </a:r>
        </a:p>
      </dsp:txBody>
      <dsp:txXfrm>
        <a:off x="1862434" y="0"/>
        <a:ext cx="727207" cy="375945"/>
      </dsp:txXfrm>
    </dsp:sp>
    <dsp:sp modelId="{B742941B-14F4-8A4A-AF8F-9EE2C844F327}">
      <dsp:nvSpPr>
        <dsp:cNvPr id="0" name=""/>
        <dsp:cNvSpPr/>
      </dsp:nvSpPr>
      <dsp:spPr>
        <a:xfrm>
          <a:off x="2491451" y="0"/>
          <a:ext cx="1430807" cy="37594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1" kern="1200"/>
            <a:t>Support Infrastructure</a:t>
          </a:r>
        </a:p>
      </dsp:txBody>
      <dsp:txXfrm>
        <a:off x="2679424" y="0"/>
        <a:ext cx="1054862" cy="375945"/>
      </dsp:txXfrm>
    </dsp:sp>
    <dsp:sp modelId="{B9BA53DA-35CC-484A-BDE4-E054A67A491C}">
      <dsp:nvSpPr>
        <dsp:cNvPr id="0" name=""/>
        <dsp:cNvSpPr/>
      </dsp:nvSpPr>
      <dsp:spPr>
        <a:xfrm>
          <a:off x="3636097" y="0"/>
          <a:ext cx="1430807" cy="37594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1" kern="1200"/>
            <a:t>Customer Values</a:t>
          </a:r>
        </a:p>
      </dsp:txBody>
      <dsp:txXfrm>
        <a:off x="3824070" y="0"/>
        <a:ext cx="1054862" cy="37594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C483E8-3444-5349-BF61-65D4365CBA45}">
      <dsp:nvSpPr>
        <dsp:cNvPr id="0" name=""/>
        <dsp:cNvSpPr/>
      </dsp:nvSpPr>
      <dsp:spPr>
        <a:xfrm>
          <a:off x="2806" y="0"/>
          <a:ext cx="976711" cy="375945"/>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1" kern="1200"/>
            <a:t>Storage Business</a:t>
          </a:r>
        </a:p>
      </dsp:txBody>
      <dsp:txXfrm>
        <a:off x="2806" y="0"/>
        <a:ext cx="882725" cy="375945"/>
      </dsp:txXfrm>
    </dsp:sp>
    <dsp:sp modelId="{B554BC9E-1666-1549-9670-7336C0E91747}">
      <dsp:nvSpPr>
        <dsp:cNvPr id="0" name=""/>
        <dsp:cNvSpPr/>
      </dsp:nvSpPr>
      <dsp:spPr>
        <a:xfrm>
          <a:off x="693356" y="0"/>
          <a:ext cx="1267265" cy="37594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1" kern="1200"/>
            <a:t>Key Technologies</a:t>
          </a:r>
        </a:p>
      </dsp:txBody>
      <dsp:txXfrm>
        <a:off x="881329" y="0"/>
        <a:ext cx="891320" cy="375945"/>
      </dsp:txXfrm>
    </dsp:sp>
    <dsp:sp modelId="{D3C5EC13-71A2-CA41-97FB-AE2AB3A23AD5}">
      <dsp:nvSpPr>
        <dsp:cNvPr id="0" name=""/>
        <dsp:cNvSpPr/>
      </dsp:nvSpPr>
      <dsp:spPr>
        <a:xfrm>
          <a:off x="1674461" y="0"/>
          <a:ext cx="1103152" cy="37594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2004" tIns="21336" rIns="10668" bIns="21336" numCol="1" spcCol="1270" anchor="ctr" anchorCtr="0">
          <a:noAutofit/>
        </a:bodyPr>
        <a:lstStyle/>
        <a:p>
          <a:pPr marL="0" lvl="0" indent="0" algn="ctr" defTabSz="355600">
            <a:lnSpc>
              <a:spcPct val="90000"/>
            </a:lnSpc>
            <a:spcBef>
              <a:spcPct val="0"/>
            </a:spcBef>
            <a:spcAft>
              <a:spcPct val="35000"/>
            </a:spcAft>
            <a:buNone/>
          </a:pPr>
          <a:r>
            <a:rPr lang="en-US" sz="800" b="1" kern="1200"/>
            <a:t>Product Portfolio</a:t>
          </a:r>
        </a:p>
      </dsp:txBody>
      <dsp:txXfrm>
        <a:off x="1862434" y="0"/>
        <a:ext cx="727207" cy="375945"/>
      </dsp:txXfrm>
    </dsp:sp>
    <dsp:sp modelId="{B742941B-14F4-8A4A-AF8F-9EE2C844F327}">
      <dsp:nvSpPr>
        <dsp:cNvPr id="0" name=""/>
        <dsp:cNvSpPr/>
      </dsp:nvSpPr>
      <dsp:spPr>
        <a:xfrm>
          <a:off x="2491451" y="0"/>
          <a:ext cx="1430807" cy="37594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1" kern="1200"/>
            <a:t>Support Infrastructure</a:t>
          </a:r>
        </a:p>
      </dsp:txBody>
      <dsp:txXfrm>
        <a:off x="2679424" y="0"/>
        <a:ext cx="1054862" cy="375945"/>
      </dsp:txXfrm>
    </dsp:sp>
    <dsp:sp modelId="{B9BA53DA-35CC-484A-BDE4-E054A67A491C}">
      <dsp:nvSpPr>
        <dsp:cNvPr id="0" name=""/>
        <dsp:cNvSpPr/>
      </dsp:nvSpPr>
      <dsp:spPr>
        <a:xfrm>
          <a:off x="3636097" y="0"/>
          <a:ext cx="1430807" cy="37594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1" kern="1200"/>
            <a:t>Customer Values</a:t>
          </a:r>
        </a:p>
      </dsp:txBody>
      <dsp:txXfrm>
        <a:off x="3824070" y="0"/>
        <a:ext cx="1054862" cy="37594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C483E8-3444-5349-BF61-65D4365CBA45}">
      <dsp:nvSpPr>
        <dsp:cNvPr id="0" name=""/>
        <dsp:cNvSpPr/>
      </dsp:nvSpPr>
      <dsp:spPr>
        <a:xfrm>
          <a:off x="2806" y="0"/>
          <a:ext cx="976711" cy="375945"/>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1" kern="1200"/>
            <a:t>Storage Business</a:t>
          </a:r>
        </a:p>
      </dsp:txBody>
      <dsp:txXfrm>
        <a:off x="2806" y="0"/>
        <a:ext cx="882725" cy="375945"/>
      </dsp:txXfrm>
    </dsp:sp>
    <dsp:sp modelId="{B554BC9E-1666-1549-9670-7336C0E91747}">
      <dsp:nvSpPr>
        <dsp:cNvPr id="0" name=""/>
        <dsp:cNvSpPr/>
      </dsp:nvSpPr>
      <dsp:spPr>
        <a:xfrm>
          <a:off x="693356" y="0"/>
          <a:ext cx="1267265" cy="37594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1" kern="1200"/>
            <a:t>Key Technologies</a:t>
          </a:r>
        </a:p>
      </dsp:txBody>
      <dsp:txXfrm>
        <a:off x="881329" y="0"/>
        <a:ext cx="891320" cy="375945"/>
      </dsp:txXfrm>
    </dsp:sp>
    <dsp:sp modelId="{D3C5EC13-71A2-CA41-97FB-AE2AB3A23AD5}">
      <dsp:nvSpPr>
        <dsp:cNvPr id="0" name=""/>
        <dsp:cNvSpPr/>
      </dsp:nvSpPr>
      <dsp:spPr>
        <a:xfrm>
          <a:off x="1674461" y="0"/>
          <a:ext cx="1103152" cy="37594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2004" tIns="21336" rIns="10668" bIns="21336" numCol="1" spcCol="1270" anchor="ctr" anchorCtr="0">
          <a:noAutofit/>
        </a:bodyPr>
        <a:lstStyle/>
        <a:p>
          <a:pPr marL="0" lvl="0" indent="0" algn="ctr" defTabSz="355600">
            <a:lnSpc>
              <a:spcPct val="90000"/>
            </a:lnSpc>
            <a:spcBef>
              <a:spcPct val="0"/>
            </a:spcBef>
            <a:spcAft>
              <a:spcPct val="35000"/>
            </a:spcAft>
            <a:buNone/>
          </a:pPr>
          <a:r>
            <a:rPr lang="en-US" sz="800" b="1" kern="1200"/>
            <a:t>Product Portfolio</a:t>
          </a:r>
        </a:p>
      </dsp:txBody>
      <dsp:txXfrm>
        <a:off x="1862434" y="0"/>
        <a:ext cx="727207" cy="375945"/>
      </dsp:txXfrm>
    </dsp:sp>
    <dsp:sp modelId="{B742941B-14F4-8A4A-AF8F-9EE2C844F327}">
      <dsp:nvSpPr>
        <dsp:cNvPr id="0" name=""/>
        <dsp:cNvSpPr/>
      </dsp:nvSpPr>
      <dsp:spPr>
        <a:xfrm>
          <a:off x="2491451" y="0"/>
          <a:ext cx="1430807" cy="37594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1" kern="1200"/>
            <a:t>Support Infrastructure</a:t>
          </a:r>
        </a:p>
      </dsp:txBody>
      <dsp:txXfrm>
        <a:off x="2679424" y="0"/>
        <a:ext cx="1054862" cy="375945"/>
      </dsp:txXfrm>
    </dsp:sp>
    <dsp:sp modelId="{B9BA53DA-35CC-484A-BDE4-E054A67A491C}">
      <dsp:nvSpPr>
        <dsp:cNvPr id="0" name=""/>
        <dsp:cNvSpPr/>
      </dsp:nvSpPr>
      <dsp:spPr>
        <a:xfrm>
          <a:off x="3636097" y="0"/>
          <a:ext cx="1430807" cy="37594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1" kern="1200"/>
            <a:t>Customer Values</a:t>
          </a:r>
        </a:p>
      </dsp:txBody>
      <dsp:txXfrm>
        <a:off x="3824070" y="0"/>
        <a:ext cx="1054862" cy="37594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C483E8-3444-5349-BF61-65D4365CBA45}">
      <dsp:nvSpPr>
        <dsp:cNvPr id="0" name=""/>
        <dsp:cNvSpPr/>
      </dsp:nvSpPr>
      <dsp:spPr>
        <a:xfrm>
          <a:off x="2806" y="0"/>
          <a:ext cx="976711" cy="375945"/>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1" kern="1200"/>
            <a:t>Storage Business</a:t>
          </a:r>
        </a:p>
      </dsp:txBody>
      <dsp:txXfrm>
        <a:off x="2806" y="0"/>
        <a:ext cx="882725" cy="375945"/>
      </dsp:txXfrm>
    </dsp:sp>
    <dsp:sp modelId="{B554BC9E-1666-1549-9670-7336C0E91747}">
      <dsp:nvSpPr>
        <dsp:cNvPr id="0" name=""/>
        <dsp:cNvSpPr/>
      </dsp:nvSpPr>
      <dsp:spPr>
        <a:xfrm>
          <a:off x="693356" y="0"/>
          <a:ext cx="1267265" cy="37594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1" kern="1200"/>
            <a:t>Key Technologies</a:t>
          </a:r>
        </a:p>
      </dsp:txBody>
      <dsp:txXfrm>
        <a:off x="881329" y="0"/>
        <a:ext cx="891320" cy="375945"/>
      </dsp:txXfrm>
    </dsp:sp>
    <dsp:sp modelId="{D3C5EC13-71A2-CA41-97FB-AE2AB3A23AD5}">
      <dsp:nvSpPr>
        <dsp:cNvPr id="0" name=""/>
        <dsp:cNvSpPr/>
      </dsp:nvSpPr>
      <dsp:spPr>
        <a:xfrm>
          <a:off x="1674461" y="0"/>
          <a:ext cx="1103152" cy="37594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2004" tIns="21336" rIns="10668" bIns="21336" numCol="1" spcCol="1270" anchor="ctr" anchorCtr="0">
          <a:noAutofit/>
        </a:bodyPr>
        <a:lstStyle/>
        <a:p>
          <a:pPr marL="0" lvl="0" indent="0" algn="ctr" defTabSz="355600">
            <a:lnSpc>
              <a:spcPct val="90000"/>
            </a:lnSpc>
            <a:spcBef>
              <a:spcPct val="0"/>
            </a:spcBef>
            <a:spcAft>
              <a:spcPct val="35000"/>
            </a:spcAft>
            <a:buNone/>
          </a:pPr>
          <a:r>
            <a:rPr lang="en-US" sz="800" b="1" kern="1200"/>
            <a:t>Product Portfolio</a:t>
          </a:r>
        </a:p>
      </dsp:txBody>
      <dsp:txXfrm>
        <a:off x="1862434" y="0"/>
        <a:ext cx="727207" cy="375945"/>
      </dsp:txXfrm>
    </dsp:sp>
    <dsp:sp modelId="{B742941B-14F4-8A4A-AF8F-9EE2C844F327}">
      <dsp:nvSpPr>
        <dsp:cNvPr id="0" name=""/>
        <dsp:cNvSpPr/>
      </dsp:nvSpPr>
      <dsp:spPr>
        <a:xfrm>
          <a:off x="2491451" y="0"/>
          <a:ext cx="1430807" cy="37594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1" kern="1200"/>
            <a:t>Support Infrastructure</a:t>
          </a:r>
        </a:p>
      </dsp:txBody>
      <dsp:txXfrm>
        <a:off x="2679424" y="0"/>
        <a:ext cx="1054862" cy="375945"/>
      </dsp:txXfrm>
    </dsp:sp>
    <dsp:sp modelId="{B9BA53DA-35CC-484A-BDE4-E054A67A491C}">
      <dsp:nvSpPr>
        <dsp:cNvPr id="0" name=""/>
        <dsp:cNvSpPr/>
      </dsp:nvSpPr>
      <dsp:spPr>
        <a:xfrm>
          <a:off x="3636097" y="0"/>
          <a:ext cx="1430807" cy="37594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1" kern="1200"/>
            <a:t>Customer Values</a:t>
          </a:r>
        </a:p>
      </dsp:txBody>
      <dsp:txXfrm>
        <a:off x="3824070" y="0"/>
        <a:ext cx="1054862" cy="37594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C483E8-3444-5349-BF61-65D4365CBA45}">
      <dsp:nvSpPr>
        <dsp:cNvPr id="0" name=""/>
        <dsp:cNvSpPr/>
      </dsp:nvSpPr>
      <dsp:spPr>
        <a:xfrm>
          <a:off x="2806" y="0"/>
          <a:ext cx="976711" cy="375945"/>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1" kern="1200"/>
            <a:t>Storage Business</a:t>
          </a:r>
        </a:p>
      </dsp:txBody>
      <dsp:txXfrm>
        <a:off x="2806" y="0"/>
        <a:ext cx="882725" cy="375945"/>
      </dsp:txXfrm>
    </dsp:sp>
    <dsp:sp modelId="{B554BC9E-1666-1549-9670-7336C0E91747}">
      <dsp:nvSpPr>
        <dsp:cNvPr id="0" name=""/>
        <dsp:cNvSpPr/>
      </dsp:nvSpPr>
      <dsp:spPr>
        <a:xfrm>
          <a:off x="693356" y="0"/>
          <a:ext cx="1267265" cy="37594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1" kern="1200"/>
            <a:t>Key Technologies</a:t>
          </a:r>
        </a:p>
      </dsp:txBody>
      <dsp:txXfrm>
        <a:off x="881329" y="0"/>
        <a:ext cx="891320" cy="375945"/>
      </dsp:txXfrm>
    </dsp:sp>
    <dsp:sp modelId="{D3C5EC13-71A2-CA41-97FB-AE2AB3A23AD5}">
      <dsp:nvSpPr>
        <dsp:cNvPr id="0" name=""/>
        <dsp:cNvSpPr/>
      </dsp:nvSpPr>
      <dsp:spPr>
        <a:xfrm>
          <a:off x="1674461" y="0"/>
          <a:ext cx="1103152" cy="37594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2004" tIns="21336" rIns="10668" bIns="21336" numCol="1" spcCol="1270" anchor="ctr" anchorCtr="0">
          <a:noAutofit/>
        </a:bodyPr>
        <a:lstStyle/>
        <a:p>
          <a:pPr marL="0" lvl="0" indent="0" algn="ctr" defTabSz="355600">
            <a:lnSpc>
              <a:spcPct val="90000"/>
            </a:lnSpc>
            <a:spcBef>
              <a:spcPct val="0"/>
            </a:spcBef>
            <a:spcAft>
              <a:spcPct val="35000"/>
            </a:spcAft>
            <a:buNone/>
          </a:pPr>
          <a:r>
            <a:rPr lang="en-US" sz="800" b="1" kern="1200"/>
            <a:t>Product Portfolio</a:t>
          </a:r>
        </a:p>
      </dsp:txBody>
      <dsp:txXfrm>
        <a:off x="1862434" y="0"/>
        <a:ext cx="727207" cy="375945"/>
      </dsp:txXfrm>
    </dsp:sp>
    <dsp:sp modelId="{B742941B-14F4-8A4A-AF8F-9EE2C844F327}">
      <dsp:nvSpPr>
        <dsp:cNvPr id="0" name=""/>
        <dsp:cNvSpPr/>
      </dsp:nvSpPr>
      <dsp:spPr>
        <a:xfrm>
          <a:off x="2491451" y="0"/>
          <a:ext cx="1430807" cy="37594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1" kern="1200"/>
            <a:t>Support Infrastructure</a:t>
          </a:r>
        </a:p>
      </dsp:txBody>
      <dsp:txXfrm>
        <a:off x="2679424" y="0"/>
        <a:ext cx="1054862" cy="375945"/>
      </dsp:txXfrm>
    </dsp:sp>
    <dsp:sp modelId="{B9BA53DA-35CC-484A-BDE4-E054A67A491C}">
      <dsp:nvSpPr>
        <dsp:cNvPr id="0" name=""/>
        <dsp:cNvSpPr/>
      </dsp:nvSpPr>
      <dsp:spPr>
        <a:xfrm>
          <a:off x="3636097" y="0"/>
          <a:ext cx="1430807" cy="37594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1" kern="1200"/>
            <a:t>Customer Values</a:t>
          </a:r>
        </a:p>
      </dsp:txBody>
      <dsp:txXfrm>
        <a:off x="3824070" y="0"/>
        <a:ext cx="1054862" cy="375945"/>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C483E8-3444-5349-BF61-65D4365CBA45}">
      <dsp:nvSpPr>
        <dsp:cNvPr id="0" name=""/>
        <dsp:cNvSpPr/>
      </dsp:nvSpPr>
      <dsp:spPr>
        <a:xfrm>
          <a:off x="2806" y="0"/>
          <a:ext cx="976711" cy="375945"/>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1" kern="1200"/>
            <a:t>Storage Business</a:t>
          </a:r>
        </a:p>
      </dsp:txBody>
      <dsp:txXfrm>
        <a:off x="2806" y="0"/>
        <a:ext cx="882725" cy="375945"/>
      </dsp:txXfrm>
    </dsp:sp>
    <dsp:sp modelId="{B554BC9E-1666-1549-9670-7336C0E91747}">
      <dsp:nvSpPr>
        <dsp:cNvPr id="0" name=""/>
        <dsp:cNvSpPr/>
      </dsp:nvSpPr>
      <dsp:spPr>
        <a:xfrm>
          <a:off x="693356" y="0"/>
          <a:ext cx="1267265" cy="37594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1" kern="1200"/>
            <a:t>Key Technologies</a:t>
          </a:r>
        </a:p>
      </dsp:txBody>
      <dsp:txXfrm>
        <a:off x="881329" y="0"/>
        <a:ext cx="891320" cy="375945"/>
      </dsp:txXfrm>
    </dsp:sp>
    <dsp:sp modelId="{D3C5EC13-71A2-CA41-97FB-AE2AB3A23AD5}">
      <dsp:nvSpPr>
        <dsp:cNvPr id="0" name=""/>
        <dsp:cNvSpPr/>
      </dsp:nvSpPr>
      <dsp:spPr>
        <a:xfrm>
          <a:off x="1674461" y="0"/>
          <a:ext cx="1103152" cy="37594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2004" tIns="21336" rIns="10668" bIns="21336" numCol="1" spcCol="1270" anchor="ctr" anchorCtr="0">
          <a:noAutofit/>
        </a:bodyPr>
        <a:lstStyle/>
        <a:p>
          <a:pPr marL="0" lvl="0" indent="0" algn="ctr" defTabSz="355600">
            <a:lnSpc>
              <a:spcPct val="90000"/>
            </a:lnSpc>
            <a:spcBef>
              <a:spcPct val="0"/>
            </a:spcBef>
            <a:spcAft>
              <a:spcPct val="35000"/>
            </a:spcAft>
            <a:buNone/>
          </a:pPr>
          <a:r>
            <a:rPr lang="en-US" sz="800" b="1" kern="1200"/>
            <a:t>Product Portfolio</a:t>
          </a:r>
        </a:p>
      </dsp:txBody>
      <dsp:txXfrm>
        <a:off x="1862434" y="0"/>
        <a:ext cx="727207" cy="375945"/>
      </dsp:txXfrm>
    </dsp:sp>
    <dsp:sp modelId="{B742941B-14F4-8A4A-AF8F-9EE2C844F327}">
      <dsp:nvSpPr>
        <dsp:cNvPr id="0" name=""/>
        <dsp:cNvSpPr/>
      </dsp:nvSpPr>
      <dsp:spPr>
        <a:xfrm>
          <a:off x="2491451" y="0"/>
          <a:ext cx="1430807" cy="37594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1" kern="1200"/>
            <a:t>Support Infrastructure</a:t>
          </a:r>
        </a:p>
      </dsp:txBody>
      <dsp:txXfrm>
        <a:off x="2679424" y="0"/>
        <a:ext cx="1054862" cy="375945"/>
      </dsp:txXfrm>
    </dsp:sp>
    <dsp:sp modelId="{B9BA53DA-35CC-484A-BDE4-E054A67A491C}">
      <dsp:nvSpPr>
        <dsp:cNvPr id="0" name=""/>
        <dsp:cNvSpPr/>
      </dsp:nvSpPr>
      <dsp:spPr>
        <a:xfrm>
          <a:off x="3636097" y="0"/>
          <a:ext cx="1430807" cy="37594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1" kern="1200"/>
            <a:t>Customer Values</a:t>
          </a:r>
        </a:p>
      </dsp:txBody>
      <dsp:txXfrm>
        <a:off x="3824070" y="0"/>
        <a:ext cx="1054862" cy="375945"/>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C483E8-3444-5349-BF61-65D4365CBA45}">
      <dsp:nvSpPr>
        <dsp:cNvPr id="0" name=""/>
        <dsp:cNvSpPr/>
      </dsp:nvSpPr>
      <dsp:spPr>
        <a:xfrm>
          <a:off x="2806" y="0"/>
          <a:ext cx="976711" cy="375945"/>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1" kern="1200"/>
            <a:t>Storage Business</a:t>
          </a:r>
        </a:p>
      </dsp:txBody>
      <dsp:txXfrm>
        <a:off x="2806" y="0"/>
        <a:ext cx="882725" cy="375945"/>
      </dsp:txXfrm>
    </dsp:sp>
    <dsp:sp modelId="{B554BC9E-1666-1549-9670-7336C0E91747}">
      <dsp:nvSpPr>
        <dsp:cNvPr id="0" name=""/>
        <dsp:cNvSpPr/>
      </dsp:nvSpPr>
      <dsp:spPr>
        <a:xfrm>
          <a:off x="693356" y="0"/>
          <a:ext cx="1267265" cy="37594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1" kern="1200"/>
            <a:t>Key Technologies</a:t>
          </a:r>
        </a:p>
      </dsp:txBody>
      <dsp:txXfrm>
        <a:off x="881329" y="0"/>
        <a:ext cx="891320" cy="375945"/>
      </dsp:txXfrm>
    </dsp:sp>
    <dsp:sp modelId="{D3C5EC13-71A2-CA41-97FB-AE2AB3A23AD5}">
      <dsp:nvSpPr>
        <dsp:cNvPr id="0" name=""/>
        <dsp:cNvSpPr/>
      </dsp:nvSpPr>
      <dsp:spPr>
        <a:xfrm>
          <a:off x="1674461" y="0"/>
          <a:ext cx="1103152" cy="37594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2004" tIns="21336" rIns="10668" bIns="21336" numCol="1" spcCol="1270" anchor="ctr" anchorCtr="0">
          <a:noAutofit/>
        </a:bodyPr>
        <a:lstStyle/>
        <a:p>
          <a:pPr marL="0" lvl="0" indent="0" algn="ctr" defTabSz="355600">
            <a:lnSpc>
              <a:spcPct val="90000"/>
            </a:lnSpc>
            <a:spcBef>
              <a:spcPct val="0"/>
            </a:spcBef>
            <a:spcAft>
              <a:spcPct val="35000"/>
            </a:spcAft>
            <a:buNone/>
          </a:pPr>
          <a:r>
            <a:rPr lang="en-US" sz="800" b="1" kern="1200"/>
            <a:t>Product Portfolio</a:t>
          </a:r>
        </a:p>
      </dsp:txBody>
      <dsp:txXfrm>
        <a:off x="1862434" y="0"/>
        <a:ext cx="727207" cy="375945"/>
      </dsp:txXfrm>
    </dsp:sp>
    <dsp:sp modelId="{B742941B-14F4-8A4A-AF8F-9EE2C844F327}">
      <dsp:nvSpPr>
        <dsp:cNvPr id="0" name=""/>
        <dsp:cNvSpPr/>
      </dsp:nvSpPr>
      <dsp:spPr>
        <a:xfrm>
          <a:off x="2491451" y="0"/>
          <a:ext cx="1430807" cy="37594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1" kern="1200"/>
            <a:t>Support Infrastructure</a:t>
          </a:r>
        </a:p>
      </dsp:txBody>
      <dsp:txXfrm>
        <a:off x="2679424" y="0"/>
        <a:ext cx="1054862" cy="375945"/>
      </dsp:txXfrm>
    </dsp:sp>
    <dsp:sp modelId="{B9BA53DA-35CC-484A-BDE4-E054A67A491C}">
      <dsp:nvSpPr>
        <dsp:cNvPr id="0" name=""/>
        <dsp:cNvSpPr/>
      </dsp:nvSpPr>
      <dsp:spPr>
        <a:xfrm>
          <a:off x="3636097" y="0"/>
          <a:ext cx="1430807" cy="37594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1" kern="1200"/>
            <a:t>Customer Values</a:t>
          </a:r>
        </a:p>
      </dsp:txBody>
      <dsp:txXfrm>
        <a:off x="3824070" y="0"/>
        <a:ext cx="1054862" cy="375945"/>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C483E8-3444-5349-BF61-65D4365CBA45}">
      <dsp:nvSpPr>
        <dsp:cNvPr id="0" name=""/>
        <dsp:cNvSpPr/>
      </dsp:nvSpPr>
      <dsp:spPr>
        <a:xfrm>
          <a:off x="2806" y="0"/>
          <a:ext cx="976711" cy="375945"/>
        </a:xfrm>
        <a:prstGeom prst="homePlate">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1" kern="1200"/>
            <a:t>Storage Business</a:t>
          </a:r>
        </a:p>
      </dsp:txBody>
      <dsp:txXfrm>
        <a:off x="2806" y="0"/>
        <a:ext cx="882725" cy="375945"/>
      </dsp:txXfrm>
    </dsp:sp>
    <dsp:sp modelId="{B554BC9E-1666-1549-9670-7336C0E91747}">
      <dsp:nvSpPr>
        <dsp:cNvPr id="0" name=""/>
        <dsp:cNvSpPr/>
      </dsp:nvSpPr>
      <dsp:spPr>
        <a:xfrm>
          <a:off x="693356" y="0"/>
          <a:ext cx="1267265" cy="375945"/>
        </a:xfrm>
        <a:prstGeom prst="chevron">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1" kern="1200"/>
            <a:t>Key Technologies</a:t>
          </a:r>
        </a:p>
      </dsp:txBody>
      <dsp:txXfrm>
        <a:off x="881329" y="0"/>
        <a:ext cx="891320" cy="375945"/>
      </dsp:txXfrm>
    </dsp:sp>
    <dsp:sp modelId="{D3C5EC13-71A2-CA41-97FB-AE2AB3A23AD5}">
      <dsp:nvSpPr>
        <dsp:cNvPr id="0" name=""/>
        <dsp:cNvSpPr/>
      </dsp:nvSpPr>
      <dsp:spPr>
        <a:xfrm>
          <a:off x="1674461" y="0"/>
          <a:ext cx="1103152" cy="37594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2004" tIns="21336" rIns="10668" bIns="21336" numCol="1" spcCol="1270" anchor="ctr" anchorCtr="0">
          <a:noAutofit/>
        </a:bodyPr>
        <a:lstStyle/>
        <a:p>
          <a:pPr marL="0" lvl="0" indent="0" algn="ctr" defTabSz="355600">
            <a:lnSpc>
              <a:spcPct val="90000"/>
            </a:lnSpc>
            <a:spcBef>
              <a:spcPct val="0"/>
            </a:spcBef>
            <a:spcAft>
              <a:spcPct val="35000"/>
            </a:spcAft>
            <a:buNone/>
          </a:pPr>
          <a:r>
            <a:rPr lang="en-US" sz="800" b="1" kern="1200"/>
            <a:t>Product Portfolio</a:t>
          </a:r>
        </a:p>
      </dsp:txBody>
      <dsp:txXfrm>
        <a:off x="1862434" y="0"/>
        <a:ext cx="727207" cy="375945"/>
      </dsp:txXfrm>
    </dsp:sp>
    <dsp:sp modelId="{B742941B-14F4-8A4A-AF8F-9EE2C844F327}">
      <dsp:nvSpPr>
        <dsp:cNvPr id="0" name=""/>
        <dsp:cNvSpPr/>
      </dsp:nvSpPr>
      <dsp:spPr>
        <a:xfrm>
          <a:off x="2491451" y="0"/>
          <a:ext cx="1430807" cy="37594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1" kern="1200"/>
            <a:t>Support Infrastructure</a:t>
          </a:r>
        </a:p>
      </dsp:txBody>
      <dsp:txXfrm>
        <a:off x="2679424" y="0"/>
        <a:ext cx="1054862" cy="375945"/>
      </dsp:txXfrm>
    </dsp:sp>
    <dsp:sp modelId="{B9BA53DA-35CC-484A-BDE4-E054A67A491C}">
      <dsp:nvSpPr>
        <dsp:cNvPr id="0" name=""/>
        <dsp:cNvSpPr/>
      </dsp:nvSpPr>
      <dsp:spPr>
        <a:xfrm>
          <a:off x="3636097" y="0"/>
          <a:ext cx="1430807" cy="37594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1" kern="1200"/>
            <a:t>Customer Values</a:t>
          </a:r>
        </a:p>
      </dsp:txBody>
      <dsp:txXfrm>
        <a:off x="3824070" y="0"/>
        <a:ext cx="1054862" cy="375945"/>
      </dsp:txXfrm>
    </dsp:sp>
  </dsp:spTree>
</dsp:drawing>
</file>

<file path=ppt/diagrams/layout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0.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3.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4.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5.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6.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5.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6.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7.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8.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9.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drawing1.xml><?xml version="1.0" encoding="utf-8"?>
<c:userShapes xmlns:c="http://schemas.openxmlformats.org/drawingml/2006/chart">
  <cdr:relSizeAnchor xmlns:cdr="http://schemas.openxmlformats.org/drawingml/2006/chartDrawing">
    <cdr:from>
      <cdr:x>0</cdr:x>
      <cdr:y>0</cdr:y>
    </cdr:from>
    <cdr:to>
      <cdr:x>0.11247</cdr:x>
      <cdr:y>0.09755</cdr:y>
    </cdr:to>
    <cdr:sp macro="" textlink="">
      <cdr:nvSpPr>
        <cdr:cNvPr id="2" name="文本框 1"/>
        <cdr:cNvSpPr txBox="1"/>
      </cdr:nvSpPr>
      <cdr:spPr>
        <a:xfrm xmlns:a="http://schemas.openxmlformats.org/drawingml/2006/main">
          <a:off x="0" y="0"/>
          <a:ext cx="986118" cy="245406"/>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r>
            <a:rPr lang="en-US" altLang="zh-CN" sz="1050" dirty="0">
              <a:solidFill>
                <a:schemeClr val="bg1"/>
              </a:solidFill>
            </a:rPr>
            <a:t>Million Dollar</a:t>
          </a:r>
          <a:endParaRPr lang="zh-CN" altLang="en-US" sz="1050" dirty="0">
            <a:solidFill>
              <a:schemeClr val="bg1"/>
            </a:solidFill>
          </a:endParaRPr>
        </a:p>
      </cdr:txBody>
    </cdr: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42B52E1-D314-4B6E-BA3A-CDBCDD444A3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BA6EFB19-F2D4-4D47-A3A0-A0A1F668504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1A54248-2F7D-47AE-BD85-F8655F691659}" type="datetimeFigureOut">
              <a:rPr lang="en-US" smtClean="0"/>
              <a:t>4/23/2020</a:t>
            </a:fld>
            <a:endParaRPr lang="en-US"/>
          </a:p>
        </p:txBody>
      </p:sp>
      <p:sp>
        <p:nvSpPr>
          <p:cNvPr id="4" name="Footer Placeholder 3">
            <a:extLst>
              <a:ext uri="{FF2B5EF4-FFF2-40B4-BE49-F238E27FC236}">
                <a16:creationId xmlns:a16="http://schemas.microsoft.com/office/drawing/2014/main" id="{FDE9B970-498A-4800-AC7A-57CDD1DED65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BBA98AB7-4EAD-42DC-8A8A-ADC86EA4DA0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2564390-0070-41F6-B2CE-B5B860EA9623}" type="slidenum">
              <a:rPr lang="en-US" smtClean="0"/>
              <a:t>‹#›</a:t>
            </a:fld>
            <a:endParaRPr lang="en-US"/>
          </a:p>
        </p:txBody>
      </p:sp>
    </p:spTree>
    <p:extLst>
      <p:ext uri="{BB962C8B-B14F-4D97-AF65-F5344CB8AC3E}">
        <p14:creationId xmlns:p14="http://schemas.microsoft.com/office/powerpoint/2010/main" val="300886792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F1520C6-56AC-4B6D-AC74-4BFBEC9D5141}" type="datetimeFigureOut">
              <a:rPr lang="en-US" smtClean="0"/>
              <a:t>4/23/2020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AA6347-9C5C-4498-B753-1DF27CA46170}" type="slidenum">
              <a:rPr lang="en-US" smtClean="0"/>
              <a:t>‹#›</a:t>
            </a:fld>
            <a:endParaRPr lang="en-US"/>
          </a:p>
        </p:txBody>
      </p:sp>
    </p:spTree>
    <p:extLst>
      <p:ext uri="{BB962C8B-B14F-4D97-AF65-F5344CB8AC3E}">
        <p14:creationId xmlns:p14="http://schemas.microsoft.com/office/powerpoint/2010/main" val="12841088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7AA6347-9C5C-4498-B753-1DF27CA46170}" type="slidenum">
              <a:rPr lang="en-US" smtClean="0"/>
              <a:t>1</a:t>
            </a:fld>
            <a:endParaRPr lang="en-US"/>
          </a:p>
        </p:txBody>
      </p:sp>
    </p:spTree>
    <p:extLst>
      <p:ext uri="{BB962C8B-B14F-4D97-AF65-F5344CB8AC3E}">
        <p14:creationId xmlns:p14="http://schemas.microsoft.com/office/powerpoint/2010/main" val="34496851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To address these issues, Huawei has created a new Data Infrastructure called “One Storage, One Lake”.</a:t>
            </a:r>
          </a:p>
          <a:p>
            <a:endParaRPr lang="en-US" altLang="zh-CN" dirty="0"/>
          </a:p>
          <a:p>
            <a:r>
              <a:rPr lang="en-US" altLang="zh-CN" dirty="0"/>
              <a:t>It is based on a Data Infrastructure that is leverages Openness, Convergence, and Intelligence.  The core infrastructure and the ecosystem must be based on </a:t>
            </a:r>
            <a:r>
              <a:rPr lang="en-US" altLang="zh-CN" dirty="0" err="1"/>
              <a:t>OpenAPIs</a:t>
            </a:r>
            <a:r>
              <a:rPr lang="en-US" altLang="zh-CN" dirty="0"/>
              <a:t>, to eliminate vendor lock-in and speed development time.  The systems need to be converged, to allow for maximum flexibility.  In addition, Huawei is providing a One Data capability, which allows a single data image to be accessed via many protocols without requiring the user to create copies.  The Intelligence of the systems and their management platforms will drastically reduce Operating Costs and allow one person to do much more without additional effort or training.  Of course, all modern infrastructure must be cloud-ready, and Huawei is a huge supporter of hybrid multi-cloud capabilities.</a:t>
            </a:r>
          </a:p>
          <a:p>
            <a:endParaRPr lang="en-US" altLang="zh-CN" dirty="0"/>
          </a:p>
          <a:p>
            <a:r>
              <a:rPr lang="en-US" altLang="zh-CN" dirty="0"/>
              <a:t>Data must be maintained over its entire lifecycle, and the governance and requirements for the data need to be simply managed as a global resource.  The systems themselves, once given the SLAs and requirements, should manage all aspect of data lifecycle needs, including backup, archive, replication, and performance.  This is true end-to-end lifecycle management.</a:t>
            </a:r>
          </a:p>
          <a:p>
            <a:endParaRPr lang="en-US" altLang="zh-CN" dirty="0"/>
          </a:p>
          <a:p>
            <a:r>
              <a:rPr lang="en-US" altLang="zh-CN" dirty="0"/>
              <a:t>Because Huawei understands the problems and can understand the needs going forward, they have created this architecture to address the current limitations and prepare customers for the needs to come.  We can end a section like this with something like, “Huawei invites you to partner with us to succeed together in this new era of explosive data growth.”</a:t>
            </a:r>
          </a:p>
          <a:p>
            <a:endParaRPr lang="en-US" altLang="zh-CN" dirty="0"/>
          </a:p>
          <a:p>
            <a:r>
              <a:rPr lang="en-US" altLang="zh-CN" dirty="0"/>
              <a:t>So, we included in this section our key messages:</a:t>
            </a:r>
          </a:p>
          <a:p>
            <a:pPr marL="171450" indent="-171450">
              <a:buFont typeface="Arial" panose="020B0604020202020204" pitchFamily="34" charset="0"/>
              <a:buChar char="•"/>
            </a:pPr>
            <a:r>
              <a:rPr lang="en-US" dirty="0"/>
              <a:t>Growth is accelerating due to technologies like 5G, AI, and Edge/IoT</a:t>
            </a:r>
          </a:p>
          <a:p>
            <a:pPr marL="171450" indent="-171450">
              <a:buFont typeface="Arial" panose="020B0604020202020204" pitchFamily="34" charset="0"/>
              <a:buChar char="•"/>
            </a:pPr>
            <a:r>
              <a:rPr lang="en-US" dirty="0"/>
              <a:t>We need to change, since the current model does not scale or meet our upcoming needs</a:t>
            </a:r>
          </a:p>
          <a:p>
            <a:pPr marL="171450" indent="-171450">
              <a:buFont typeface="Arial" panose="020B0604020202020204" pitchFamily="34" charset="0"/>
              <a:buChar char="•"/>
            </a:pPr>
            <a:r>
              <a:rPr lang="en-US" dirty="0"/>
              <a:t>Huawei will partner with the customers to deploy our leading-edge solution</a:t>
            </a:r>
          </a:p>
          <a:p>
            <a:pPr marL="457200" lvl="1" indent="0">
              <a:buNone/>
            </a:pPr>
            <a:endParaRPr lang="en-US" dirty="0"/>
          </a:p>
          <a:p>
            <a:endParaRPr lang="en-US" altLang="zh-CN" dirty="0"/>
          </a:p>
        </p:txBody>
      </p:sp>
    </p:spTree>
    <p:extLst>
      <p:ext uri="{BB962C8B-B14F-4D97-AF65-F5344CB8AC3E}">
        <p14:creationId xmlns:p14="http://schemas.microsoft.com/office/powerpoint/2010/main" val="13196357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t>What is one data architecture?</a:t>
            </a:r>
          </a:p>
          <a:p>
            <a:r>
              <a:rPr lang="en-US" sz="1200"/>
              <a:t>One data architecture means that new storage products, whether internally SDS or not, satisfy the same set of requirements for data processing. First, different services are fused into one, and can be provided by a single platform. Second, the data architecture can be implemented on different types of platforms (traditional or SDS). Internally, the SDS and traditional array architecture share a lot of architectural designs. Finally, the different platforms can be delivered to market as different products and solutions to meet different needs.</a:t>
            </a:r>
          </a:p>
          <a:p>
            <a:endParaRPr lang="en-US" sz="1200"/>
          </a:p>
          <a:p>
            <a:r>
              <a:rPr lang="en-US" sz="1200"/>
              <a:t>Why using one data architecture? Benefits and values.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Focusing on this core set will better support customer’s future needs. Customers will see a unified set of features for data processing. They can pick and choose OceanStor products based on their needs. Their data will grow with the system, and if needed, seamlessly migrated within the product family.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p>
          <a:p>
            <a:r>
              <a:rPr lang="en-US" sz="1200"/>
              <a:t>How is it done?</a:t>
            </a:r>
          </a:p>
          <a:p>
            <a:r>
              <a:rPr lang="en-US" sz="1200"/>
              <a:t>- The OceanStor series utilize one data architecture and provide both high-performance all-flash storage systems (Dorado) and distributed software defined storage (100D), which serves block, file, and object simultaneously.</a:t>
            </a:r>
          </a:p>
          <a:p>
            <a:r>
              <a:rPr lang="en-US" sz="1200"/>
              <a:t>- Storage products providing data processing engines that handles structured data (</a:t>
            </a:r>
            <a:r>
              <a:rPr lang="en-US" sz="1200" err="1"/>
              <a:t>GaussDB</a:t>
            </a:r>
            <a:r>
              <a:rPr lang="en-US" sz="1200"/>
              <a:t>) and unstructured data (data lakes). They can be delivered as a solution or as HCI appliances.</a:t>
            </a:r>
          </a:p>
          <a:p>
            <a:pPr marL="171450" indent="-171450">
              <a:buFontTx/>
              <a:buChar char="-"/>
            </a:pPr>
            <a:r>
              <a:rPr lang="en-US" sz="1200"/>
              <a:t>Specially designed ARM CPUs and AI accelerator chips will be used widely across the platform to offload computation and provide best performance while lowering the TCO.</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 AI assisted operation and management, using AI algorithms for optimization and operation.</a:t>
            </a:r>
          </a:p>
          <a:p>
            <a:r>
              <a:rPr lang="en-US" sz="1200"/>
              <a:t>- SDS supporting cloud-based infrastructure and meeting data flow requirements using a storage native hybrid cloud strategy.</a:t>
            </a:r>
          </a:p>
          <a:p>
            <a:r>
              <a:rPr lang="en-US" sz="1200"/>
              <a:t>All system design taking high-availability into account. OceanStor Dorado can function with only one engine running. Overall system reliability is improved via replication across multiple data centers or multiple clouds.</a:t>
            </a:r>
          </a:p>
          <a:p>
            <a:endParaRPr lang="en-US"/>
          </a:p>
          <a:p>
            <a:r>
              <a:rPr lang="en-US"/>
              <a:t>Now let’s talk about the unified management platform. Since the new storage adopts one data architecture, it is natural for it to adopt a unified management platform. This management platform uses the </a:t>
            </a:r>
            <a:r>
              <a:rPr lang="en-US" err="1"/>
              <a:t>AIOps</a:t>
            </a:r>
            <a:r>
              <a:rPr lang="en-US"/>
              <a:t> methodology and cloud based architecture to help customer maintain healthy systems, thereby reducing the overall TCO. The </a:t>
            </a:r>
            <a:r>
              <a:rPr lang="en-US" err="1"/>
              <a:t>flashever</a:t>
            </a:r>
            <a:r>
              <a:rPr lang="en-US"/>
              <a:t> program allows customers to gradually upgrade their system without any data migration.</a:t>
            </a:r>
          </a:p>
          <a:p>
            <a:endParaRPr lang="en-US"/>
          </a:p>
          <a:p>
            <a:endParaRPr lang="en-US"/>
          </a:p>
        </p:txBody>
      </p:sp>
      <p:sp>
        <p:nvSpPr>
          <p:cNvPr id="4" name="Slide Number Placeholder 3"/>
          <p:cNvSpPr>
            <a:spLocks noGrp="1"/>
          </p:cNvSpPr>
          <p:nvPr>
            <p:ph type="sldNum" sz="quarter" idx="5"/>
          </p:nvPr>
        </p:nvSpPr>
        <p:spPr/>
        <p:txBody>
          <a:bodyPr/>
          <a:lstStyle/>
          <a:p>
            <a:fld id="{77AA6347-9C5C-4498-B753-1DF27CA46170}" type="slidenum">
              <a:rPr lang="en-US" smtClean="0"/>
              <a:t>11</a:t>
            </a:fld>
            <a:endParaRPr lang="en-US"/>
          </a:p>
        </p:txBody>
      </p:sp>
    </p:spTree>
    <p:extLst>
      <p:ext uri="{BB962C8B-B14F-4D97-AF65-F5344CB8AC3E}">
        <p14:creationId xmlns:p14="http://schemas.microsoft.com/office/powerpoint/2010/main" val="3554139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t>What is one data architecture?</a:t>
            </a:r>
          </a:p>
          <a:p>
            <a:r>
              <a:rPr lang="en-US" sz="1200"/>
              <a:t>One data architecture means that new storage products, whether internally SDS or not, satisfy the same set of requirements for data processing. First, different services are fused into one, and can be provided by a single platform. Second, the data architecture can be implemented on different types of platforms (traditional or SDS). Internally, the SDS and traditional array architecture share a lot of architectural designs. Finally, the different platforms can be delivered to market as different products and solutions to meet different needs.</a:t>
            </a:r>
          </a:p>
          <a:p>
            <a:endParaRPr lang="en-US" sz="1200"/>
          </a:p>
          <a:p>
            <a:r>
              <a:rPr lang="en-US" sz="1200"/>
              <a:t>Why using one data architecture? Benefits and values.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Focusing on this core set will better support customer’s future needs. Customers will see a unified set of features for data processing. They can pick and choose OceanStor products based on their needs. Their data will grow with the system, and if needed, seamlessly migrated within the product family.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p>
          <a:p>
            <a:r>
              <a:rPr lang="en-US" sz="1200"/>
              <a:t>How is it done?</a:t>
            </a:r>
          </a:p>
          <a:p>
            <a:r>
              <a:rPr lang="en-US" sz="1200"/>
              <a:t>- The OceanStor series utilize one data architecture and provide both high-performance all-flash storage systems (Dorado) and distributed software defined storage (100D), which serves block, file, and object simultaneously.</a:t>
            </a:r>
          </a:p>
          <a:p>
            <a:r>
              <a:rPr lang="en-US" sz="1200"/>
              <a:t>- Storage products providing data processing engines that handles structured data (</a:t>
            </a:r>
            <a:r>
              <a:rPr lang="en-US" sz="1200" err="1"/>
              <a:t>GaussDB</a:t>
            </a:r>
            <a:r>
              <a:rPr lang="en-US" sz="1200"/>
              <a:t>) and unstructured data (data lakes). They can be delivered as a solution or as HCI appliances.</a:t>
            </a:r>
          </a:p>
          <a:p>
            <a:pPr marL="171450" indent="-171450">
              <a:buFontTx/>
              <a:buChar char="-"/>
            </a:pPr>
            <a:r>
              <a:rPr lang="en-US" sz="1200"/>
              <a:t>Specially designed ARM CPUs and AI accelerator chips will be used widely across the platform to offload computation and provide best performance while lowering the TCO.</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 AI assisted operation and management, using AI algorithms for optimization and operation.</a:t>
            </a:r>
          </a:p>
          <a:p>
            <a:r>
              <a:rPr lang="en-US" sz="1200"/>
              <a:t>- SDS supporting cloud-based infrastructure and meeting data flow requirements using a storage native hybrid cloud strategy.</a:t>
            </a:r>
          </a:p>
          <a:p>
            <a:r>
              <a:rPr lang="en-US" sz="1200"/>
              <a:t>All system design taking high-availability into account. OceanStor Dorado can function with only one engine running. Overall system reliability is improved via replication across multiple data centers or multiple clouds.</a:t>
            </a:r>
          </a:p>
          <a:p>
            <a:endParaRPr lang="en-US"/>
          </a:p>
          <a:p>
            <a:r>
              <a:rPr lang="en-US"/>
              <a:t>Now let’s talk about the unified management platform. Since the new storage adopts one data architecture, it is natural for it to adopt a unified management platform. This management platform uses the </a:t>
            </a:r>
            <a:r>
              <a:rPr lang="en-US" err="1"/>
              <a:t>AIOps</a:t>
            </a:r>
            <a:r>
              <a:rPr lang="en-US"/>
              <a:t> methodology and cloud based architecture to help customer maintain healthy systems, thereby reducing the overall TCO. The </a:t>
            </a:r>
            <a:r>
              <a:rPr lang="en-US" err="1"/>
              <a:t>flashever</a:t>
            </a:r>
            <a:r>
              <a:rPr lang="en-US"/>
              <a:t> program allows customers to gradually upgrade their system without any data migration.</a:t>
            </a:r>
          </a:p>
          <a:p>
            <a:endParaRPr lang="en-US"/>
          </a:p>
          <a:p>
            <a:endParaRPr lang="en-US"/>
          </a:p>
        </p:txBody>
      </p:sp>
      <p:sp>
        <p:nvSpPr>
          <p:cNvPr id="4" name="Slide Number Placeholder 3"/>
          <p:cNvSpPr>
            <a:spLocks noGrp="1"/>
          </p:cNvSpPr>
          <p:nvPr>
            <p:ph type="sldNum" sz="quarter" idx="5"/>
          </p:nvPr>
        </p:nvSpPr>
        <p:spPr/>
        <p:txBody>
          <a:bodyPr/>
          <a:lstStyle/>
          <a:p>
            <a:fld id="{77AA6347-9C5C-4498-B753-1DF27CA46170}" type="slidenum">
              <a:rPr lang="en-US" smtClean="0"/>
              <a:t>12</a:t>
            </a:fld>
            <a:endParaRPr lang="en-US"/>
          </a:p>
        </p:txBody>
      </p:sp>
    </p:spTree>
    <p:extLst>
      <p:ext uri="{BB962C8B-B14F-4D97-AF65-F5344CB8AC3E}">
        <p14:creationId xmlns:p14="http://schemas.microsoft.com/office/powerpoint/2010/main" val="24920642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Here we talk about the key storage technologies. Since there are so many technologies, the presenter can focus on several technologies that the audience is most interested in. Otherwise, the presenter can go through them from top down or bottom up.</a:t>
            </a:r>
          </a:p>
          <a:p>
            <a:endParaRPr lang="en-US"/>
          </a:p>
          <a:p>
            <a:r>
              <a:rPr lang="en-US"/>
              <a:t>There are so many concepts in the storage world, and I don’t expect the listeners to understand them all at once. These concepts will be covered in details later in various training courses. I will use a few examples to show you why they are key storage technologies.</a:t>
            </a:r>
          </a:p>
          <a:p>
            <a:endParaRPr lang="en-US"/>
          </a:p>
          <a:p>
            <a:r>
              <a:rPr lang="en-US"/>
              <a:t>First, let’s talk about Erasure coding (EC). </a:t>
            </a:r>
          </a:p>
          <a:p>
            <a:endParaRPr lang="en-US"/>
          </a:p>
          <a:p>
            <a:r>
              <a:rPr lang="en-US" err="1"/>
              <a:t>FlashLink</a:t>
            </a:r>
            <a:r>
              <a:rPr lang="en-US"/>
              <a:t>:  </a:t>
            </a:r>
          </a:p>
          <a:p>
            <a:r>
              <a:rPr lang="en-US"/>
              <a:t>Hi-1822 Chip for </a:t>
            </a:r>
            <a:r>
              <a:rPr lang="en-US" err="1"/>
              <a:t>NVMe</a:t>
            </a:r>
            <a:r>
              <a:rPr lang="en-US"/>
              <a:t> over Fabric, </a:t>
            </a:r>
          </a:p>
          <a:p>
            <a:r>
              <a:rPr lang="en-US" err="1"/>
              <a:t>Kunpeng</a:t>
            </a:r>
            <a:r>
              <a:rPr lang="en-US"/>
              <a:t> 920 for both Disk Enclosure and System Controller</a:t>
            </a:r>
          </a:p>
          <a:p>
            <a:r>
              <a:rPr lang="en-US"/>
              <a:t>Hi-1812e for SSD controller</a:t>
            </a:r>
          </a:p>
          <a:p>
            <a:r>
              <a:rPr lang="en-US"/>
              <a:t>Ascend310 for AI Acceleration</a:t>
            </a:r>
          </a:p>
        </p:txBody>
      </p:sp>
      <p:sp>
        <p:nvSpPr>
          <p:cNvPr id="4" name="Slide Number Placeholder 3"/>
          <p:cNvSpPr>
            <a:spLocks noGrp="1"/>
          </p:cNvSpPr>
          <p:nvPr>
            <p:ph type="sldNum" sz="quarter" idx="5"/>
          </p:nvPr>
        </p:nvSpPr>
        <p:spPr/>
        <p:txBody>
          <a:bodyPr/>
          <a:lstStyle/>
          <a:p>
            <a:fld id="{77AA6347-9C5C-4498-B753-1DF27CA46170}" type="slidenum">
              <a:rPr lang="en-US" smtClean="0"/>
              <a:t>13</a:t>
            </a:fld>
            <a:endParaRPr lang="en-US"/>
          </a:p>
        </p:txBody>
      </p:sp>
    </p:spTree>
    <p:extLst>
      <p:ext uri="{BB962C8B-B14F-4D97-AF65-F5344CB8AC3E}">
        <p14:creationId xmlns:p14="http://schemas.microsoft.com/office/powerpoint/2010/main" val="42778845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100">
                <a:solidFill>
                  <a:schemeClr val="tx1"/>
                </a:solidFill>
                <a:latin typeface="Arial" panose="020B0604020202020204" pitchFamily="34" charset="0"/>
                <a:ea typeface="黑体" panose="02010609060101010101" pitchFamily="49" charset="-122"/>
              </a:defRPr>
            </a:lvl1pPr>
            <a:lvl2pPr marL="742950" indent="-285750" eaLnBrk="0" hangingPunct="0">
              <a:defRPr sz="2100">
                <a:solidFill>
                  <a:schemeClr val="tx1"/>
                </a:solidFill>
                <a:latin typeface="Arial" panose="020B0604020202020204" pitchFamily="34" charset="0"/>
                <a:ea typeface="黑体" panose="02010609060101010101" pitchFamily="49" charset="-122"/>
              </a:defRPr>
            </a:lvl2pPr>
            <a:lvl3pPr marL="1143000" indent="-228600" eaLnBrk="0" hangingPunct="0">
              <a:defRPr sz="2100">
                <a:solidFill>
                  <a:schemeClr val="tx1"/>
                </a:solidFill>
                <a:latin typeface="Arial" panose="020B0604020202020204" pitchFamily="34" charset="0"/>
                <a:ea typeface="黑体" panose="02010609060101010101" pitchFamily="49" charset="-122"/>
              </a:defRPr>
            </a:lvl3pPr>
            <a:lvl4pPr marL="1600200" indent="-228600" eaLnBrk="0" hangingPunct="0">
              <a:defRPr sz="2100">
                <a:solidFill>
                  <a:schemeClr val="tx1"/>
                </a:solidFill>
                <a:latin typeface="Arial" panose="020B0604020202020204" pitchFamily="34" charset="0"/>
                <a:ea typeface="黑体" panose="02010609060101010101" pitchFamily="49" charset="-122"/>
              </a:defRPr>
            </a:lvl4pPr>
            <a:lvl5pPr marL="2057400" indent="-228600" eaLnBrk="0" hangingPunct="0">
              <a:defRPr sz="21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21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21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21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2100">
                <a:solidFill>
                  <a:schemeClr val="tx1"/>
                </a:solidFill>
                <a:latin typeface="Arial" panose="020B0604020202020204" pitchFamily="34" charset="0"/>
                <a:ea typeface="黑体" panose="02010609060101010101" pitchFamily="49" charset="-122"/>
              </a:defRPr>
            </a:lvl9pPr>
          </a:lstStyle>
          <a:p>
            <a:pPr eaLnBrk="1" hangingPunct="1"/>
            <a:fld id="{C715DA8F-B47F-495F-9FF5-E0BF9761DF03}" type="datetime1">
              <a:rPr lang="zh-CN" altLang="en-US" sz="1200" smtClean="0">
                <a:ea typeface="宋体" panose="02010600030101010101" pitchFamily="2" charset="-122"/>
              </a:rPr>
              <a:pPr eaLnBrk="1" hangingPunct="1"/>
              <a:t>2020/4/23</a:t>
            </a:fld>
            <a:endParaRPr lang="en-US" altLang="zh-CN" sz="1200">
              <a:ea typeface="宋体" panose="02010600030101010101" pitchFamily="2" charset="-122"/>
            </a:endParaRPr>
          </a:p>
        </p:txBody>
      </p:sp>
      <p:sp>
        <p:nvSpPr>
          <p:cNvPr id="4301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100">
                <a:solidFill>
                  <a:schemeClr val="tx1"/>
                </a:solidFill>
                <a:latin typeface="Arial" panose="020B0604020202020204" pitchFamily="34" charset="0"/>
                <a:ea typeface="黑体" panose="02010609060101010101" pitchFamily="49" charset="-122"/>
              </a:defRPr>
            </a:lvl1pPr>
            <a:lvl2pPr marL="742950" indent="-285750" eaLnBrk="0" hangingPunct="0">
              <a:defRPr sz="2100">
                <a:solidFill>
                  <a:schemeClr val="tx1"/>
                </a:solidFill>
                <a:latin typeface="Arial" panose="020B0604020202020204" pitchFamily="34" charset="0"/>
                <a:ea typeface="黑体" panose="02010609060101010101" pitchFamily="49" charset="-122"/>
              </a:defRPr>
            </a:lvl2pPr>
            <a:lvl3pPr marL="1143000" indent="-228600" eaLnBrk="0" hangingPunct="0">
              <a:defRPr sz="2100">
                <a:solidFill>
                  <a:schemeClr val="tx1"/>
                </a:solidFill>
                <a:latin typeface="Arial" panose="020B0604020202020204" pitchFamily="34" charset="0"/>
                <a:ea typeface="黑体" panose="02010609060101010101" pitchFamily="49" charset="-122"/>
              </a:defRPr>
            </a:lvl3pPr>
            <a:lvl4pPr marL="1600200" indent="-228600" eaLnBrk="0" hangingPunct="0">
              <a:defRPr sz="2100">
                <a:solidFill>
                  <a:schemeClr val="tx1"/>
                </a:solidFill>
                <a:latin typeface="Arial" panose="020B0604020202020204" pitchFamily="34" charset="0"/>
                <a:ea typeface="黑体" panose="02010609060101010101" pitchFamily="49" charset="-122"/>
              </a:defRPr>
            </a:lvl4pPr>
            <a:lvl5pPr marL="2057400" indent="-228600" eaLnBrk="0" hangingPunct="0">
              <a:defRPr sz="21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21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21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21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2100">
                <a:solidFill>
                  <a:schemeClr val="tx1"/>
                </a:solidFill>
                <a:latin typeface="Arial" panose="020B0604020202020204" pitchFamily="34" charset="0"/>
                <a:ea typeface="黑体" panose="02010609060101010101" pitchFamily="49" charset="-122"/>
              </a:defRPr>
            </a:lvl9pPr>
          </a:lstStyle>
          <a:p>
            <a:pPr eaLnBrk="1" hangingPunct="1"/>
            <a:fld id="{FE8F8182-62F3-41DA-901D-3BAED24CED6A}" type="slidenum">
              <a:rPr lang="en-US" altLang="zh-CN" sz="1200">
                <a:ea typeface="宋体" panose="02010600030101010101" pitchFamily="2" charset="-122"/>
              </a:rPr>
              <a:pPr eaLnBrk="1" hangingPunct="1"/>
              <a:t>14</a:t>
            </a:fld>
            <a:endParaRPr lang="en-US" altLang="zh-CN" sz="1200">
              <a:ea typeface="宋体" panose="02010600030101010101" pitchFamily="2" charset="-122"/>
            </a:endParaRPr>
          </a:p>
        </p:txBody>
      </p:sp>
      <p:sp>
        <p:nvSpPr>
          <p:cNvPr id="43012" name="Rectangle 2"/>
          <p:cNvSpPr>
            <a:spLocks noGrp="1" noRot="1" noChangeAspect="1" noChangeArrowheads="1" noTextEdit="1"/>
          </p:cNvSpPr>
          <p:nvPr>
            <p:ph type="sldImg"/>
          </p:nvPr>
        </p:nvSpPr>
        <p:spPr>
          <a:xfrm>
            <a:off x="92075" y="744538"/>
            <a:ext cx="6616700" cy="3721100"/>
          </a:xfrm>
          <a:ln/>
        </p:spPr>
      </p:sp>
      <p:sp>
        <p:nvSpPr>
          <p:cNvPr id="43013" name="Rectangle 3"/>
          <p:cNvSpPr>
            <a:spLocks noGrp="1" noChangeArrowheads="1"/>
          </p:cNvSpPr>
          <p:nvPr>
            <p:ph type="body" idx="1"/>
          </p:nvPr>
        </p:nvSpPr>
        <p:spPr>
          <a:xfrm>
            <a:off x="679450" y="4716463"/>
            <a:ext cx="5438775" cy="44672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z="1600" b="0" i="0" kern="1200">
                <a:solidFill>
                  <a:schemeClr val="tx1"/>
                </a:solidFill>
                <a:effectLst/>
                <a:latin typeface="+mn-lt"/>
                <a:ea typeface="+mn-ea"/>
                <a:cs typeface="+mn-cs"/>
              </a:rPr>
              <a:t>Huawei Intelligent Data Storage Portfolio offers a wide range of products at three levels:  System level, Data Management Level and Solution Level</a:t>
            </a:r>
          </a:p>
          <a:p>
            <a:endParaRPr lang="en-US" sz="1600" b="0" i="0" kern="1200">
              <a:solidFill>
                <a:schemeClr val="tx1"/>
              </a:solidFill>
              <a:effectLst/>
              <a:latin typeface="+mn-lt"/>
              <a:ea typeface="+mn-ea"/>
              <a:cs typeface="+mn-cs"/>
            </a:endParaRPr>
          </a:p>
          <a:p>
            <a:r>
              <a:rPr lang="en-US" sz="1600" b="1" i="0" kern="1200">
                <a:solidFill>
                  <a:schemeClr val="tx1"/>
                </a:solidFill>
                <a:effectLst/>
                <a:latin typeface="+mn-lt"/>
                <a:ea typeface="+mn-ea"/>
                <a:cs typeface="+mn-cs"/>
              </a:rPr>
              <a:t>Key messages:</a:t>
            </a:r>
          </a:p>
          <a:p>
            <a:r>
              <a:rPr lang="en-US" sz="1600" b="0" i="0" kern="1200" err="1">
                <a:solidFill>
                  <a:schemeClr val="tx1"/>
                </a:solidFill>
                <a:effectLst/>
                <a:latin typeface="+mn-lt"/>
                <a:ea typeface="+mn-ea"/>
                <a:cs typeface="+mn-cs"/>
              </a:rPr>
              <a:t>OceanStor</a:t>
            </a:r>
            <a:r>
              <a:rPr lang="en-US" sz="1600" b="0" i="0" kern="1200">
                <a:solidFill>
                  <a:schemeClr val="tx1"/>
                </a:solidFill>
                <a:effectLst/>
                <a:latin typeface="+mn-lt"/>
                <a:ea typeface="+mn-ea"/>
                <a:cs typeface="+mn-cs"/>
              </a:rPr>
              <a:t> Dorado v6 is  industry best AFA product with ultra reliability and scalability for enterprise customers. </a:t>
            </a:r>
          </a:p>
          <a:p>
            <a:r>
              <a:rPr lang="en-US" sz="1600" b="0" i="0" kern="1200">
                <a:solidFill>
                  <a:schemeClr val="tx1"/>
                </a:solidFill>
                <a:effectLst/>
                <a:latin typeface="+mn-lt"/>
                <a:ea typeface="+mn-ea"/>
                <a:cs typeface="+mn-cs"/>
              </a:rPr>
              <a:t>OceanStor 100D is our latest big data, data lake solutions with ultra scalability and virtually unlimited scale out throughput. </a:t>
            </a:r>
          </a:p>
          <a:p>
            <a:endParaRPr lang="en-US" sz="1600" b="0" i="0" kern="1200">
              <a:solidFill>
                <a:schemeClr val="tx1"/>
              </a:solidFill>
              <a:effectLst/>
              <a:latin typeface="+mn-lt"/>
              <a:ea typeface="+mn-ea"/>
              <a:cs typeface="+mn-cs"/>
            </a:endParaRPr>
          </a:p>
          <a:p>
            <a:r>
              <a:rPr lang="en-US" sz="1600" b="0" i="0" kern="1200">
                <a:solidFill>
                  <a:schemeClr val="tx1"/>
                </a:solidFill>
                <a:effectLst/>
                <a:latin typeface="+mn-lt"/>
                <a:ea typeface="+mn-ea"/>
                <a:cs typeface="+mn-cs"/>
              </a:rPr>
              <a:t>For Storage system: </a:t>
            </a:r>
          </a:p>
          <a:p>
            <a:endParaRPr lang="en-US" sz="1600" b="0" i="0" kern="1200">
              <a:solidFill>
                <a:schemeClr val="tx1"/>
              </a:solidFill>
              <a:effectLst/>
              <a:latin typeface="+mn-lt"/>
              <a:ea typeface="+mn-ea"/>
              <a:cs typeface="+mn-cs"/>
            </a:endParaRPr>
          </a:p>
          <a:p>
            <a:r>
              <a:rPr lang="en-US" sz="1600" b="0" i="0" kern="1200" err="1">
                <a:solidFill>
                  <a:schemeClr val="tx1"/>
                </a:solidFill>
                <a:effectLst/>
                <a:latin typeface="+mn-lt"/>
                <a:ea typeface="+mn-ea"/>
                <a:cs typeface="+mn-cs"/>
              </a:rPr>
              <a:t>OceanStor</a:t>
            </a:r>
            <a:r>
              <a:rPr lang="en-US" sz="1600" b="0" i="0" kern="1200">
                <a:solidFill>
                  <a:schemeClr val="tx1"/>
                </a:solidFill>
                <a:effectLst/>
                <a:latin typeface="+mn-lt"/>
                <a:ea typeface="+mn-ea"/>
                <a:cs typeface="+mn-cs"/>
              </a:rPr>
              <a:t> Dorado v6 is  industry best AFA product with ultra reliability and scalability for enterprise customers. </a:t>
            </a:r>
          </a:p>
          <a:p>
            <a:r>
              <a:rPr kumimoji="1" lang="en-US" sz="1600" err="1">
                <a:solidFill>
                  <a:schemeClr val="bg1">
                    <a:lumMod val="50000"/>
                  </a:schemeClr>
                </a:solidFill>
                <a:latin typeface="Arial" panose="020B0604020202020204" pitchFamily="34" charset="0"/>
                <a:ea typeface="Microsoft YaHei" panose="020B0503020204020204" pitchFamily="34" charset="-122"/>
              </a:rPr>
              <a:t>OceanStor</a:t>
            </a:r>
            <a:r>
              <a:rPr kumimoji="1" lang="en-US" sz="1600">
                <a:solidFill>
                  <a:schemeClr val="bg1">
                    <a:lumMod val="50000"/>
                  </a:schemeClr>
                </a:solidFill>
                <a:latin typeface="Arial" panose="020B0604020202020204" pitchFamily="34" charset="0"/>
                <a:ea typeface="Microsoft YaHei" panose="020B0503020204020204" pitchFamily="34" charset="-122"/>
              </a:rPr>
              <a:t> Dorado delivers 20 million IOPS for best-in-class performance with </a:t>
            </a:r>
            <a:r>
              <a:rPr kumimoji="1" lang="en-US" altLang="zh-CN" sz="1600">
                <a:solidFill>
                  <a:schemeClr val="bg1">
                    <a:lumMod val="50000"/>
                  </a:schemeClr>
                </a:solidFill>
                <a:latin typeface="Arial" panose="020B0604020202020204" pitchFamily="34" charset="0"/>
                <a:ea typeface="Microsoft YaHei" panose="020B0503020204020204" pitchFamily="34" charset="-122"/>
              </a:rPr>
              <a:t>Huawei-developed intelligent chips, </a:t>
            </a:r>
            <a:r>
              <a:rPr kumimoji="1" lang="en-US" altLang="zh-CN" sz="1600" err="1">
                <a:solidFill>
                  <a:schemeClr val="bg1">
                    <a:lumMod val="50000"/>
                  </a:schemeClr>
                </a:solidFill>
                <a:latin typeface="Arial" panose="020B0604020202020204" pitchFamily="34" charset="0"/>
                <a:ea typeface="Microsoft YaHei" panose="020B0503020204020204" pitchFamily="34" charset="-122"/>
              </a:rPr>
              <a:t>FlashLink</a:t>
            </a:r>
            <a:r>
              <a:rPr kumimoji="1" lang="en-US" altLang="zh-CN" sz="1600" baseline="30000">
                <a:solidFill>
                  <a:schemeClr val="bg1">
                    <a:lumMod val="50000"/>
                  </a:schemeClr>
                </a:solidFill>
                <a:latin typeface="Arial" panose="020B0604020202020204" pitchFamily="34" charset="0"/>
                <a:ea typeface="Microsoft YaHei" panose="020B0503020204020204" pitchFamily="34" charset="-122"/>
              </a:rPr>
              <a:t>®</a:t>
            </a:r>
            <a:r>
              <a:rPr kumimoji="1" lang="en-US" altLang="zh-CN" sz="1600">
                <a:solidFill>
                  <a:schemeClr val="bg1">
                    <a:lumMod val="50000"/>
                  </a:schemeClr>
                </a:solidFill>
                <a:latin typeface="Arial" panose="020B0604020202020204" pitchFamily="34" charset="0"/>
                <a:ea typeface="Microsoft YaHei" panose="020B0503020204020204" pitchFamily="34" charset="-122"/>
              </a:rPr>
              <a:t> intelligent algorithm, and end-to-end </a:t>
            </a:r>
            <a:r>
              <a:rPr kumimoji="1" lang="en-US" altLang="zh-CN" sz="1600" err="1">
                <a:solidFill>
                  <a:schemeClr val="bg1">
                    <a:lumMod val="50000"/>
                  </a:schemeClr>
                </a:solidFill>
                <a:latin typeface="Arial" panose="020B0604020202020204" pitchFamily="34" charset="0"/>
                <a:ea typeface="Microsoft YaHei" panose="020B0503020204020204" pitchFamily="34" charset="-122"/>
              </a:rPr>
              <a:t>NVMe</a:t>
            </a:r>
            <a:r>
              <a:rPr kumimoji="1" lang="en-US" altLang="zh-CN" sz="1600">
                <a:solidFill>
                  <a:schemeClr val="bg1">
                    <a:lumMod val="50000"/>
                  </a:schemeClr>
                </a:solidFill>
                <a:latin typeface="Arial" panose="020B0604020202020204" pitchFamily="34" charset="0"/>
                <a:ea typeface="Microsoft YaHei" panose="020B0503020204020204" pitchFamily="34" charset="-122"/>
              </a:rPr>
              <a:t> design</a:t>
            </a:r>
            <a:r>
              <a:rPr kumimoji="1" lang="en-US" sz="1600">
                <a:solidFill>
                  <a:schemeClr val="bg1">
                    <a:lumMod val="50000"/>
                  </a:schemeClr>
                </a:solidFill>
                <a:latin typeface="Arial" panose="020B0604020202020204" pitchFamily="34" charset="0"/>
                <a:ea typeface="Microsoft YaHei" panose="020B0503020204020204" pitchFamily="34" charset="-122"/>
              </a:rPr>
              <a:t>. The next-generation hardware platform and </a:t>
            </a:r>
            <a:r>
              <a:rPr kumimoji="1" lang="en-US" sz="1600" err="1">
                <a:solidFill>
                  <a:schemeClr val="bg1">
                    <a:lumMod val="50000"/>
                  </a:schemeClr>
                </a:solidFill>
                <a:latin typeface="Arial" panose="020B0604020202020204" pitchFamily="34" charset="0"/>
                <a:ea typeface="Microsoft YaHei" panose="020B0503020204020204" pitchFamily="34" charset="-122"/>
              </a:rPr>
              <a:t>SmartMatrix</a:t>
            </a:r>
            <a:r>
              <a:rPr kumimoji="1" lang="en-US" sz="1600">
                <a:solidFill>
                  <a:schemeClr val="bg1">
                    <a:lumMod val="50000"/>
                  </a:schemeClr>
                </a:solidFill>
                <a:latin typeface="Arial" panose="020B0604020202020204" pitchFamily="34" charset="0"/>
                <a:ea typeface="Microsoft YaHei" panose="020B0503020204020204" pitchFamily="34" charset="-122"/>
              </a:rPr>
              <a:t> full-mesh architecture guarantee always-on services with 6 9s. Huawei's AI chips supercharge storage systems to be more intelligent during the application operations, taking the system performance to new heights. Excelling in scenarios such as databases, virtualization, and big data analytics. With new benchmarks in storage performance and reliability, delivering unparalleled data services for critical enterprise applications. Newly introduced NAS capabilities, Dorado can support even broader workload like transactional NAS with excellent scale out and up capabilities as well latency sensitive NAS applications like EDA simulations, ADAS SIL etc. It will become very competitive converged AFA storage product in the future.</a:t>
            </a:r>
          </a:p>
          <a:p>
            <a:endParaRPr lang="en-US" sz="1600" b="0" i="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sz="1600" b="1" err="1">
                <a:solidFill>
                  <a:schemeClr val="bg1">
                    <a:lumMod val="50000"/>
                  </a:schemeClr>
                </a:solidFill>
                <a:latin typeface="Arial" panose="020B0604020202020204" pitchFamily="34" charset="0"/>
                <a:ea typeface="FZLanTingHeiS-R-GB" panose="02000000000000000000" pitchFamily="2" charset="-122"/>
              </a:rPr>
              <a:t>OceanStor</a:t>
            </a:r>
            <a:r>
              <a:rPr kumimoji="1" lang="en-US" sz="1600" b="1">
                <a:solidFill>
                  <a:schemeClr val="bg1">
                    <a:lumMod val="50000"/>
                  </a:schemeClr>
                </a:solidFill>
                <a:latin typeface="Arial" panose="020B0604020202020204" pitchFamily="34" charset="0"/>
                <a:ea typeface="FZLanTingHeiS-R-GB" panose="02000000000000000000" pitchFamily="2" charset="-122"/>
              </a:rPr>
              <a:t> Dorado 8000/18000 High-End Intelligent All-Flash Storage</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sz="1600">
                <a:solidFill>
                  <a:schemeClr val="bg1">
                    <a:lumMod val="50000"/>
                  </a:schemeClr>
                </a:solidFill>
                <a:latin typeface="Arial" panose="020B0604020202020204" pitchFamily="34" charset="0"/>
                <a:ea typeface="Microsoft YaHei" panose="020B0503020204020204" pitchFamily="34" charset="-122"/>
              </a:rPr>
              <a:t>A single System support</a:t>
            </a:r>
          </a:p>
          <a:p>
            <a:r>
              <a:rPr kumimoji="1" lang="en-US" sz="1600">
                <a:solidFill>
                  <a:schemeClr val="bg1">
                    <a:lumMod val="50000"/>
                  </a:schemeClr>
                </a:solidFill>
                <a:latin typeface="Arial" panose="020B0604020202020204" pitchFamily="34" charset="0"/>
                <a:ea typeface="Microsoft YaHei" panose="020B0503020204020204" pitchFamily="34" charset="-122"/>
              </a:rPr>
              <a:t>Up to:</a:t>
            </a:r>
          </a:p>
          <a:p>
            <a:r>
              <a:rPr kumimoji="1" lang="en-US" sz="1600">
                <a:solidFill>
                  <a:schemeClr val="bg1">
                    <a:lumMod val="50000"/>
                  </a:schemeClr>
                </a:solidFill>
                <a:latin typeface="Arial" panose="020B0604020202020204" pitchFamily="34" charset="0"/>
                <a:ea typeface="Microsoft YaHei" panose="020B0503020204020204" pitchFamily="34" charset="-122"/>
              </a:rPr>
              <a:t>32 controllers</a:t>
            </a:r>
          </a:p>
          <a:p>
            <a:r>
              <a:rPr kumimoji="1" lang="en-US" sz="1600">
                <a:solidFill>
                  <a:schemeClr val="bg1">
                    <a:lumMod val="50000"/>
                  </a:schemeClr>
                </a:solidFill>
                <a:latin typeface="Arial" panose="020B0604020202020204" pitchFamily="34" charset="0"/>
                <a:ea typeface="Microsoft YaHei" panose="020B0503020204020204" pitchFamily="34" charset="-122"/>
              </a:rPr>
              <a:t>32 TB cache</a:t>
            </a:r>
          </a:p>
          <a:p>
            <a:r>
              <a:rPr kumimoji="1" lang="en-US" sz="1600">
                <a:solidFill>
                  <a:schemeClr val="bg1">
                    <a:lumMod val="50000"/>
                  </a:schemeClr>
                </a:solidFill>
                <a:latin typeface="Arial" panose="020B0604020202020204" pitchFamily="34" charset="0"/>
                <a:ea typeface="Microsoft YaHei" panose="020B0503020204020204" pitchFamily="34" charset="-122"/>
              </a:rPr>
              <a:t>9,600 enterprise-grade SSDs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600">
              <a:solidFill>
                <a:schemeClr val="bg1">
                  <a:lumMod val="50000"/>
                </a:schemeClr>
              </a:solidFill>
              <a:latin typeface="Arial" panose="020B0604020202020204" pitchFamily="34" charset="0"/>
              <a:ea typeface="Microsoft YaHei" panose="020B0503020204020204" pitchFamily="34" charset="-122"/>
            </a:endParaRPr>
          </a:p>
          <a:p>
            <a:endParaRPr lang="en-US" sz="1600" b="0" i="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sz="1600" b="1" err="1">
                <a:solidFill>
                  <a:schemeClr val="bg1">
                    <a:lumMod val="50000"/>
                  </a:schemeClr>
                </a:solidFill>
                <a:latin typeface="Arial" panose="020B0604020202020204" pitchFamily="34" charset="0"/>
                <a:ea typeface="FZLanTingHeiS-R-GB" panose="02000000000000000000" pitchFamily="2" charset="-122"/>
              </a:rPr>
              <a:t>OceanStor</a:t>
            </a:r>
            <a:r>
              <a:rPr kumimoji="1" lang="en-US" sz="1600" b="1">
                <a:solidFill>
                  <a:schemeClr val="bg1">
                    <a:lumMod val="50000"/>
                  </a:schemeClr>
                </a:solidFill>
                <a:latin typeface="Arial" panose="020B0604020202020204" pitchFamily="34" charset="0"/>
                <a:ea typeface="FZLanTingHeiS-R-GB" panose="02000000000000000000" pitchFamily="2" charset="-122"/>
              </a:rPr>
              <a:t> Dorado 3000/5000/6000 Mid-Range Intelligent All-Flash Storage</a:t>
            </a:r>
            <a:endParaRPr lang="en-US" sz="1600" b="0" i="0" kern="1200">
              <a:solidFill>
                <a:schemeClr val="tx1"/>
              </a:solidFill>
              <a:effectLst/>
              <a:latin typeface="+mn-lt"/>
              <a:ea typeface="+mn-ea"/>
              <a:cs typeface="+mn-cs"/>
            </a:endParaRPr>
          </a:p>
          <a:p>
            <a:r>
              <a:rPr kumimoji="1" lang="en-US" sz="1600">
                <a:solidFill>
                  <a:schemeClr val="bg1">
                    <a:lumMod val="50000"/>
                  </a:schemeClr>
                </a:solidFill>
                <a:latin typeface="Arial" panose="020B0604020202020204" pitchFamily="34" charset="0"/>
                <a:ea typeface="Microsoft YaHei" panose="020B0503020204020204" pitchFamily="34" charset="-122"/>
              </a:rPr>
              <a:t>Up to:</a:t>
            </a:r>
          </a:p>
          <a:p>
            <a:r>
              <a:rPr kumimoji="1" lang="en-US" sz="1600">
                <a:solidFill>
                  <a:schemeClr val="bg1">
                    <a:lumMod val="50000"/>
                  </a:schemeClr>
                </a:solidFill>
                <a:latin typeface="Arial" panose="020B0604020202020204" pitchFamily="34" charset="0"/>
                <a:ea typeface="Microsoft YaHei" panose="020B0503020204020204" pitchFamily="34" charset="-122"/>
              </a:rPr>
              <a:t>16 controllers</a:t>
            </a:r>
          </a:p>
          <a:p>
            <a:r>
              <a:rPr kumimoji="1" lang="en-US" sz="1600">
                <a:solidFill>
                  <a:schemeClr val="bg1">
                    <a:lumMod val="50000"/>
                  </a:schemeClr>
                </a:solidFill>
                <a:latin typeface="Arial" panose="020B0604020202020204" pitchFamily="34" charset="0"/>
                <a:ea typeface="Microsoft YaHei" panose="020B0503020204020204" pitchFamily="34" charset="-122"/>
              </a:rPr>
              <a:t>8 TB cache</a:t>
            </a:r>
          </a:p>
          <a:p>
            <a:r>
              <a:rPr kumimoji="1" lang="en-US" sz="1600">
                <a:solidFill>
                  <a:schemeClr val="bg1">
                    <a:lumMod val="50000"/>
                  </a:schemeClr>
                </a:solidFill>
                <a:latin typeface="Arial" panose="020B0604020202020204" pitchFamily="34" charset="0"/>
                <a:ea typeface="Microsoft YaHei" panose="020B0503020204020204" pitchFamily="34" charset="-122"/>
              </a:rPr>
              <a:t>1,500 enterprise-grade SSDs</a:t>
            </a:r>
          </a:p>
          <a:p>
            <a:endParaRPr lang="en-US" sz="1600" b="0" i="0" kern="1200">
              <a:solidFill>
                <a:schemeClr val="tx1"/>
              </a:solidFill>
              <a:effectLst/>
              <a:latin typeface="+mn-lt"/>
              <a:ea typeface="+mn-ea"/>
              <a:cs typeface="+mn-cs"/>
            </a:endParaRPr>
          </a:p>
          <a:p>
            <a:r>
              <a:rPr lang="en-US" sz="1600" b="0" i="0" kern="1200">
                <a:solidFill>
                  <a:schemeClr val="tx1"/>
                </a:solidFill>
                <a:effectLst/>
                <a:latin typeface="+mn-lt"/>
                <a:ea typeface="+mn-ea"/>
                <a:cs typeface="+mn-cs"/>
              </a:rPr>
              <a:t>For Hybrid Flash storage product line, Huawei offer </a:t>
            </a:r>
            <a:r>
              <a:rPr lang="en-US" sz="1600" b="0" i="0" kern="1200" err="1">
                <a:solidFill>
                  <a:schemeClr val="tx1"/>
                </a:solidFill>
                <a:effectLst/>
                <a:latin typeface="+mn-lt"/>
                <a:ea typeface="+mn-ea"/>
                <a:cs typeface="+mn-cs"/>
              </a:rPr>
              <a:t>OceanStor</a:t>
            </a:r>
            <a:r>
              <a:rPr lang="en-US" sz="1600" b="0" i="0" kern="1200">
                <a:solidFill>
                  <a:schemeClr val="tx1"/>
                </a:solidFill>
                <a:effectLst/>
                <a:latin typeface="+mn-lt"/>
                <a:ea typeface="+mn-ea"/>
                <a:cs typeface="+mn-cs"/>
              </a:rPr>
              <a:t> V5 series with hybrid support and cost effective product without jeopardizing performance and reliability. </a:t>
            </a:r>
          </a:p>
          <a:p>
            <a:endParaRPr lang="en-US" sz="1600" b="0" i="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sz="1600" b="1" err="1">
                <a:solidFill>
                  <a:schemeClr val="bg1">
                    <a:lumMod val="50000"/>
                  </a:schemeClr>
                </a:solidFill>
                <a:latin typeface="Arial" panose="020B0604020202020204" pitchFamily="34" charset="0"/>
                <a:ea typeface="FZLanTingHeiS-R-GB" panose="02000000000000000000" pitchFamily="2" charset="-122"/>
              </a:rPr>
              <a:t>OceanStor</a:t>
            </a:r>
            <a:r>
              <a:rPr kumimoji="1" lang="en-US" sz="1600" b="1">
                <a:solidFill>
                  <a:schemeClr val="bg1">
                    <a:lumMod val="50000"/>
                  </a:schemeClr>
                </a:solidFill>
                <a:latin typeface="Arial" panose="020B0604020202020204" pitchFamily="34" charset="0"/>
                <a:ea typeface="FZLanTingHeiS-R-GB" panose="02000000000000000000" pitchFamily="2" charset="-122"/>
              </a:rPr>
              <a:t> 6800/18500/18800 Mission-Critical Intelligent Hybrid Flash Storage</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sz="1600">
                <a:solidFill>
                  <a:schemeClr val="bg1">
                    <a:lumMod val="50000"/>
                  </a:schemeClr>
                </a:solidFill>
                <a:latin typeface="Arial" panose="020B0604020202020204" pitchFamily="34" charset="0"/>
                <a:ea typeface="Microsoft YaHei" panose="020B0503020204020204" pitchFamily="34" charset="-122"/>
              </a:rPr>
              <a:t>Huawei </a:t>
            </a:r>
            <a:r>
              <a:rPr kumimoji="1" lang="en-US" sz="1600" err="1">
                <a:solidFill>
                  <a:schemeClr val="bg1">
                    <a:lumMod val="50000"/>
                  </a:schemeClr>
                </a:solidFill>
                <a:latin typeface="Arial" panose="020B0604020202020204" pitchFamily="34" charset="0"/>
                <a:ea typeface="Microsoft YaHei" panose="020B0503020204020204" pitchFamily="34" charset="-122"/>
              </a:rPr>
              <a:t>OceanStor</a:t>
            </a:r>
            <a:r>
              <a:rPr kumimoji="1" lang="en-US" sz="1600">
                <a:solidFill>
                  <a:schemeClr val="bg1">
                    <a:lumMod val="50000"/>
                  </a:schemeClr>
                </a:solidFill>
                <a:latin typeface="Arial" panose="020B0604020202020204" pitchFamily="34" charset="0"/>
                <a:ea typeface="Microsoft YaHei" panose="020B0503020204020204" pitchFamily="34" charset="-122"/>
              </a:rPr>
              <a:t> 6800/18500/18800 hybrid flash storage has unmatched data services built specifically for critical enterprise applications. It features the industry-leading </a:t>
            </a:r>
            <a:r>
              <a:rPr kumimoji="1" lang="en-US" sz="1600" err="1">
                <a:solidFill>
                  <a:schemeClr val="bg1">
                    <a:lumMod val="50000"/>
                  </a:schemeClr>
                </a:solidFill>
                <a:latin typeface="Arial" panose="020B0604020202020204" pitchFamily="34" charset="0"/>
                <a:ea typeface="Microsoft YaHei" panose="020B0503020204020204" pitchFamily="34" charset="-122"/>
              </a:rPr>
              <a:t>SmartMatrix</a:t>
            </a:r>
            <a:r>
              <a:rPr kumimoji="1" lang="en-US" sz="1600">
                <a:solidFill>
                  <a:schemeClr val="bg1">
                    <a:lumMod val="50000"/>
                  </a:schemeClr>
                </a:solidFill>
                <a:latin typeface="Arial" panose="020B0604020202020204" pitchFamily="34" charset="0"/>
                <a:ea typeface="Microsoft YaHei" panose="020B0503020204020204" pitchFamily="34" charset="-122"/>
              </a:rPr>
              <a:t> 3.0 architecture, integrated SAN and NAS active-active solution, flash optimization technology, efficient hardware platform, and various solutions for improved efficiency and data protection. Consequently, </a:t>
            </a:r>
            <a:r>
              <a:rPr kumimoji="1" lang="en-US" sz="1600" err="1">
                <a:solidFill>
                  <a:schemeClr val="bg1">
                    <a:lumMod val="50000"/>
                  </a:schemeClr>
                </a:solidFill>
                <a:latin typeface="Arial" panose="020B0604020202020204" pitchFamily="34" charset="0"/>
                <a:ea typeface="Microsoft YaHei" panose="020B0503020204020204" pitchFamily="34" charset="-122"/>
              </a:rPr>
              <a:t>OceanStor</a:t>
            </a:r>
            <a:r>
              <a:rPr kumimoji="1" lang="en-US" sz="1600">
                <a:solidFill>
                  <a:schemeClr val="bg1">
                    <a:lumMod val="50000"/>
                  </a:schemeClr>
                </a:solidFill>
                <a:latin typeface="Arial" panose="020B0604020202020204" pitchFamily="34" charset="0"/>
                <a:ea typeface="Microsoft YaHei" panose="020B0503020204020204" pitchFamily="34" charset="-122"/>
              </a:rPr>
              <a:t> 6800/18500/18800 delivers top-of-the-line reliability, performance, and solutions to meet the data storage requirements of applications like large OLTP/OLAP databases and cloud computing. It is an ideal choice for core enterprise applications.</a:t>
            </a:r>
          </a:p>
          <a:p>
            <a:r>
              <a:rPr kumimoji="1" lang="en-US" sz="1600">
                <a:solidFill>
                  <a:schemeClr val="bg1">
                    <a:lumMod val="50000"/>
                  </a:schemeClr>
                </a:solidFill>
                <a:latin typeface="Arial" panose="020B0604020202020204" pitchFamily="34" charset="0"/>
                <a:ea typeface="Microsoft YaHei" panose="020B0503020204020204" pitchFamily="34" charset="-122"/>
              </a:rPr>
              <a:t>Up to:</a:t>
            </a:r>
          </a:p>
          <a:p>
            <a:r>
              <a:rPr kumimoji="1" lang="en-US" sz="1600">
                <a:solidFill>
                  <a:schemeClr val="bg1">
                    <a:lumMod val="50000"/>
                  </a:schemeClr>
                </a:solidFill>
                <a:latin typeface="Arial" panose="020B0604020202020204" pitchFamily="34" charset="0"/>
                <a:ea typeface="Microsoft YaHei" panose="020B0503020204020204" pitchFamily="34" charset="-122"/>
              </a:rPr>
              <a:t>32 controllers</a:t>
            </a:r>
          </a:p>
          <a:p>
            <a:r>
              <a:rPr kumimoji="1" lang="en-US" sz="1600">
                <a:solidFill>
                  <a:schemeClr val="bg1">
                    <a:lumMod val="50000"/>
                  </a:schemeClr>
                </a:solidFill>
                <a:latin typeface="Arial" panose="020B0604020202020204" pitchFamily="34" charset="0"/>
                <a:ea typeface="Microsoft YaHei" panose="020B0503020204020204" pitchFamily="34" charset="-122"/>
              </a:rPr>
              <a:t>32 TB cache</a:t>
            </a:r>
          </a:p>
          <a:p>
            <a:r>
              <a:rPr kumimoji="1" lang="en-US" sz="1600">
                <a:solidFill>
                  <a:schemeClr val="bg1">
                    <a:lumMod val="50000"/>
                  </a:schemeClr>
                </a:solidFill>
                <a:latin typeface="Arial" panose="020B0604020202020204" pitchFamily="34" charset="0"/>
                <a:ea typeface="Microsoft YaHei" panose="020B0503020204020204" pitchFamily="34" charset="-122"/>
              </a:rPr>
              <a:t>9,600 enterprise-grade disks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600">
              <a:solidFill>
                <a:schemeClr val="bg1">
                  <a:lumMod val="50000"/>
                </a:schemeClr>
              </a:solidFill>
              <a:latin typeface="Arial" panose="020B0604020202020204" pitchFamily="34" charset="0"/>
              <a:ea typeface="Microsoft YaHei"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600">
              <a:solidFill>
                <a:schemeClr val="bg1">
                  <a:lumMod val="50000"/>
                </a:schemeClr>
              </a:solidFill>
              <a:latin typeface="Arial" panose="020B0604020202020204" pitchFamily="34" charset="0"/>
              <a:ea typeface="Microsoft YaHei"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sz="1600" b="1" err="1">
                <a:solidFill>
                  <a:schemeClr val="bg1">
                    <a:lumMod val="50000"/>
                  </a:schemeClr>
                </a:solidFill>
                <a:latin typeface="Arial" panose="020B0604020202020204" pitchFamily="34" charset="0"/>
                <a:ea typeface="FZLanTingHeiS-R-GB" panose="02000000000000000000" pitchFamily="2" charset="-122"/>
              </a:rPr>
              <a:t>OceanStor</a:t>
            </a:r>
            <a:r>
              <a:rPr kumimoji="1" lang="en-US" sz="1600" b="1">
                <a:solidFill>
                  <a:schemeClr val="bg1">
                    <a:lumMod val="50000"/>
                  </a:schemeClr>
                </a:solidFill>
                <a:latin typeface="Arial" panose="020B0604020202020204" pitchFamily="34" charset="0"/>
                <a:ea typeface="FZLanTingHeiS-R-GB" panose="02000000000000000000" pitchFamily="2" charset="-122"/>
              </a:rPr>
              <a:t> 5000 Mid-Range Intelligent Hybrid Flash Storage</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sz="1600">
                <a:solidFill>
                  <a:schemeClr val="bg1">
                    <a:lumMod val="50000"/>
                  </a:schemeClr>
                </a:solidFill>
                <a:latin typeface="Arial" panose="020B0604020202020204" pitchFamily="34" charset="0"/>
                <a:ea typeface="Microsoft YaHei" panose="020B0503020204020204" pitchFamily="34" charset="-122"/>
              </a:rPr>
              <a:t>Huawei </a:t>
            </a:r>
            <a:r>
              <a:rPr kumimoji="1" lang="en-US" sz="1600" err="1">
                <a:solidFill>
                  <a:schemeClr val="bg1">
                    <a:lumMod val="50000"/>
                  </a:schemeClr>
                </a:solidFill>
                <a:latin typeface="Arial" panose="020B0604020202020204" pitchFamily="34" charset="0"/>
                <a:ea typeface="Microsoft YaHei" panose="020B0503020204020204" pitchFamily="34" charset="-122"/>
              </a:rPr>
              <a:t>OceanStor</a:t>
            </a:r>
            <a:r>
              <a:rPr kumimoji="1" lang="en-US" sz="1600">
                <a:solidFill>
                  <a:schemeClr val="bg1">
                    <a:lumMod val="50000"/>
                  </a:schemeClr>
                </a:solidFill>
                <a:latin typeface="Arial" panose="020B0604020202020204" pitchFamily="34" charset="0"/>
                <a:ea typeface="Microsoft YaHei" panose="020B0503020204020204" pitchFamily="34" charset="-122"/>
              </a:rPr>
              <a:t> 5300/5500/5600/5800 hybrid flash storage is for enterprise-grade applications. It features a cloud-ready operating system for storage, powerful next-generation hardware platform, and intelligent management software. It consequently delivers industry-leading reliability, performance, and solutions to meet the data storage requirements of various applications, including medium to large-sized OLTP/OLAP databases and file sharing. It also helps enterprises move their services to the cloud. The </a:t>
            </a:r>
            <a:r>
              <a:rPr kumimoji="1" lang="en-US" sz="1600" err="1">
                <a:solidFill>
                  <a:schemeClr val="bg1">
                    <a:lumMod val="50000"/>
                  </a:schemeClr>
                </a:solidFill>
                <a:latin typeface="Arial" panose="020B0604020202020204" pitchFamily="34" charset="0"/>
                <a:ea typeface="Microsoft YaHei" panose="020B0503020204020204" pitchFamily="34" charset="-122"/>
              </a:rPr>
              <a:t>OceanStor</a:t>
            </a:r>
            <a:r>
              <a:rPr kumimoji="1" lang="en-US" sz="1600">
                <a:solidFill>
                  <a:schemeClr val="bg1">
                    <a:lumMod val="50000"/>
                  </a:schemeClr>
                </a:solidFill>
                <a:latin typeface="Arial" panose="020B0604020202020204" pitchFamily="34" charset="0"/>
                <a:ea typeface="Microsoft YaHei" panose="020B0503020204020204" pitchFamily="34" charset="-122"/>
              </a:rPr>
              <a:t> 5000 series also provides a wide range of efficient and flexible backup and disaster recovery solutions for business continuity and data security, delivering excellent storage services.</a:t>
            </a:r>
          </a:p>
          <a:p>
            <a:endParaRPr lang="en-US" sz="1600" b="0" i="0" kern="1200">
              <a:solidFill>
                <a:schemeClr val="tx1"/>
              </a:solidFill>
              <a:effectLst/>
              <a:latin typeface="+mn-lt"/>
              <a:ea typeface="+mn-ea"/>
              <a:cs typeface="+mn-cs"/>
            </a:endParaRPr>
          </a:p>
          <a:p>
            <a:r>
              <a:rPr kumimoji="1" lang="en-US" sz="1600">
                <a:solidFill>
                  <a:schemeClr val="bg1">
                    <a:lumMod val="50000"/>
                  </a:schemeClr>
                </a:solidFill>
                <a:latin typeface="Arial" panose="020B0604020202020204" pitchFamily="34" charset="0"/>
                <a:ea typeface="Microsoft YaHei" panose="020B0503020204020204" pitchFamily="34" charset="-122"/>
              </a:rPr>
              <a:t>Up to:</a:t>
            </a:r>
          </a:p>
          <a:p>
            <a:r>
              <a:rPr kumimoji="1" lang="en-US" sz="1600">
                <a:solidFill>
                  <a:schemeClr val="bg1">
                    <a:lumMod val="50000"/>
                  </a:schemeClr>
                </a:solidFill>
                <a:latin typeface="Arial" panose="020B0604020202020204" pitchFamily="34" charset="0"/>
                <a:ea typeface="Microsoft YaHei" panose="020B0503020204020204" pitchFamily="34" charset="-122"/>
              </a:rPr>
              <a:t>16 controllers</a:t>
            </a:r>
          </a:p>
          <a:p>
            <a:r>
              <a:rPr kumimoji="1" lang="en-US" sz="1600">
                <a:solidFill>
                  <a:schemeClr val="bg1">
                    <a:lumMod val="50000"/>
                  </a:schemeClr>
                </a:solidFill>
                <a:latin typeface="Arial" panose="020B0604020202020204" pitchFamily="34" charset="0"/>
                <a:ea typeface="Microsoft YaHei" panose="020B0503020204020204" pitchFamily="34" charset="-122"/>
              </a:rPr>
              <a:t>12 TB cache</a:t>
            </a:r>
          </a:p>
          <a:p>
            <a:r>
              <a:rPr kumimoji="1" lang="en-US" sz="1600">
                <a:solidFill>
                  <a:schemeClr val="bg1">
                    <a:lumMod val="50000"/>
                  </a:schemeClr>
                </a:solidFill>
                <a:latin typeface="Arial" panose="020B0604020202020204" pitchFamily="34" charset="0"/>
                <a:ea typeface="Microsoft YaHei" panose="020B0503020204020204" pitchFamily="34" charset="-122"/>
              </a:rPr>
              <a:t>2,400 enterprise-grade disks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600" b="0" i="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600" b="0" i="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sz="1600" b="1" err="1">
                <a:solidFill>
                  <a:schemeClr val="bg1">
                    <a:lumMod val="50000"/>
                  </a:schemeClr>
                </a:solidFill>
                <a:latin typeface="Arial" panose="020B0604020202020204" pitchFamily="34" charset="0"/>
                <a:ea typeface="FZLanTingHeiS-R-GB" panose="02000000000000000000" pitchFamily="2" charset="-122"/>
              </a:rPr>
              <a:t>OceanStor</a:t>
            </a:r>
            <a:r>
              <a:rPr kumimoji="1" lang="en-US" sz="1600" b="1">
                <a:solidFill>
                  <a:schemeClr val="bg1">
                    <a:lumMod val="50000"/>
                  </a:schemeClr>
                </a:solidFill>
                <a:latin typeface="Arial" panose="020B0604020202020204" pitchFamily="34" charset="0"/>
                <a:ea typeface="FZLanTingHeiS-R-GB" panose="02000000000000000000" pitchFamily="2" charset="-122"/>
              </a:rPr>
              <a:t> 2200/2600 Mid-Range Intelligent Hybrid Flash Storage</a:t>
            </a:r>
          </a:p>
          <a:p>
            <a:r>
              <a:rPr lang="en-US" sz="1200" b="0" i="0" kern="1200">
                <a:solidFill>
                  <a:schemeClr val="tx1"/>
                </a:solidFill>
                <a:effectLst/>
                <a:latin typeface="+mn-lt"/>
                <a:ea typeface="+mn-ea"/>
                <a:cs typeface="+mn-cs"/>
              </a:rPr>
              <a:t>Entry level enterprise storage Customized for multiple applications, various models, and fast business growth through flash-optimized technology and extensive data services.</a:t>
            </a:r>
            <a:endParaRPr lang="en-US" sz="1600" b="0" i="0" kern="1200">
              <a:solidFill>
                <a:schemeClr val="tx1"/>
              </a:solidFill>
              <a:effectLst/>
              <a:latin typeface="+mn-lt"/>
              <a:ea typeface="+mn-ea"/>
              <a:cs typeface="+mn-cs"/>
            </a:endParaRPr>
          </a:p>
          <a:p>
            <a:endParaRPr lang="en-US" sz="1600" b="0" i="0" kern="1200">
              <a:solidFill>
                <a:schemeClr val="tx1"/>
              </a:solidFill>
              <a:effectLst/>
              <a:latin typeface="+mn-lt"/>
              <a:ea typeface="+mn-ea"/>
              <a:cs typeface="+mn-cs"/>
            </a:endParaRPr>
          </a:p>
          <a:p>
            <a:endParaRPr lang="en-US" sz="1600" b="0" i="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600" b="1" err="1">
                <a:solidFill>
                  <a:schemeClr val="bg1">
                    <a:lumMod val="50000"/>
                  </a:schemeClr>
                </a:solidFill>
                <a:latin typeface="Arial" panose="020B0604020202020204" pitchFamily="34" charset="0"/>
                <a:ea typeface="FZLanTingHeiS-R-GB" panose="02000000000000000000" pitchFamily="2" charset="-122"/>
              </a:rPr>
              <a:t>OceanStor</a:t>
            </a:r>
            <a:r>
              <a:rPr kumimoji="1" lang="en-US" altLang="zh-CN" sz="1600" b="1">
                <a:solidFill>
                  <a:schemeClr val="bg1">
                    <a:lumMod val="50000"/>
                  </a:schemeClr>
                </a:solidFill>
                <a:latin typeface="Arial" panose="020B0604020202020204" pitchFamily="34" charset="0"/>
                <a:ea typeface="FZLanTingHeiS-R-GB" panose="02000000000000000000" pitchFamily="2" charset="-122"/>
              </a:rPr>
              <a:t> 100D Intelligent Distributed Storage </a:t>
            </a:r>
            <a:endParaRPr lang="en-US" sz="1600" b="0" i="0" kern="1200">
              <a:solidFill>
                <a:schemeClr val="tx1"/>
              </a:solidFill>
              <a:effectLst/>
              <a:latin typeface="+mn-lt"/>
              <a:ea typeface="+mn-ea"/>
              <a:cs typeface="+mn-cs"/>
            </a:endParaRPr>
          </a:p>
          <a:p>
            <a:r>
              <a:rPr lang="en-US" sz="1600" b="0" i="0" kern="1200">
                <a:solidFill>
                  <a:schemeClr val="tx1"/>
                </a:solidFill>
                <a:effectLst/>
                <a:latin typeface="+mn-lt"/>
                <a:ea typeface="+mn-ea"/>
                <a:cs typeface="+mn-cs"/>
              </a:rPr>
              <a:t>Our </a:t>
            </a:r>
            <a:r>
              <a:rPr lang="en-US" sz="1600" b="0" i="0" kern="1200" err="1">
                <a:solidFill>
                  <a:schemeClr val="tx1"/>
                </a:solidFill>
                <a:effectLst/>
                <a:latin typeface="+mn-lt"/>
                <a:ea typeface="+mn-ea"/>
                <a:cs typeface="+mn-cs"/>
              </a:rPr>
              <a:t>OceanStor</a:t>
            </a:r>
            <a:r>
              <a:rPr lang="en-US" sz="1600" b="0" i="0" kern="1200">
                <a:solidFill>
                  <a:schemeClr val="tx1"/>
                </a:solidFill>
                <a:effectLst/>
                <a:latin typeface="+mn-lt"/>
                <a:ea typeface="+mn-ea"/>
                <a:cs typeface="+mn-cs"/>
              </a:rPr>
              <a:t> 100D is our latest big data, data lake solutions with ultra scalability and virtually unlimited scale out throughput. It is a perfect product for private cloud, hybrid cloud, data lake, big data AI solution.</a:t>
            </a:r>
          </a:p>
          <a:p>
            <a:pPr marL="12700" fontAlgn="auto">
              <a:spcBef>
                <a:spcPts val="100"/>
              </a:spcBef>
              <a:spcAft>
                <a:spcPts val="0"/>
              </a:spcAft>
            </a:pPr>
            <a:r>
              <a:rPr lang="en-US" sz="1600">
                <a:solidFill>
                  <a:srgbClr val="231F20"/>
                </a:solidFill>
                <a:latin typeface="Arial" panose="020B0604020202020204" pitchFamily="34" charset="0"/>
                <a:ea typeface="+mn-ea"/>
                <a:cs typeface="Arial Unicode MS"/>
              </a:rPr>
              <a:t>Huawei </a:t>
            </a:r>
            <a:r>
              <a:rPr lang="en-US" sz="1600" err="1">
                <a:solidFill>
                  <a:srgbClr val="231F20"/>
                </a:solidFill>
                <a:latin typeface="Arial" panose="020B0604020202020204" pitchFamily="34" charset="0"/>
                <a:ea typeface="+mn-ea"/>
                <a:cs typeface="Arial Unicode MS"/>
              </a:rPr>
              <a:t>FusionStorage</a:t>
            </a:r>
            <a:r>
              <a:rPr lang="en-US" sz="1600">
                <a:solidFill>
                  <a:srgbClr val="231F20"/>
                </a:solidFill>
                <a:latin typeface="Arial" panose="020B0604020202020204" pitchFamily="34" charset="0"/>
                <a:ea typeface="+mn-ea"/>
                <a:cs typeface="Arial Unicode MS"/>
              </a:rPr>
              <a:t> is the latest and greatest in-house developed intelligent distributed storage product to provide elastic on-demand services powered by cloud infrastructure, meeting enterprise-grade critical workload requirements. It helps enterprises build a reliable, efficient, and intelligent brand-new storage service platform to help users access large amounts of data on demand in an intelligent world. </a:t>
            </a:r>
          </a:p>
          <a:p>
            <a:pPr marL="12700" fontAlgn="auto">
              <a:spcBef>
                <a:spcPts val="100"/>
              </a:spcBef>
              <a:spcAft>
                <a:spcPts val="0"/>
              </a:spcAft>
            </a:pPr>
            <a:endParaRPr lang="en-US" sz="1600">
              <a:solidFill>
                <a:srgbClr val="231F20"/>
              </a:solidFill>
              <a:latin typeface="Arial" panose="020B0604020202020204" pitchFamily="34" charset="0"/>
              <a:ea typeface="+mn-ea"/>
              <a:cs typeface="Arial Unicode MS"/>
            </a:endParaRPr>
          </a:p>
          <a:p>
            <a:pPr marL="184150" indent="-171450" fontAlgn="auto">
              <a:spcBef>
                <a:spcPts val="585"/>
              </a:spcBef>
              <a:spcAft>
                <a:spcPts val="0"/>
              </a:spcAft>
              <a:buFont typeface="Arial" panose="020B0604020202020204" pitchFamily="34" charset="0"/>
              <a:buChar char="•"/>
              <a:tabLst>
                <a:tab pos="63500" algn="l"/>
              </a:tabLst>
            </a:pPr>
            <a:r>
              <a:rPr lang="en-US" sz="1600">
                <a:solidFill>
                  <a:srgbClr val="231F20"/>
                </a:solidFill>
                <a:latin typeface="Arial" panose="020B0604020202020204" pitchFamily="34" charset="0"/>
                <a:ea typeface="+mn-ea"/>
                <a:cs typeface="Arial Unicode MS"/>
              </a:rPr>
              <a:t>Elastic Erasure Coding (EC) data redundancy protection achieves up to 91% disk space utilization</a:t>
            </a:r>
          </a:p>
          <a:p>
            <a:pPr marL="184150" indent="-171450" fontAlgn="auto">
              <a:spcBef>
                <a:spcPts val="675"/>
              </a:spcBef>
              <a:spcAft>
                <a:spcPts val="0"/>
              </a:spcAft>
              <a:buFont typeface="Arial" panose="020B0604020202020204" pitchFamily="34" charset="0"/>
              <a:buChar char="•"/>
              <a:tabLst>
                <a:tab pos="63500" algn="l"/>
              </a:tabLst>
            </a:pPr>
            <a:r>
              <a:rPr lang="en-US" sz="1600">
                <a:solidFill>
                  <a:srgbClr val="231F20"/>
                </a:solidFill>
                <a:latin typeface="Arial" panose="020B0604020202020204" pitchFamily="34" charset="0"/>
                <a:ea typeface="+mn-ea"/>
                <a:cs typeface="Arial Unicode MS"/>
              </a:rPr>
              <a:t>D</a:t>
            </a:r>
            <a:r>
              <a:rPr lang="en-US" altLang="zh-CN" sz="1600">
                <a:solidFill>
                  <a:srgbClr val="231F20"/>
                </a:solidFill>
                <a:latin typeface="Arial" panose="020B0604020202020204" pitchFamily="34" charset="0"/>
                <a:ea typeface="+mn-ea"/>
                <a:cs typeface="Arial Unicode MS"/>
              </a:rPr>
              <a:t>ecoupled compute-storage big data solution, 30% TCO reduction</a:t>
            </a:r>
            <a:endParaRPr lang="en-US" sz="1600">
              <a:solidFill>
                <a:srgbClr val="231F20"/>
              </a:solidFill>
              <a:latin typeface="Arial" panose="020B0604020202020204" pitchFamily="34" charset="0"/>
              <a:ea typeface="+mn-ea"/>
              <a:cs typeface="Arial Unicode MS"/>
            </a:endParaRPr>
          </a:p>
          <a:p>
            <a:pPr marL="184150" indent="-171450" fontAlgn="auto">
              <a:spcBef>
                <a:spcPts val="675"/>
              </a:spcBef>
              <a:spcAft>
                <a:spcPts val="0"/>
              </a:spcAft>
              <a:buFont typeface="Arial" panose="020B0604020202020204" pitchFamily="34" charset="0"/>
              <a:buChar char="•"/>
              <a:tabLst>
                <a:tab pos="63500" algn="l"/>
              </a:tabLst>
            </a:pPr>
            <a:r>
              <a:rPr lang="en-US" sz="1600">
                <a:solidFill>
                  <a:srgbClr val="231F20"/>
                </a:solidFill>
                <a:latin typeface="Arial" panose="020B0604020202020204" pitchFamily="34" charset="0"/>
                <a:ea typeface="+mn-ea"/>
                <a:cs typeface="Arial Unicode MS"/>
              </a:rPr>
              <a:t>A stable 0.5 </a:t>
            </a:r>
            <a:r>
              <a:rPr lang="en-US" sz="1600" err="1">
                <a:solidFill>
                  <a:srgbClr val="231F20"/>
                </a:solidFill>
                <a:latin typeface="Arial" panose="020B0604020202020204" pitchFamily="34" charset="0"/>
                <a:ea typeface="+mn-ea"/>
                <a:cs typeface="Arial Unicode MS"/>
              </a:rPr>
              <a:t>ms</a:t>
            </a:r>
            <a:r>
              <a:rPr lang="en-US" sz="1600">
                <a:solidFill>
                  <a:srgbClr val="231F20"/>
                </a:solidFill>
                <a:latin typeface="Arial" panose="020B0604020202020204" pitchFamily="34" charset="0"/>
                <a:ea typeface="+mn-ea"/>
                <a:cs typeface="Arial Unicode MS"/>
              </a:rPr>
              <a:t> latency ensures quick responses to critical workloads </a:t>
            </a:r>
          </a:p>
          <a:p>
            <a:pPr marL="184150" indent="-171450" fontAlgn="auto">
              <a:spcBef>
                <a:spcPts val="675"/>
              </a:spcBef>
              <a:spcAft>
                <a:spcPts val="0"/>
              </a:spcAft>
              <a:buFont typeface="Arial" panose="020B0604020202020204" pitchFamily="34" charset="0"/>
              <a:buChar char="•"/>
              <a:tabLst>
                <a:tab pos="63500" algn="l"/>
              </a:tabLst>
            </a:pPr>
            <a:r>
              <a:rPr lang="en-US" sz="1600">
                <a:solidFill>
                  <a:srgbClr val="231F20"/>
                </a:solidFill>
                <a:latin typeface="Arial" panose="020B0604020202020204" pitchFamily="34" charset="0"/>
                <a:ea typeface="+mn-ea"/>
                <a:cs typeface="Arial Unicode MS"/>
              </a:rPr>
              <a:t>Multi-level reliability assurance delivers six-nines availability </a:t>
            </a:r>
          </a:p>
          <a:p>
            <a:endParaRPr lang="en-US" sz="1600" b="0" i="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600" b="1" err="1">
                <a:solidFill>
                  <a:schemeClr val="bg1">
                    <a:lumMod val="50000"/>
                  </a:schemeClr>
                </a:solidFill>
                <a:latin typeface="Arial" panose="020B0604020202020204" pitchFamily="34" charset="0"/>
                <a:ea typeface="FZLanTingHeiS-R-GB" panose="02000000000000000000" pitchFamily="2" charset="-122"/>
              </a:rPr>
              <a:t>OceanStor</a:t>
            </a:r>
            <a:r>
              <a:rPr kumimoji="1" lang="en-US" altLang="zh-CN" sz="1600" b="1">
                <a:solidFill>
                  <a:schemeClr val="bg1">
                    <a:lumMod val="50000"/>
                  </a:schemeClr>
                </a:solidFill>
                <a:latin typeface="Arial" panose="020B0604020202020204" pitchFamily="34" charset="0"/>
                <a:ea typeface="FZLanTingHeiS-R-GB" panose="02000000000000000000" pitchFamily="2" charset="-122"/>
              </a:rPr>
              <a:t> 9000 Scale-Out NAS Storage </a:t>
            </a:r>
          </a:p>
          <a:p>
            <a:pPr marL="12700" fontAlgn="auto">
              <a:spcBef>
                <a:spcPts val="100"/>
              </a:spcBef>
              <a:spcAft>
                <a:spcPts val="0"/>
              </a:spcAft>
            </a:pPr>
            <a:r>
              <a:rPr lang="en-US" sz="1600" err="1">
                <a:solidFill>
                  <a:srgbClr val="231F20"/>
                </a:solidFill>
                <a:latin typeface="Arial" panose="020B0604020202020204" pitchFamily="34" charset="0"/>
                <a:ea typeface="+mn-ea"/>
                <a:cs typeface="Arial Unicode MS"/>
              </a:rPr>
              <a:t>OceanStor</a:t>
            </a:r>
            <a:r>
              <a:rPr lang="en-US" sz="1600">
                <a:solidFill>
                  <a:srgbClr val="231F20"/>
                </a:solidFill>
                <a:latin typeface="Arial" panose="020B0604020202020204" pitchFamily="34" charset="0"/>
                <a:ea typeface="+mn-ea"/>
                <a:cs typeface="Arial Unicode MS"/>
              </a:rPr>
              <a:t> 9000 features a fully symmetric distributed architecture and extensive scale-out capabilities that deliver superior performance and provide a super-large single file system for shared storage of unstructured data. It is ideal for diverse applications and storage resource sharing fields, such as film and TV, satellite mapping, gene sequencing, energy exploration, scientific research, education, video surveillance, as well as backup and archiving. </a:t>
            </a:r>
          </a:p>
          <a:p>
            <a:pPr marL="12700" fontAlgn="auto">
              <a:spcBef>
                <a:spcPts val="100"/>
              </a:spcBef>
              <a:spcAft>
                <a:spcPts val="0"/>
              </a:spcAft>
            </a:pPr>
            <a:endParaRPr lang="en-US" sz="1600">
              <a:solidFill>
                <a:srgbClr val="231F20"/>
              </a:solidFill>
              <a:latin typeface="Arial" panose="020B0604020202020204" pitchFamily="34" charset="0"/>
              <a:ea typeface="+mn-ea"/>
              <a:cs typeface="Arial Unicode MS"/>
            </a:endParaRPr>
          </a:p>
          <a:p>
            <a:pPr marL="184150" indent="-171450" fontAlgn="auto">
              <a:spcBef>
                <a:spcPts val="660"/>
              </a:spcBef>
              <a:spcAft>
                <a:spcPts val="0"/>
              </a:spcAft>
              <a:buFont typeface="Arial" panose="020B0604020202020204" pitchFamily="34" charset="0"/>
              <a:buChar char="•"/>
              <a:tabLst>
                <a:tab pos="63500" algn="l"/>
              </a:tabLst>
            </a:pPr>
            <a:r>
              <a:rPr lang="en-US" sz="1600" err="1">
                <a:solidFill>
                  <a:srgbClr val="231F20"/>
                </a:solidFill>
                <a:latin typeface="Arial" panose="020B0604020202020204" pitchFamily="34" charset="0"/>
                <a:ea typeface="+mn-ea"/>
                <a:cs typeface="Arial Unicode MS"/>
              </a:rPr>
              <a:t>Kunpeng</a:t>
            </a:r>
            <a:r>
              <a:rPr lang="en-US" sz="1600">
                <a:solidFill>
                  <a:srgbClr val="231F20"/>
                </a:solidFill>
                <a:latin typeface="Arial" panose="020B0604020202020204" pitchFamily="34" charset="0"/>
                <a:ea typeface="+mn-ea"/>
                <a:cs typeface="Arial Unicode MS"/>
              </a:rPr>
              <a:t> processors </a:t>
            </a:r>
          </a:p>
          <a:p>
            <a:pPr marL="184150" indent="-171450" fontAlgn="auto">
              <a:spcBef>
                <a:spcPts val="680"/>
              </a:spcBef>
              <a:spcAft>
                <a:spcPts val="0"/>
              </a:spcAft>
              <a:buFont typeface="Arial" panose="020B0604020202020204" pitchFamily="34" charset="0"/>
              <a:buChar char="•"/>
              <a:tabLst>
                <a:tab pos="63500" algn="l"/>
              </a:tabLst>
            </a:pPr>
            <a:r>
              <a:rPr lang="en-US" sz="1600">
                <a:solidFill>
                  <a:srgbClr val="231F20"/>
                </a:solidFill>
                <a:latin typeface="Arial" panose="020B0604020202020204" pitchFamily="34" charset="0"/>
                <a:ea typeface="+mn-ea"/>
                <a:cs typeface="Arial Unicode MS"/>
              </a:rPr>
              <a:t>3 to 288 nodes</a:t>
            </a:r>
          </a:p>
          <a:p>
            <a:pPr marL="184150" indent="-171450" fontAlgn="auto">
              <a:spcBef>
                <a:spcPts val="680"/>
              </a:spcBef>
              <a:spcAft>
                <a:spcPts val="0"/>
              </a:spcAft>
              <a:buFont typeface="Arial" panose="020B0604020202020204" pitchFamily="34" charset="0"/>
              <a:buChar char="•"/>
              <a:tabLst>
                <a:tab pos="63500" algn="l"/>
              </a:tabLst>
            </a:pPr>
            <a:r>
              <a:rPr lang="en-US" sz="1600">
                <a:solidFill>
                  <a:srgbClr val="231F20"/>
                </a:solidFill>
                <a:latin typeface="Arial" panose="020B0604020202020204" pitchFamily="34" charset="0"/>
                <a:ea typeface="+mn-ea"/>
                <a:cs typeface="Arial Unicode MS"/>
              </a:rPr>
              <a:t>Up to 140 PB in capacity </a:t>
            </a:r>
          </a:p>
          <a:p>
            <a:pPr marL="184150" indent="-171450" fontAlgn="auto">
              <a:spcBef>
                <a:spcPts val="680"/>
              </a:spcBef>
              <a:spcAft>
                <a:spcPts val="0"/>
              </a:spcAft>
              <a:buFont typeface="Arial" panose="020B0604020202020204" pitchFamily="34" charset="0"/>
              <a:buChar char="•"/>
              <a:tabLst>
                <a:tab pos="63500" algn="l"/>
              </a:tabLst>
            </a:pPr>
            <a:r>
              <a:rPr lang="en-US" sz="1600">
                <a:solidFill>
                  <a:srgbClr val="231F20"/>
                </a:solidFill>
                <a:latin typeface="Arial" panose="020B0604020202020204" pitchFamily="34" charset="0"/>
                <a:ea typeface="+mn-ea"/>
                <a:cs typeface="Arial Unicode MS"/>
              </a:rPr>
              <a:t>Up to TB/s throughput</a:t>
            </a:r>
          </a:p>
          <a:p>
            <a:pPr marL="184150" indent="-171450" fontAlgn="auto">
              <a:spcBef>
                <a:spcPts val="680"/>
              </a:spcBef>
              <a:spcAft>
                <a:spcPts val="0"/>
              </a:spcAft>
              <a:buFont typeface="Arial" panose="020B0604020202020204" pitchFamily="34" charset="0"/>
              <a:buChar char="•"/>
              <a:tabLst>
                <a:tab pos="63500" algn="l"/>
              </a:tabLst>
            </a:pPr>
            <a:r>
              <a:rPr lang="en-US" sz="1600">
                <a:solidFill>
                  <a:srgbClr val="231F20"/>
                </a:solidFill>
                <a:latin typeface="Arial" panose="020B0604020202020204" pitchFamily="34" charset="0"/>
                <a:ea typeface="+mn-ea"/>
                <a:cs typeface="Arial Unicode MS"/>
              </a:rPr>
              <a:t>Hundreds of billions of pictures can be retrieved within seconds, and Huawei-developed and third-party streaming media software are supported</a:t>
            </a:r>
          </a:p>
          <a:p>
            <a:endParaRPr lang="en-US" sz="1600" b="0" i="0" kern="1200">
              <a:solidFill>
                <a:schemeClr val="tx1"/>
              </a:solidFill>
              <a:effectLst/>
              <a:latin typeface="+mn-lt"/>
              <a:ea typeface="+mn-ea"/>
              <a:cs typeface="+mn-cs"/>
            </a:endParaRPr>
          </a:p>
          <a:p>
            <a:r>
              <a:rPr lang="en-US" sz="1600" b="1" i="0" kern="1200">
                <a:solidFill>
                  <a:schemeClr val="tx1"/>
                </a:solidFill>
                <a:effectLst/>
                <a:latin typeface="+mn-lt"/>
                <a:ea typeface="+mn-ea"/>
                <a:cs typeface="+mn-cs"/>
              </a:rPr>
              <a:t>Edge Data &amp; Storage </a:t>
            </a:r>
          </a:p>
          <a:p>
            <a:r>
              <a:rPr lang="en-US" sz="1600" b="0" i="0" kern="1200" err="1">
                <a:solidFill>
                  <a:schemeClr val="tx1"/>
                </a:solidFill>
                <a:effectLst/>
                <a:latin typeface="+mn-lt"/>
                <a:ea typeface="+mn-ea"/>
                <a:cs typeface="+mn-cs"/>
              </a:rPr>
              <a:t>FusionCube</a:t>
            </a:r>
            <a:r>
              <a:rPr lang="en-US" sz="1600" b="0" i="0" kern="1200">
                <a:solidFill>
                  <a:schemeClr val="tx1"/>
                </a:solidFill>
                <a:effectLst/>
                <a:latin typeface="+mn-lt"/>
                <a:ea typeface="+mn-ea"/>
                <a:cs typeface="+mn-cs"/>
              </a:rPr>
              <a:t> offers a very solid storage and compute solution for Edge, ROBO scenarios.</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600">
                <a:solidFill>
                  <a:schemeClr val="bg1">
                    <a:lumMod val="50000"/>
                  </a:schemeClr>
                </a:solidFill>
                <a:latin typeface="Arial" panose="020B0604020202020204" pitchFamily="34" charset="0"/>
                <a:ea typeface="Microsoft YaHei" panose="020B0503020204020204" pitchFamily="34" charset="-122"/>
                <a:cs typeface="Arial" panose="020B0604020202020204" pitchFamily="34" charset="0"/>
              </a:rPr>
              <a:t>Huawei </a:t>
            </a:r>
            <a:r>
              <a:rPr kumimoji="1" lang="en-US" altLang="zh-CN" sz="1600" err="1">
                <a:solidFill>
                  <a:schemeClr val="bg1">
                    <a:lumMod val="50000"/>
                  </a:schemeClr>
                </a:solidFill>
                <a:latin typeface="Arial" panose="020B0604020202020204" pitchFamily="34" charset="0"/>
                <a:ea typeface="Microsoft YaHei" panose="020B0503020204020204" pitchFamily="34" charset="-122"/>
                <a:cs typeface="Arial" panose="020B0604020202020204" pitchFamily="34" charset="0"/>
              </a:rPr>
              <a:t>FusionCube</a:t>
            </a:r>
            <a:r>
              <a:rPr kumimoji="1" lang="en-US" altLang="zh-CN" sz="1600">
                <a:solidFill>
                  <a:schemeClr val="bg1">
                    <a:lumMod val="50000"/>
                  </a:schemeClr>
                </a:solidFill>
                <a:latin typeface="Arial" panose="020B0604020202020204" pitchFamily="34" charset="0"/>
                <a:ea typeface="Microsoft YaHei" panose="020B0503020204020204" pitchFamily="34" charset="-122"/>
                <a:cs typeface="Arial" panose="020B0604020202020204" pitchFamily="34" charset="0"/>
              </a:rPr>
              <a:t> 2000 is an IT infrastructure platform for edge data. It integrates computing and storage by using an open architecture with preinstalled distributed storage engines, virtualization, and cloud management software, allowing resources to be allocated on demand and expanded linearly. </a:t>
            </a:r>
            <a:r>
              <a:rPr kumimoji="1" lang="en-US" altLang="zh-CN" sz="1600" err="1">
                <a:solidFill>
                  <a:schemeClr val="bg1">
                    <a:lumMod val="50000"/>
                  </a:schemeClr>
                </a:solidFill>
                <a:latin typeface="Arial" panose="020B0604020202020204" pitchFamily="34" charset="0"/>
                <a:ea typeface="Microsoft YaHei" panose="020B0503020204020204" pitchFamily="34" charset="-122"/>
                <a:cs typeface="Arial" panose="020B0604020202020204" pitchFamily="34" charset="0"/>
              </a:rPr>
              <a:t>FusionCube</a:t>
            </a:r>
            <a:r>
              <a:rPr kumimoji="1" lang="en-US" altLang="zh-CN" sz="1600">
                <a:solidFill>
                  <a:schemeClr val="bg1">
                    <a:lumMod val="50000"/>
                  </a:schemeClr>
                </a:solidFill>
                <a:latin typeface="Arial" panose="020B0604020202020204" pitchFamily="34" charset="0"/>
                <a:ea typeface="Microsoft YaHei" panose="020B0503020204020204" pitchFamily="34" charset="-122"/>
                <a:cs typeface="Arial" panose="020B0604020202020204" pitchFamily="34" charset="0"/>
              </a:rPr>
              <a:t> 2000 is perfect for demanding elastic computing, storage, and I/O configuration requirements of Huawei </a:t>
            </a:r>
            <a:r>
              <a:rPr kumimoji="1" lang="en-US" altLang="zh-CN" sz="1600" err="1">
                <a:solidFill>
                  <a:schemeClr val="bg1">
                    <a:lumMod val="50000"/>
                  </a:schemeClr>
                </a:solidFill>
                <a:latin typeface="Arial" panose="020B0604020202020204" pitchFamily="34" charset="0"/>
                <a:ea typeface="Microsoft YaHei" panose="020B0503020204020204" pitchFamily="34" charset="-122"/>
                <a:cs typeface="Arial" panose="020B0604020202020204" pitchFamily="34" charset="0"/>
              </a:rPr>
              <a:t>Kunpeng</a:t>
            </a:r>
            <a:r>
              <a:rPr kumimoji="1" lang="en-US" altLang="zh-CN" sz="1600">
                <a:solidFill>
                  <a:schemeClr val="bg1">
                    <a:lumMod val="50000"/>
                  </a:schemeClr>
                </a:solidFill>
                <a:latin typeface="Arial" panose="020B0604020202020204" pitchFamily="34" charset="0"/>
                <a:ea typeface="Microsoft YaHei" panose="020B0503020204020204" pitchFamily="34" charset="-122"/>
                <a:cs typeface="Arial" panose="020B0604020202020204" pitchFamily="34" charset="0"/>
              </a:rPr>
              <a:t> ecosystem services. Its extensive applications configured in a single set of infrastructure make it an ideal choice for deploying IT infrastructure at edge.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zh-CN" sz="1600">
              <a:solidFill>
                <a:schemeClr val="bg1">
                  <a:lumMod val="50000"/>
                </a:schemeClr>
              </a:solidFill>
              <a:latin typeface="Arial" panose="020B0604020202020204" pitchFamily="34" charset="0"/>
              <a:ea typeface="Microsoft YaHei" panose="020B0503020204020204" pitchFamily="34" charset="-122"/>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600">
                <a:solidFill>
                  <a:schemeClr val="bg1">
                    <a:lumMod val="50000"/>
                  </a:schemeClr>
                </a:solidFill>
                <a:latin typeface="Arial" panose="020B0604020202020204" pitchFamily="34" charset="0"/>
                <a:ea typeface="Microsoft YaHei" panose="020B0503020204020204" pitchFamily="34" charset="-122"/>
                <a:cs typeface="Arial" panose="020B0604020202020204" pitchFamily="34" charset="0"/>
              </a:rPr>
              <a:t>Huawei </a:t>
            </a:r>
            <a:r>
              <a:rPr kumimoji="1" lang="en-US" altLang="zh-CN" sz="1600" err="1">
                <a:solidFill>
                  <a:schemeClr val="bg1">
                    <a:lumMod val="50000"/>
                  </a:schemeClr>
                </a:solidFill>
                <a:latin typeface="Arial" panose="020B0604020202020204" pitchFamily="34" charset="0"/>
                <a:ea typeface="Microsoft YaHei" panose="020B0503020204020204" pitchFamily="34" charset="-122"/>
                <a:cs typeface="Arial" panose="020B0604020202020204" pitchFamily="34" charset="0"/>
              </a:rPr>
              <a:t>FusionCube</a:t>
            </a:r>
            <a:r>
              <a:rPr kumimoji="1" lang="en-US" altLang="zh-CN" sz="1600">
                <a:solidFill>
                  <a:schemeClr val="bg1">
                    <a:lumMod val="50000"/>
                  </a:schemeClr>
                </a:solidFill>
                <a:latin typeface="Arial" panose="020B0604020202020204" pitchFamily="34" charset="0"/>
                <a:ea typeface="Microsoft YaHei" panose="020B0503020204020204" pitchFamily="34" charset="-122"/>
                <a:cs typeface="Arial" panose="020B0604020202020204" pitchFamily="34" charset="0"/>
              </a:rPr>
              <a:t> 1000 is an integrated solution designed for enterprise branches. It integrates servers, storage devices, switches, firewalls, routers, and uninterruptible power sources. Tailored to the customer, it can be pre-configured and pre-connected for immediate full-container load delivery and plug-and-play installation at the customer's site. In addition, it can be remotely managed with </a:t>
            </a:r>
            <a:r>
              <a:rPr kumimoji="1" lang="en-US" altLang="zh-CN" sz="1600" err="1">
                <a:solidFill>
                  <a:schemeClr val="bg1">
                    <a:lumMod val="50000"/>
                  </a:schemeClr>
                </a:solidFill>
                <a:latin typeface="Arial" panose="020B0604020202020204" pitchFamily="34" charset="0"/>
                <a:ea typeface="Microsoft YaHei" panose="020B0503020204020204" pitchFamily="34" charset="-122"/>
                <a:cs typeface="Arial" panose="020B0604020202020204" pitchFamily="34" charset="0"/>
              </a:rPr>
              <a:t>FusionCube</a:t>
            </a:r>
            <a:r>
              <a:rPr kumimoji="1" lang="en-US" altLang="zh-CN" sz="1600">
                <a:solidFill>
                  <a:schemeClr val="bg1">
                    <a:lumMod val="50000"/>
                  </a:schemeClr>
                </a:solidFill>
                <a:latin typeface="Arial" panose="020B0604020202020204" pitchFamily="34" charset="0"/>
                <a:ea typeface="Microsoft YaHei" panose="020B0503020204020204" pitchFamily="34" charset="-122"/>
                <a:cs typeface="Arial" panose="020B0604020202020204" pitchFamily="34" charset="0"/>
              </a:rPr>
              <a:t> Center Vision, making </a:t>
            </a:r>
            <a:r>
              <a:rPr kumimoji="1" lang="en-US" altLang="zh-CN" sz="1600" err="1">
                <a:solidFill>
                  <a:schemeClr val="bg1">
                    <a:lumMod val="50000"/>
                  </a:schemeClr>
                </a:solidFill>
                <a:latin typeface="Arial" panose="020B0604020202020204" pitchFamily="34" charset="0"/>
                <a:ea typeface="Microsoft YaHei" panose="020B0503020204020204" pitchFamily="34" charset="-122"/>
                <a:cs typeface="Arial" panose="020B0604020202020204" pitchFamily="34" charset="0"/>
              </a:rPr>
              <a:t>FusionCube</a:t>
            </a:r>
            <a:r>
              <a:rPr kumimoji="1" lang="en-US" altLang="zh-CN" sz="1600">
                <a:solidFill>
                  <a:schemeClr val="bg1">
                    <a:lumMod val="50000"/>
                  </a:schemeClr>
                </a:solidFill>
                <a:latin typeface="Arial" panose="020B0604020202020204" pitchFamily="34" charset="0"/>
                <a:ea typeface="Microsoft YaHei" panose="020B0503020204020204" pitchFamily="34" charset="-122"/>
                <a:cs typeface="Arial" panose="020B0604020202020204" pitchFamily="34" charset="0"/>
              </a:rPr>
              <a:t> 1000 an ideal choice for streamlining information between enterprise branches.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600" b="0" i="0" kern="1200">
              <a:solidFill>
                <a:schemeClr val="bg1">
                  <a:lumMod val="50000"/>
                </a:schemeClr>
              </a:solidFill>
              <a:effectLst/>
              <a:latin typeface="Arial" panose="020B0604020202020204" pitchFamily="34" charset="0"/>
              <a:ea typeface="Microsoft YaHei" panose="020B0503020204020204" pitchFamily="34" charset="-122"/>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sz="1600" b="1" i="0" kern="1200">
                <a:solidFill>
                  <a:schemeClr val="bg1">
                    <a:lumMod val="50000"/>
                  </a:schemeClr>
                </a:solidFill>
                <a:effectLst/>
                <a:latin typeface="Arial" panose="020B0604020202020204" pitchFamily="34" charset="0"/>
                <a:ea typeface="Microsoft YaHei" panose="020B0503020204020204" pitchFamily="34" charset="-122"/>
                <a:cs typeface="Arial" panose="020B0604020202020204" pitchFamily="34" charset="0"/>
              </a:rPr>
              <a:t>DMS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kern="1200">
                <a:solidFill>
                  <a:schemeClr val="tx1"/>
                </a:solidFill>
                <a:effectLst/>
                <a:latin typeface="+mn-lt"/>
                <a:ea typeface="+mn-ea"/>
                <a:cs typeface="+mn-cs"/>
              </a:rPr>
              <a:t>As number of storage and IT devices are keeping increase in an organization, O&amp;M cost are keep increasing.</a:t>
            </a:r>
          </a:p>
          <a:p>
            <a:r>
              <a:rPr lang="en-US" altLang="zh-CN" sz="1600" kern="1200">
                <a:solidFill>
                  <a:schemeClr val="tx1"/>
                </a:solidFill>
                <a:effectLst/>
                <a:latin typeface="Arial" panose="020B0604020202020204" pitchFamily="34" charset="0"/>
                <a:ea typeface="+mn-ea"/>
                <a:cs typeface="Arial" panose="020B0604020202020204" pitchFamily="34" charset="0"/>
              </a:rPr>
              <a:t>Huawei storage data management is divided into 3 layers: device, data center, and cloud categories. They work together for efficient O&amp;M.</a:t>
            </a:r>
            <a:endParaRPr lang="zh-CN" altLang="zh-CN" sz="1600" kern="1200">
              <a:solidFill>
                <a:schemeClr val="tx1"/>
              </a:solidFill>
              <a:effectLst/>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600" kern="1200">
              <a:solidFill>
                <a:schemeClr val="tx1"/>
              </a:solidFill>
              <a:effectLst/>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600" kern="1200">
                <a:solidFill>
                  <a:schemeClr val="tx1"/>
                </a:solidFill>
                <a:effectLst/>
                <a:latin typeface="Arial" panose="020B0604020202020204" pitchFamily="34" charset="0"/>
                <a:ea typeface="+mn-ea"/>
                <a:cs typeface="Arial" panose="020B0604020202020204" pitchFamily="34" charset="0"/>
              </a:rPr>
              <a:t>At the first layer, </a:t>
            </a:r>
            <a:r>
              <a:rPr lang="en-US" altLang="zh-CN" sz="1600" kern="1200" err="1">
                <a:solidFill>
                  <a:schemeClr val="tx1"/>
                </a:solidFill>
                <a:effectLst/>
                <a:latin typeface="Arial" panose="020B0604020202020204" pitchFamily="34" charset="0"/>
                <a:ea typeface="+mn-ea"/>
                <a:cs typeface="Arial" panose="020B0604020202020204" pitchFamily="34" charset="0"/>
              </a:rPr>
              <a:t>DeviceManager</a:t>
            </a:r>
            <a:r>
              <a:rPr lang="en-US" altLang="zh-CN" sz="1600" kern="1200">
                <a:solidFill>
                  <a:schemeClr val="tx1"/>
                </a:solidFill>
                <a:effectLst/>
                <a:latin typeface="Arial" panose="020B0604020202020204" pitchFamily="34" charset="0"/>
                <a:ea typeface="+mn-ea"/>
                <a:cs typeface="Arial" panose="020B0604020202020204" pitchFamily="34" charset="0"/>
              </a:rPr>
              <a:t> simplifies O&amp;M with intelligent device management. </a:t>
            </a:r>
            <a:r>
              <a:rPr lang="en-US" altLang="zh-CN" sz="1600">
                <a:solidFill>
                  <a:srgbClr val="1D1D1A"/>
                </a:solidFill>
                <a:latin typeface="Arial" panose="020B0604020202020204" pitchFamily="34" charset="0"/>
                <a:ea typeface="微软雅黑" panose="020B0503020204020204" pitchFamily="34" charset="-122"/>
                <a:sym typeface="Wingdings" panose="05000000000000000000" pitchFamily="2" charset="2"/>
              </a:rPr>
              <a:t>One-click </a:t>
            </a:r>
            <a:r>
              <a:rPr lang="en-US" altLang="zh-CN" sz="1600">
                <a:solidFill>
                  <a:srgbClr val="1D1D1A"/>
                </a:solidFill>
                <a:latin typeface="Arial" panose="020B0604020202020204" pitchFamily="34" charset="0"/>
                <a:ea typeface="微软雅黑" panose="020B0503020204020204" pitchFamily="34" charset="-122"/>
                <a:cs typeface="Arial" pitchFamily="34" charset="0"/>
                <a:sym typeface="Wingdings" panose="05000000000000000000" pitchFamily="2" charset="2"/>
              </a:rPr>
              <a:t>service provisioning for faster</a:t>
            </a:r>
            <a:r>
              <a:rPr lang="en-US" altLang="zh-CN" sz="1600">
                <a:solidFill>
                  <a:srgbClr val="1D1D1A"/>
                </a:solidFill>
                <a:latin typeface="Arial" panose="020B0604020202020204" pitchFamily="34" charset="0"/>
                <a:ea typeface="微软雅黑" panose="020B0503020204020204" pitchFamily="34" charset="-122"/>
                <a:cs typeface="Arial" pitchFamily="34" charset="0"/>
              </a:rPr>
              <a:t> O&amp;M and lower OPEX. Intelligent capacity prediction (365 days) and on-demand capacity expansion for more precise IT investment. Collection of real-time performance data for intelligent decision-making on the cloud.</a:t>
            </a:r>
          </a:p>
          <a:p>
            <a:endParaRPr lang="zh-CN" altLang="zh-CN" sz="1600" kern="1200">
              <a:solidFill>
                <a:schemeClr val="tx1"/>
              </a:solidFill>
              <a:effectLst/>
              <a:latin typeface="Arial" panose="020B0604020202020204" pitchFamily="34" charset="0"/>
              <a:ea typeface="+mn-ea"/>
              <a:cs typeface="Arial" panose="020B0604020202020204" pitchFamily="34" charset="0"/>
            </a:endParaRPr>
          </a:p>
          <a:p>
            <a:r>
              <a:rPr lang="en-US" sz="1600" err="1">
                <a:solidFill>
                  <a:srgbClr val="231F20"/>
                </a:solidFill>
                <a:latin typeface="Arial" panose="020B0604020202020204" pitchFamily="34" charset="0"/>
                <a:cs typeface="Arial Unicode MS"/>
              </a:rPr>
              <a:t>OceanStor</a:t>
            </a:r>
            <a:r>
              <a:rPr lang="en-US" sz="1600">
                <a:solidFill>
                  <a:srgbClr val="231F20"/>
                </a:solidFill>
                <a:latin typeface="Arial" panose="020B0604020202020204" pitchFamily="34" charset="0"/>
                <a:cs typeface="Arial Unicode MS"/>
              </a:rPr>
              <a:t> DJ is an intelligent, converged, and automatic storage management platform that provides full-lifecycle O&amp;M for storage throughout the entire lifecycle, simplifying storage management and improving the operational efficiency at data centers. </a:t>
            </a:r>
          </a:p>
          <a:p>
            <a:pPr marL="12700">
              <a:spcBef>
                <a:spcPts val="600"/>
              </a:spcBef>
            </a:pPr>
            <a:endParaRPr lang="en-US" sz="1600">
              <a:solidFill>
                <a:srgbClr val="231F20"/>
              </a:solidFill>
              <a:latin typeface="Arial" panose="020B0604020202020204" pitchFamily="34" charset="0"/>
              <a:cs typeface="Arial Unicode MS"/>
            </a:endParaRPr>
          </a:p>
          <a:p>
            <a:pPr marL="184150" marR="153670" indent="-171450">
              <a:spcBef>
                <a:spcPts val="600"/>
              </a:spcBef>
              <a:buFont typeface="Arial" panose="020B0604020202020204" pitchFamily="34" charset="0"/>
              <a:buChar char="•"/>
              <a:tabLst>
                <a:tab pos="63500" algn="l"/>
              </a:tabLst>
            </a:pPr>
            <a:r>
              <a:rPr lang="en-US" sz="1600">
                <a:solidFill>
                  <a:srgbClr val="231F20"/>
                </a:solidFill>
                <a:latin typeface="Arial" panose="020B0604020202020204" pitchFamily="34" charset="0"/>
                <a:cs typeface="Arial Unicode MS"/>
              </a:rPr>
              <a:t>Converged: Users can manage storage throughout its lifecycle on one GUI, simplifying multi-device storage management. AI model training on the cloud and real-time model updates ensure more accurate risk and fault prediction. </a:t>
            </a:r>
          </a:p>
          <a:p>
            <a:pPr marL="184150" marR="157480" indent="-171450">
              <a:spcBef>
                <a:spcPts val="600"/>
              </a:spcBef>
              <a:buFont typeface="Arial" panose="020B0604020202020204" pitchFamily="34" charset="0"/>
              <a:buChar char="•"/>
              <a:tabLst>
                <a:tab pos="63500" algn="l"/>
              </a:tabLst>
            </a:pPr>
            <a:r>
              <a:rPr lang="en-US" sz="1600">
                <a:solidFill>
                  <a:srgbClr val="231F20"/>
                </a:solidFill>
                <a:latin typeface="Arial" panose="020B0604020202020204" pitchFamily="34" charset="0"/>
                <a:cs typeface="Arial Unicode MS"/>
              </a:rPr>
              <a:t>Automatic: Automatic storage lifecycle management covering planning, construction, O&amp;M, and optimization greatly improves storage resource utilization, troubleshooting rates, and storage management efficiency. </a:t>
            </a:r>
          </a:p>
          <a:p>
            <a:pPr marL="184150" indent="-171450">
              <a:spcBef>
                <a:spcPts val="600"/>
              </a:spcBef>
              <a:buFont typeface="Arial" panose="020B0604020202020204" pitchFamily="34" charset="0"/>
              <a:buChar char="•"/>
              <a:tabLst>
                <a:tab pos="63500" algn="l"/>
              </a:tabLst>
            </a:pPr>
            <a:r>
              <a:rPr lang="en-US" sz="1600">
                <a:solidFill>
                  <a:srgbClr val="231F20"/>
                </a:solidFill>
                <a:latin typeface="Arial" panose="020B0604020202020204" pitchFamily="34" charset="0"/>
                <a:cs typeface="Arial Unicode MS"/>
              </a:rPr>
              <a:t>Intelligent: Multi-dimensional intelligent risk prediction and optimization eliminate risks in advance to ensure stable running of production services. </a:t>
            </a:r>
          </a:p>
          <a:p>
            <a:endParaRPr lang="zh-CN" altLang="zh-CN" sz="1600" kern="1200">
              <a:solidFill>
                <a:schemeClr val="tx1"/>
              </a:solidFill>
              <a:effectLst/>
              <a:latin typeface="Arial" panose="020B0604020202020204" pitchFamily="34" charset="0"/>
              <a:ea typeface="+mn-ea"/>
              <a:cs typeface="Arial" panose="020B0604020202020204" pitchFamily="34" charset="0"/>
            </a:endParaRPr>
          </a:p>
          <a:p>
            <a:r>
              <a:rPr lang="en-US" altLang="zh-CN" sz="1600" kern="1200">
                <a:solidFill>
                  <a:schemeClr val="tx1"/>
                </a:solidFill>
                <a:effectLst/>
                <a:latin typeface="Arial" panose="020B0604020202020204" pitchFamily="34" charset="0"/>
                <a:ea typeface="+mn-ea"/>
                <a:cs typeface="Arial" panose="020B0604020202020204" pitchFamily="34" charset="0"/>
              </a:rPr>
              <a:t>The cloud layer has on and off-premises synergy. Information about a single or multiple devices in a data center are monitored in the cloud. The cloud trains based on its various internal management models. Then it provides intelligent decision-making suggestions back to a local host. Therefore, a single device not only implements simplified O&amp;M based on its own intelligent prediction, it also increases its usability by learning from other advanced sources of information.</a:t>
            </a:r>
          </a:p>
          <a:p>
            <a:r>
              <a:rPr lang="en-US" altLang="zh-CN" sz="1600" kern="1200">
                <a:solidFill>
                  <a:schemeClr val="tx1"/>
                </a:solidFill>
                <a:effectLst/>
                <a:latin typeface="Arial" panose="020B0604020202020204" pitchFamily="34" charset="0"/>
                <a:ea typeface="+mn-ea"/>
                <a:cs typeface="Arial" panose="020B0604020202020204" pitchFamily="34" charset="0"/>
              </a:rPr>
              <a:t>The storage equipment and </a:t>
            </a:r>
            <a:r>
              <a:rPr lang="en-US" altLang="zh-CN" sz="1600" kern="1200" err="1">
                <a:solidFill>
                  <a:schemeClr val="tx1"/>
                </a:solidFill>
                <a:effectLst/>
                <a:latin typeface="Arial" panose="020B0604020202020204" pitchFamily="34" charset="0"/>
                <a:ea typeface="+mn-ea"/>
                <a:cs typeface="Arial" panose="020B0604020202020204" pitchFamily="34" charset="0"/>
              </a:rPr>
              <a:t>OceanStor</a:t>
            </a:r>
            <a:r>
              <a:rPr lang="en-US" altLang="zh-CN" sz="1600" kern="1200">
                <a:solidFill>
                  <a:schemeClr val="tx1"/>
                </a:solidFill>
                <a:effectLst/>
                <a:latin typeface="Arial" panose="020B0604020202020204" pitchFamily="34" charset="0"/>
                <a:ea typeface="+mn-ea"/>
                <a:cs typeface="Arial" panose="020B0604020202020204" pitchFamily="34" charset="0"/>
              </a:rPr>
              <a:t> DJ report capacity, performance, and alarm information to the eService system. eService performs data cleansing and model training to provide information for intelligent decision-making, such as 365-day capacity predictions and 60-day predictions of performance bottlenecks. Finally, that information is sent back to the local device and </a:t>
            </a:r>
            <a:r>
              <a:rPr lang="en-US" altLang="zh-CN" sz="1600" kern="1200" err="1">
                <a:solidFill>
                  <a:schemeClr val="tx1"/>
                </a:solidFill>
                <a:effectLst/>
                <a:latin typeface="Arial" panose="020B0604020202020204" pitchFamily="34" charset="0"/>
                <a:ea typeface="+mn-ea"/>
                <a:cs typeface="Arial" panose="020B0604020202020204" pitchFamily="34" charset="0"/>
              </a:rPr>
              <a:t>OceanStor</a:t>
            </a:r>
            <a:r>
              <a:rPr lang="en-US" altLang="zh-CN" sz="1600" kern="1200">
                <a:solidFill>
                  <a:schemeClr val="tx1"/>
                </a:solidFill>
                <a:effectLst/>
                <a:latin typeface="Arial" panose="020B0604020202020204" pitchFamily="34" charset="0"/>
                <a:ea typeface="+mn-ea"/>
                <a:cs typeface="Arial" panose="020B0604020202020204" pitchFamily="34" charset="0"/>
              </a:rPr>
              <a:t> DJ.</a:t>
            </a:r>
            <a:endParaRPr lang="zh-CN" altLang="zh-CN" sz="1600" kern="1200">
              <a:solidFill>
                <a:schemeClr val="tx1"/>
              </a:solidFill>
              <a:effectLst/>
              <a:latin typeface="Arial" panose="020B0604020202020204" pitchFamily="34" charset="0"/>
              <a:ea typeface="+mn-ea"/>
              <a:cs typeface="Arial" panose="020B0604020202020204" pitchFamily="34" charset="0"/>
            </a:endParaRPr>
          </a:p>
          <a:p>
            <a:r>
              <a:rPr lang="en-US" altLang="zh-CN" sz="1600" kern="1200">
                <a:solidFill>
                  <a:schemeClr val="tx1"/>
                </a:solidFill>
                <a:effectLst/>
                <a:latin typeface="Arial" panose="020B0604020202020204" pitchFamily="34" charset="0"/>
                <a:ea typeface="+mn-ea"/>
                <a:cs typeface="Arial" panose="020B0604020202020204" pitchFamily="34" charset="0"/>
              </a:rPr>
              <a:t>Storage devices then use that information to adopt effective suggestions. The application adjustments are made using intelligent chips, </a:t>
            </a:r>
            <a:r>
              <a:rPr lang="en-US" altLang="zh-CN" sz="1600" kern="1200" err="1">
                <a:solidFill>
                  <a:schemeClr val="tx1"/>
                </a:solidFill>
                <a:effectLst/>
                <a:latin typeface="Arial" panose="020B0604020202020204" pitchFamily="34" charset="0"/>
                <a:ea typeface="+mn-ea"/>
                <a:cs typeface="Arial" panose="020B0604020202020204" pitchFamily="34" charset="0"/>
              </a:rPr>
              <a:t>FlashLink</a:t>
            </a:r>
            <a:r>
              <a:rPr lang="en-US" altLang="zh-CN" sz="1600" kern="1200">
                <a:solidFill>
                  <a:schemeClr val="tx1"/>
                </a:solidFill>
                <a:effectLst/>
                <a:latin typeface="Arial" panose="020B0604020202020204" pitchFamily="34" charset="0"/>
                <a:ea typeface="+mn-ea"/>
                <a:cs typeface="Arial" panose="020B0604020202020204" pitchFamily="34" charset="0"/>
              </a:rPr>
              <a:t> algorithms, and </a:t>
            </a:r>
            <a:r>
              <a:rPr lang="en-US" altLang="zh-CN" sz="1600" kern="1200" err="1">
                <a:solidFill>
                  <a:schemeClr val="tx1"/>
                </a:solidFill>
                <a:effectLst/>
                <a:latin typeface="Arial" panose="020B0604020202020204" pitchFamily="34" charset="0"/>
                <a:ea typeface="+mn-ea"/>
                <a:cs typeface="Arial" panose="020B0604020202020204" pitchFamily="34" charset="0"/>
              </a:rPr>
              <a:t>DeviceManager</a:t>
            </a:r>
            <a:r>
              <a:rPr lang="en-US" altLang="zh-CN" sz="1600" kern="1200">
                <a:solidFill>
                  <a:schemeClr val="tx1"/>
                </a:solidFill>
                <a:effectLst/>
                <a:latin typeface="Arial" panose="020B0604020202020204" pitchFamily="34" charset="0"/>
                <a:ea typeface="+mn-ea"/>
                <a:cs typeface="Arial" panose="020B0604020202020204" pitchFamily="34" charset="0"/>
              </a:rPr>
              <a:t> capabilities. In addition, our storage devices use eService to utilize learning and management information from other storage devices for intelligent and streamlined O&amp;M.</a:t>
            </a:r>
            <a:endParaRPr lang="zh-CN" altLang="en-US" sz="1600">
              <a:latin typeface="Arial" panose="020B0604020202020204" pitchFamily="34" charset="0"/>
            </a:endParaRPr>
          </a:p>
          <a:p>
            <a:endParaRPr lang="zh-CN" altLang="en-US" sz="1600">
              <a:latin typeface="Arial" panose="020B0604020202020204" pitchFamily="34" charset="0"/>
            </a:endParaRPr>
          </a:p>
          <a:p>
            <a:endParaRPr lang="en-US" sz="1600" b="0" i="0" kern="1200">
              <a:solidFill>
                <a:schemeClr val="tx1"/>
              </a:solidFill>
              <a:effectLst/>
              <a:latin typeface="+mn-lt"/>
              <a:ea typeface="+mn-ea"/>
              <a:cs typeface="+mn-cs"/>
            </a:endParaRPr>
          </a:p>
          <a:p>
            <a:r>
              <a:rPr lang="en-US" sz="1600" b="1" i="0" kern="1200">
                <a:solidFill>
                  <a:schemeClr val="tx1"/>
                </a:solidFill>
                <a:effectLst/>
                <a:latin typeface="+mn-lt"/>
                <a:ea typeface="+mn-ea"/>
                <a:cs typeface="+mn-cs"/>
              </a:rPr>
              <a:t>Solution &amp; Application Level</a:t>
            </a:r>
            <a:endParaRPr lang="en-US" sz="1600" b="1" i="0" kern="1200">
              <a:solidFill>
                <a:schemeClr val="tx1"/>
              </a:solidFill>
              <a:effectLst/>
              <a:latin typeface="+mn-lt"/>
              <a:cs typeface="Calibri"/>
            </a:endParaRPr>
          </a:p>
          <a:p>
            <a:r>
              <a:rPr lang="en-US" sz="1600" b="0" i="0" kern="1200">
                <a:solidFill>
                  <a:schemeClr val="tx1"/>
                </a:solidFill>
                <a:effectLst/>
                <a:latin typeface="+mn-lt"/>
                <a:ea typeface="+mn-ea"/>
                <a:cs typeface="+mn-cs"/>
              </a:rPr>
              <a:t>At solution level, we offer </a:t>
            </a:r>
            <a:r>
              <a:rPr lang="en-US" sz="1600" b="0" i="0" kern="1200" err="1">
                <a:solidFill>
                  <a:schemeClr val="tx1"/>
                </a:solidFill>
                <a:effectLst/>
                <a:latin typeface="+mn-lt"/>
                <a:ea typeface="+mn-ea"/>
                <a:cs typeface="+mn-cs"/>
              </a:rPr>
              <a:t>FusionData</a:t>
            </a:r>
            <a:r>
              <a:rPr lang="en-US" sz="1600" b="0" i="0" kern="1200">
                <a:solidFill>
                  <a:schemeClr val="tx1"/>
                </a:solidFill>
                <a:effectLst/>
                <a:latin typeface="+mn-lt"/>
                <a:ea typeface="+mn-ea"/>
                <a:cs typeface="+mn-cs"/>
              </a:rPr>
              <a:t> for big data, AI and big data lake, our DR, Backup and Archiving solutions are very competitive enabled by partnerships with other industry leading vendors.</a:t>
            </a:r>
          </a:p>
          <a:p>
            <a:r>
              <a:rPr kumimoji="1" lang="en-US" sz="1600" b="1" err="1">
                <a:solidFill>
                  <a:srgbClr val="666666">
                    <a:lumMod val="50000"/>
                  </a:srgbClr>
                </a:solidFill>
                <a:latin typeface="Arial" panose="020B0604020202020204" pitchFamily="34" charset="0"/>
                <a:ea typeface="FZLanTingHeiS-R-GB" panose="02000000000000000000" pitchFamily="2" charset="-122"/>
                <a:cs typeface="Arial" panose="020B0604020202020204" pitchFamily="34" charset="0"/>
              </a:rPr>
              <a:t>FusionData</a:t>
            </a:r>
            <a:r>
              <a:rPr kumimoji="1" lang="en-US" sz="1600" b="1">
                <a:solidFill>
                  <a:srgbClr val="666666">
                    <a:lumMod val="50000"/>
                  </a:srgbClr>
                </a:solidFill>
                <a:latin typeface="Arial" panose="020B0604020202020204" pitchFamily="34" charset="0"/>
                <a:ea typeface="FZLanTingHeiS-R-GB" panose="02000000000000000000" pitchFamily="2" charset="-122"/>
                <a:cs typeface="Arial" panose="020B0604020202020204" pitchFamily="34" charset="0"/>
              </a:rPr>
              <a:t> </a:t>
            </a:r>
            <a:r>
              <a:rPr kumimoji="1" lang="en-US" sz="1600" b="1">
                <a:solidFill>
                  <a:srgbClr val="333333"/>
                </a:solidFill>
                <a:latin typeface="Arial" panose="020B0604020202020204" pitchFamily="34" charset="0"/>
                <a:ea typeface="FZLanTingHeiS-R-GB" panose="02000000000000000000" pitchFamily="2" charset="-122"/>
                <a:cs typeface="Arial" panose="020B0604020202020204" pitchFamily="34" charset="0"/>
              </a:rPr>
              <a:t>Intelligent</a:t>
            </a:r>
            <a:r>
              <a:rPr kumimoji="1" lang="en-US" sz="1600" b="1">
                <a:solidFill>
                  <a:srgbClr val="666666">
                    <a:lumMod val="50000"/>
                  </a:srgbClr>
                </a:solidFill>
                <a:latin typeface="Arial" panose="020B0604020202020204" pitchFamily="34" charset="0"/>
                <a:ea typeface="FZLanTingHeiS-R-GB" panose="02000000000000000000" pitchFamily="2" charset="-122"/>
                <a:cs typeface="Arial" panose="020B0604020202020204" pitchFamily="34" charset="0"/>
              </a:rPr>
              <a:t> Data Lake Solution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err="1">
                <a:solidFill>
                  <a:srgbClr val="231F20"/>
                </a:solidFill>
                <a:latin typeface="Arial" panose="020B0604020202020204" pitchFamily="34" charset="0"/>
                <a:cs typeface="Arial" panose="020B0604020202020204" pitchFamily="34" charset="0"/>
              </a:rPr>
              <a:t>FusionData</a:t>
            </a:r>
            <a:r>
              <a:rPr lang="en-US" sz="1600">
                <a:solidFill>
                  <a:srgbClr val="231F20"/>
                </a:solidFill>
                <a:latin typeface="Arial" panose="020B0604020202020204" pitchFamily="34" charset="0"/>
                <a:cs typeface="Arial" panose="020B0604020202020204" pitchFamily="34" charset="0"/>
              </a:rPr>
              <a:t> is a solution for data fusion and intelligent analysis. </a:t>
            </a:r>
            <a:r>
              <a:rPr lang="en-US" sz="1600" err="1">
                <a:solidFill>
                  <a:srgbClr val="231F20"/>
                </a:solidFill>
                <a:latin typeface="Arial" panose="020B0604020202020204" pitchFamily="34" charset="0"/>
                <a:cs typeface="Arial" panose="020B0604020202020204" pitchFamily="34" charset="0"/>
              </a:rPr>
              <a:t>FusionData</a:t>
            </a:r>
            <a:r>
              <a:rPr lang="en-US" sz="1600">
                <a:solidFill>
                  <a:srgbClr val="231F20"/>
                </a:solidFill>
                <a:latin typeface="Arial" panose="020B0604020202020204" pitchFamily="34" charset="0"/>
                <a:cs typeface="Arial" panose="020B0604020202020204" pitchFamily="34" charset="0"/>
              </a:rPr>
              <a:t> supports intelligent data management throughout the lifecycle. It redefines data infrastructure in access, processing, and enablement so that enterprises undergoing digital transformation can capitalize on data resources as assets.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a:solidFill>
                <a:srgbClr val="231F20"/>
              </a:solidFill>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600" b="1">
                <a:solidFill>
                  <a:srgbClr val="333333"/>
                </a:solidFill>
                <a:latin typeface="Arial" panose="020B0604020202020204" pitchFamily="34" charset="0"/>
                <a:ea typeface="FZLanTingHeiS-R-GB" panose="02000000000000000000" pitchFamily="2" charset="-122"/>
              </a:rPr>
              <a:t>Disaster Recovery (DR) Solutions </a:t>
            </a:r>
          </a:p>
          <a:p>
            <a:pPr marL="12700">
              <a:lnSpc>
                <a:spcPct val="150000"/>
              </a:lnSpc>
              <a:spcBef>
                <a:spcPts val="600"/>
              </a:spcBef>
            </a:pPr>
            <a:r>
              <a:rPr lang="en-US" altLang="zh-CN" sz="1600">
                <a:solidFill>
                  <a:srgbClr val="333333"/>
                </a:solidFill>
                <a:latin typeface="Arial" panose="020B0604020202020204" pitchFamily="34" charset="0"/>
                <a:cs typeface="Arial Unicode MS"/>
              </a:rPr>
              <a:t>Huawei has established single-, cross-DC DR solutions that feature cutting-edge capabilities running on everything from underlying data to upper-layer applications. The DR solutions fully meet DR system construction needs and offer always-on service continuity for customers across a variety of industries.</a:t>
            </a:r>
          </a:p>
          <a:p>
            <a:pPr marL="184150" indent="-171450">
              <a:lnSpc>
                <a:spcPct val="150000"/>
              </a:lnSpc>
              <a:spcBef>
                <a:spcPts val="600"/>
              </a:spcBef>
              <a:buFont typeface="Arial" panose="020B0604020202020204" pitchFamily="34" charset="0"/>
              <a:buChar char="•"/>
            </a:pPr>
            <a:r>
              <a:rPr lang="en-US" altLang="zh-CN" sz="1600">
                <a:solidFill>
                  <a:srgbClr val="333333"/>
                </a:solidFill>
                <a:latin typeface="Arial" panose="020B0604020202020204" pitchFamily="34" charset="0"/>
                <a:cs typeface="Arial Unicode MS"/>
              </a:rPr>
              <a:t>Active-passive DR solution: Intra-city or remote DR for rapid service recovery at the DR center in an event of a disaster</a:t>
            </a:r>
          </a:p>
          <a:p>
            <a:pPr marL="184150" indent="-171450">
              <a:lnSpc>
                <a:spcPct val="150000"/>
              </a:lnSpc>
              <a:spcBef>
                <a:spcPts val="600"/>
              </a:spcBef>
              <a:buFont typeface="Arial" panose="020B0604020202020204" pitchFamily="34" charset="0"/>
              <a:buChar char="•"/>
            </a:pPr>
            <a:r>
              <a:rPr lang="en-US" altLang="zh-CN" sz="1600">
                <a:solidFill>
                  <a:srgbClr val="333333"/>
                </a:solidFill>
                <a:latin typeface="Arial" panose="020B0604020202020204" pitchFamily="34" charset="0"/>
                <a:cs typeface="Arial Unicode MS"/>
              </a:rPr>
              <a:t>Active-active DR solution: Intra-city DR for zero application interruption and zero data loss with two DCs providing services at the same time</a:t>
            </a:r>
          </a:p>
          <a:p>
            <a:pPr marL="184150" indent="-171450">
              <a:lnSpc>
                <a:spcPct val="150000"/>
              </a:lnSpc>
              <a:spcBef>
                <a:spcPts val="600"/>
              </a:spcBef>
              <a:buFont typeface="Arial" panose="020B0604020202020204" pitchFamily="34" charset="0"/>
              <a:buChar char="•"/>
            </a:pPr>
            <a:r>
              <a:rPr lang="en-US" altLang="zh-CN" sz="1600">
                <a:solidFill>
                  <a:srgbClr val="333333"/>
                </a:solidFill>
                <a:latin typeface="Arial" panose="020B0604020202020204" pitchFamily="34" charset="0"/>
                <a:cs typeface="Arial Unicode MS"/>
              </a:rPr>
              <a:t>Geo-redundant 3DC DR solution: Intra-city active-active DR + remote active-passive DR for a higher level of service continuity with multiple DR copies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a:solidFill>
                <a:srgbClr val="231F20"/>
              </a:solidFill>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600" b="1">
                <a:solidFill>
                  <a:schemeClr val="bg1">
                    <a:lumMod val="50000"/>
                  </a:schemeClr>
                </a:solidFill>
                <a:latin typeface="Arial" panose="020B0604020202020204" pitchFamily="34" charset="0"/>
                <a:ea typeface="FZLanTingHeiS-R-GB" panose="02000000000000000000" pitchFamily="2" charset="-122"/>
              </a:rPr>
              <a:t>Backup Solution </a:t>
            </a:r>
          </a:p>
          <a:p>
            <a:pPr marL="12700">
              <a:lnSpc>
                <a:spcPct val="150000"/>
              </a:lnSpc>
              <a:spcBef>
                <a:spcPts val="100"/>
              </a:spcBef>
            </a:pPr>
            <a:r>
              <a:rPr lang="en-US" altLang="zh-CN" sz="1600">
                <a:solidFill>
                  <a:srgbClr val="333333"/>
                </a:solidFill>
                <a:latin typeface="Arial" panose="020B0604020202020204" pitchFamily="34" charset="0"/>
                <a:cs typeface="Arial" panose="020B0604020202020204" pitchFamily="34" charset="0"/>
              </a:rPr>
              <a:t>Huawei Backup solutions provide centralized and all-in-one backup. They support backup of databases, file systems, VMs, big data, and email systems. These solutions accelerate your digital transformation by streamlining data backup, lowering TCO, and simplifying data usage. </a:t>
            </a:r>
            <a:endParaRPr lang="zh-CN" altLang="zh-CN" sz="1600">
              <a:solidFill>
                <a:srgbClr val="333333"/>
              </a:solidFill>
              <a:latin typeface="Arial" panose="020B0604020202020204" pitchFamily="34" charset="0"/>
              <a:cs typeface="Arial" panose="020B0604020202020204" pitchFamily="34" charset="0"/>
            </a:endParaRPr>
          </a:p>
          <a:p>
            <a:pPr marL="12700">
              <a:lnSpc>
                <a:spcPct val="150000"/>
              </a:lnSpc>
              <a:spcBef>
                <a:spcPts val="100"/>
              </a:spcBef>
            </a:pPr>
            <a:r>
              <a:rPr lang="en-US" altLang="zh-CN" sz="1600">
                <a:solidFill>
                  <a:srgbClr val="333333"/>
                </a:solidFill>
                <a:latin typeface="Arial" panose="020B0604020202020204" pitchFamily="34" charset="0"/>
                <a:cs typeface="Arial" panose="020B0604020202020204" pitchFamily="34" charset="0"/>
              </a:rPr>
              <a:t> </a:t>
            </a:r>
            <a:endParaRPr lang="zh-CN" altLang="zh-CN" sz="1600">
              <a:solidFill>
                <a:srgbClr val="333333"/>
              </a:solidFill>
              <a:latin typeface="Arial" panose="020B0604020202020204" pitchFamily="34" charset="0"/>
              <a:cs typeface="Arial" panose="020B0604020202020204" pitchFamily="34" charset="0"/>
            </a:endParaRPr>
          </a:p>
          <a:p>
            <a:pPr marL="184150" indent="-171450">
              <a:lnSpc>
                <a:spcPct val="150000"/>
              </a:lnSpc>
              <a:spcBef>
                <a:spcPts val="100"/>
              </a:spcBef>
              <a:buFont typeface="Arial" panose="020B0604020202020204" pitchFamily="34" charset="0"/>
              <a:buChar char="•"/>
            </a:pPr>
            <a:r>
              <a:rPr lang="en-US" altLang="zh-CN" sz="1600">
                <a:solidFill>
                  <a:srgbClr val="333333"/>
                </a:solidFill>
                <a:latin typeface="Arial" panose="020B0604020202020204" pitchFamily="34" charset="0"/>
                <a:cs typeface="Arial" panose="020B0604020202020204" pitchFamily="34" charset="0"/>
              </a:rPr>
              <a:t>Efficient: Application I/</a:t>
            </a:r>
            <a:r>
              <a:rPr lang="en-US" altLang="zh-CN" sz="1600" err="1">
                <a:solidFill>
                  <a:srgbClr val="333333"/>
                </a:solidFill>
                <a:latin typeface="Arial" panose="020B0604020202020204" pitchFamily="34" charset="0"/>
                <a:cs typeface="Arial" panose="020B0604020202020204" pitchFamily="34" charset="0"/>
              </a:rPr>
              <a:t>Os</a:t>
            </a:r>
            <a:r>
              <a:rPr lang="en-US" altLang="zh-CN" sz="1600">
                <a:solidFill>
                  <a:srgbClr val="333333"/>
                </a:solidFill>
                <a:latin typeface="Arial" panose="020B0604020202020204" pitchFamily="34" charset="0"/>
                <a:cs typeface="Arial" panose="020B0604020202020204" pitchFamily="34" charset="0"/>
              </a:rPr>
              <a:t> are monitored and backed up in real time with less-than-1-second backup intervals, 300x more frequent than traditional backup. </a:t>
            </a:r>
            <a:endParaRPr lang="zh-CN" altLang="zh-CN" sz="1600">
              <a:solidFill>
                <a:srgbClr val="333333"/>
              </a:solidFill>
              <a:latin typeface="Arial" panose="020B0604020202020204" pitchFamily="34" charset="0"/>
              <a:cs typeface="Arial" panose="020B0604020202020204" pitchFamily="34" charset="0"/>
            </a:endParaRPr>
          </a:p>
          <a:p>
            <a:pPr marL="184150" indent="-171450">
              <a:lnSpc>
                <a:spcPct val="150000"/>
              </a:lnSpc>
              <a:spcBef>
                <a:spcPts val="100"/>
              </a:spcBef>
              <a:buFont typeface="Arial" panose="020B0604020202020204" pitchFamily="34" charset="0"/>
              <a:buChar char="•"/>
            </a:pPr>
            <a:r>
              <a:rPr lang="en-US" altLang="zh-CN" sz="1600">
                <a:solidFill>
                  <a:srgbClr val="333333"/>
                </a:solidFill>
                <a:latin typeface="Arial" panose="020B0604020202020204" pitchFamily="34" charset="0"/>
                <a:cs typeface="Arial" panose="020B0604020202020204" pitchFamily="34" charset="0"/>
              </a:rPr>
              <a:t>Cost-efficient: Backup, DR, development, testing, and analytics share data copies to reduce data copy quantity and slash construction costs by over 50%.</a:t>
            </a:r>
            <a:endParaRPr lang="zh-CN" altLang="zh-CN" sz="1600">
              <a:solidFill>
                <a:srgbClr val="333333"/>
              </a:solidFill>
              <a:latin typeface="Arial" panose="020B0604020202020204" pitchFamily="34" charset="0"/>
              <a:cs typeface="Arial" panose="020B0604020202020204" pitchFamily="34" charset="0"/>
            </a:endParaRPr>
          </a:p>
          <a:p>
            <a:pPr marL="184150" indent="-171450">
              <a:lnSpc>
                <a:spcPct val="150000"/>
              </a:lnSpc>
              <a:spcBef>
                <a:spcPts val="100"/>
              </a:spcBef>
              <a:buFont typeface="Arial" panose="020B0604020202020204" pitchFamily="34" charset="0"/>
              <a:buChar char="•"/>
            </a:pPr>
            <a:r>
              <a:rPr lang="en-US" altLang="zh-CN" sz="1600">
                <a:solidFill>
                  <a:srgbClr val="333333"/>
                </a:solidFill>
                <a:latin typeface="Arial" panose="020B0604020202020204" pitchFamily="34" charset="0"/>
                <a:cs typeface="Arial" panose="020B0604020202020204" pitchFamily="34" charset="0"/>
              </a:rPr>
              <a:t>Flexible: Direct use of DR data for development and testing reduces data preparation from days to hours and accelerates service rollouts. </a:t>
            </a:r>
            <a:endParaRPr lang="zh-CN" altLang="zh-CN" sz="1600">
              <a:solidFill>
                <a:srgbClr val="333333"/>
              </a:solidFill>
              <a:latin typeface="Arial" panose="020B0604020202020204" pitchFamily="34" charset="0"/>
              <a:cs typeface="Arial" panose="020B0604020202020204" pitchFamily="34" charset="0"/>
            </a:endParaRPr>
          </a:p>
          <a:p>
            <a:endParaRPr lang="en-US" sz="1600" b="0" i="0" kern="1200">
              <a:solidFill>
                <a:schemeClr val="tx1"/>
              </a:solidFill>
              <a:effectLst/>
              <a:latin typeface="+mn-lt"/>
              <a:ea typeface="+mn-ea"/>
              <a:cs typeface="+mn-cs"/>
            </a:endParaRPr>
          </a:p>
        </p:txBody>
      </p:sp>
    </p:spTree>
    <p:extLst>
      <p:ext uri="{BB962C8B-B14F-4D97-AF65-F5344CB8AC3E}">
        <p14:creationId xmlns:p14="http://schemas.microsoft.com/office/powerpoint/2010/main" val="2687410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219304" rtl="0" eaLnBrk="1" fontAlgn="auto" latinLnBrk="0" hangingPunct="1">
              <a:lnSpc>
                <a:spcPct val="100000"/>
              </a:lnSpc>
              <a:spcBef>
                <a:spcPts val="0"/>
              </a:spcBef>
              <a:spcAft>
                <a:spcPts val="0"/>
              </a:spcAft>
              <a:buClrTx/>
              <a:buSzTx/>
              <a:buFontTx/>
              <a:buNone/>
              <a:tabLst/>
              <a:defRPr/>
            </a:pPr>
            <a:r>
              <a:rPr lang="en-US" altLang="zh-CN" b="1"/>
              <a:t>Key Messages:</a:t>
            </a:r>
          </a:p>
          <a:p>
            <a:pPr marL="0" marR="0" lvl="0" indent="0" algn="l" defTabSz="1219304" rtl="0" eaLnBrk="1" fontAlgn="auto" latinLnBrk="0" hangingPunct="1">
              <a:lnSpc>
                <a:spcPct val="100000"/>
              </a:lnSpc>
              <a:spcBef>
                <a:spcPts val="0"/>
              </a:spcBef>
              <a:spcAft>
                <a:spcPts val="0"/>
              </a:spcAft>
              <a:buClrTx/>
              <a:buSzTx/>
              <a:buFontTx/>
              <a:buNone/>
              <a:tabLst/>
              <a:defRPr/>
            </a:pPr>
            <a:endParaRPr lang="en-US" altLang="zh-CN" b="1"/>
          </a:p>
          <a:p>
            <a:pPr marL="228600" marR="0" lvl="0" indent="-228600" algn="l" defTabSz="1219304" rtl="0" eaLnBrk="1" fontAlgn="auto" latinLnBrk="0" hangingPunct="1">
              <a:lnSpc>
                <a:spcPct val="100000"/>
              </a:lnSpc>
              <a:spcBef>
                <a:spcPts val="0"/>
              </a:spcBef>
              <a:spcAft>
                <a:spcPts val="0"/>
              </a:spcAft>
              <a:buClrTx/>
              <a:buSzTx/>
              <a:buFontTx/>
              <a:buAutoNum type="arabicPeriod"/>
              <a:tabLst/>
              <a:defRPr/>
            </a:pPr>
            <a:r>
              <a:rPr lang="en-US" altLang="zh-CN" b="1"/>
              <a:t>4-hour response time globally.</a:t>
            </a:r>
          </a:p>
          <a:p>
            <a:pPr marL="228600" marR="0" lvl="0" indent="-228600" algn="l" defTabSz="1219304" rtl="0" eaLnBrk="1" fontAlgn="auto" latinLnBrk="0" hangingPunct="1">
              <a:lnSpc>
                <a:spcPct val="100000"/>
              </a:lnSpc>
              <a:spcBef>
                <a:spcPts val="0"/>
              </a:spcBef>
              <a:spcAft>
                <a:spcPts val="0"/>
              </a:spcAft>
              <a:buClrTx/>
              <a:buSzTx/>
              <a:buFontTx/>
              <a:buAutoNum type="arabicPeriod"/>
              <a:tabLst/>
              <a:defRPr/>
            </a:pPr>
            <a:r>
              <a:rPr lang="en-US" altLang="zh-CN" b="1"/>
              <a:t>Global support and delivery capability for MNC</a:t>
            </a:r>
          </a:p>
          <a:p>
            <a:pPr marL="228600" marR="0" lvl="0" indent="-228600" algn="l" defTabSz="1219304" rtl="0" eaLnBrk="1" fontAlgn="auto" latinLnBrk="0" hangingPunct="1">
              <a:lnSpc>
                <a:spcPct val="100000"/>
              </a:lnSpc>
              <a:spcBef>
                <a:spcPts val="0"/>
              </a:spcBef>
              <a:spcAft>
                <a:spcPts val="0"/>
              </a:spcAft>
              <a:buClrTx/>
              <a:buSzTx/>
              <a:buFontTx/>
              <a:buAutoNum type="arabicPeriod"/>
              <a:tabLst/>
              <a:defRPr/>
            </a:pPr>
            <a:r>
              <a:rPr lang="en-US" altLang="zh-CN" b="1"/>
              <a:t>Consider this as your global IT department</a:t>
            </a:r>
          </a:p>
          <a:p>
            <a:pPr marL="0" marR="0" lvl="0" indent="0" algn="l" defTabSz="1219304" rtl="0" eaLnBrk="1" fontAlgn="auto" latinLnBrk="0" hangingPunct="1">
              <a:lnSpc>
                <a:spcPct val="100000"/>
              </a:lnSpc>
              <a:spcBef>
                <a:spcPts val="0"/>
              </a:spcBef>
              <a:spcAft>
                <a:spcPts val="0"/>
              </a:spcAft>
              <a:buClrTx/>
              <a:buSzTx/>
              <a:buFontTx/>
              <a:buNone/>
              <a:tabLst/>
              <a:defRPr/>
            </a:pPr>
            <a:endParaRPr lang="en-US" altLang="zh-CN" b="1"/>
          </a:p>
          <a:p>
            <a:pPr marL="0" marR="0" lvl="0" indent="0" algn="l" defTabSz="1219304" rtl="0" eaLnBrk="1" fontAlgn="auto" latinLnBrk="0" hangingPunct="1">
              <a:lnSpc>
                <a:spcPct val="100000"/>
              </a:lnSpc>
              <a:spcBef>
                <a:spcPts val="0"/>
              </a:spcBef>
              <a:spcAft>
                <a:spcPts val="0"/>
              </a:spcAft>
              <a:buClrTx/>
              <a:buSzTx/>
              <a:buFontTx/>
              <a:buNone/>
              <a:tabLst/>
              <a:defRPr/>
            </a:pPr>
            <a:endParaRPr lang="en-US" altLang="zh-CN" b="1"/>
          </a:p>
          <a:p>
            <a:pPr marL="0" marR="0" lvl="0" indent="0" algn="l" defTabSz="1219304" rtl="0" eaLnBrk="1" fontAlgn="auto" latinLnBrk="0" hangingPunct="1">
              <a:lnSpc>
                <a:spcPct val="100000"/>
              </a:lnSpc>
              <a:spcBef>
                <a:spcPts val="0"/>
              </a:spcBef>
              <a:spcAft>
                <a:spcPts val="0"/>
              </a:spcAft>
              <a:buClrTx/>
              <a:buSzTx/>
              <a:buFontTx/>
              <a:buNone/>
              <a:tabLst/>
              <a:defRPr/>
            </a:pPr>
            <a:endParaRPr lang="en-US" altLang="zh-CN" b="1"/>
          </a:p>
          <a:p>
            <a:pPr marL="0" marR="0" lvl="0" indent="0" algn="l" defTabSz="1219304" rtl="0" eaLnBrk="1" fontAlgn="auto" latinLnBrk="0" hangingPunct="1">
              <a:lnSpc>
                <a:spcPct val="100000"/>
              </a:lnSpc>
              <a:spcBef>
                <a:spcPts val="0"/>
              </a:spcBef>
              <a:spcAft>
                <a:spcPts val="0"/>
              </a:spcAft>
              <a:buClrTx/>
              <a:buSzTx/>
              <a:buFontTx/>
              <a:buNone/>
              <a:tabLst/>
              <a:defRPr/>
            </a:pPr>
            <a:r>
              <a:rPr lang="en-US" altLang="zh-CN" b="1"/>
              <a:t>Partner Network: 7,000+ partner service professionals;</a:t>
            </a:r>
          </a:p>
          <a:p>
            <a:pPr marL="0" marR="0" lvl="0" indent="0" algn="l" defTabSz="1219304" rtl="0" eaLnBrk="1" fontAlgn="auto" latinLnBrk="0" hangingPunct="1">
              <a:lnSpc>
                <a:spcPct val="100000"/>
              </a:lnSpc>
              <a:spcBef>
                <a:spcPts val="0"/>
              </a:spcBef>
              <a:spcAft>
                <a:spcPts val="0"/>
              </a:spcAft>
              <a:buClrTx/>
              <a:buSzTx/>
              <a:buFontTx/>
              <a:buNone/>
              <a:tabLst/>
              <a:defRPr/>
            </a:pPr>
            <a:r>
              <a:rPr lang="en-US" altLang="zh-CN" b="1"/>
              <a:t>Total inhouse and partner 30K+ Service</a:t>
            </a:r>
            <a:r>
              <a:rPr lang="en-US" altLang="zh-CN" b="1" baseline="0"/>
              <a:t> professionals; </a:t>
            </a:r>
          </a:p>
          <a:p>
            <a:pPr marL="0" marR="0" lvl="0" indent="0" algn="l" defTabSz="1219304" rtl="0" eaLnBrk="1" fontAlgn="auto" latinLnBrk="0" hangingPunct="1">
              <a:lnSpc>
                <a:spcPct val="100000"/>
              </a:lnSpc>
              <a:spcBef>
                <a:spcPts val="0"/>
              </a:spcBef>
              <a:spcAft>
                <a:spcPts val="0"/>
              </a:spcAft>
              <a:buClrTx/>
              <a:buSzTx/>
              <a:buFontTx/>
              <a:buNone/>
              <a:tabLst/>
              <a:defRPr/>
            </a:pPr>
            <a:endParaRPr lang="en-US" altLang="zh-CN" b="1" baseline="0"/>
          </a:p>
          <a:p>
            <a:pPr marL="0" marR="0" lvl="0" indent="0" algn="l" defTabSz="1219304" rtl="0" eaLnBrk="1" fontAlgn="auto" latinLnBrk="0" hangingPunct="1">
              <a:lnSpc>
                <a:spcPct val="100000"/>
              </a:lnSpc>
              <a:spcBef>
                <a:spcPts val="0"/>
              </a:spcBef>
              <a:spcAft>
                <a:spcPts val="0"/>
              </a:spcAft>
              <a:buClrTx/>
              <a:buSzTx/>
              <a:buFontTx/>
              <a:buNone/>
              <a:tabLst/>
              <a:defRPr/>
            </a:pPr>
            <a:r>
              <a:rPr lang="en-US" altLang="zh-CN" b="1" baseline="0"/>
              <a:t>GSRC: </a:t>
            </a:r>
            <a:r>
              <a:rPr lang="en-US" sz="1200" b="0" i="0" u="none" strike="noStrike" kern="1200">
                <a:solidFill>
                  <a:schemeClr val="tx1"/>
                </a:solidFill>
                <a:effectLst/>
                <a:latin typeface="+mn-lt"/>
                <a:ea typeface="+mn-ea"/>
                <a:cs typeface="+mn-cs"/>
              </a:rPr>
              <a:t>Global Sustainable Risk Control Center: GSRC is an expert engineering resource center serving Huawei’s Global projects by providing training end-to-end services which sustain and increase the company’s competitive edge in the global market.</a:t>
            </a:r>
          </a:p>
          <a:p>
            <a:pPr marL="0" marR="0" lvl="0" indent="0" algn="l" defTabSz="1219304" rtl="0" eaLnBrk="1" fontAlgn="auto" latinLnBrk="0" hangingPunct="1">
              <a:lnSpc>
                <a:spcPct val="100000"/>
              </a:lnSpc>
              <a:spcBef>
                <a:spcPts val="0"/>
              </a:spcBef>
              <a:spcAft>
                <a:spcPts val="0"/>
              </a:spcAft>
              <a:buClrTx/>
              <a:buSzTx/>
              <a:buFontTx/>
              <a:buNone/>
              <a:tabLst/>
              <a:defRPr/>
            </a:pPr>
            <a:endParaRPr lang="en-US" altLang="zh-CN" sz="1200" b="0" i="0" u="none" strike="noStrike" kern="1200">
              <a:solidFill>
                <a:schemeClr val="tx1"/>
              </a:solidFill>
              <a:effectLst/>
              <a:latin typeface="+mn-lt"/>
              <a:ea typeface="+mn-ea"/>
              <a:cs typeface="+mn-cs"/>
            </a:endParaRPr>
          </a:p>
          <a:p>
            <a:pPr marL="0" marR="0" lvl="0" indent="0" algn="l" defTabSz="1219304" rtl="0" eaLnBrk="1" fontAlgn="auto" latinLnBrk="0" hangingPunct="1">
              <a:lnSpc>
                <a:spcPct val="100000"/>
              </a:lnSpc>
              <a:spcBef>
                <a:spcPts val="0"/>
              </a:spcBef>
              <a:spcAft>
                <a:spcPts val="0"/>
              </a:spcAft>
              <a:buClrTx/>
              <a:buSzTx/>
              <a:buFontTx/>
              <a:buNone/>
              <a:tabLst/>
              <a:defRPr/>
            </a:pPr>
            <a:r>
              <a:rPr lang="en-US" altLang="zh-CN" sz="1200" b="1" i="0" u="none" strike="noStrike" kern="1200">
                <a:solidFill>
                  <a:schemeClr val="tx1"/>
                </a:solidFill>
                <a:effectLst/>
                <a:latin typeface="+mn-lt"/>
                <a:ea typeface="+mn-ea"/>
                <a:cs typeface="+mn-cs"/>
              </a:rPr>
              <a:t>TSIA</a:t>
            </a:r>
            <a:r>
              <a:rPr lang="en-US" altLang="zh-CN" sz="1200" b="0" i="0" u="none" strike="noStrike" kern="1200">
                <a:solidFill>
                  <a:schemeClr val="tx1"/>
                </a:solidFill>
                <a:effectLst/>
                <a:latin typeface="+mn-lt"/>
                <a:ea typeface="+mn-ea"/>
                <a:cs typeface="+mn-cs"/>
              </a:rPr>
              <a:t>: Technology Service Industry Association, Rated outstanding: </a:t>
            </a:r>
            <a:r>
              <a:rPr lang="en-US" sz="1200" b="0" i="0" u="none" strike="noStrike" kern="1200">
                <a:solidFill>
                  <a:schemeClr val="tx1"/>
                </a:solidFill>
                <a:effectLst/>
                <a:latin typeface="+mn-lt"/>
                <a:ea typeface="+mn-ea"/>
                <a:cs typeface="+mn-cs"/>
              </a:rPr>
              <a:t>Huawei Enterprise, Assisted Support, EMEA</a:t>
            </a:r>
            <a:endParaRPr lang="en-US" altLang="zh-CN"/>
          </a:p>
          <a:p>
            <a:endParaRPr lang="en-US" altLang="zh-CN" b="1" baseline="0"/>
          </a:p>
          <a:p>
            <a:r>
              <a:rPr lang="en-US" altLang="zh-CN" b="1" baseline="0"/>
              <a:t>Customer Porsche</a:t>
            </a:r>
            <a:r>
              <a:rPr lang="en-US" altLang="zh-CN" baseline="0"/>
              <a:t> – </a:t>
            </a:r>
            <a:r>
              <a:rPr lang="en-US" altLang="zh-CN" baseline="0" err="1"/>
              <a:t>HyperMetro</a:t>
            </a:r>
            <a:r>
              <a:rPr lang="en-US" altLang="zh-CN" baseline="0"/>
              <a:t> Cluster in Russia, Japan, Singapore, China, USA, Brazil, South Korea, France, Italy, UK, Australia &amp; Germany.  With eService, alarming communicated via encrypted email to Global TAC in Romania.  Hardware monitoring is performed on the ROBO solution in South Korea.</a:t>
            </a:r>
          </a:p>
        </p:txBody>
      </p:sp>
      <p:sp>
        <p:nvSpPr>
          <p:cNvPr id="4" name="Slide Number Placeholder 3"/>
          <p:cNvSpPr>
            <a:spLocks noGrp="1"/>
          </p:cNvSpPr>
          <p:nvPr>
            <p:ph type="sldNum" sz="quarter" idx="5"/>
          </p:nvPr>
        </p:nvSpPr>
        <p:spPr/>
        <p:txBody>
          <a:bodyPr/>
          <a:lstStyle/>
          <a:p>
            <a:fld id="{77AA6347-9C5C-4498-B753-1DF27CA46170}" type="slidenum">
              <a:rPr lang="en-US" smtClean="0"/>
              <a:t>15</a:t>
            </a:fld>
            <a:endParaRPr lang="en-US"/>
          </a:p>
        </p:txBody>
      </p:sp>
    </p:spTree>
    <p:extLst>
      <p:ext uri="{BB962C8B-B14F-4D97-AF65-F5344CB8AC3E}">
        <p14:creationId xmlns:p14="http://schemas.microsoft.com/office/powerpoint/2010/main" val="27777891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219304" rtl="0" eaLnBrk="1" fontAlgn="auto" latinLnBrk="0" hangingPunct="1">
              <a:lnSpc>
                <a:spcPct val="100000"/>
              </a:lnSpc>
              <a:spcBef>
                <a:spcPts val="0"/>
              </a:spcBef>
              <a:spcAft>
                <a:spcPts val="0"/>
              </a:spcAft>
              <a:buClrTx/>
              <a:buSzTx/>
              <a:buFontTx/>
              <a:buNone/>
              <a:tabLst/>
              <a:defRPr/>
            </a:pPr>
            <a:r>
              <a:rPr lang="en-US" altLang="zh-CN" sz="800" b="1" kern="0">
                <a:solidFill>
                  <a:srgbClr val="FFFFFF"/>
                </a:solidFill>
                <a:ea typeface="华文细黑"/>
                <a:cs typeface="Arial" pitchFamily="34" charset="0"/>
              </a:rPr>
              <a:t>Key Messages:</a:t>
            </a:r>
          </a:p>
          <a:p>
            <a:pPr marL="0" marR="0" lvl="0" indent="0" algn="l" defTabSz="1219304" rtl="0" eaLnBrk="1" fontAlgn="auto" latinLnBrk="0" hangingPunct="1">
              <a:lnSpc>
                <a:spcPct val="100000"/>
              </a:lnSpc>
              <a:spcBef>
                <a:spcPts val="0"/>
              </a:spcBef>
              <a:spcAft>
                <a:spcPts val="0"/>
              </a:spcAft>
              <a:buClrTx/>
              <a:buSzTx/>
              <a:buFontTx/>
              <a:buNone/>
              <a:tabLst/>
              <a:defRPr/>
            </a:pPr>
            <a:endParaRPr lang="en-US" altLang="zh-CN" sz="800" b="1" kern="0">
              <a:solidFill>
                <a:srgbClr val="FFFFFF"/>
              </a:solidFill>
              <a:ea typeface="华文细黑"/>
              <a:cs typeface="Arial" pitchFamily="34" charset="0"/>
            </a:endParaRPr>
          </a:p>
          <a:p>
            <a:pPr marL="228600" marR="0" lvl="0" indent="-228600" algn="l" defTabSz="1219304" rtl="0" eaLnBrk="1" fontAlgn="auto" latinLnBrk="0" hangingPunct="1">
              <a:lnSpc>
                <a:spcPct val="100000"/>
              </a:lnSpc>
              <a:spcBef>
                <a:spcPts val="0"/>
              </a:spcBef>
              <a:spcAft>
                <a:spcPts val="0"/>
              </a:spcAft>
              <a:buClrTx/>
              <a:buSzTx/>
              <a:buFontTx/>
              <a:buAutoNum type="arabicPeriod"/>
              <a:tabLst/>
              <a:defRPr/>
            </a:pPr>
            <a:r>
              <a:rPr lang="en-US" altLang="zh-CN" sz="800" b="1" kern="0">
                <a:solidFill>
                  <a:srgbClr val="FFFFFF"/>
                </a:solidFill>
                <a:ea typeface="华文细黑"/>
                <a:cs typeface="Arial" pitchFamily="34" charset="0"/>
              </a:rPr>
              <a:t>Inherit the capability of GNOC from CT to ICT</a:t>
            </a:r>
          </a:p>
          <a:p>
            <a:pPr marL="228600" marR="0" lvl="0" indent="-228600" algn="l" defTabSz="1219304" rtl="0" eaLnBrk="1" fontAlgn="auto" latinLnBrk="0" hangingPunct="1">
              <a:lnSpc>
                <a:spcPct val="100000"/>
              </a:lnSpc>
              <a:spcBef>
                <a:spcPts val="0"/>
              </a:spcBef>
              <a:spcAft>
                <a:spcPts val="0"/>
              </a:spcAft>
              <a:buClrTx/>
              <a:buSzTx/>
              <a:buFontTx/>
              <a:buAutoNum type="arabicPeriod"/>
              <a:tabLst/>
              <a:defRPr/>
            </a:pPr>
            <a:r>
              <a:rPr lang="en-US" altLang="zh-CN" sz="800" b="1" kern="0">
                <a:solidFill>
                  <a:srgbClr val="FFFFFF"/>
                </a:solidFill>
                <a:ea typeface="华文细黑"/>
                <a:cs typeface="Arial" pitchFamily="34" charset="0"/>
              </a:rPr>
              <a:t>Secure and qualified operation model / practices</a:t>
            </a:r>
          </a:p>
          <a:p>
            <a:pPr marL="228600" marR="0" lvl="0" indent="-228600" algn="l" defTabSz="1219304" rtl="0" eaLnBrk="1" fontAlgn="auto" latinLnBrk="0" hangingPunct="1">
              <a:lnSpc>
                <a:spcPct val="100000"/>
              </a:lnSpc>
              <a:spcBef>
                <a:spcPts val="0"/>
              </a:spcBef>
              <a:spcAft>
                <a:spcPts val="0"/>
              </a:spcAft>
              <a:buClrTx/>
              <a:buSzTx/>
              <a:buFontTx/>
              <a:buAutoNum type="arabicPeriod"/>
              <a:tabLst/>
              <a:defRPr/>
            </a:pPr>
            <a:r>
              <a:rPr lang="en-US" altLang="zh-CN" sz="800" b="1" kern="0">
                <a:solidFill>
                  <a:srgbClr val="FFFFFF"/>
                </a:solidFill>
                <a:ea typeface="华文细黑"/>
                <a:cs typeface="Arial" pitchFamily="34" charset="0"/>
              </a:rPr>
              <a:t>Diversity of skill set including Server, network, storage and Language. </a:t>
            </a:r>
          </a:p>
          <a:p>
            <a:pPr marL="228600" marR="0" lvl="0" indent="-228600" algn="l" defTabSz="1219304" rtl="0" eaLnBrk="1" fontAlgn="auto" latinLnBrk="0" hangingPunct="1">
              <a:lnSpc>
                <a:spcPct val="100000"/>
              </a:lnSpc>
              <a:spcBef>
                <a:spcPts val="0"/>
              </a:spcBef>
              <a:spcAft>
                <a:spcPts val="0"/>
              </a:spcAft>
              <a:buClrTx/>
              <a:buSzTx/>
              <a:buFontTx/>
              <a:buAutoNum type="arabicPeriod"/>
              <a:tabLst/>
              <a:defRPr/>
            </a:pPr>
            <a:r>
              <a:rPr lang="en-US" altLang="zh-CN" sz="800" b="1" kern="0">
                <a:solidFill>
                  <a:srgbClr val="FFFFFF"/>
                </a:solidFill>
                <a:ea typeface="华文细黑"/>
                <a:cs typeface="Arial" pitchFamily="34" charset="0"/>
              </a:rPr>
              <a:t>Knowledge and practice transfer to our customers.</a:t>
            </a:r>
          </a:p>
          <a:p>
            <a:pPr marL="0" marR="0" lvl="0" indent="0" algn="l" defTabSz="1219304" rtl="0" eaLnBrk="1" fontAlgn="auto" latinLnBrk="0" hangingPunct="1">
              <a:lnSpc>
                <a:spcPct val="100000"/>
              </a:lnSpc>
              <a:spcBef>
                <a:spcPts val="0"/>
              </a:spcBef>
              <a:spcAft>
                <a:spcPts val="0"/>
              </a:spcAft>
              <a:buClrTx/>
              <a:buSzTx/>
              <a:buFontTx/>
              <a:buNone/>
              <a:tabLst/>
              <a:defRPr/>
            </a:pPr>
            <a:endParaRPr lang="en-US" altLang="zh-CN" sz="800" b="1" kern="0">
              <a:solidFill>
                <a:srgbClr val="FFFFFF"/>
              </a:solidFill>
              <a:ea typeface="华文细黑"/>
              <a:cs typeface="Arial" pitchFamily="34" charset="0"/>
            </a:endParaRPr>
          </a:p>
          <a:p>
            <a:pPr marL="0" marR="0" lvl="0" indent="0" algn="l" defTabSz="1219304" rtl="0" eaLnBrk="1" fontAlgn="auto" latinLnBrk="0" hangingPunct="1">
              <a:lnSpc>
                <a:spcPct val="100000"/>
              </a:lnSpc>
              <a:spcBef>
                <a:spcPts val="0"/>
              </a:spcBef>
              <a:spcAft>
                <a:spcPts val="0"/>
              </a:spcAft>
              <a:buClrTx/>
              <a:buSzTx/>
              <a:buFontTx/>
              <a:buNone/>
              <a:tabLst/>
              <a:defRPr/>
            </a:pPr>
            <a:r>
              <a:rPr lang="en-US" altLang="zh-CN" sz="800" b="1" kern="0">
                <a:solidFill>
                  <a:srgbClr val="FFFFFF"/>
                </a:solidFill>
                <a:ea typeface="华文细黑"/>
                <a:cs typeface="Arial" pitchFamily="34" charset="0"/>
              </a:rPr>
              <a:t>Cost-effective, transparent &amp; best-practice managed infrastructure for highly efficiency &amp; quality ICT services </a:t>
            </a:r>
            <a:endParaRPr lang="en-US" altLang="zh-CN" sz="800" b="1"/>
          </a:p>
          <a:p>
            <a:pPr marL="0" marR="0" lvl="0" indent="0" algn="l" defTabSz="1219304" rtl="0" eaLnBrk="1" fontAlgn="auto" latinLnBrk="0" hangingPunct="1">
              <a:lnSpc>
                <a:spcPct val="100000"/>
              </a:lnSpc>
              <a:spcBef>
                <a:spcPts val="0"/>
              </a:spcBef>
              <a:spcAft>
                <a:spcPts val="0"/>
              </a:spcAft>
              <a:buClrTx/>
              <a:buSzTx/>
              <a:buFontTx/>
              <a:buNone/>
              <a:tabLst/>
              <a:defRPr/>
            </a:pPr>
            <a:endParaRPr lang="en-US" sz="800" b="0" i="0" kern="1200">
              <a:solidFill>
                <a:schemeClr val="tx1"/>
              </a:solidFill>
              <a:effectLst/>
              <a:latin typeface="+mn-lt"/>
              <a:ea typeface="+mn-ea"/>
              <a:cs typeface="+mn-cs"/>
            </a:endParaRPr>
          </a:p>
          <a:p>
            <a:pPr marL="0" marR="0" lvl="0" indent="0" algn="l" defTabSz="1219304" rtl="0" eaLnBrk="1" fontAlgn="auto" latinLnBrk="0" hangingPunct="1">
              <a:lnSpc>
                <a:spcPct val="100000"/>
              </a:lnSpc>
              <a:spcBef>
                <a:spcPts val="0"/>
              </a:spcBef>
              <a:spcAft>
                <a:spcPts val="0"/>
              </a:spcAft>
              <a:buClrTx/>
              <a:buSzTx/>
              <a:buFontTx/>
              <a:buNone/>
              <a:tabLst/>
              <a:defRPr/>
            </a:pPr>
            <a:r>
              <a:rPr lang="en-US" sz="800" b="0" i="0" kern="1200">
                <a:solidFill>
                  <a:schemeClr val="tx1"/>
                </a:solidFill>
                <a:effectLst/>
                <a:latin typeface="+mn-lt"/>
                <a:ea typeface="+mn-ea"/>
                <a:cs typeface="+mn-cs"/>
              </a:rPr>
              <a:t>MAI = Measure, Analyze, Improve ; is a Huawei’s service management </a:t>
            </a:r>
            <a:r>
              <a:rPr lang="en-US" sz="800" b="0" i="0" kern="1200" baseline="0">
                <a:solidFill>
                  <a:schemeClr val="tx1"/>
                </a:solidFill>
                <a:effectLst/>
                <a:latin typeface="+mn-lt"/>
                <a:ea typeface="+mn-ea"/>
                <a:cs typeface="+mn-cs"/>
              </a:rPr>
              <a:t>methodology</a:t>
            </a:r>
          </a:p>
          <a:p>
            <a:pPr marL="0" marR="0" lvl="0" indent="0" algn="l" defTabSz="1219304" rtl="0" eaLnBrk="1" fontAlgn="auto" latinLnBrk="0" hangingPunct="1">
              <a:lnSpc>
                <a:spcPct val="100000"/>
              </a:lnSpc>
              <a:spcBef>
                <a:spcPts val="0"/>
              </a:spcBef>
              <a:spcAft>
                <a:spcPts val="0"/>
              </a:spcAft>
              <a:buClrTx/>
              <a:buSzTx/>
              <a:buFontTx/>
              <a:buNone/>
              <a:tabLst/>
              <a:defRPr/>
            </a:pPr>
            <a:r>
              <a:rPr lang="en-US" altLang="zh-CN" sz="800" b="0" i="0" kern="1200" baseline="0">
                <a:solidFill>
                  <a:schemeClr val="tx1"/>
                </a:solidFill>
                <a:effectLst/>
                <a:latin typeface="+mn-lt"/>
                <a:ea typeface="+mn-ea"/>
                <a:cs typeface="+mn-cs"/>
              </a:rPr>
              <a:t>GNOC = Global Network Operation Center</a:t>
            </a:r>
          </a:p>
          <a:p>
            <a:pPr marL="0" marR="0" lvl="0" indent="0" algn="l" defTabSz="1219304" rtl="0" eaLnBrk="1" fontAlgn="auto" latinLnBrk="0" hangingPunct="1">
              <a:lnSpc>
                <a:spcPct val="100000"/>
              </a:lnSpc>
              <a:spcBef>
                <a:spcPts val="0"/>
              </a:spcBef>
              <a:spcAft>
                <a:spcPts val="0"/>
              </a:spcAft>
              <a:buClrTx/>
              <a:buSzTx/>
              <a:buFontTx/>
              <a:buNone/>
              <a:tabLst/>
              <a:defRPr/>
            </a:pPr>
            <a:endParaRPr lang="en-GB" altLang="zh-CN" sz="1000" b="0" i="0" kern="1200">
              <a:solidFill>
                <a:schemeClr val="tx1"/>
              </a:solidFill>
              <a:effectLst/>
              <a:latin typeface="+mn-lt"/>
              <a:ea typeface="+mn-ea"/>
              <a:cs typeface="+mn-cs"/>
            </a:endParaRPr>
          </a:p>
          <a:p>
            <a:r>
              <a:rPr lang="en-GB" altLang="zh-CN" sz="1000" b="0" i="0" kern="1200">
                <a:solidFill>
                  <a:schemeClr val="tx1"/>
                </a:solidFill>
                <a:effectLst/>
                <a:latin typeface="+mn-lt"/>
                <a:ea typeface="+mn-ea"/>
                <a:cs typeface="+mn-cs"/>
              </a:rPr>
              <a:t>ISO/IEC 27001 is an information security standard, part of the ISO/IEC 27000 family of standards,</a:t>
            </a:r>
          </a:p>
          <a:p>
            <a:r>
              <a:rPr lang="en-GB" altLang="zh-CN" sz="1000" b="0" i="0" kern="1200">
                <a:solidFill>
                  <a:schemeClr val="tx1"/>
                </a:solidFill>
                <a:effectLst/>
                <a:latin typeface="+mn-lt"/>
                <a:ea typeface="+mn-ea"/>
                <a:cs typeface="+mn-cs"/>
              </a:rPr>
              <a:t>ISO 27001 standard has an organizational focus and details requirements against which an organization's Information Security Management System (ISMS) can be audited.</a:t>
            </a:r>
          </a:p>
          <a:p>
            <a:endParaRPr lang="en-GB" altLang="zh-CN" sz="1000" b="0" i="0" kern="1200">
              <a:solidFill>
                <a:schemeClr val="tx1"/>
              </a:solidFill>
              <a:effectLst/>
              <a:latin typeface="+mn-lt"/>
              <a:ea typeface="+mn-ea"/>
              <a:cs typeface="+mn-cs"/>
            </a:endParaRPr>
          </a:p>
          <a:p>
            <a:r>
              <a:rPr lang="en-GB" altLang="zh-CN" sz="1000" b="1" i="0" kern="1200">
                <a:solidFill>
                  <a:schemeClr val="tx1"/>
                </a:solidFill>
                <a:effectLst/>
                <a:latin typeface="+mn-lt"/>
                <a:ea typeface="+mn-ea"/>
                <a:cs typeface="+mn-cs"/>
              </a:rPr>
              <a:t>Customer Cases: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altLang="zh-CN" sz="1000" baseline="0"/>
              <a:t>PSA - CVMP (Connected Vehicle Modular Platform) – based on Huawei’s IoT Management Platform on the Public Cloud together with PSA and the ISV (Independent SW Vendor).</a:t>
            </a:r>
            <a:endParaRPr lang="en-US" altLang="zh-CN" sz="1000" baseline="0"/>
          </a:p>
          <a:p>
            <a:endParaRPr lang="en-GB" altLang="zh-CN" sz="1000" b="0" i="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000"/>
              <a:t>Senegal &amp; Ivory Coast (France OBS), and Nigeria (</a:t>
            </a:r>
            <a:r>
              <a:rPr lang="en-GB" altLang="zh-CN" sz="1000" b="0" i="0" kern="1200">
                <a:solidFill>
                  <a:schemeClr val="tx1"/>
                </a:solidFill>
                <a:effectLst/>
                <a:latin typeface="+mn-lt"/>
                <a:ea typeface="+mn-ea"/>
                <a:cs typeface="+mn-cs"/>
              </a:rPr>
              <a:t>MTN, Airtel, 9mobile, all of them are operators;</a:t>
            </a:r>
            <a:r>
              <a:rPr lang="en-GB" altLang="zh-CN" sz="1000" b="0" i="0" kern="1200" baseline="0">
                <a:solidFill>
                  <a:schemeClr val="tx1"/>
                </a:solidFill>
                <a:effectLst/>
                <a:latin typeface="+mn-lt"/>
                <a:ea typeface="+mn-ea"/>
                <a:cs typeface="+mn-cs"/>
              </a:rPr>
              <a:t> </a:t>
            </a:r>
            <a:r>
              <a:rPr lang="en-GB" altLang="zh-CN" sz="1000" b="0" i="0" kern="1200">
                <a:solidFill>
                  <a:schemeClr val="tx1"/>
                </a:solidFill>
                <a:effectLst/>
                <a:latin typeface="+mn-lt"/>
                <a:ea typeface="+mn-ea"/>
                <a:cs typeface="+mn-cs"/>
              </a:rPr>
              <a:t>in 9mobile, we do the IT transformation and operation for customer, including the storage</a:t>
            </a:r>
            <a:r>
              <a:rPr lang="en-US" altLang="zh-CN" sz="1000"/>
              <a:t>)</a:t>
            </a:r>
            <a:endParaRPr lang="en-GB" altLang="zh-CN" sz="1000" b="0" i="0" kern="1200">
              <a:solidFill>
                <a:schemeClr val="tx1"/>
              </a:solidFill>
              <a:effectLst/>
              <a:latin typeface="+mn-lt"/>
              <a:ea typeface="+mn-ea"/>
              <a:cs typeface="+mn-cs"/>
            </a:endParaRPr>
          </a:p>
          <a:p>
            <a:endParaRPr lang="en-GB" altLang="zh-CN" sz="1000" b="0" i="0" kern="120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77AA6347-9C5C-4498-B753-1DF27CA46170}" type="slidenum">
              <a:rPr lang="en-US" smtClean="0"/>
              <a:t>16</a:t>
            </a:fld>
            <a:endParaRPr lang="en-US"/>
          </a:p>
        </p:txBody>
      </p:sp>
    </p:spTree>
    <p:extLst>
      <p:ext uri="{BB962C8B-B14F-4D97-AF65-F5344CB8AC3E}">
        <p14:creationId xmlns:p14="http://schemas.microsoft.com/office/powerpoint/2010/main" val="41326861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ltLang="zh-CN" sz="1000" b="0" i="0" kern="1200">
                <a:solidFill>
                  <a:schemeClr val="tx1"/>
                </a:solidFill>
                <a:effectLst/>
                <a:latin typeface="+mn-lt"/>
                <a:ea typeface="+mn-ea"/>
                <a:cs typeface="+mn-cs"/>
              </a:rPr>
              <a:t>Key messages:</a:t>
            </a:r>
          </a:p>
          <a:p>
            <a:endParaRPr lang="en-GB" altLang="zh-CN" sz="1000" b="0" i="0" kern="1200">
              <a:solidFill>
                <a:schemeClr val="tx1"/>
              </a:solidFill>
              <a:effectLst/>
              <a:latin typeface="+mn-lt"/>
              <a:ea typeface="+mn-ea"/>
              <a:cs typeface="+mn-cs"/>
            </a:endParaRPr>
          </a:p>
          <a:p>
            <a:pPr marL="228600" indent="-228600">
              <a:buAutoNum type="arabicPeriod"/>
            </a:pPr>
            <a:r>
              <a:rPr lang="en-GB" altLang="zh-CN" sz="1000" b="0" i="0" kern="1200">
                <a:solidFill>
                  <a:schemeClr val="tx1"/>
                </a:solidFill>
                <a:effectLst/>
                <a:latin typeface="+mn-lt"/>
                <a:ea typeface="+mn-ea"/>
                <a:cs typeface="+mn-cs"/>
              </a:rPr>
              <a:t>Storage sale is a trust building process.</a:t>
            </a:r>
          </a:p>
          <a:p>
            <a:pPr marL="228600" indent="-228600">
              <a:buAutoNum type="arabicPeriod"/>
            </a:pPr>
            <a:r>
              <a:rPr lang="en-GB" altLang="zh-CN" sz="1000" b="0" i="0" kern="1200">
                <a:solidFill>
                  <a:schemeClr val="tx1"/>
                </a:solidFill>
                <a:effectLst/>
                <a:latin typeface="+mn-lt"/>
                <a:ea typeface="+mn-ea"/>
                <a:cs typeface="+mn-cs"/>
              </a:rPr>
              <a:t>Emphasize on being a partner than just selling</a:t>
            </a:r>
          </a:p>
          <a:p>
            <a:pPr marL="228600" indent="-228600">
              <a:buAutoNum type="arabicPeriod"/>
            </a:pPr>
            <a:r>
              <a:rPr lang="en-GB" altLang="zh-CN" sz="1000" b="0" i="0" kern="1200">
                <a:solidFill>
                  <a:schemeClr val="tx1"/>
                </a:solidFill>
                <a:effectLst/>
                <a:latin typeface="+mn-lt"/>
                <a:ea typeface="+mn-ea"/>
                <a:cs typeface="+mn-cs"/>
              </a:rPr>
              <a:t>A company help them to avoid technology lock-in</a:t>
            </a:r>
          </a:p>
          <a:p>
            <a:endParaRPr lang="en-GB" altLang="zh-CN" sz="1000" b="0" i="0" kern="1200">
              <a:solidFill>
                <a:schemeClr val="tx1"/>
              </a:solidFill>
              <a:effectLst/>
              <a:latin typeface="+mn-lt"/>
              <a:ea typeface="+mn-ea"/>
              <a:cs typeface="+mn-cs"/>
            </a:endParaRPr>
          </a:p>
          <a:p>
            <a:r>
              <a:rPr lang="en-GB" altLang="zh-CN" sz="1000" b="0" i="0" kern="1200">
                <a:solidFill>
                  <a:schemeClr val="tx1"/>
                </a:solidFill>
                <a:effectLst/>
                <a:latin typeface="+mn-lt"/>
                <a:ea typeface="+mn-ea"/>
                <a:cs typeface="+mn-cs"/>
              </a:rPr>
              <a:t>To gain customer’s trust, which is root of any customer relationships, having a worry-free product is not enough. </a:t>
            </a:r>
          </a:p>
          <a:p>
            <a:endParaRPr lang="en-GB" altLang="zh-CN" sz="1000" b="0" i="0" kern="1200">
              <a:solidFill>
                <a:schemeClr val="tx1"/>
              </a:solidFill>
              <a:effectLst/>
              <a:latin typeface="+mn-lt"/>
              <a:ea typeface="+mn-ea"/>
              <a:cs typeface="+mn-cs"/>
            </a:endParaRPr>
          </a:p>
          <a:p>
            <a:r>
              <a:rPr lang="en-GB" altLang="zh-CN" sz="1000" b="0" i="0" kern="1200">
                <a:solidFill>
                  <a:schemeClr val="tx1"/>
                </a:solidFill>
                <a:effectLst/>
                <a:latin typeface="+mn-lt"/>
                <a:ea typeface="+mn-ea"/>
                <a:cs typeface="+mn-cs"/>
              </a:rPr>
              <a:t>We have to offer technologies and solutions to help customer avoid vendor lock-in and also help them gain benefits from the entire ecosystem.</a:t>
            </a:r>
          </a:p>
          <a:p>
            <a:endParaRPr lang="en-GB" altLang="zh-CN" sz="1000" b="0" i="0" kern="1200">
              <a:solidFill>
                <a:schemeClr val="tx1"/>
              </a:solidFill>
              <a:effectLst/>
              <a:latin typeface="+mn-lt"/>
              <a:ea typeface="+mn-ea"/>
              <a:cs typeface="+mn-cs"/>
            </a:endParaRPr>
          </a:p>
          <a:p>
            <a:r>
              <a:rPr lang="en-GB" altLang="zh-CN" sz="1000" b="0" i="0" kern="1200">
                <a:solidFill>
                  <a:schemeClr val="tx1"/>
                </a:solidFill>
                <a:effectLst/>
                <a:latin typeface="+mn-lt"/>
                <a:ea typeface="+mn-ea"/>
                <a:cs typeface="+mn-cs"/>
              </a:rPr>
              <a:t>Develop a customer into a partner is critical to gain customer’s trust. We have to act like a partner. We need take care of customer’s needs with integrity and transparency. </a:t>
            </a:r>
          </a:p>
        </p:txBody>
      </p:sp>
      <p:sp>
        <p:nvSpPr>
          <p:cNvPr id="4" name="Slide Number Placeholder 3"/>
          <p:cNvSpPr>
            <a:spLocks noGrp="1"/>
          </p:cNvSpPr>
          <p:nvPr>
            <p:ph type="sldNum" sz="quarter" idx="5"/>
          </p:nvPr>
        </p:nvSpPr>
        <p:spPr/>
        <p:txBody>
          <a:bodyPr/>
          <a:lstStyle/>
          <a:p>
            <a:fld id="{77AA6347-9C5C-4498-B753-1DF27CA46170}" type="slidenum">
              <a:rPr lang="en-US" smtClean="0"/>
              <a:t>17</a:t>
            </a:fld>
            <a:endParaRPr lang="en-US"/>
          </a:p>
        </p:txBody>
      </p:sp>
    </p:spTree>
    <p:extLst>
      <p:ext uri="{BB962C8B-B14F-4D97-AF65-F5344CB8AC3E}">
        <p14:creationId xmlns:p14="http://schemas.microsoft.com/office/powerpoint/2010/main" val="38903355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1000" kern="1200">
                <a:solidFill>
                  <a:schemeClr val="tx1"/>
                </a:solidFill>
                <a:effectLst/>
                <a:latin typeface="Arial" panose="020B0604020202020204" pitchFamily="34" charset="0"/>
                <a:ea typeface="+mn-ea"/>
                <a:cs typeface="Arial" panose="020B0604020202020204" pitchFamily="34" charset="0"/>
              </a:rPr>
              <a:t>Key messages:</a:t>
            </a:r>
          </a:p>
          <a:p>
            <a:endParaRPr lang="en-US" altLang="zh-CN" sz="1000" kern="1200">
              <a:solidFill>
                <a:schemeClr val="tx1"/>
              </a:solidFill>
              <a:effectLst/>
              <a:latin typeface="Arial" panose="020B0604020202020204" pitchFamily="34" charset="0"/>
              <a:ea typeface="+mn-ea"/>
              <a:cs typeface="Arial" panose="020B0604020202020204" pitchFamily="34" charset="0"/>
            </a:endParaRPr>
          </a:p>
          <a:p>
            <a:pPr marL="228600" indent="-228600">
              <a:buAutoNum type="arabicPeriod"/>
            </a:pPr>
            <a:r>
              <a:rPr lang="en-US" altLang="zh-CN" sz="1000" kern="1200">
                <a:solidFill>
                  <a:schemeClr val="tx1"/>
                </a:solidFill>
                <a:effectLst/>
                <a:latin typeface="Arial" panose="020B0604020202020204" pitchFamily="34" charset="0"/>
                <a:ea typeface="+mn-ea"/>
                <a:cs typeface="Arial" panose="020B0604020202020204" pitchFamily="34" charset="0"/>
              </a:rPr>
              <a:t>Performance</a:t>
            </a:r>
          </a:p>
          <a:p>
            <a:pPr marL="228600" indent="-228600">
              <a:buAutoNum type="arabicPeriod"/>
            </a:pPr>
            <a:r>
              <a:rPr lang="en-US" altLang="zh-CN" sz="1000" kern="1200">
                <a:solidFill>
                  <a:schemeClr val="tx1"/>
                </a:solidFill>
                <a:effectLst/>
                <a:latin typeface="Arial" panose="020B0604020202020204" pitchFamily="34" charset="0"/>
                <a:ea typeface="+mn-ea"/>
                <a:cs typeface="Arial" panose="020B0604020202020204" pitchFamily="34" charset="0"/>
              </a:rPr>
              <a:t>Innovation</a:t>
            </a:r>
          </a:p>
          <a:p>
            <a:pPr marL="228600" indent="-228600">
              <a:buAutoNum type="arabicPeriod"/>
            </a:pPr>
            <a:r>
              <a:rPr lang="en-US" altLang="zh-CN" sz="1000" kern="1200">
                <a:solidFill>
                  <a:schemeClr val="tx1"/>
                </a:solidFill>
                <a:effectLst/>
                <a:latin typeface="Arial" panose="020B0604020202020204" pitchFamily="34" charset="0"/>
                <a:ea typeface="+mn-ea"/>
                <a:cs typeface="Arial" panose="020B0604020202020204" pitchFamily="34" charset="0"/>
              </a:rPr>
              <a:t>TCO</a:t>
            </a:r>
          </a:p>
          <a:p>
            <a:endParaRPr lang="en-US" altLang="zh-CN" sz="1000" kern="1200">
              <a:solidFill>
                <a:schemeClr val="tx1"/>
              </a:solidFill>
              <a:effectLst/>
              <a:latin typeface="Arial" panose="020B0604020202020204" pitchFamily="34" charset="0"/>
              <a:ea typeface="+mn-ea"/>
              <a:cs typeface="Arial" panose="020B0604020202020204" pitchFamily="34" charset="0"/>
            </a:endParaRPr>
          </a:p>
          <a:p>
            <a:endParaRPr lang="en-US" altLang="zh-CN" sz="1000" kern="1200">
              <a:solidFill>
                <a:schemeClr val="tx1"/>
              </a:solidFill>
              <a:effectLst/>
              <a:latin typeface="Arial" panose="020B0604020202020204" pitchFamily="34" charset="0"/>
              <a:ea typeface="+mn-ea"/>
              <a:cs typeface="Arial" panose="020B0604020202020204" pitchFamily="34" charset="0"/>
            </a:endParaRPr>
          </a:p>
          <a:p>
            <a:endParaRPr lang="en-US" altLang="zh-CN" sz="1000" kern="1200">
              <a:solidFill>
                <a:schemeClr val="tx1"/>
              </a:solidFill>
              <a:effectLst/>
              <a:latin typeface="Arial" panose="020B0604020202020204" pitchFamily="34" charset="0"/>
              <a:ea typeface="+mn-ea"/>
              <a:cs typeface="Arial" panose="020B0604020202020204" pitchFamily="34" charset="0"/>
            </a:endParaRPr>
          </a:p>
          <a:p>
            <a:r>
              <a:rPr lang="en-US" altLang="zh-CN" sz="1000" kern="1200">
                <a:solidFill>
                  <a:schemeClr val="tx1"/>
                </a:solidFill>
                <a:effectLst/>
                <a:latin typeface="Arial" panose="020B0604020202020204" pitchFamily="34" charset="0"/>
                <a:ea typeface="+mn-ea"/>
                <a:cs typeface="Arial" panose="020B0604020202020204" pitchFamily="34" charset="0"/>
              </a:rPr>
              <a:t>Let's take a moment to examine all-flash storage in detail. Huawei makes inclusive all-flash storage affordable with innovations in performance, reliability, and power consumption. Specifically speaking:</a:t>
            </a:r>
            <a:endParaRPr lang="zh-CN" altLang="zh-CN" sz="1000" kern="1200">
              <a:solidFill>
                <a:schemeClr val="tx1"/>
              </a:solidFill>
              <a:effectLst/>
              <a:latin typeface="Arial" panose="020B0604020202020204" pitchFamily="34" charset="0"/>
              <a:ea typeface="+mn-ea"/>
              <a:cs typeface="Arial" panose="020B0604020202020204" pitchFamily="34" charset="0"/>
            </a:endParaRPr>
          </a:p>
          <a:p>
            <a:pPr marL="171450" lvl="0" indent="-171450">
              <a:buFont typeface="Wingdings" panose="05000000000000000000" pitchFamily="2" charset="2"/>
              <a:buChar char="Ø"/>
            </a:pPr>
            <a:r>
              <a:rPr lang="en-US" altLang="zh-CN" sz="1000" kern="1200">
                <a:solidFill>
                  <a:schemeClr val="tx1"/>
                </a:solidFill>
                <a:effectLst/>
                <a:latin typeface="Arial" panose="020B0604020202020204" pitchFamily="34" charset="0"/>
                <a:ea typeface="+mn-ea"/>
                <a:cs typeface="Arial" panose="020B0604020202020204" pitchFamily="34" charset="0"/>
              </a:rPr>
              <a:t>SSDs perform better than HDDs. HDD latency is at least 2 milliseconds, while SSD latency is 0.02 milliseconds. That means SSD performance is 100 times that of HDDs.</a:t>
            </a:r>
            <a:endParaRPr lang="zh-CN" altLang="zh-CN" sz="1000" kern="1200">
              <a:solidFill>
                <a:schemeClr val="tx1"/>
              </a:solidFill>
              <a:effectLst/>
              <a:latin typeface="Arial" panose="020B0604020202020204" pitchFamily="34" charset="0"/>
              <a:ea typeface="+mn-ea"/>
              <a:cs typeface="Arial" panose="020B0604020202020204" pitchFamily="34" charset="0"/>
            </a:endParaRPr>
          </a:p>
          <a:p>
            <a:pPr marL="171450" lvl="0" indent="-171450">
              <a:buFont typeface="Wingdings" panose="05000000000000000000" pitchFamily="2" charset="2"/>
              <a:buChar char="Ø"/>
            </a:pPr>
            <a:r>
              <a:rPr lang="en-US" altLang="zh-CN" sz="1000" kern="1200">
                <a:solidFill>
                  <a:schemeClr val="tx1"/>
                </a:solidFill>
                <a:effectLst/>
                <a:latin typeface="Arial" panose="020B0604020202020204" pitchFamily="34" charset="0"/>
                <a:ea typeface="+mn-ea"/>
                <a:cs typeface="Arial" panose="020B0604020202020204" pitchFamily="34" charset="0"/>
              </a:rPr>
              <a:t>In addition, SSDs are more reliable than HDDs. According to the return rate statistics for the last five years, the return rate of SSDs is only 0.8%, 20 times lower than that of HDDs.</a:t>
            </a:r>
            <a:endParaRPr lang="zh-CN" altLang="zh-CN" sz="1000" kern="1200">
              <a:solidFill>
                <a:schemeClr val="tx1"/>
              </a:solidFill>
              <a:effectLst/>
              <a:latin typeface="Arial" panose="020B0604020202020204" pitchFamily="34" charset="0"/>
              <a:ea typeface="+mn-ea"/>
              <a:cs typeface="Arial" panose="020B0604020202020204" pitchFamily="34" charset="0"/>
            </a:endParaRPr>
          </a:p>
          <a:p>
            <a:pPr marL="171450" lvl="0" indent="-171450">
              <a:buFont typeface="Wingdings" panose="05000000000000000000" pitchFamily="2" charset="2"/>
              <a:buChar char="Ø"/>
            </a:pPr>
            <a:r>
              <a:rPr lang="en-US" altLang="zh-CN" sz="1000" kern="1200">
                <a:solidFill>
                  <a:schemeClr val="tx1"/>
                </a:solidFill>
                <a:effectLst/>
                <a:latin typeface="Arial" panose="020B0604020202020204" pitchFamily="34" charset="0"/>
                <a:ea typeface="+mn-ea"/>
                <a:cs typeface="Arial" panose="020B0604020202020204" pitchFamily="34" charset="0"/>
              </a:rPr>
              <a:t>For power consumption, SSDs consume just a third of the power of HDDs. This significantly reduced power consumption lowers the total cost of ownership.</a:t>
            </a:r>
            <a:endParaRPr lang="zh-CN" altLang="zh-CN" sz="1000" kern="1200">
              <a:solidFill>
                <a:schemeClr val="tx1"/>
              </a:solidFill>
              <a:effectLst/>
              <a:latin typeface="Arial" panose="020B0604020202020204" pitchFamily="34" charset="0"/>
              <a:ea typeface="+mn-ea"/>
              <a:cs typeface="Arial" panose="020B0604020202020204" pitchFamily="34" charset="0"/>
            </a:endParaRPr>
          </a:p>
          <a:p>
            <a:r>
              <a:rPr lang="en-US" altLang="zh-CN" sz="1000" kern="1200">
                <a:solidFill>
                  <a:schemeClr val="tx1"/>
                </a:solidFill>
                <a:effectLst/>
                <a:latin typeface="Arial" panose="020B0604020202020204" pitchFamily="34" charset="0"/>
                <a:ea typeface="+mn-ea"/>
                <a:cs typeface="Arial" panose="020B0604020202020204" pitchFamily="34" charset="0"/>
              </a:rPr>
              <a:t>In short, SSDs are faster, more stable, and more efficient.</a:t>
            </a:r>
            <a:endParaRPr lang="zh-CN" altLang="zh-CN" sz="1000" kern="1200">
              <a:solidFill>
                <a:schemeClr val="tx1"/>
              </a:solidFill>
              <a:effectLst/>
              <a:latin typeface="Arial" panose="020B0604020202020204" pitchFamily="34" charset="0"/>
              <a:ea typeface="+mn-ea"/>
              <a:cs typeface="Arial" panose="020B0604020202020204" pitchFamily="34" charset="0"/>
            </a:endParaRPr>
          </a:p>
          <a:p>
            <a:r>
              <a:rPr lang="en-US" altLang="zh-CN" sz="1000" kern="1200">
                <a:solidFill>
                  <a:schemeClr val="tx1"/>
                </a:solidFill>
                <a:effectLst/>
                <a:latin typeface="Arial" panose="020B0604020202020204" pitchFamily="34" charset="0"/>
                <a:ea typeface="+mn-ea"/>
                <a:cs typeface="Arial" panose="020B0604020202020204" pitchFamily="34" charset="0"/>
              </a:rPr>
              <a:t>In the process of upgrading storage for inclusive all-flash storage, Huawei has made many innovations in chips, architecture, and business models to accelerate industrial upgrades to all-flash storage in various scenarios.</a:t>
            </a:r>
            <a:endParaRPr lang="zh-CN" altLang="zh-CN" sz="1000" kern="1200">
              <a:solidFill>
                <a:schemeClr val="tx1"/>
              </a:solidFill>
              <a:effectLst/>
              <a:latin typeface="Arial" panose="020B0604020202020204" pitchFamily="34" charset="0"/>
              <a:ea typeface="+mn-ea"/>
              <a:cs typeface="Arial" panose="020B0604020202020204" pitchFamily="34" charset="0"/>
            </a:endParaRPr>
          </a:p>
          <a:p>
            <a:pPr marL="171450" lvl="0" indent="-171450">
              <a:buFont typeface="Wingdings" panose="05000000000000000000" pitchFamily="2" charset="2"/>
              <a:buChar char="Ø"/>
            </a:pPr>
            <a:r>
              <a:rPr lang="en-US" altLang="zh-CN" sz="1000" kern="1200">
                <a:solidFill>
                  <a:schemeClr val="tx1"/>
                </a:solidFill>
                <a:effectLst/>
                <a:latin typeface="Arial" panose="020B0604020202020204" pitchFamily="34" charset="0"/>
                <a:ea typeface="+mn-ea"/>
                <a:cs typeface="Arial" panose="020B0604020202020204" pitchFamily="34" charset="0"/>
              </a:rPr>
              <a:t>We have developed high-performance chips for everything from front-end transmission to computing, including AI, storage, and BMC management chips.</a:t>
            </a:r>
            <a:endParaRPr lang="zh-CN" altLang="zh-CN" sz="1000" kern="1200">
              <a:solidFill>
                <a:schemeClr val="tx1"/>
              </a:solidFill>
              <a:effectLst/>
              <a:latin typeface="Arial" panose="020B0604020202020204" pitchFamily="34" charset="0"/>
              <a:ea typeface="+mn-ea"/>
              <a:cs typeface="Arial" panose="020B0604020202020204" pitchFamily="34" charset="0"/>
            </a:endParaRPr>
          </a:p>
          <a:p>
            <a:pPr marL="171450" lvl="0" indent="-171450">
              <a:buFont typeface="Wingdings" panose="05000000000000000000" pitchFamily="2" charset="2"/>
              <a:buChar char="Ø"/>
            </a:pPr>
            <a:r>
              <a:rPr lang="en-US" altLang="zh-CN" sz="1000" kern="1200">
                <a:solidFill>
                  <a:schemeClr val="tx1"/>
                </a:solidFill>
                <a:effectLst/>
                <a:latin typeface="Arial" panose="020B0604020202020204" pitchFamily="34" charset="0"/>
                <a:ea typeface="+mn-ea"/>
                <a:cs typeface="Arial" panose="020B0604020202020204" pitchFamily="34" charset="0"/>
              </a:rPr>
              <a:t>Our </a:t>
            </a:r>
            <a:r>
              <a:rPr lang="en-US" altLang="zh-CN" sz="1000" kern="1200" err="1">
                <a:solidFill>
                  <a:schemeClr val="tx1"/>
                </a:solidFill>
                <a:effectLst/>
                <a:latin typeface="Arial" panose="020B0604020202020204" pitchFamily="34" charset="0"/>
                <a:ea typeface="+mn-ea"/>
                <a:cs typeface="Arial" panose="020B0604020202020204" pitchFamily="34" charset="0"/>
              </a:rPr>
              <a:t>SmartMatrix</a:t>
            </a:r>
            <a:r>
              <a:rPr lang="en-US" altLang="zh-CN" sz="1000" kern="1200">
                <a:solidFill>
                  <a:schemeClr val="tx1"/>
                </a:solidFill>
                <a:effectLst/>
                <a:latin typeface="Arial" panose="020B0604020202020204" pitchFamily="34" charset="0"/>
                <a:ea typeface="+mn-ea"/>
                <a:cs typeface="Arial" panose="020B0604020202020204" pitchFamily="34" charset="0"/>
              </a:rPr>
              <a:t> architecture guarantees the stability of storage system services. Our storage systems can tolerate the concurrent failures of seven out of eight controllers, delivering the highest reliability and always-on services.</a:t>
            </a:r>
            <a:endParaRPr lang="zh-CN" altLang="zh-CN" sz="1000" kern="1200">
              <a:solidFill>
                <a:schemeClr val="tx1"/>
              </a:solidFill>
              <a:effectLst/>
              <a:latin typeface="Arial" panose="020B0604020202020204" pitchFamily="34" charset="0"/>
              <a:ea typeface="+mn-ea"/>
              <a:cs typeface="Arial" panose="020B0604020202020204" pitchFamily="34" charset="0"/>
            </a:endParaRPr>
          </a:p>
          <a:p>
            <a:pPr marL="171450" lvl="0" indent="-171450">
              <a:buFont typeface="Wingdings" panose="05000000000000000000" pitchFamily="2" charset="2"/>
              <a:buChar char="Ø"/>
            </a:pPr>
            <a:r>
              <a:rPr lang="en-US" altLang="zh-CN" sz="1000" kern="1200">
                <a:solidFill>
                  <a:schemeClr val="tx1"/>
                </a:solidFill>
                <a:effectLst/>
                <a:latin typeface="Arial" panose="020B0604020202020204" pitchFamily="34" charset="0"/>
                <a:ea typeface="+mn-ea"/>
                <a:cs typeface="Arial" panose="020B0604020202020204" pitchFamily="34" charset="0"/>
              </a:rPr>
              <a:t>Finally, our innovative business model for effective capacity simplifies negotiations and brings real economic value to customers.</a:t>
            </a:r>
            <a:endParaRPr lang="zh-CN" altLang="zh-CN" sz="1000" kern="1200">
              <a:solidFill>
                <a:schemeClr val="tx1"/>
              </a:solidFill>
              <a:effectLst/>
              <a:latin typeface="Arial" panose="020B0604020202020204" pitchFamily="34" charset="0"/>
              <a:ea typeface="+mn-ea"/>
              <a:cs typeface="Arial" panose="020B0604020202020204" pitchFamily="34" charset="0"/>
            </a:endParaRPr>
          </a:p>
          <a:p>
            <a:r>
              <a:rPr lang="en-US" altLang="zh-CN" sz="1000" kern="1200">
                <a:solidFill>
                  <a:schemeClr val="tx1"/>
                </a:solidFill>
                <a:effectLst/>
                <a:latin typeface="Arial" panose="020B0604020202020204" pitchFamily="34" charset="0"/>
                <a:ea typeface="+mn-ea"/>
                <a:cs typeface="Arial" panose="020B0604020202020204" pitchFamily="34" charset="0"/>
              </a:rPr>
              <a:t>All-scenario all-flash storage significantly reduces the total cost of ownership by offering customers end-to-end savings in capital expenditure, capacity, power, and maintenance costs.</a:t>
            </a:r>
            <a:endParaRPr lang="zh-CN" altLang="en-US" sz="1000">
              <a:latin typeface="Arial" panose="020B0604020202020204" pitchFamily="34" charset="0"/>
              <a:cs typeface="Arial" panose="020B0604020202020204" pitchFamily="34" charset="0"/>
            </a:endParaRPr>
          </a:p>
          <a:p>
            <a:endParaRPr lang="en-GB" altLang="zh-CN" sz="1000" b="0" i="0" kern="120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77AA6347-9C5C-4498-B753-1DF27CA46170}" type="slidenum">
              <a:rPr lang="en-US" smtClean="0"/>
              <a:t>18</a:t>
            </a:fld>
            <a:endParaRPr lang="en-US"/>
          </a:p>
        </p:txBody>
      </p:sp>
    </p:spTree>
    <p:extLst>
      <p:ext uri="{BB962C8B-B14F-4D97-AF65-F5344CB8AC3E}">
        <p14:creationId xmlns:p14="http://schemas.microsoft.com/office/powerpoint/2010/main" val="10699130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is just for the training.  The Key Messages are the points we want to emphasize on each slide in this section.  The slides should support these Key Messages.  </a:t>
            </a:r>
            <a:r>
              <a:rPr lang="en-US" i="1" dirty="0"/>
              <a:t>Anything that gets in the way of making Key Messages clear should </a:t>
            </a:r>
            <a:r>
              <a:rPr lang="en-US" b="1" i="1" dirty="0"/>
              <a:t>not</a:t>
            </a:r>
            <a:r>
              <a:rPr lang="en-US" b="0" i="1" dirty="0"/>
              <a:t> be added to your slide deck/presentation.</a:t>
            </a:r>
          </a:p>
          <a:p>
            <a:endParaRPr lang="en-US" b="0" i="1" dirty="0"/>
          </a:p>
          <a:p>
            <a:r>
              <a:rPr lang="en-US" b="1" i="0" dirty="0"/>
              <a:t>Key Messages</a:t>
            </a:r>
          </a:p>
          <a:p>
            <a:pPr marL="171450" indent="-171450">
              <a:buFont typeface="Arial" panose="020B0604020202020204" pitchFamily="34" charset="0"/>
              <a:buChar char="•"/>
            </a:pPr>
            <a:r>
              <a:rPr lang="en-US" b="0" i="0" dirty="0"/>
              <a:t>Huawei is real, viable, capable, and worth considering.  We need to give the customer the idea that Huawei is at least on the same level as EMC, HP, IBM, NetApp, Pure, or any other IT vendor they are already using.</a:t>
            </a:r>
          </a:p>
          <a:p>
            <a:pPr marL="171450" indent="-171450">
              <a:buFont typeface="Arial" panose="020B0604020202020204" pitchFamily="34" charset="0"/>
              <a:buChar char="•"/>
            </a:pPr>
            <a:r>
              <a:rPr lang="en-US" b="0" i="0" dirty="0"/>
              <a:t>We need to dispel any fear the customer has in choosing Huawei, including our ability to support the customers’ purchases.  We also have to show that Huawei will be in business for the long-term, and will not change our commitment to this product line.</a:t>
            </a:r>
          </a:p>
          <a:p>
            <a:pPr marL="171450" indent="-171450">
              <a:buFont typeface="Arial" panose="020B0604020202020204" pitchFamily="34" charset="0"/>
              <a:buChar char="•"/>
            </a:pPr>
            <a:r>
              <a:rPr lang="en-US" b="0" i="0" dirty="0"/>
              <a:t>While in other parts of a presentation we need to show that Huawei is a leader in technology, here we need to show “why” Huawei can be believed as being a leader through the rest of the presentation.  We can lead because we are a US$110B company with success in many other technologies, and all of the technologies and revenue drives the Storage investment, including R&amp;D, supply chain, customer support, etc.</a:t>
            </a:r>
          </a:p>
          <a:p>
            <a:pPr marL="171450" indent="-171450">
              <a:buFont typeface="Arial" panose="020B0604020202020204" pitchFamily="34" charset="0"/>
              <a:buChar char="•"/>
            </a:pPr>
            <a:endParaRPr lang="en-US" b="0" i="0" dirty="0"/>
          </a:p>
          <a:p>
            <a:pPr marL="0" indent="0">
              <a:buFont typeface="Arial" panose="020B0604020202020204" pitchFamily="34" charset="0"/>
              <a:buNone/>
            </a:pPr>
            <a:r>
              <a:rPr lang="en-US" b="1" i="0" dirty="0"/>
              <a:t>Tips</a:t>
            </a:r>
          </a:p>
          <a:p>
            <a:pPr marL="0" indent="0">
              <a:buFont typeface="Arial" panose="020B0604020202020204" pitchFamily="34" charset="0"/>
              <a:buNone/>
            </a:pPr>
            <a:r>
              <a:rPr lang="en-US" b="0" i="0" dirty="0"/>
              <a:t>Throughout the training, we will hopefully provide some suggestions about how to be successful in the EU market.  If you are not from the West, there may be cultural differences that, even though they seem small, will make a big difference in how the customer receives you and your information.  Even if you are from the area in which you are working, some of the things we might have noticed from outside the EU might be things you have not noticed, so it is valuable for everyone to discuss the culture of the customer and make adjustments for it.  I hope to provide an overall set of tips for making effective presentations later, but for now, please consider these suggestions:</a:t>
            </a:r>
          </a:p>
          <a:p>
            <a:pPr marL="171450" indent="-171450">
              <a:buFont typeface="Arial" panose="020B0604020202020204" pitchFamily="34" charset="0"/>
              <a:buChar char="•"/>
            </a:pPr>
            <a:r>
              <a:rPr lang="en-US" b="0" i="0" dirty="0"/>
              <a:t>Is the customer c-level, </a:t>
            </a:r>
            <a:r>
              <a:rPr lang="en-US" b="0" i="0" dirty="0" err="1"/>
              <a:t>CxO</a:t>
            </a:r>
            <a:r>
              <a:rPr lang="en-US" b="0" i="0" dirty="0"/>
              <a:t>?  If not, they may not be too interested in this whole section, so do not spend too much time on it or you will alienate the audience.  Is it the CFO at a financial customer? If so, this data better be 100% accurate and you need to be prepared to answer some detailed questions.</a:t>
            </a:r>
          </a:p>
          <a:p>
            <a:pPr marL="171450" indent="-171450">
              <a:buFont typeface="Arial" panose="020B0604020202020204" pitchFamily="34" charset="0"/>
              <a:buChar char="•"/>
            </a:pPr>
            <a:r>
              <a:rPr lang="en-US" b="0" i="0" dirty="0"/>
              <a:t>Every customer responds well to an organized, well-prepared meeting.  How you present and your presentation is a reflection on Huawei’s quality, culture, products, and support.  If the slides are complicated, the customer might worry that the product is complicated.  If it is too “Chinese”, they might worry that they will not be able to understand it.  However, if the slides and presentation are like precise clockwork, the audience will subconsciously view Huawei as a professional organization and focused on quality.</a:t>
            </a:r>
          </a:p>
          <a:p>
            <a:pPr marL="171450" indent="-171450">
              <a:buFont typeface="Arial" panose="020B0604020202020204" pitchFamily="34" charset="0"/>
              <a:buChar char="•"/>
            </a:pPr>
            <a:r>
              <a:rPr lang="en-US" b="0" i="0" dirty="0"/>
              <a:t>This also pertains to time control.  Try to remember that this meeting is for them to get the data, not for you to make the sale.  Be ready to start early.  If someone is not there, ask if it is okay to start without them – you say something like, “because we want to be respectful of your time and have enough time to give you the information you need”.  Also, end the meeting on time -- control the time.  If there are a lot of questions about something, suggest that you make a separate meeting for a deep dive on that topic.  More face time with the customer is good, but not if it is because you ran out of time in this meeting.  Every customer responds well to ending a meeting exactly on time, and some customers will get very angry if you try to run over.</a:t>
            </a:r>
          </a:p>
          <a:p>
            <a:pPr marL="0" indent="0">
              <a:buFont typeface="Arial" panose="020B0604020202020204" pitchFamily="34" charset="0"/>
              <a:buNone/>
            </a:pPr>
            <a:endParaRPr lang="en-US" b="0" i="0" dirty="0"/>
          </a:p>
          <a:p>
            <a:pPr marL="171450" indent="-171450">
              <a:buFont typeface="Arial" panose="020B0604020202020204" pitchFamily="34" charset="0"/>
              <a:buChar char="•"/>
            </a:pPr>
            <a:endParaRPr lang="en-US" b="0" i="0" dirty="0"/>
          </a:p>
        </p:txBody>
      </p:sp>
      <p:sp>
        <p:nvSpPr>
          <p:cNvPr id="4" name="Slide Number Placeholder 3"/>
          <p:cNvSpPr>
            <a:spLocks noGrp="1"/>
          </p:cNvSpPr>
          <p:nvPr>
            <p:ph type="sldNum" sz="quarter" idx="5"/>
          </p:nvPr>
        </p:nvSpPr>
        <p:spPr/>
        <p:txBody>
          <a:bodyPr/>
          <a:lstStyle/>
          <a:p>
            <a:fld id="{77AA6347-9C5C-4498-B753-1DF27CA46170}" type="slidenum">
              <a:rPr lang="en-US" smtClean="0"/>
              <a:t>2</a:t>
            </a:fld>
            <a:endParaRPr lang="en-US"/>
          </a:p>
        </p:txBody>
      </p:sp>
    </p:spTree>
    <p:extLst>
      <p:ext uri="{BB962C8B-B14F-4D97-AF65-F5344CB8AC3E}">
        <p14:creationId xmlns:p14="http://schemas.microsoft.com/office/powerpoint/2010/main" val="25841322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dirty="0"/>
              <a:t>This slide shows a common Huawei slide technique.  Notice the yellow text.  A contrasting color often indicates that these are the key points of this slide.  Remember the Key Messages from the previous slide.</a:t>
            </a:r>
          </a:p>
          <a:p>
            <a:pPr marL="171450" indent="-171450">
              <a:buFont typeface="Arial" panose="020B0604020202020204" pitchFamily="34" charset="0"/>
              <a:buChar char="•"/>
            </a:pPr>
            <a:r>
              <a:rPr lang="en-US" altLang="zh-CN" dirty="0"/>
              <a:t>Huawei has offering Storage systems for over 18 years. (</a:t>
            </a:r>
            <a:r>
              <a:rPr lang="en-US" altLang="zh-CN" dirty="0" err="1"/>
              <a:t>OceanStor</a:t>
            </a:r>
            <a:r>
              <a:rPr lang="en-US" altLang="zh-CN" dirty="0"/>
              <a:t> 5000 began shipping in 2002.)</a:t>
            </a:r>
          </a:p>
          <a:p>
            <a:pPr marL="171450" indent="-171450">
              <a:buFont typeface="Arial" panose="020B0604020202020204" pitchFamily="34" charset="0"/>
              <a:buChar char="•"/>
            </a:pPr>
            <a:r>
              <a:rPr lang="en-US" altLang="zh-CN" dirty="0"/>
              <a:t>Huawei has over 3000 engineers working just on Storage R&amp;D, including those at 5 R&amp;D centers outside of China.</a:t>
            </a:r>
          </a:p>
          <a:p>
            <a:pPr marL="171450" indent="-171450">
              <a:buFont typeface="Arial" panose="020B0604020202020204" pitchFamily="34" charset="0"/>
              <a:buChar char="•"/>
            </a:pPr>
            <a:r>
              <a:rPr lang="en-US" altLang="zh-CN" dirty="0"/>
              <a:t>Huawei has amassed over 2000 storage-related patents, and is a member of over 30 industry standards organizations</a:t>
            </a:r>
          </a:p>
          <a:p>
            <a:pPr marL="171450" indent="-171450">
              <a:buFont typeface="Arial" panose="020B0604020202020204" pitchFamily="34" charset="0"/>
              <a:buChar char="•"/>
            </a:pPr>
            <a:endParaRPr lang="en-US" altLang="zh-CN" dirty="0"/>
          </a:p>
          <a:p>
            <a:pPr marL="0" indent="0">
              <a:buFont typeface="Arial" panose="020B0604020202020204" pitchFamily="34" charset="0"/>
              <a:buNone/>
            </a:pPr>
            <a:r>
              <a:rPr lang="en-US" altLang="zh-CN" dirty="0"/>
              <a:t>So, this slide shows some of the Key Messages: that </a:t>
            </a:r>
            <a:r>
              <a:rPr lang="en-US" dirty="0"/>
              <a:t>Huawei is a major Storage force, it is real, it the resources for support the customers, and it has invested to continue to be a Storage vendor.</a:t>
            </a:r>
          </a:p>
        </p:txBody>
      </p:sp>
      <p:sp>
        <p:nvSpPr>
          <p:cNvPr id="4" name="灯片编号占位符 3"/>
          <p:cNvSpPr>
            <a:spLocks noGrp="1"/>
          </p:cNvSpPr>
          <p:nvPr>
            <p:ph type="sldNum" sz="quarter" idx="10"/>
          </p:nvPr>
        </p:nvSpPr>
        <p:spPr/>
        <p:txBody>
          <a:bodyPr/>
          <a:lstStyle/>
          <a:p>
            <a:fld id="{9B328058-29F7-46C6-8D38-03A129804023}" type="slidenum">
              <a:rPr lang="en-US" altLang="zh-CN" smtClean="0"/>
              <a:pPr/>
              <a:t>3</a:t>
            </a:fld>
            <a:endParaRPr lang="en-US" altLang="zh-CN"/>
          </a:p>
        </p:txBody>
      </p:sp>
    </p:spTree>
    <p:extLst>
      <p:ext uri="{BB962C8B-B14F-4D97-AF65-F5344CB8AC3E}">
        <p14:creationId xmlns:p14="http://schemas.microsoft.com/office/powerpoint/2010/main" val="27663630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One way to show that Huawei is a “real” and successful Storage provider is by feedback from Industry Storage Analysts and existing customers.</a:t>
            </a:r>
          </a:p>
          <a:p>
            <a:endParaRPr lang="en-US" altLang="zh-CN" dirty="0"/>
          </a:p>
          <a:p>
            <a:r>
              <a:rPr lang="en-US" altLang="zh-CN" dirty="0"/>
              <a:t>Almost all customers are very familiar with key analysts.  Gartner and IDC are very key influences.  If Gartner reports favorably for us, we will have an advantage with the customer, so it will be useful to acknowledge their report.  Part of their report is a simple 2x2 graph called the ”Magic Quadrant”.  This chart places Huawei in the ”Leader” quadrant for Storage, which means that Huawei has a vision and roadmap that Gartner believes matches the needs of the customers.  It also means that Huawei has shown that it will execute on its commitments and Gartner believes that we can in the future.</a:t>
            </a:r>
          </a:p>
          <a:p>
            <a:endParaRPr lang="en-US" altLang="zh-CN" dirty="0"/>
          </a:p>
          <a:p>
            <a:r>
              <a:rPr lang="en-US" altLang="zh-CN" dirty="0"/>
              <a:t>(click)</a:t>
            </a:r>
          </a:p>
          <a:p>
            <a:r>
              <a:rPr lang="en-US" altLang="zh-CN" dirty="0"/>
              <a:t>However, since the customer knows these charts very well, make sure that the one you are using is relevant and up to date.  If not, the customer may catch that and if you are showing old data or wrong data, that reflects badly on the whole company.  Unlike on this slide, it is recommended that you label charts and include citations of the source.</a:t>
            </a:r>
          </a:p>
          <a:p>
            <a:endParaRPr lang="en-US" altLang="zh-CN" dirty="0"/>
          </a:p>
          <a:p>
            <a:r>
              <a:rPr lang="en-US" altLang="zh-CN" dirty="0"/>
              <a:t>Customers also like to see that they are not the only ones who will be buying the product.  So, reference logos are helpful.  In choosing which logos to include:</a:t>
            </a:r>
          </a:p>
          <a:p>
            <a:pPr marL="171450" indent="-171450">
              <a:buFont typeface="Arial" panose="020B0604020202020204" pitchFamily="34" charset="0"/>
              <a:buChar char="•"/>
            </a:pPr>
            <a:r>
              <a:rPr lang="en-US" altLang="zh-CN" dirty="0"/>
              <a:t>Only choose relevant logos from the customer’s industry and country.  If there are not enough references, then add top ones from adjacent countries.  If still not enough, add a few from other top customers in the same country.</a:t>
            </a:r>
          </a:p>
          <a:p>
            <a:pPr marL="171450" indent="-171450">
              <a:buFont typeface="Arial" panose="020B0604020202020204" pitchFamily="34" charset="0"/>
              <a:buChar char="•"/>
            </a:pPr>
            <a:r>
              <a:rPr lang="en-US" altLang="zh-CN" dirty="0"/>
              <a:t>Do </a:t>
            </a:r>
            <a:r>
              <a:rPr lang="en-US" altLang="zh-CN" i="1" dirty="0"/>
              <a:t>not</a:t>
            </a:r>
            <a:r>
              <a:rPr lang="en-US" altLang="zh-CN" i="0" dirty="0"/>
              <a:t> add too many logos or saturate the logo display with unrelated accounts.  You want the customer to focus on the ones that matter.</a:t>
            </a:r>
          </a:p>
          <a:p>
            <a:pPr marL="171450" indent="-171450">
              <a:buFont typeface="Arial" panose="020B0604020202020204" pitchFamily="34" charset="0"/>
              <a:buChar char="•"/>
            </a:pPr>
            <a:r>
              <a:rPr lang="en-US" altLang="zh-CN" i="0" dirty="0"/>
              <a:t>Make sure you know the story behind each logo that you select: what systems they are using and in what applications, whether in production or test, which divisions of the company, key reasons why they chose Huawei, and why the audience might be interested in that case.</a:t>
            </a:r>
          </a:p>
          <a:p>
            <a:pPr marL="171450" indent="-171450">
              <a:buFont typeface="Arial" panose="020B0604020202020204" pitchFamily="34" charset="0"/>
              <a:buChar char="•"/>
            </a:pPr>
            <a:r>
              <a:rPr lang="en-US" altLang="zh-CN" i="0" dirty="0"/>
              <a:t>Do </a:t>
            </a:r>
            <a:r>
              <a:rPr lang="en-US" altLang="zh-CN" i="1" dirty="0"/>
              <a:t>not </a:t>
            </a:r>
            <a:r>
              <a:rPr lang="en-US" altLang="zh-CN" i="0" dirty="0"/>
              <a:t>include any logo that has not been approved for this purpose!!!!  You must verify that each logo is authorized.</a:t>
            </a:r>
          </a:p>
          <a:p>
            <a:pPr marL="171450" indent="-171450">
              <a:buFont typeface="Arial" panose="020B0604020202020204" pitchFamily="34" charset="0"/>
              <a:buChar char="•"/>
            </a:pPr>
            <a:endParaRPr lang="en-US" altLang="zh-CN" i="0" dirty="0"/>
          </a:p>
          <a:p>
            <a:pPr marL="0" indent="0">
              <a:buFont typeface="Arial" panose="020B0604020202020204" pitchFamily="34" charset="0"/>
              <a:buNone/>
            </a:pPr>
            <a:r>
              <a:rPr lang="en-US" altLang="zh-CN" i="0" dirty="0"/>
              <a:t>Here, I have provided a sample from a EU Carrier customer presentation.  Note that China Mobile is not mentioned, nor is any other non-EU carrier, nor is there any non-carrier included.  The customer noticed the KPN logo and asked about it, and we had the story for them.</a:t>
            </a:r>
          </a:p>
          <a:p>
            <a:pPr marL="171450" indent="-171450">
              <a:buFont typeface="Arial" panose="020B0604020202020204" pitchFamily="34" charset="0"/>
              <a:buChar char="•"/>
            </a:pPr>
            <a:endParaRPr lang="en-US" altLang="zh-CN" i="0" dirty="0"/>
          </a:p>
          <a:p>
            <a:pPr marL="0" indent="0">
              <a:buFont typeface="Arial" panose="020B0604020202020204" pitchFamily="34" charset="0"/>
              <a:buNone/>
            </a:pPr>
            <a:r>
              <a:rPr lang="en-US" altLang="zh-CN" i="0" dirty="0"/>
              <a:t>Some customers that are very structured in their businesses like to know our structure.  For them, a simple chart that shows the Cloud &amp; AI Business Group on the same level as Consumer (cell phones), Carrier Network (cell towers and 5G infrastructure).  Cloud and AI is every bit as important as these other business groups, and the leadership has great visibility into our business. Within our BG, Storage is its own Business Unit, on par with Huawei’s Public Cloud business and its Intelligent Computing BU.</a:t>
            </a:r>
          </a:p>
          <a:p>
            <a:pPr marL="171450" indent="-171450">
              <a:buFont typeface="Arial" panose="020B0604020202020204" pitchFamily="34" charset="0"/>
              <a:buChar char="•"/>
            </a:pPr>
            <a:endParaRPr lang="en-US" altLang="zh-CN" dirty="0"/>
          </a:p>
          <a:p>
            <a:pPr marL="0" indent="0">
              <a:buFont typeface="Arial" panose="020B0604020202020204" pitchFamily="34" charset="0"/>
              <a:buNone/>
            </a:pPr>
            <a:r>
              <a:rPr lang="en-US" altLang="zh-CN" dirty="0"/>
              <a:t>Again, this slide stays true to the Key Messages: that </a:t>
            </a:r>
            <a:r>
              <a:rPr lang="en-US" dirty="0"/>
              <a:t>Huawei is a recognized by </a:t>
            </a:r>
            <a:r>
              <a:rPr lang="en-US" b="1" dirty="0"/>
              <a:t>analysts and customers </a:t>
            </a:r>
            <a:r>
              <a:rPr lang="en-US" dirty="0"/>
              <a:t>as a major Storage force, it is a real Storage vendor, and it intends to continue to be a Storage vendor.</a:t>
            </a:r>
          </a:p>
          <a:p>
            <a:pPr marL="0" indent="0">
              <a:buFont typeface="Arial" panose="020B0604020202020204" pitchFamily="34" charset="0"/>
              <a:buNone/>
            </a:pPr>
            <a:endParaRPr lang="en-US" altLang="zh-CN" i="0" dirty="0"/>
          </a:p>
          <a:p>
            <a:pPr marL="0" indent="0">
              <a:buFont typeface="Arial" panose="020B0604020202020204" pitchFamily="34" charset="0"/>
              <a:buNone/>
            </a:pPr>
            <a:endParaRPr lang="en-US" altLang="zh-CN" dirty="0"/>
          </a:p>
        </p:txBody>
      </p:sp>
      <p:sp>
        <p:nvSpPr>
          <p:cNvPr id="4" name="灯片编号占位符 3"/>
          <p:cNvSpPr>
            <a:spLocks noGrp="1"/>
          </p:cNvSpPr>
          <p:nvPr>
            <p:ph type="sldNum" sz="quarter" idx="10"/>
          </p:nvPr>
        </p:nvSpPr>
        <p:spPr/>
        <p:txBody>
          <a:bodyPr/>
          <a:lstStyle/>
          <a:p>
            <a:fld id="{9B328058-29F7-46C6-8D38-03A129804023}" type="slidenum">
              <a:rPr lang="en-US" altLang="zh-CN" smtClean="0"/>
              <a:pPr/>
              <a:t>4</a:t>
            </a:fld>
            <a:endParaRPr lang="en-US" altLang="zh-CN"/>
          </a:p>
        </p:txBody>
      </p:sp>
    </p:spTree>
    <p:extLst>
      <p:ext uri="{BB962C8B-B14F-4D97-AF65-F5344CB8AC3E}">
        <p14:creationId xmlns:p14="http://schemas.microsoft.com/office/powerpoint/2010/main" val="33181787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Two more useful items to prove Huawei is a successful Storage company is to note Huawei’s financial base and growth.</a:t>
            </a:r>
          </a:p>
          <a:p>
            <a:endParaRPr lang="en-US" altLang="zh-CN" dirty="0"/>
          </a:p>
          <a:p>
            <a:r>
              <a:rPr lang="en-US" altLang="zh-CN" dirty="0"/>
              <a:t>Huawei is #1 in the China market for Storage and continues to grow as other vendors are replaced and the Chinese economy grows.  This provides a firm base of revenue to invest in the Storage business worldwide.</a:t>
            </a:r>
          </a:p>
          <a:p>
            <a:endParaRPr lang="en-US" altLang="zh-CN" dirty="0"/>
          </a:p>
          <a:p>
            <a:r>
              <a:rPr lang="en-US" altLang="zh-CN" dirty="0"/>
              <a:t>And, this has already resulted in visible market effects.  Huawei is the fastest growing vendor in the All-Flash Storage Array market, growing at 34% year-over-year, according to Gartner‘s 3Q2019 data, and overtook HP for the third highest revenue vendor.</a:t>
            </a:r>
          </a:p>
          <a:p>
            <a:endParaRPr lang="en-US" altLang="zh-CN" dirty="0"/>
          </a:p>
          <a:p>
            <a:pPr marL="171450" indent="-171450">
              <a:buFont typeface="Arial" panose="020B0604020202020204" pitchFamily="34" charset="0"/>
              <a:buChar char="•"/>
            </a:pPr>
            <a:r>
              <a:rPr lang="en-US" altLang="zh-CN" dirty="0"/>
              <a:t>Again: the slide supports the Key Messages that </a:t>
            </a:r>
            <a:r>
              <a:rPr lang="en-US" dirty="0"/>
              <a:t>Huawei is a major Storage force, it is real, it has the resources to support customers.  It will remain a part of Huawei because we are growing and proving to be a good investment for Huawei.</a:t>
            </a:r>
          </a:p>
        </p:txBody>
      </p:sp>
      <p:sp>
        <p:nvSpPr>
          <p:cNvPr id="4" name="灯片编号占位符 3"/>
          <p:cNvSpPr>
            <a:spLocks noGrp="1"/>
          </p:cNvSpPr>
          <p:nvPr>
            <p:ph type="sldNum" sz="quarter" idx="10"/>
          </p:nvPr>
        </p:nvSpPr>
        <p:spPr/>
        <p:txBody>
          <a:bodyPr/>
          <a:lstStyle/>
          <a:p>
            <a:fld id="{4F9ABF67-8CF7-49F2-B28A-51BF256C0AD8}" type="slidenum">
              <a:rPr lang="zh-CN" altLang="en-US" smtClean="0"/>
              <a:pPr/>
              <a:t>5</a:t>
            </a:fld>
            <a:endParaRPr lang="zh-CN" altLang="en-US"/>
          </a:p>
        </p:txBody>
      </p:sp>
    </p:spTree>
    <p:extLst>
      <p:ext uri="{BB962C8B-B14F-4D97-AF65-F5344CB8AC3E}">
        <p14:creationId xmlns:p14="http://schemas.microsoft.com/office/powerpoint/2010/main" val="39364562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dirty="0"/>
              <a:t>Growth is accelerating due to technologies like 5G, AI, and Edge/IoT</a:t>
            </a:r>
          </a:p>
          <a:p>
            <a:pPr lvl="1"/>
            <a:r>
              <a:rPr lang="en-US" dirty="0"/>
              <a:t>We need to change, since the current model does not scale</a:t>
            </a:r>
          </a:p>
          <a:p>
            <a:pPr lvl="1"/>
            <a:r>
              <a:rPr lang="en-US" dirty="0"/>
              <a:t>Huawei will partner with the customers to deploy our leading-edge solution</a:t>
            </a:r>
          </a:p>
          <a:p>
            <a:pPr lvl="2"/>
            <a:r>
              <a:rPr lang="en-US" dirty="0"/>
              <a:t>One Storage, One Lake architecture and One Data feature</a:t>
            </a:r>
          </a:p>
          <a:p>
            <a:pPr lvl="2"/>
            <a:r>
              <a:rPr lang="en-US" dirty="0" err="1"/>
              <a:t>OpenAPIs</a:t>
            </a:r>
            <a:r>
              <a:rPr lang="en-US" dirty="0"/>
              <a:t>, Open Source ecosystem support, partnerships and collaboration</a:t>
            </a:r>
          </a:p>
          <a:p>
            <a:pPr lvl="1"/>
            <a:endParaRPr lang="en-US" dirty="0"/>
          </a:p>
          <a:p>
            <a:endParaRPr lang="en-US" dirty="0"/>
          </a:p>
        </p:txBody>
      </p:sp>
      <p:sp>
        <p:nvSpPr>
          <p:cNvPr id="4" name="Slide Number Placeholder 3"/>
          <p:cNvSpPr>
            <a:spLocks noGrp="1"/>
          </p:cNvSpPr>
          <p:nvPr>
            <p:ph type="sldNum" sz="quarter" idx="5"/>
          </p:nvPr>
        </p:nvSpPr>
        <p:spPr/>
        <p:txBody>
          <a:bodyPr/>
          <a:lstStyle/>
          <a:p>
            <a:fld id="{77AA6347-9C5C-4498-B753-1DF27CA46170}" type="slidenum">
              <a:rPr lang="en-US" smtClean="0"/>
              <a:t>6</a:t>
            </a:fld>
            <a:endParaRPr lang="en-US"/>
          </a:p>
        </p:txBody>
      </p:sp>
    </p:spTree>
    <p:extLst>
      <p:ext uri="{BB962C8B-B14F-4D97-AF65-F5344CB8AC3E}">
        <p14:creationId xmlns:p14="http://schemas.microsoft.com/office/powerpoint/2010/main" val="15392756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r>
              <a:rPr lang="en-US" altLang="zh-CN" dirty="0"/>
              <a:t>On this slide:</a:t>
            </a:r>
          </a:p>
          <a:p>
            <a:pPr marL="228600" indent="-228600">
              <a:buAutoNum type="arabicPeriod"/>
            </a:pPr>
            <a:r>
              <a:rPr lang="en-US" altLang="zh-CN" dirty="0"/>
              <a:t>New technologies like AI and 5G are becoming mature.  This is creating new applications, enabling the Edge and IoT, and expanding Cloud involvement.</a:t>
            </a:r>
          </a:p>
          <a:p>
            <a:pPr marL="228600" indent="-228600">
              <a:buAutoNum type="arabicPeriod"/>
            </a:pPr>
            <a:r>
              <a:rPr lang="en-US" altLang="zh-CN" dirty="0"/>
              <a:t>New technologies are also driving explosive data growth.  AI and Analytics are driving Big Data to be even bigger, with even high expected levels of performance.</a:t>
            </a:r>
          </a:p>
          <a:p>
            <a:pPr marL="628650" lvl="1" indent="-171450">
              <a:buFont typeface="Arial" panose="020B0604020202020204" pitchFamily="34" charset="0"/>
              <a:buChar char="•"/>
            </a:pPr>
            <a:r>
              <a:rPr lang="en-US" dirty="0"/>
              <a:t>500% capacity growth is expected over the next 5 years</a:t>
            </a:r>
          </a:p>
          <a:p>
            <a:pPr marL="628650" lvl="1" indent="-171450">
              <a:buFont typeface="Arial" panose="020B0604020202020204" pitchFamily="34" charset="0"/>
              <a:buChar char="•"/>
            </a:pPr>
            <a:r>
              <a:rPr lang="en-US" dirty="0"/>
              <a:t>75% of data will originate at the edge by 2025, according to IDC</a:t>
            </a:r>
            <a:endParaRPr lang="en-US" altLang="zh-CN" dirty="0"/>
          </a:p>
          <a:p>
            <a:pPr marL="228600" indent="-228600">
              <a:buAutoNum type="arabicPeriod"/>
            </a:pPr>
            <a:r>
              <a:rPr lang="en-US" altLang="zh-CN" dirty="0"/>
              <a:t>Some examples:</a:t>
            </a:r>
          </a:p>
          <a:p>
            <a:pPr marL="628650" lvl="1" indent="-171450">
              <a:buFont typeface="Arial" panose="020B0604020202020204" pitchFamily="34" charset="0"/>
              <a:buChar char="•"/>
            </a:pPr>
            <a:r>
              <a:rPr lang="en-US" altLang="zh-CN" dirty="0"/>
              <a:t>Smart </a:t>
            </a:r>
            <a:r>
              <a:rPr lang="en-US" altLang="zh-CN" dirty="0" err="1"/>
              <a:t>Ciities</a:t>
            </a:r>
            <a:r>
              <a:rPr lang="en-US" altLang="zh-CN" dirty="0"/>
              <a:t> and Smart Campuses are using high resolution cameras, access information, and other data.  They generate and need to store PBs of data every day, and retain that information for months, or years.  Video now also includes the rapidly growing areas of VR and AR, which require not only high bandwidth, but also low bidirectional latencies.</a:t>
            </a:r>
          </a:p>
          <a:p>
            <a:pPr marL="628650" lvl="1" indent="-171450">
              <a:buFont typeface="Arial" panose="020B0604020202020204" pitchFamily="34" charset="0"/>
              <a:buChar char="•"/>
            </a:pPr>
            <a:r>
              <a:rPr lang="en-US" altLang="zh-CN" dirty="0"/>
              <a:t>Each self-driving car used to capture training data produces 64TB of data each day.  For auto manufacturers, this results in up to 20PB of data that must be stored and processed each day, and retained for much longer, even years.</a:t>
            </a:r>
          </a:p>
          <a:p>
            <a:pPr marL="628650" lvl="1" indent="-171450">
              <a:buFont typeface="Arial" panose="020B0604020202020204" pitchFamily="34" charset="0"/>
              <a:buChar char="•"/>
            </a:pPr>
            <a:r>
              <a:rPr lang="en-US" altLang="zh-CN" dirty="0"/>
              <a:t>Industry 4.0 is driving a huge increase in data from digitally-connected factories, where 1PB of production data generated each day is not uncommon.  Again, this data is retained for years, covering the lifetime of the products made at the factory and preserved for Analytics to use to improve processes.</a:t>
            </a:r>
          </a:p>
          <a:p>
            <a:pPr marL="628650" lvl="1" indent="-171450">
              <a:buFont typeface="Arial" panose="020B0604020202020204" pitchFamily="34" charset="0"/>
              <a:buChar char="•"/>
            </a:pPr>
            <a:endParaRPr lang="en-US" altLang="zh-CN" dirty="0"/>
          </a:p>
          <a:p>
            <a:pPr lvl="0"/>
            <a:r>
              <a:rPr lang="en-US" altLang="zh-CN" dirty="0"/>
              <a:t>As you can see, </a:t>
            </a:r>
            <a:r>
              <a:rPr lang="en-US" dirty="0"/>
              <a:t>Silos, waste, and current architectures cannot meet the new demands.  There is no place to grow, no real estate additions, no power sources available, and no people to hire to meet these demands.</a:t>
            </a:r>
          </a:p>
          <a:p>
            <a:pPr marL="0" lvl="0" indent="0">
              <a:buFont typeface="Arial" panose="020B0604020202020204" pitchFamily="34" charset="0"/>
              <a:buNone/>
            </a:pPr>
            <a:endParaRPr lang="en-US" altLang="zh-CN" dirty="0"/>
          </a:p>
          <a:p>
            <a:pPr marL="228600" indent="-228600">
              <a:buAutoNum type="arabicPeriod"/>
            </a:pPr>
            <a:endParaRPr lang="en-US" altLang="zh-CN" dirty="0"/>
          </a:p>
        </p:txBody>
      </p:sp>
      <p:sp>
        <p:nvSpPr>
          <p:cNvPr id="4" name="灯片编号占位符 3"/>
          <p:cNvSpPr>
            <a:spLocks noGrp="1"/>
          </p:cNvSpPr>
          <p:nvPr>
            <p:ph type="sldNum" sz="quarter" idx="10"/>
          </p:nvPr>
        </p:nvSpPr>
        <p:spPr/>
        <p:txBody>
          <a:bodyPr/>
          <a:lstStyle/>
          <a:p>
            <a:fld id="{F07326F3-4732-B74B-9C70-D0992466E499}" type="slidenum">
              <a:rPr lang="en-US" smtClean="0"/>
              <a:pPr/>
              <a:t>7</a:t>
            </a:fld>
            <a:endParaRPr lang="en-US"/>
          </a:p>
        </p:txBody>
      </p:sp>
    </p:spTree>
    <p:extLst>
      <p:ext uri="{BB962C8B-B14F-4D97-AF65-F5344CB8AC3E}">
        <p14:creationId xmlns:p14="http://schemas.microsoft.com/office/powerpoint/2010/main" val="9294450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228600" indent="-228600">
              <a:buAutoNum type="arabicPeriod"/>
            </a:pPr>
            <a:r>
              <a:rPr lang="en-US" dirty="0"/>
              <a:t>The world is entering the 4</a:t>
            </a:r>
            <a:r>
              <a:rPr lang="en-US" baseline="30000" dirty="0"/>
              <a:t>th</a:t>
            </a:r>
            <a:r>
              <a:rPr lang="en-US" dirty="0"/>
              <a:t> industry revolution. Digital economy is the new engine driving global economy.</a:t>
            </a:r>
          </a:p>
          <a:p>
            <a:pPr marL="228600" indent="-228600">
              <a:buAutoNum type="arabicPeriod"/>
            </a:pPr>
            <a:r>
              <a:rPr lang="en-US" dirty="0"/>
              <a:t>Data is new production resource and intelligence is new production force.</a:t>
            </a:r>
          </a:p>
          <a:p>
            <a:pPr marL="228600" indent="-228600">
              <a:buAutoNum type="arabicPeriod"/>
            </a:pPr>
            <a:endParaRPr lang="en-US" dirty="0"/>
          </a:p>
          <a:p>
            <a:pPr marL="0" indent="0">
              <a:buNone/>
            </a:pPr>
            <a:r>
              <a:rPr lang="en-US" dirty="0"/>
              <a:t>Customers need to extract the value of their data, but they cannot, because of silos that isolate the information.  In order for companies to grow, it is important that they can eliminate waste and adopt an innovative architecture that is designed to meet the demands for growth and a data-driven economy.</a:t>
            </a:r>
          </a:p>
          <a:p>
            <a:pPr marL="228600" indent="-228600">
              <a:buAutoNum type="arabicPeriod"/>
            </a:pPr>
            <a:endParaRPr lang="en-US" dirty="0"/>
          </a:p>
          <a:p>
            <a:pPr marL="228600" indent="-228600">
              <a:buAutoNum type="arabicPeriod"/>
            </a:pPr>
            <a:endParaRPr lang="en-US" dirty="0"/>
          </a:p>
        </p:txBody>
      </p:sp>
    </p:spTree>
    <p:extLst>
      <p:ext uri="{BB962C8B-B14F-4D97-AF65-F5344CB8AC3E}">
        <p14:creationId xmlns:p14="http://schemas.microsoft.com/office/powerpoint/2010/main" val="20088913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architectures that are based on Closed APIs, locking in customers to using a limited number of vendors is quickly becoming a feature of the past.  We need to eliminate silos, domains, and limits to the mobility of data.  We must reduce the cost and risk by eliminating complexity in operations and maintenance.  We need to break the barriers of scalability and geography.  We must reduce debug time and eliminate disruptions.  Waste and inefficiency need to be countered with a new architecture, or we will not be able to meet the demands of explosive data growth and keep up with customer demands.</a:t>
            </a:r>
          </a:p>
          <a:p>
            <a:endParaRPr lang="en-US" dirty="0"/>
          </a:p>
          <a:p>
            <a:r>
              <a:rPr lang="en-US" dirty="0"/>
              <a:t>The new architecture must save precious time and resources to allocate resources.  Going forward, a flexible architecture with quick delivery of necessary capabilities will be required.  We need a solution that minimizes the risk of failure, and is easily managed.  We must have the ability to meet the needs of our industry and the changes it requires.</a:t>
            </a:r>
          </a:p>
          <a:p>
            <a:endParaRPr lang="en-US" dirty="0"/>
          </a:p>
        </p:txBody>
      </p:sp>
      <p:sp>
        <p:nvSpPr>
          <p:cNvPr id="4" name="Slide Number Placeholder 3"/>
          <p:cNvSpPr>
            <a:spLocks noGrp="1"/>
          </p:cNvSpPr>
          <p:nvPr>
            <p:ph type="sldNum" sz="quarter" idx="5"/>
          </p:nvPr>
        </p:nvSpPr>
        <p:spPr/>
        <p:txBody>
          <a:bodyPr/>
          <a:lstStyle/>
          <a:p>
            <a:fld id="{77AA6347-9C5C-4498-B753-1DF27CA46170}" type="slidenum">
              <a:rPr lang="en-US" smtClean="0"/>
              <a:t>9</a:t>
            </a:fld>
            <a:endParaRPr lang="en-US"/>
          </a:p>
        </p:txBody>
      </p:sp>
    </p:spTree>
    <p:extLst>
      <p:ext uri="{BB962C8B-B14F-4D97-AF65-F5344CB8AC3E}">
        <p14:creationId xmlns:p14="http://schemas.microsoft.com/office/powerpoint/2010/main" val="306304670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 Futurewei - WHITE">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9D9DDC7-2BB8-4443-A3BF-5B037CF51FE3}"/>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342899" y="714597"/>
            <a:ext cx="3172967" cy="1180380"/>
          </a:xfrm>
          <a:prstGeom prst="rect">
            <a:avLst/>
          </a:prstGeom>
        </p:spPr>
      </p:pic>
      <p:pic>
        <p:nvPicPr>
          <p:cNvPr id="3" name="Picture 2">
            <a:extLst>
              <a:ext uri="{FF2B5EF4-FFF2-40B4-BE49-F238E27FC236}">
                <a16:creationId xmlns:a16="http://schemas.microsoft.com/office/drawing/2014/main" id="{AB15C283-DE47-4173-9DDA-52D215B49061}"/>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7458706" y="2143125"/>
            <a:ext cx="4733293" cy="4733293"/>
          </a:xfrm>
          <a:prstGeom prst="rect">
            <a:avLst/>
          </a:prstGeom>
        </p:spPr>
      </p:pic>
      <p:sp>
        <p:nvSpPr>
          <p:cNvPr id="18" name="Title 1">
            <a:extLst>
              <a:ext uri="{FF2B5EF4-FFF2-40B4-BE49-F238E27FC236}">
                <a16:creationId xmlns:a16="http://schemas.microsoft.com/office/drawing/2014/main" id="{9B3696E6-E108-49BD-9D30-6DAABF97E629}"/>
              </a:ext>
            </a:extLst>
          </p:cNvPr>
          <p:cNvSpPr>
            <a:spLocks noGrp="1"/>
          </p:cNvSpPr>
          <p:nvPr>
            <p:ph type="ctrTitle" hasCustomPrompt="1"/>
          </p:nvPr>
        </p:nvSpPr>
        <p:spPr>
          <a:xfrm>
            <a:off x="1282012" y="2827209"/>
            <a:ext cx="7432728" cy="1203582"/>
          </a:xfrm>
        </p:spPr>
        <p:txBody>
          <a:bodyPr anchor="b">
            <a:noAutofit/>
          </a:bodyPr>
          <a:lstStyle>
            <a:lvl1pPr algn="l">
              <a:defRPr sz="4400">
                <a:solidFill>
                  <a:schemeClr val="tx1">
                    <a:lumMod val="50000"/>
                  </a:schemeClr>
                </a:solidFill>
              </a:defRPr>
            </a:lvl1pPr>
          </a:lstStyle>
          <a:p>
            <a:r>
              <a:rPr lang="en-US"/>
              <a:t>Click to edit master title style</a:t>
            </a:r>
          </a:p>
        </p:txBody>
      </p:sp>
      <p:sp>
        <p:nvSpPr>
          <p:cNvPr id="19" name="Subtitle 2">
            <a:extLst>
              <a:ext uri="{FF2B5EF4-FFF2-40B4-BE49-F238E27FC236}">
                <a16:creationId xmlns:a16="http://schemas.microsoft.com/office/drawing/2014/main" id="{A5B05DE4-1D9D-47A1-86EA-CE39F94BF9A2}"/>
              </a:ext>
            </a:extLst>
          </p:cNvPr>
          <p:cNvSpPr>
            <a:spLocks noGrp="1"/>
          </p:cNvSpPr>
          <p:nvPr>
            <p:ph type="subTitle" idx="1" hasCustomPrompt="1"/>
          </p:nvPr>
        </p:nvSpPr>
        <p:spPr>
          <a:xfrm>
            <a:off x="1282012" y="4183085"/>
            <a:ext cx="7432728" cy="1203582"/>
          </a:xfrm>
        </p:spPr>
        <p:txBody>
          <a:bodyPr>
            <a:normAutofit/>
          </a:bodyPr>
          <a:lstStyle>
            <a:lvl1pPr marL="0" indent="0" algn="l">
              <a:lnSpc>
                <a:spcPct val="100000"/>
              </a:lnSpc>
              <a:spcBef>
                <a:spcPts val="0"/>
              </a:spcBef>
              <a:buNone/>
              <a:defRPr sz="1800">
                <a:solidFill>
                  <a:schemeClr val="tx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Department Name</a:t>
            </a:r>
            <a:br>
              <a:rPr lang="en-US"/>
            </a:br>
            <a:r>
              <a:rPr lang="en-US"/>
              <a:t>Author Name</a:t>
            </a:r>
            <a:br>
              <a:rPr lang="en-US"/>
            </a:br>
            <a:r>
              <a:rPr lang="en-US"/>
              <a:t>Date</a:t>
            </a:r>
          </a:p>
        </p:txBody>
      </p:sp>
    </p:spTree>
    <p:extLst>
      <p:ext uri="{BB962C8B-B14F-4D97-AF65-F5344CB8AC3E}">
        <p14:creationId xmlns:p14="http://schemas.microsoft.com/office/powerpoint/2010/main" val="122974341"/>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Contents Slide">
    <p:bg>
      <p:bgPr>
        <a:solidFill>
          <a:srgbClr val="EBEBEB"/>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F70A5EE-C4AE-4F08-8E29-73B7F72E7B65}"/>
              </a:ext>
            </a:extLst>
          </p:cNvPr>
          <p:cNvSpPr/>
          <p:nvPr userDrawn="1"/>
        </p:nvSpPr>
        <p:spPr>
          <a:xfrm>
            <a:off x="10077651" y="6246795"/>
            <a:ext cx="1561901" cy="402927"/>
          </a:xfrm>
          <a:prstGeom prst="rect">
            <a:avLst/>
          </a:prstGeom>
          <a:solidFill>
            <a:srgbClr val="EBEB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838200" y="365125"/>
            <a:ext cx="10515600" cy="1134161"/>
          </a:xfrm>
        </p:spPr>
        <p:txBody>
          <a:bodyPr anchor="b">
            <a:normAutofit/>
          </a:bodyPr>
          <a:lstStyle>
            <a:lvl1pPr>
              <a:defRPr sz="3600" u="sng" baseline="0">
                <a:solidFill>
                  <a:schemeClr val="tx2"/>
                </a:solidFill>
                <a:uFill>
                  <a:solidFill>
                    <a:schemeClr val="accent1"/>
                  </a:solidFill>
                </a:uFill>
              </a:defRPr>
            </a:lvl1pPr>
          </a:lstStyle>
          <a:p>
            <a:r>
              <a:rPr lang="en-US"/>
              <a:t>Click to Add Contents Page Title</a:t>
            </a:r>
          </a:p>
        </p:txBody>
      </p:sp>
      <p:sp>
        <p:nvSpPr>
          <p:cNvPr id="3" name="Content Placeholder 2"/>
          <p:cNvSpPr>
            <a:spLocks noGrp="1"/>
          </p:cNvSpPr>
          <p:nvPr>
            <p:ph idx="1"/>
          </p:nvPr>
        </p:nvSpPr>
        <p:spPr/>
        <p:txBody>
          <a:bodyPr/>
          <a:lstStyle>
            <a:lvl1pPr marL="457200" indent="-457200">
              <a:buFont typeface="+mj-lt"/>
              <a:buAutoNum type="arabicPeriod"/>
              <a:defRPr>
                <a:solidFill>
                  <a:schemeClr val="tx2"/>
                </a:solidFill>
              </a:defRPr>
            </a:lvl1pPr>
            <a:lvl2pPr marL="914400" indent="-457200">
              <a:buFont typeface="+mj-lt"/>
              <a:buAutoNum type="alphaLcParen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a:xfrm>
            <a:off x="1257941" y="6336902"/>
            <a:ext cx="4114800" cy="290983"/>
          </a:xfrm>
          <a:prstGeom prst="rect">
            <a:avLst/>
          </a:prstGeom>
        </p:spPr>
        <p:txBody>
          <a:bodyPr/>
          <a:lstStyle>
            <a:lvl1pPr>
              <a:defRPr>
                <a:solidFill>
                  <a:schemeClr val="tx2"/>
                </a:solidFill>
              </a:defRPr>
            </a:lvl1pPr>
          </a:lstStyle>
          <a:p>
            <a:r>
              <a:rPr lang="en-US"/>
              <a:t>FUTUREWEI INTERNAL</a:t>
            </a:r>
          </a:p>
        </p:txBody>
      </p:sp>
      <p:sp>
        <p:nvSpPr>
          <p:cNvPr id="6" name="Slide Number Placeholder 5"/>
          <p:cNvSpPr>
            <a:spLocks noGrp="1"/>
          </p:cNvSpPr>
          <p:nvPr>
            <p:ph type="sldNum" sz="quarter" idx="12"/>
          </p:nvPr>
        </p:nvSpPr>
        <p:spPr/>
        <p:txBody>
          <a:bodyPr/>
          <a:lstStyle>
            <a:lvl1pPr>
              <a:defRPr>
                <a:solidFill>
                  <a:schemeClr val="tx2"/>
                </a:solidFill>
              </a:defRPr>
            </a:lvl1pPr>
          </a:lstStyle>
          <a:p>
            <a:fld id="{3B917CB5-27BD-4ECA-9D86-80D4B900A204}" type="slidenum">
              <a:rPr lang="en-US" smtClean="0"/>
              <a:pPr/>
              <a:t>‹#›</a:t>
            </a:fld>
            <a:endParaRPr lang="en-US"/>
          </a:p>
        </p:txBody>
      </p:sp>
    </p:spTree>
    <p:extLst>
      <p:ext uri="{BB962C8B-B14F-4D97-AF65-F5344CB8AC3E}">
        <p14:creationId xmlns:p14="http://schemas.microsoft.com/office/powerpoint/2010/main" val="26934530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134161"/>
          </a:xfrm>
        </p:spPr>
        <p:txBody>
          <a:bodyPr anchor="b">
            <a:normAutofit/>
          </a:bodyPr>
          <a:lstStyle>
            <a:lvl1pPr>
              <a:defRPr sz="3200"/>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0161256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5" name="Footer Placeholder 4"/>
          <p:cNvSpPr>
            <a:spLocks noGrp="1"/>
          </p:cNvSpPr>
          <p:nvPr>
            <p:ph type="ftr" sz="quarter" idx="11"/>
          </p:nvPr>
        </p:nvSpPr>
        <p:spPr>
          <a:xfrm>
            <a:off x="1257941" y="6336902"/>
            <a:ext cx="4114800" cy="290983"/>
          </a:xfrm>
          <a:prstGeom prst="rect">
            <a:avLst/>
          </a:prstGeom>
        </p:spPr>
        <p:txBody>
          <a:bodyPr/>
          <a:lstStyle/>
          <a:p>
            <a:r>
              <a:rPr lang="en-US"/>
              <a:t>FUTUREWEI INTERNAL</a:t>
            </a:r>
          </a:p>
        </p:txBody>
      </p:sp>
      <p:sp>
        <p:nvSpPr>
          <p:cNvPr id="6" name="Slide Number Placeholder 5"/>
          <p:cNvSpPr>
            <a:spLocks noGrp="1"/>
          </p:cNvSpPr>
          <p:nvPr>
            <p:ph type="sldNum" sz="quarter" idx="12"/>
          </p:nvPr>
        </p:nvSpPr>
        <p:spPr/>
        <p:txBody>
          <a:bodyPr/>
          <a:lstStyle/>
          <a:p>
            <a:fld id="{3B917CB5-27BD-4ECA-9D86-80D4B900A204}" type="slidenum">
              <a:rPr lang="en-US" smtClean="0"/>
              <a:t>‹#›</a:t>
            </a:fld>
            <a:endParaRPr lang="en-US"/>
          </a:p>
        </p:txBody>
      </p:sp>
    </p:spTree>
    <p:extLst>
      <p:ext uri="{BB962C8B-B14F-4D97-AF65-F5344CB8AC3E}">
        <p14:creationId xmlns:p14="http://schemas.microsoft.com/office/powerpoint/2010/main" val="101997301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11"/>
          </p:nvPr>
        </p:nvSpPr>
        <p:spPr>
          <a:xfrm>
            <a:off x="1257941" y="6336902"/>
            <a:ext cx="4114800" cy="290983"/>
          </a:xfrm>
          <a:prstGeom prst="rect">
            <a:avLst/>
          </a:prstGeom>
        </p:spPr>
        <p:txBody>
          <a:bodyPr/>
          <a:lstStyle/>
          <a:p>
            <a:r>
              <a:rPr lang="en-US"/>
              <a:t>FUTUREWEI INTERNAL</a:t>
            </a:r>
          </a:p>
        </p:txBody>
      </p:sp>
      <p:sp>
        <p:nvSpPr>
          <p:cNvPr id="7" name="Slide Number Placeholder 6"/>
          <p:cNvSpPr>
            <a:spLocks noGrp="1"/>
          </p:cNvSpPr>
          <p:nvPr>
            <p:ph type="sldNum" sz="quarter" idx="12"/>
          </p:nvPr>
        </p:nvSpPr>
        <p:spPr/>
        <p:txBody>
          <a:bodyPr/>
          <a:lstStyle/>
          <a:p>
            <a:fld id="{3B917CB5-27BD-4ECA-9D86-80D4B900A204}" type="slidenum">
              <a:rPr lang="en-US" smtClean="0"/>
              <a:t>‹#›</a:t>
            </a:fld>
            <a:endParaRPr lang="en-US"/>
          </a:p>
        </p:txBody>
      </p:sp>
    </p:spTree>
    <p:extLst>
      <p:ext uri="{BB962C8B-B14F-4D97-AF65-F5344CB8AC3E}">
        <p14:creationId xmlns:p14="http://schemas.microsoft.com/office/powerpoint/2010/main" val="404155299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p:cNvSpPr>
            <a:spLocks noGrp="1"/>
          </p:cNvSpPr>
          <p:nvPr>
            <p:ph type="ftr" sz="quarter" idx="11"/>
          </p:nvPr>
        </p:nvSpPr>
        <p:spPr>
          <a:xfrm>
            <a:off x="1257941" y="6336902"/>
            <a:ext cx="4114800" cy="290983"/>
          </a:xfrm>
          <a:prstGeom prst="rect">
            <a:avLst/>
          </a:prstGeom>
        </p:spPr>
        <p:txBody>
          <a:bodyPr/>
          <a:lstStyle/>
          <a:p>
            <a:r>
              <a:rPr lang="en-US"/>
              <a:t>FUTUREWEI INTERNAL</a:t>
            </a:r>
          </a:p>
        </p:txBody>
      </p:sp>
      <p:sp>
        <p:nvSpPr>
          <p:cNvPr id="9" name="Slide Number Placeholder 8"/>
          <p:cNvSpPr>
            <a:spLocks noGrp="1"/>
          </p:cNvSpPr>
          <p:nvPr>
            <p:ph type="sldNum" sz="quarter" idx="12"/>
          </p:nvPr>
        </p:nvSpPr>
        <p:spPr/>
        <p:txBody>
          <a:bodyPr/>
          <a:lstStyle/>
          <a:p>
            <a:fld id="{3B917CB5-27BD-4ECA-9D86-80D4B900A204}" type="slidenum">
              <a:rPr lang="en-US" smtClean="0"/>
              <a:t>‹#›</a:t>
            </a:fld>
            <a:endParaRPr lang="en-US"/>
          </a:p>
        </p:txBody>
      </p:sp>
    </p:spTree>
    <p:extLst>
      <p:ext uri="{BB962C8B-B14F-4D97-AF65-F5344CB8AC3E}">
        <p14:creationId xmlns:p14="http://schemas.microsoft.com/office/powerpoint/2010/main" val="205416204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Footer Placeholder 3"/>
          <p:cNvSpPr>
            <a:spLocks noGrp="1"/>
          </p:cNvSpPr>
          <p:nvPr>
            <p:ph type="ftr" sz="quarter" idx="11"/>
          </p:nvPr>
        </p:nvSpPr>
        <p:spPr>
          <a:xfrm>
            <a:off x="1257941" y="6336902"/>
            <a:ext cx="4114800" cy="290983"/>
          </a:xfrm>
          <a:prstGeom prst="rect">
            <a:avLst/>
          </a:prstGeom>
        </p:spPr>
        <p:txBody>
          <a:bodyPr/>
          <a:lstStyle/>
          <a:p>
            <a:r>
              <a:rPr lang="en-US"/>
              <a:t>FUTUREWEI INTERNAL</a:t>
            </a:r>
          </a:p>
        </p:txBody>
      </p:sp>
      <p:sp>
        <p:nvSpPr>
          <p:cNvPr id="5" name="Slide Number Placeholder 4"/>
          <p:cNvSpPr>
            <a:spLocks noGrp="1"/>
          </p:cNvSpPr>
          <p:nvPr>
            <p:ph type="sldNum" sz="quarter" idx="12"/>
          </p:nvPr>
        </p:nvSpPr>
        <p:spPr/>
        <p:txBody>
          <a:bodyPr/>
          <a:lstStyle/>
          <a:p>
            <a:fld id="{3B917CB5-27BD-4ECA-9D86-80D4B900A204}" type="slidenum">
              <a:rPr lang="en-US" smtClean="0"/>
              <a:t>‹#›</a:t>
            </a:fld>
            <a:endParaRPr lang="en-US"/>
          </a:p>
        </p:txBody>
      </p:sp>
    </p:spTree>
    <p:extLst>
      <p:ext uri="{BB962C8B-B14F-4D97-AF65-F5344CB8AC3E}">
        <p14:creationId xmlns:p14="http://schemas.microsoft.com/office/powerpoint/2010/main" val="59260133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1257941" y="6336902"/>
            <a:ext cx="4114800" cy="290983"/>
          </a:xfrm>
          <a:prstGeom prst="rect">
            <a:avLst/>
          </a:prstGeom>
        </p:spPr>
        <p:txBody>
          <a:bodyPr/>
          <a:lstStyle/>
          <a:p>
            <a:r>
              <a:rPr lang="en-US"/>
              <a:t>FUTUREWEI INTERNAL</a:t>
            </a:r>
          </a:p>
        </p:txBody>
      </p:sp>
      <p:sp>
        <p:nvSpPr>
          <p:cNvPr id="4" name="Slide Number Placeholder 3"/>
          <p:cNvSpPr>
            <a:spLocks noGrp="1"/>
          </p:cNvSpPr>
          <p:nvPr>
            <p:ph type="sldNum" sz="quarter" idx="12"/>
          </p:nvPr>
        </p:nvSpPr>
        <p:spPr/>
        <p:txBody>
          <a:bodyPr/>
          <a:lstStyle/>
          <a:p>
            <a:fld id="{3B917CB5-27BD-4ECA-9D86-80D4B900A204}" type="slidenum">
              <a:rPr lang="en-US" smtClean="0"/>
              <a:t>‹#›</a:t>
            </a:fld>
            <a:endParaRPr lang="en-US"/>
          </a:p>
        </p:txBody>
      </p:sp>
    </p:spTree>
    <p:extLst>
      <p:ext uri="{BB962C8B-B14F-4D97-AF65-F5344CB8AC3E}">
        <p14:creationId xmlns:p14="http://schemas.microsoft.com/office/powerpoint/2010/main" val="188271796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Total Blank">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D3CCE0D-422C-4606-BBE4-D6405DB93225}"/>
              </a:ext>
            </a:extLst>
          </p:cNvPr>
          <p:cNvSpPr/>
          <p:nvPr userDrawn="1"/>
        </p:nvSpPr>
        <p:spPr>
          <a:xfrm>
            <a:off x="10077651" y="6246795"/>
            <a:ext cx="1561901" cy="4029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ooter Placeholder 2"/>
          <p:cNvSpPr>
            <a:spLocks noGrp="1"/>
          </p:cNvSpPr>
          <p:nvPr>
            <p:ph type="ftr" sz="quarter" idx="11"/>
          </p:nvPr>
        </p:nvSpPr>
        <p:spPr>
          <a:xfrm>
            <a:off x="1257941" y="6336902"/>
            <a:ext cx="4114800" cy="290983"/>
          </a:xfrm>
          <a:prstGeom prst="rect">
            <a:avLst/>
          </a:prstGeom>
        </p:spPr>
        <p:txBody>
          <a:bodyPr/>
          <a:lstStyle/>
          <a:p>
            <a:r>
              <a:rPr lang="en-US"/>
              <a:t>FUTUREWEI INTERNAL</a:t>
            </a:r>
          </a:p>
        </p:txBody>
      </p:sp>
      <p:sp>
        <p:nvSpPr>
          <p:cNvPr id="4" name="Slide Number Placeholder 3"/>
          <p:cNvSpPr>
            <a:spLocks noGrp="1"/>
          </p:cNvSpPr>
          <p:nvPr>
            <p:ph type="sldNum" sz="quarter" idx="12"/>
          </p:nvPr>
        </p:nvSpPr>
        <p:spPr/>
        <p:txBody>
          <a:bodyPr/>
          <a:lstStyle/>
          <a:p>
            <a:fld id="{3B917CB5-27BD-4ECA-9D86-80D4B900A204}" type="slidenum">
              <a:rPr lang="en-US" smtClean="0"/>
              <a:t>‹#›</a:t>
            </a:fld>
            <a:endParaRPr lang="en-US"/>
          </a:p>
        </p:txBody>
      </p:sp>
    </p:spTree>
    <p:extLst>
      <p:ext uri="{BB962C8B-B14F-4D97-AF65-F5344CB8AC3E}">
        <p14:creationId xmlns:p14="http://schemas.microsoft.com/office/powerpoint/2010/main" val="273276004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2400"/>
            </a:lvl1pPr>
            <a:lvl2pPr>
              <a:defRPr sz="2000"/>
            </a:lvl2pPr>
            <a:lvl3pPr>
              <a:defRPr sz="18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p:cNvSpPr>
            <a:spLocks noGrp="1"/>
          </p:cNvSpPr>
          <p:nvPr>
            <p:ph type="ftr" sz="quarter" idx="11"/>
          </p:nvPr>
        </p:nvSpPr>
        <p:spPr>
          <a:xfrm>
            <a:off x="1257941" y="6336902"/>
            <a:ext cx="4114800" cy="290983"/>
          </a:xfrm>
          <a:prstGeom prst="rect">
            <a:avLst/>
          </a:prstGeom>
        </p:spPr>
        <p:txBody>
          <a:bodyPr/>
          <a:lstStyle/>
          <a:p>
            <a:r>
              <a:rPr lang="en-US"/>
              <a:t>FUTUREWEI INTERNAL</a:t>
            </a:r>
          </a:p>
        </p:txBody>
      </p:sp>
      <p:sp>
        <p:nvSpPr>
          <p:cNvPr id="7" name="Slide Number Placeholder 6"/>
          <p:cNvSpPr>
            <a:spLocks noGrp="1"/>
          </p:cNvSpPr>
          <p:nvPr>
            <p:ph type="sldNum" sz="quarter" idx="12"/>
          </p:nvPr>
        </p:nvSpPr>
        <p:spPr/>
        <p:txBody>
          <a:bodyPr/>
          <a:lstStyle/>
          <a:p>
            <a:fld id="{3B917CB5-27BD-4ECA-9D86-80D4B900A204}" type="slidenum">
              <a:rPr lang="en-US" smtClean="0"/>
              <a:t>‹#›</a:t>
            </a:fld>
            <a:endParaRPr lang="en-US"/>
          </a:p>
        </p:txBody>
      </p:sp>
    </p:spTree>
    <p:extLst>
      <p:ext uri="{BB962C8B-B14F-4D97-AF65-F5344CB8AC3E}">
        <p14:creationId xmlns:p14="http://schemas.microsoft.com/office/powerpoint/2010/main" val="403219693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p:cNvSpPr>
            <a:spLocks noGrp="1"/>
          </p:cNvSpPr>
          <p:nvPr>
            <p:ph type="ftr" sz="quarter" idx="11"/>
          </p:nvPr>
        </p:nvSpPr>
        <p:spPr>
          <a:xfrm>
            <a:off x="1257941" y="6336902"/>
            <a:ext cx="4114800" cy="290983"/>
          </a:xfrm>
          <a:prstGeom prst="rect">
            <a:avLst/>
          </a:prstGeom>
        </p:spPr>
        <p:txBody>
          <a:bodyPr/>
          <a:lstStyle/>
          <a:p>
            <a:r>
              <a:rPr lang="en-US"/>
              <a:t>FUTUREWEI INTERNAL</a:t>
            </a:r>
          </a:p>
        </p:txBody>
      </p:sp>
      <p:sp>
        <p:nvSpPr>
          <p:cNvPr id="7" name="Slide Number Placeholder 6"/>
          <p:cNvSpPr>
            <a:spLocks noGrp="1"/>
          </p:cNvSpPr>
          <p:nvPr>
            <p:ph type="sldNum" sz="quarter" idx="12"/>
          </p:nvPr>
        </p:nvSpPr>
        <p:spPr/>
        <p:txBody>
          <a:bodyPr/>
          <a:lstStyle/>
          <a:p>
            <a:fld id="{3B917CB5-27BD-4ECA-9D86-80D4B900A204}" type="slidenum">
              <a:rPr lang="en-US" smtClean="0"/>
              <a:t>‹#›</a:t>
            </a:fld>
            <a:endParaRPr lang="en-US"/>
          </a:p>
        </p:txBody>
      </p:sp>
    </p:spTree>
    <p:extLst>
      <p:ext uri="{BB962C8B-B14F-4D97-AF65-F5344CB8AC3E}">
        <p14:creationId xmlns:p14="http://schemas.microsoft.com/office/powerpoint/2010/main" val="37858091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 Futurewei - BLACK">
    <p:bg>
      <p:bgPr>
        <a:solidFill>
          <a:schemeClr val="tx1">
            <a:lumMod val="50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B15C283-DE47-4173-9DDA-52D215B49061}"/>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7458706" y="2143125"/>
            <a:ext cx="4733293" cy="4733293"/>
          </a:xfrm>
          <a:prstGeom prst="rect">
            <a:avLst/>
          </a:prstGeom>
        </p:spPr>
      </p:pic>
      <p:pic>
        <p:nvPicPr>
          <p:cNvPr id="4" name="Picture 3">
            <a:extLst>
              <a:ext uri="{FF2B5EF4-FFF2-40B4-BE49-F238E27FC236}">
                <a16:creationId xmlns:a16="http://schemas.microsoft.com/office/drawing/2014/main" id="{8BD0BA7B-B880-415E-9A5F-71B42F082064}"/>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342900" y="716758"/>
            <a:ext cx="3172966" cy="1180380"/>
          </a:xfrm>
          <a:prstGeom prst="rect">
            <a:avLst/>
          </a:prstGeom>
        </p:spPr>
      </p:pic>
      <p:sp>
        <p:nvSpPr>
          <p:cNvPr id="18" name="Title 1">
            <a:extLst>
              <a:ext uri="{FF2B5EF4-FFF2-40B4-BE49-F238E27FC236}">
                <a16:creationId xmlns:a16="http://schemas.microsoft.com/office/drawing/2014/main" id="{9B3696E6-E108-49BD-9D30-6DAABF97E629}"/>
              </a:ext>
            </a:extLst>
          </p:cNvPr>
          <p:cNvSpPr>
            <a:spLocks noGrp="1"/>
          </p:cNvSpPr>
          <p:nvPr>
            <p:ph type="ctrTitle" hasCustomPrompt="1"/>
          </p:nvPr>
        </p:nvSpPr>
        <p:spPr>
          <a:xfrm>
            <a:off x="1282012" y="2834112"/>
            <a:ext cx="7432728" cy="1203582"/>
          </a:xfrm>
        </p:spPr>
        <p:txBody>
          <a:bodyPr anchor="b">
            <a:noAutofit/>
          </a:bodyPr>
          <a:lstStyle>
            <a:lvl1pPr algn="l">
              <a:defRPr sz="4400">
                <a:solidFill>
                  <a:schemeClr val="bg1"/>
                </a:solidFill>
              </a:defRPr>
            </a:lvl1pPr>
          </a:lstStyle>
          <a:p>
            <a:r>
              <a:rPr lang="en-US"/>
              <a:t>Click to edit master title style</a:t>
            </a:r>
          </a:p>
        </p:txBody>
      </p:sp>
      <p:sp>
        <p:nvSpPr>
          <p:cNvPr id="19" name="Subtitle 2">
            <a:extLst>
              <a:ext uri="{FF2B5EF4-FFF2-40B4-BE49-F238E27FC236}">
                <a16:creationId xmlns:a16="http://schemas.microsoft.com/office/drawing/2014/main" id="{A5B05DE4-1D9D-47A1-86EA-CE39F94BF9A2}"/>
              </a:ext>
            </a:extLst>
          </p:cNvPr>
          <p:cNvSpPr>
            <a:spLocks noGrp="1"/>
          </p:cNvSpPr>
          <p:nvPr>
            <p:ph type="subTitle" idx="1" hasCustomPrompt="1"/>
          </p:nvPr>
        </p:nvSpPr>
        <p:spPr>
          <a:xfrm>
            <a:off x="1282012" y="4189988"/>
            <a:ext cx="7432728" cy="1203582"/>
          </a:xfrm>
        </p:spPr>
        <p:txBody>
          <a:bodyPr>
            <a:normAutofit/>
          </a:bodyPr>
          <a:lstStyle>
            <a:lvl1pPr marL="0" indent="0" algn="l">
              <a:lnSpc>
                <a:spcPct val="100000"/>
              </a:lnSpc>
              <a:spcBef>
                <a:spcPts val="0"/>
              </a:spcBef>
              <a:buNone/>
              <a:defRPr sz="1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Department Name</a:t>
            </a:r>
            <a:br>
              <a:rPr lang="en-US"/>
            </a:br>
            <a:r>
              <a:rPr lang="en-US"/>
              <a:t>Author Name</a:t>
            </a:r>
            <a:br>
              <a:rPr lang="en-US"/>
            </a:br>
            <a:r>
              <a:rPr lang="en-US"/>
              <a:t>Date</a:t>
            </a:r>
          </a:p>
        </p:txBody>
      </p:sp>
      <p:sp>
        <p:nvSpPr>
          <p:cNvPr id="7" name="Footer Placeholder 4">
            <a:extLst>
              <a:ext uri="{FF2B5EF4-FFF2-40B4-BE49-F238E27FC236}">
                <a16:creationId xmlns:a16="http://schemas.microsoft.com/office/drawing/2014/main" id="{5711C357-8A8C-4D59-9F79-52127D796D19}"/>
              </a:ext>
            </a:extLst>
          </p:cNvPr>
          <p:cNvSpPr txBox="1">
            <a:spLocks/>
          </p:cNvSpPr>
          <p:nvPr userDrawn="1"/>
        </p:nvSpPr>
        <p:spPr>
          <a:xfrm>
            <a:off x="1277297" y="6318250"/>
            <a:ext cx="4114800" cy="365125"/>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chemeClr val="bg1"/>
                </a:solidFill>
              </a:rPr>
              <a:t>FUTUREWEI INTERNAL</a:t>
            </a:r>
          </a:p>
        </p:txBody>
      </p:sp>
    </p:spTree>
    <p:extLst>
      <p:ext uri="{BB962C8B-B14F-4D97-AF65-F5344CB8AC3E}">
        <p14:creationId xmlns:p14="http://schemas.microsoft.com/office/powerpoint/2010/main" val="44941531"/>
      </p:ext>
    </p:extLst>
  </p:cSld>
  <p:clrMapOvr>
    <a:overrideClrMapping bg1="lt1" tx1="dk1" bg2="lt2" tx2="dk2" accent1="accent1" accent2="accent2" accent3="accent3" accent4="accent4" accent5="accent5" accent6="accent6" hlink="hlink" folHlink="folHlink"/>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blank" preserve="1">
  <p:cSld name="End">
    <p:spTree>
      <p:nvGrpSpPr>
        <p:cNvPr id="1" name=""/>
        <p:cNvGrpSpPr/>
        <p:nvPr/>
      </p:nvGrpSpPr>
      <p:grpSpPr>
        <a:xfrm>
          <a:off x="0" y="0"/>
          <a:ext cx="0" cy="0"/>
          <a:chOff x="0" y="0"/>
          <a:chExt cx="0" cy="0"/>
        </a:xfrm>
      </p:grpSpPr>
      <p:sp>
        <p:nvSpPr>
          <p:cNvPr id="8" name="TextBox 6"/>
          <p:cNvSpPr txBox="1"/>
          <p:nvPr/>
        </p:nvSpPr>
        <p:spPr>
          <a:xfrm>
            <a:off x="1026563" y="1506449"/>
            <a:ext cx="3814944" cy="831007"/>
          </a:xfrm>
          <a:prstGeom prst="rect">
            <a:avLst/>
          </a:prstGeom>
          <a:noFill/>
        </p:spPr>
        <p:txBody>
          <a:bodyPr wrap="square" lIns="91450" tIns="45725" rIns="91450" bIns="45725">
            <a:spAutoFit/>
          </a:bodyPr>
          <a:lstStyle/>
          <a:p>
            <a:pPr algn="l">
              <a:defRPr/>
            </a:pPr>
            <a:r>
              <a:rPr lang="en-US" altLang="zh-CN" sz="4800">
                <a:solidFill>
                  <a:schemeClr val="tx2">
                    <a:lumMod val="75000"/>
                    <a:lumOff val="25000"/>
                  </a:schemeClr>
                </a:solidFill>
              </a:rPr>
              <a:t>Thank You.</a:t>
            </a:r>
            <a:endParaRPr lang="zh-CN" altLang="zh-CN" sz="4800">
              <a:solidFill>
                <a:schemeClr val="tx2">
                  <a:lumMod val="75000"/>
                  <a:lumOff val="25000"/>
                </a:schemeClr>
              </a:solidFill>
            </a:endParaRPr>
          </a:p>
        </p:txBody>
      </p:sp>
      <p:sp>
        <p:nvSpPr>
          <p:cNvPr id="10" name="TextBox 9">
            <a:extLst>
              <a:ext uri="{FF2B5EF4-FFF2-40B4-BE49-F238E27FC236}">
                <a16:creationId xmlns:a16="http://schemas.microsoft.com/office/drawing/2014/main" id="{ECBD5311-5A41-4702-A9C2-A44B292D3D2D}"/>
              </a:ext>
            </a:extLst>
          </p:cNvPr>
          <p:cNvSpPr txBox="1"/>
          <p:nvPr userDrawn="1"/>
        </p:nvSpPr>
        <p:spPr>
          <a:xfrm>
            <a:off x="7887199" y="2729263"/>
            <a:ext cx="3524041" cy="1754337"/>
          </a:xfrm>
          <a:prstGeom prst="rect">
            <a:avLst/>
          </a:prstGeom>
          <a:noFill/>
        </p:spPr>
        <p:txBody>
          <a:bodyPr wrap="square" lIns="91450" tIns="45725" rIns="91450" bIns="45725">
            <a:spAutoFit/>
          </a:bodyPr>
          <a:lstStyle/>
          <a:p>
            <a:pPr algn="l">
              <a:defRPr/>
            </a:pPr>
            <a:r>
              <a:rPr lang="en-US" altLang="zh-CN" sz="900" b="1">
                <a:solidFill>
                  <a:schemeClr val="tx2">
                    <a:lumMod val="75000"/>
                    <a:lumOff val="25000"/>
                  </a:schemeClr>
                </a:solidFill>
              </a:rPr>
              <a:t>Copyright © 2020 Futurewei Technologies, Inc. </a:t>
            </a:r>
          </a:p>
          <a:p>
            <a:pPr algn="l">
              <a:defRPr/>
            </a:pPr>
            <a:r>
              <a:rPr lang="en-US" altLang="zh-CN" sz="900" b="1">
                <a:solidFill>
                  <a:schemeClr val="tx2">
                    <a:lumMod val="75000"/>
                    <a:lumOff val="25000"/>
                  </a:schemeClr>
                </a:solidFill>
              </a:rPr>
              <a:t>All Rights Reserved.</a:t>
            </a:r>
          </a:p>
          <a:p>
            <a:pPr algn="l">
              <a:defRPr/>
            </a:pPr>
            <a:endParaRPr lang="en-US" altLang="zh-CN" sz="900" b="1">
              <a:solidFill>
                <a:schemeClr val="tx2">
                  <a:lumMod val="75000"/>
                  <a:lumOff val="25000"/>
                </a:schemeClr>
              </a:solidFill>
            </a:endParaRPr>
          </a:p>
          <a:p>
            <a:pPr algn="l">
              <a:defRPr/>
            </a:pPr>
            <a:r>
              <a:rPr lang="en-US" altLang="zh-CN" sz="900">
                <a:solidFill>
                  <a:schemeClr val="tx2">
                    <a:lumMod val="75000"/>
                    <a:lumOff val="25000"/>
                  </a:schemeClr>
                </a:solidFill>
              </a:rPr>
              <a:t>The 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Futurewei may change the information at any time without notice. </a:t>
            </a:r>
            <a:endParaRPr lang="zh-CN" altLang="zh-CN" sz="900">
              <a:solidFill>
                <a:schemeClr val="tx2">
                  <a:lumMod val="75000"/>
                  <a:lumOff val="25000"/>
                </a:schemeClr>
              </a:solidFill>
            </a:endParaRPr>
          </a:p>
        </p:txBody>
      </p:sp>
      <p:pic>
        <p:nvPicPr>
          <p:cNvPr id="6" name="Picture 5">
            <a:extLst>
              <a:ext uri="{FF2B5EF4-FFF2-40B4-BE49-F238E27FC236}">
                <a16:creationId xmlns:a16="http://schemas.microsoft.com/office/drawing/2014/main" id="{AE3B95E3-A4E3-4180-ACF7-9602855676BF}"/>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7780095" y="4851326"/>
            <a:ext cx="2587422" cy="962551"/>
          </a:xfrm>
          <a:prstGeom prst="rect">
            <a:avLst/>
          </a:prstGeom>
        </p:spPr>
      </p:pic>
    </p:spTree>
    <p:extLst>
      <p:ext uri="{BB962C8B-B14F-4D97-AF65-F5344CB8AC3E}">
        <p14:creationId xmlns:p14="http://schemas.microsoft.com/office/powerpoint/2010/main" val="384416673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_Chinese text page">
    <p:bg>
      <p:bgPr>
        <a:solidFill>
          <a:schemeClr val="bg1"/>
        </a:solid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2A38214-5857-FC4E-B923-056100E16BCA}"/>
              </a:ext>
            </a:extLst>
          </p:cNvPr>
          <p:cNvSpPr>
            <a:spLocks noGrp="1"/>
          </p:cNvSpPr>
          <p:nvPr>
            <p:ph type="subTitle" idx="1" hasCustomPrompt="1"/>
          </p:nvPr>
        </p:nvSpPr>
        <p:spPr>
          <a:xfrm>
            <a:off x="728890" y="456134"/>
            <a:ext cx="10736446" cy="993400"/>
          </a:xfrm>
          <a:prstGeom prst="rect">
            <a:avLst/>
          </a:prstGeom>
        </p:spPr>
        <p:txBody>
          <a:bodyPr lIns="0" tIns="0" rIns="0" bIns="0" anchor="t">
            <a:normAutofit/>
          </a:bodyPr>
          <a:lstStyle>
            <a:lvl1pPr marL="0" indent="0" algn="l">
              <a:lnSpc>
                <a:spcPts val="3429"/>
              </a:lnSpc>
              <a:spcBef>
                <a:spcPts val="0"/>
              </a:spcBef>
              <a:buNone/>
              <a:defRPr sz="3199" baseline="0">
                <a:solidFill>
                  <a:schemeClr val="tx2"/>
                </a:solidFill>
                <a:latin typeface="Microsoft YaHei" panose="020B0503020204020204" pitchFamily="34" charset="-122"/>
                <a:ea typeface="Microsoft YaHei" panose="020B0503020204020204" pitchFamily="34" charset="-122"/>
              </a:defRPr>
            </a:lvl1pPr>
            <a:lvl2pPr marL="593604" indent="0" algn="ctr">
              <a:buNone/>
              <a:defRPr sz="2597"/>
            </a:lvl2pPr>
            <a:lvl3pPr marL="1187204" indent="0" algn="ctr">
              <a:buNone/>
              <a:defRPr sz="2336"/>
            </a:lvl3pPr>
            <a:lvl4pPr marL="1780809" indent="0" algn="ctr">
              <a:buNone/>
              <a:defRPr sz="2077"/>
            </a:lvl4pPr>
            <a:lvl5pPr marL="2374409" indent="0" algn="ctr">
              <a:buNone/>
              <a:defRPr sz="2077"/>
            </a:lvl5pPr>
            <a:lvl6pPr marL="2968012" indent="0" algn="ctr">
              <a:buNone/>
              <a:defRPr sz="2077"/>
            </a:lvl6pPr>
            <a:lvl7pPr marL="3561614" indent="0" algn="ctr">
              <a:buNone/>
              <a:defRPr sz="2077"/>
            </a:lvl7pPr>
            <a:lvl8pPr marL="4155218" indent="0" algn="ctr">
              <a:buNone/>
              <a:defRPr sz="2077"/>
            </a:lvl8pPr>
            <a:lvl9pPr marL="4748820" indent="0" algn="ctr">
              <a:buNone/>
              <a:defRPr sz="2077"/>
            </a:lvl9pPr>
          </a:lstStyle>
          <a:p>
            <a:r>
              <a:rPr lang="zh-CN" altLang="en-US"/>
              <a:t>单击此处添加标题</a:t>
            </a:r>
            <a:endParaRPr lang="en-US"/>
          </a:p>
        </p:txBody>
      </p:sp>
      <p:sp>
        <p:nvSpPr>
          <p:cNvPr id="7" name="Content Placeholder 2">
            <a:extLst>
              <a:ext uri="{FF2B5EF4-FFF2-40B4-BE49-F238E27FC236}">
                <a16:creationId xmlns:a16="http://schemas.microsoft.com/office/drawing/2014/main" id="{8A4EAA63-3827-DA40-B921-C01084B9DA87}"/>
              </a:ext>
            </a:extLst>
          </p:cNvPr>
          <p:cNvSpPr>
            <a:spLocks noGrp="1"/>
          </p:cNvSpPr>
          <p:nvPr>
            <p:ph idx="10" hasCustomPrompt="1"/>
          </p:nvPr>
        </p:nvSpPr>
        <p:spPr>
          <a:xfrm>
            <a:off x="736620" y="1501991"/>
            <a:ext cx="10729366" cy="4690459"/>
          </a:xfrm>
          <a:prstGeom prst="rect">
            <a:avLst/>
          </a:prstGeom>
        </p:spPr>
        <p:txBody>
          <a:bodyPr lIns="0" tIns="0" rIns="0" bIns="0"/>
          <a:lstStyle>
            <a:lvl1pPr marL="12366" indent="0">
              <a:lnSpc>
                <a:spcPct val="100000"/>
              </a:lnSpc>
              <a:spcBef>
                <a:spcPts val="0"/>
              </a:spcBef>
              <a:buFontTx/>
              <a:buNone/>
              <a:tabLst>
                <a:tab pos="1207817" algn="ctr"/>
              </a:tabLst>
              <a:defRPr sz="1798" baseline="0">
                <a:solidFill>
                  <a:schemeClr val="tx2"/>
                </a:solidFill>
                <a:latin typeface="Microsoft YaHei" panose="020B0503020204020204" pitchFamily="34" charset="-122"/>
                <a:ea typeface="Microsoft YaHei" panose="020B0503020204020204" pitchFamily="34" charset="-122"/>
                <a:cs typeface="Arial" panose="020B0604020202020204" pitchFamily="34" charset="0"/>
              </a:defRPr>
            </a:lvl1pPr>
            <a:lvl2pPr marL="525586" indent="-171074">
              <a:buFont typeface="Arial" panose="020B0604020202020204" pitchFamily="34" charset="0"/>
              <a:buChar char="•"/>
              <a:tabLst>
                <a:tab pos="1207817" algn="ctr"/>
              </a:tabLst>
              <a:defRPr sz="1299" baseline="0"/>
            </a:lvl2pPr>
            <a:lvl3pPr marL="525586" indent="-171074">
              <a:buFont typeface="Arial" panose="020B0604020202020204" pitchFamily="34" charset="0"/>
              <a:buChar char="•"/>
              <a:tabLst>
                <a:tab pos="1207817" algn="ctr"/>
              </a:tabLst>
              <a:defRPr sz="1299" baseline="0"/>
            </a:lvl3pPr>
            <a:lvl4pPr marL="525586" indent="-171074">
              <a:buFont typeface="Arial" panose="020B0604020202020204" pitchFamily="34" charset="0"/>
              <a:buChar char="•"/>
              <a:tabLst>
                <a:tab pos="1207817" algn="ctr"/>
              </a:tabLst>
              <a:defRPr sz="1299" baseline="0"/>
            </a:lvl4pPr>
            <a:lvl5pPr marL="525586" indent="-171074">
              <a:buFont typeface="Arial" panose="020B0604020202020204" pitchFamily="34" charset="0"/>
              <a:buChar char="•"/>
              <a:tabLst>
                <a:tab pos="1207817" algn="ctr"/>
              </a:tabLst>
              <a:defRPr sz="1299" baseline="0"/>
            </a:lvl5pPr>
          </a:lstStyle>
          <a:p>
            <a:pPr lvl="0"/>
            <a:r>
              <a:rPr lang="zh-CN" altLang="en-US"/>
              <a:t>单击此处添加文本</a:t>
            </a:r>
            <a:endParaRPr lang="en-US"/>
          </a:p>
        </p:txBody>
      </p:sp>
    </p:spTree>
    <p:extLst>
      <p:ext uri="{BB962C8B-B14F-4D97-AF65-F5344CB8AC3E}">
        <p14:creationId xmlns:p14="http://schemas.microsoft.com/office/powerpoint/2010/main" val="2366524352"/>
      </p:ext>
    </p:extLst>
  </p:cSld>
  <p:clrMapOvr>
    <a:masterClrMapping/>
  </p:clrMapOvr>
  <p:extLst>
    <p:ext uri="{DCECCB84-F9BA-43D5-87BE-67443E8EF086}">
      <p15:sldGuideLst xmlns:p15="http://schemas.microsoft.com/office/powerpoint/2012/main">
        <p15:guide id="1" pos="3842">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07776496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3_标题幻灯片">
    <p:spTree>
      <p:nvGrpSpPr>
        <p:cNvPr id="1" name=""/>
        <p:cNvGrpSpPr/>
        <p:nvPr/>
      </p:nvGrpSpPr>
      <p:grpSpPr>
        <a:xfrm>
          <a:off x="0" y="0"/>
          <a:ext cx="0" cy="0"/>
          <a:chOff x="0" y="0"/>
          <a:chExt cx="0" cy="0"/>
        </a:xfrm>
      </p:grpSpPr>
      <p:sp>
        <p:nvSpPr>
          <p:cNvPr id="3" name="副标题 2"/>
          <p:cNvSpPr>
            <a:spLocks noGrp="1"/>
          </p:cNvSpPr>
          <p:nvPr>
            <p:ph type="subTitle" idx="1"/>
          </p:nvPr>
        </p:nvSpPr>
        <p:spPr>
          <a:xfrm>
            <a:off x="582463" y="670406"/>
            <a:ext cx="11342125" cy="840544"/>
          </a:xfrm>
          <a:prstGeom prst="rect">
            <a:avLst/>
          </a:prstGeom>
        </p:spPr>
        <p:txBody>
          <a:bodyPr lIns="86383" tIns="43192" rIns="86383" bIns="43192">
            <a:normAutofit/>
          </a:bodyPr>
          <a:lstStyle>
            <a:lvl1pPr marL="0" marR="0" indent="0" algn="l" defTabSz="1218683" rtl="0" eaLnBrk="1" fontAlgn="auto" latinLnBrk="0" hangingPunct="1">
              <a:lnSpc>
                <a:spcPct val="100000"/>
              </a:lnSpc>
              <a:spcBef>
                <a:spcPct val="0"/>
              </a:spcBef>
              <a:spcAft>
                <a:spcPts val="0"/>
              </a:spcAft>
              <a:buClrTx/>
              <a:buSzTx/>
              <a:buFontTx/>
              <a:buNone/>
              <a:tabLst/>
              <a:defRPr lang="zh-CN" altLang="en-US" sz="2799" b="0" kern="1200" dirty="0">
                <a:solidFill>
                  <a:schemeClr val="bg1">
                    <a:lumMod val="85000"/>
                  </a:schemeClr>
                </a:solidFill>
                <a:latin typeface="+mj-lt"/>
                <a:ea typeface="+mj-ea"/>
                <a:cs typeface="+mj-cs"/>
              </a:defRPr>
            </a:lvl1pPr>
            <a:lvl2pPr marL="609226" indent="0" algn="ctr">
              <a:buNone/>
              <a:defRPr>
                <a:solidFill>
                  <a:schemeClr val="tx1">
                    <a:tint val="75000"/>
                  </a:schemeClr>
                </a:solidFill>
              </a:defRPr>
            </a:lvl2pPr>
            <a:lvl3pPr marL="1218453" indent="0" algn="ctr">
              <a:buNone/>
              <a:defRPr>
                <a:solidFill>
                  <a:schemeClr val="tx1">
                    <a:tint val="75000"/>
                  </a:schemeClr>
                </a:solidFill>
              </a:defRPr>
            </a:lvl3pPr>
            <a:lvl4pPr marL="1827680" indent="0" algn="ctr">
              <a:buNone/>
              <a:defRPr>
                <a:solidFill>
                  <a:schemeClr val="tx1">
                    <a:tint val="75000"/>
                  </a:schemeClr>
                </a:solidFill>
              </a:defRPr>
            </a:lvl4pPr>
            <a:lvl5pPr marL="2436905" indent="0" algn="ctr">
              <a:buNone/>
              <a:defRPr>
                <a:solidFill>
                  <a:schemeClr val="tx1">
                    <a:tint val="75000"/>
                  </a:schemeClr>
                </a:solidFill>
              </a:defRPr>
            </a:lvl5pPr>
            <a:lvl6pPr marL="3046132" indent="0" algn="ctr">
              <a:buNone/>
              <a:defRPr>
                <a:solidFill>
                  <a:schemeClr val="tx1">
                    <a:tint val="75000"/>
                  </a:schemeClr>
                </a:solidFill>
              </a:defRPr>
            </a:lvl6pPr>
            <a:lvl7pPr marL="3655358" indent="0" algn="ctr">
              <a:buNone/>
              <a:defRPr>
                <a:solidFill>
                  <a:schemeClr val="tx1">
                    <a:tint val="75000"/>
                  </a:schemeClr>
                </a:solidFill>
              </a:defRPr>
            </a:lvl7pPr>
            <a:lvl8pPr marL="4264584" indent="0" algn="ctr">
              <a:buNone/>
              <a:defRPr>
                <a:solidFill>
                  <a:schemeClr val="tx1">
                    <a:tint val="75000"/>
                  </a:schemeClr>
                </a:solidFill>
              </a:defRPr>
            </a:lvl8pPr>
            <a:lvl9pPr marL="4873811" indent="0" algn="ctr">
              <a:buNone/>
              <a:defRPr>
                <a:solidFill>
                  <a:schemeClr val="tx1">
                    <a:tint val="75000"/>
                  </a:schemeClr>
                </a:solidFill>
              </a:defRPr>
            </a:lvl9pPr>
          </a:lstStyle>
          <a:p>
            <a:r>
              <a:rPr lang="en-US" altLang="zh-CN"/>
              <a:t>Click to edit Master subtitle style</a:t>
            </a:r>
            <a:endParaRPr lang="zh-CN" altLang="en-US"/>
          </a:p>
        </p:txBody>
      </p:sp>
    </p:spTree>
    <p:extLst>
      <p:ext uri="{BB962C8B-B14F-4D97-AF65-F5344CB8AC3E}">
        <p14:creationId xmlns:p14="http://schemas.microsoft.com/office/powerpoint/2010/main" val="517748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userDrawn="1">
  <p:cSld name="照片">
    <p:bg>
      <p:bgPr>
        <a:solidFill>
          <a:srgbClr val="000000"/>
        </a:solidFill>
        <a:effectLst/>
      </p:bgPr>
    </p:bg>
    <p:spTree>
      <p:nvGrpSpPr>
        <p:cNvPr id="1" name=""/>
        <p:cNvGrpSpPr/>
        <p:nvPr/>
      </p:nvGrpSpPr>
      <p:grpSpPr>
        <a:xfrm>
          <a:off x="0" y="0"/>
          <a:ext cx="0" cy="0"/>
          <a:chOff x="0" y="0"/>
          <a:chExt cx="0" cy="0"/>
        </a:xfrm>
      </p:grpSpPr>
      <p:pic>
        <p:nvPicPr>
          <p:cNvPr id="2" name="Picture 2" descr="C:\Users\Administrator\Pictures\3.jpg"/>
          <p:cNvPicPr>
            <a:picLocks noChangeAspect="1" noChangeArrowheads="1"/>
          </p:cNvPicPr>
          <p:nvPr userDrawn="1"/>
        </p:nvPicPr>
        <p:blipFill>
          <a:blip r:embed="rId2"/>
          <a:stretch>
            <a:fillRect/>
          </a:stretch>
        </p:blipFill>
        <p:spPr bwMode="auto">
          <a:xfrm>
            <a:off x="0" y="0"/>
            <a:ext cx="12192000" cy="6858000"/>
          </a:xfrm>
          <a:prstGeom prst="rect">
            <a:avLst/>
          </a:prstGeom>
          <a:noFill/>
        </p:spPr>
      </p:pic>
    </p:spTree>
    <p:extLst>
      <p:ext uri="{BB962C8B-B14F-4D97-AF65-F5344CB8AC3E}">
        <p14:creationId xmlns:p14="http://schemas.microsoft.com/office/powerpoint/2010/main" val="3386402218"/>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 Futurewei - RED">
    <p:bg>
      <p:bgPr>
        <a:gradFill flip="none" rotWithShape="1">
          <a:gsLst>
            <a:gs pos="0">
              <a:schemeClr val="accent1">
                <a:lumMod val="67000"/>
              </a:schemeClr>
            </a:gs>
            <a:gs pos="60000">
              <a:schemeClr val="accent1">
                <a:lumMod val="97000"/>
                <a:lumOff val="3000"/>
              </a:schemeClr>
            </a:gs>
            <a:gs pos="100000">
              <a:schemeClr val="accent1">
                <a:lumMod val="60000"/>
                <a:lumOff val="40000"/>
              </a:schemeClr>
            </a:gs>
          </a:gsLst>
          <a:lin ang="16200000" scaled="1"/>
          <a:tileRect/>
        </a:gra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524418E-0FDA-4885-AB8A-19A635583F92}"/>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7477126" y="2143126"/>
            <a:ext cx="4714874" cy="4714874"/>
          </a:xfrm>
          <a:prstGeom prst="rect">
            <a:avLst/>
          </a:prstGeom>
        </p:spPr>
      </p:pic>
      <p:pic>
        <p:nvPicPr>
          <p:cNvPr id="9" name="Picture 8">
            <a:extLst>
              <a:ext uri="{FF2B5EF4-FFF2-40B4-BE49-F238E27FC236}">
                <a16:creationId xmlns:a16="http://schemas.microsoft.com/office/drawing/2014/main" id="{424DB6E2-492B-436F-88FB-271B554F40DC}"/>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342900" y="716758"/>
            <a:ext cx="3172966" cy="1180380"/>
          </a:xfrm>
          <a:prstGeom prst="rect">
            <a:avLst/>
          </a:prstGeom>
        </p:spPr>
      </p:pic>
      <p:sp>
        <p:nvSpPr>
          <p:cNvPr id="10" name="Title 1">
            <a:extLst>
              <a:ext uri="{FF2B5EF4-FFF2-40B4-BE49-F238E27FC236}">
                <a16:creationId xmlns:a16="http://schemas.microsoft.com/office/drawing/2014/main" id="{E7B52C1A-0247-4994-8D6A-9720A9B2B26D}"/>
              </a:ext>
            </a:extLst>
          </p:cNvPr>
          <p:cNvSpPr>
            <a:spLocks noGrp="1"/>
          </p:cNvSpPr>
          <p:nvPr>
            <p:ph type="ctrTitle" hasCustomPrompt="1"/>
          </p:nvPr>
        </p:nvSpPr>
        <p:spPr>
          <a:xfrm>
            <a:off x="1282012" y="2834112"/>
            <a:ext cx="7432728" cy="1203582"/>
          </a:xfrm>
        </p:spPr>
        <p:txBody>
          <a:bodyPr anchor="b">
            <a:noAutofit/>
          </a:bodyPr>
          <a:lstStyle>
            <a:lvl1pPr algn="l">
              <a:defRPr sz="4400">
                <a:solidFill>
                  <a:schemeClr val="bg1"/>
                </a:solidFill>
              </a:defRPr>
            </a:lvl1pPr>
          </a:lstStyle>
          <a:p>
            <a:r>
              <a:rPr lang="en-US"/>
              <a:t>Click to edit master title style</a:t>
            </a:r>
          </a:p>
        </p:txBody>
      </p:sp>
      <p:sp>
        <p:nvSpPr>
          <p:cNvPr id="11" name="Subtitle 2">
            <a:extLst>
              <a:ext uri="{FF2B5EF4-FFF2-40B4-BE49-F238E27FC236}">
                <a16:creationId xmlns:a16="http://schemas.microsoft.com/office/drawing/2014/main" id="{877ABE81-667F-4B92-B685-B18D90C140BE}"/>
              </a:ext>
            </a:extLst>
          </p:cNvPr>
          <p:cNvSpPr>
            <a:spLocks noGrp="1"/>
          </p:cNvSpPr>
          <p:nvPr>
            <p:ph type="subTitle" idx="1" hasCustomPrompt="1"/>
          </p:nvPr>
        </p:nvSpPr>
        <p:spPr>
          <a:xfrm>
            <a:off x="1282012" y="4189988"/>
            <a:ext cx="7432728" cy="1203582"/>
          </a:xfrm>
        </p:spPr>
        <p:txBody>
          <a:bodyPr>
            <a:normAutofit/>
          </a:bodyPr>
          <a:lstStyle>
            <a:lvl1pPr marL="0" indent="0" algn="l">
              <a:lnSpc>
                <a:spcPct val="100000"/>
              </a:lnSpc>
              <a:spcBef>
                <a:spcPts val="0"/>
              </a:spcBef>
              <a:buNone/>
              <a:defRPr sz="1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Department Name</a:t>
            </a:r>
            <a:br>
              <a:rPr lang="en-US"/>
            </a:br>
            <a:r>
              <a:rPr lang="en-US"/>
              <a:t>Author Name</a:t>
            </a:r>
            <a:br>
              <a:rPr lang="en-US"/>
            </a:br>
            <a:r>
              <a:rPr lang="en-US"/>
              <a:t>Date</a:t>
            </a:r>
          </a:p>
        </p:txBody>
      </p:sp>
      <p:sp>
        <p:nvSpPr>
          <p:cNvPr id="12" name="Footer Placeholder 4">
            <a:extLst>
              <a:ext uri="{FF2B5EF4-FFF2-40B4-BE49-F238E27FC236}">
                <a16:creationId xmlns:a16="http://schemas.microsoft.com/office/drawing/2014/main" id="{91E30456-AB65-444C-9C0B-F6B67B8CA0C2}"/>
              </a:ext>
            </a:extLst>
          </p:cNvPr>
          <p:cNvSpPr txBox="1">
            <a:spLocks/>
          </p:cNvSpPr>
          <p:nvPr userDrawn="1"/>
        </p:nvSpPr>
        <p:spPr>
          <a:xfrm>
            <a:off x="1277297" y="6318250"/>
            <a:ext cx="4114800" cy="365125"/>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chemeClr val="bg1"/>
                </a:solidFill>
              </a:rPr>
              <a:t>FUTUREWEI INTERNAL</a:t>
            </a:r>
          </a:p>
        </p:txBody>
      </p:sp>
    </p:spTree>
    <p:extLst>
      <p:ext uri="{BB962C8B-B14F-4D97-AF65-F5344CB8AC3E}">
        <p14:creationId xmlns:p14="http://schemas.microsoft.com/office/powerpoint/2010/main" val="4238395890"/>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 Explore">
    <p:spTree>
      <p:nvGrpSpPr>
        <p:cNvPr id="1" name=""/>
        <p:cNvGrpSpPr/>
        <p:nvPr/>
      </p:nvGrpSpPr>
      <p:grpSpPr>
        <a:xfrm>
          <a:off x="0" y="0"/>
          <a:ext cx="0" cy="0"/>
          <a:chOff x="0" y="0"/>
          <a:chExt cx="0" cy="0"/>
        </a:xfrm>
      </p:grpSpPr>
      <p:pic>
        <p:nvPicPr>
          <p:cNvPr id="17" name="图片 3">
            <a:extLst>
              <a:ext uri="{FF2B5EF4-FFF2-40B4-BE49-F238E27FC236}">
                <a16:creationId xmlns:a16="http://schemas.microsoft.com/office/drawing/2014/main" id="{96CCBEBB-C7D7-4306-A353-FA6707CAA90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196763" cy="5602265"/>
          </a:xfrm>
          <a:prstGeom prst="rect">
            <a:avLst/>
          </a:prstGeom>
        </p:spPr>
      </p:pic>
      <p:sp>
        <p:nvSpPr>
          <p:cNvPr id="2" name="Title 1"/>
          <p:cNvSpPr>
            <a:spLocks noGrp="1"/>
          </p:cNvSpPr>
          <p:nvPr>
            <p:ph type="ctrTitle" hasCustomPrompt="1"/>
          </p:nvPr>
        </p:nvSpPr>
        <p:spPr>
          <a:xfrm>
            <a:off x="939112" y="531863"/>
            <a:ext cx="6629400" cy="1203582"/>
          </a:xfrm>
        </p:spPr>
        <p:txBody>
          <a:bodyPr anchor="b">
            <a:normAutofit/>
          </a:bodyPr>
          <a:lstStyle>
            <a:lvl1pPr algn="l">
              <a:defRPr sz="3200"/>
            </a:lvl1pPr>
          </a:lstStyle>
          <a:p>
            <a:r>
              <a:rPr lang="en-US"/>
              <a:t>Click to edit master title style</a:t>
            </a:r>
          </a:p>
        </p:txBody>
      </p:sp>
      <p:sp>
        <p:nvSpPr>
          <p:cNvPr id="3" name="Subtitle 2"/>
          <p:cNvSpPr>
            <a:spLocks noGrp="1"/>
          </p:cNvSpPr>
          <p:nvPr>
            <p:ph type="subTitle" idx="1" hasCustomPrompt="1"/>
          </p:nvPr>
        </p:nvSpPr>
        <p:spPr>
          <a:xfrm>
            <a:off x="939112" y="1887739"/>
            <a:ext cx="6629400" cy="1203582"/>
          </a:xfrm>
        </p:spPr>
        <p:txBody>
          <a:bodyPr>
            <a:normAutofit/>
          </a:bodyPr>
          <a:lstStyle>
            <a:lvl1pPr marL="0" indent="0" algn="l">
              <a:lnSpc>
                <a:spcPct val="100000"/>
              </a:lnSpc>
              <a:spcBef>
                <a:spcPts val="0"/>
              </a:spcBef>
              <a:buNone/>
              <a:defRPr sz="1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Department Name</a:t>
            </a:r>
            <a:br>
              <a:rPr lang="en-US"/>
            </a:br>
            <a:r>
              <a:rPr lang="en-US"/>
              <a:t>Author Name</a:t>
            </a:r>
            <a:br>
              <a:rPr lang="en-US"/>
            </a:br>
            <a:r>
              <a:rPr lang="en-US"/>
              <a:t>Date</a:t>
            </a:r>
          </a:p>
        </p:txBody>
      </p:sp>
      <p:sp>
        <p:nvSpPr>
          <p:cNvPr id="18" name="L 形 6">
            <a:extLst>
              <a:ext uri="{FF2B5EF4-FFF2-40B4-BE49-F238E27FC236}">
                <a16:creationId xmlns:a16="http://schemas.microsoft.com/office/drawing/2014/main" id="{14785764-A1FA-42F1-9F0B-DF5427F3A888}"/>
              </a:ext>
            </a:extLst>
          </p:cNvPr>
          <p:cNvSpPr/>
          <p:nvPr userDrawn="1"/>
        </p:nvSpPr>
        <p:spPr>
          <a:xfrm rot="5400000">
            <a:off x="7853942" y="2130562"/>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pic>
        <p:nvPicPr>
          <p:cNvPr id="8" name="Picture 7">
            <a:extLst>
              <a:ext uri="{FF2B5EF4-FFF2-40B4-BE49-F238E27FC236}">
                <a16:creationId xmlns:a16="http://schemas.microsoft.com/office/drawing/2014/main" id="{B3698FA6-3C60-4084-9663-FC568E623B76}"/>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9444583" y="5755288"/>
            <a:ext cx="2587422" cy="962551"/>
          </a:xfrm>
          <a:prstGeom prst="rect">
            <a:avLst/>
          </a:prstGeom>
        </p:spPr>
      </p:pic>
      <p:sp>
        <p:nvSpPr>
          <p:cNvPr id="9" name="Footer Placeholder 4">
            <a:extLst>
              <a:ext uri="{FF2B5EF4-FFF2-40B4-BE49-F238E27FC236}">
                <a16:creationId xmlns:a16="http://schemas.microsoft.com/office/drawing/2014/main" id="{6A13360B-9612-4FD3-B500-4B8DB99ACA13}"/>
              </a:ext>
            </a:extLst>
          </p:cNvPr>
          <p:cNvSpPr txBox="1">
            <a:spLocks/>
          </p:cNvSpPr>
          <p:nvPr userDrawn="1"/>
        </p:nvSpPr>
        <p:spPr>
          <a:xfrm>
            <a:off x="939112" y="6318250"/>
            <a:ext cx="4114800" cy="365125"/>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FUTUREWEI INTERNAL</a:t>
            </a:r>
          </a:p>
        </p:txBody>
      </p:sp>
    </p:spTree>
    <p:extLst>
      <p:ext uri="{BB962C8B-B14F-4D97-AF65-F5344CB8AC3E}">
        <p14:creationId xmlns:p14="http://schemas.microsoft.com/office/powerpoint/2010/main" val="566537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 Intelligence">
    <p:spTree>
      <p:nvGrpSpPr>
        <p:cNvPr id="1" name=""/>
        <p:cNvGrpSpPr/>
        <p:nvPr/>
      </p:nvGrpSpPr>
      <p:grpSpPr>
        <a:xfrm>
          <a:off x="0" y="0"/>
          <a:ext cx="0" cy="0"/>
          <a:chOff x="0" y="0"/>
          <a:chExt cx="0" cy="0"/>
        </a:xfrm>
      </p:grpSpPr>
      <p:pic>
        <p:nvPicPr>
          <p:cNvPr id="8" name="图片 13">
            <a:extLst>
              <a:ext uri="{FF2B5EF4-FFF2-40B4-BE49-F238E27FC236}">
                <a16:creationId xmlns:a16="http://schemas.microsoft.com/office/drawing/2014/main" id="{ACC1B500-7FE0-4EF4-9B6B-A6CD3D8A46C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196763" cy="5602265"/>
          </a:xfrm>
          <a:prstGeom prst="rect">
            <a:avLst/>
          </a:prstGeom>
        </p:spPr>
      </p:pic>
      <p:sp>
        <p:nvSpPr>
          <p:cNvPr id="2" name="Title 1"/>
          <p:cNvSpPr>
            <a:spLocks noGrp="1"/>
          </p:cNvSpPr>
          <p:nvPr>
            <p:ph type="ctrTitle" hasCustomPrompt="1"/>
          </p:nvPr>
        </p:nvSpPr>
        <p:spPr>
          <a:xfrm>
            <a:off x="939112" y="531863"/>
            <a:ext cx="6629400" cy="1203582"/>
          </a:xfrm>
        </p:spPr>
        <p:txBody>
          <a:bodyPr anchor="b">
            <a:normAutofit/>
          </a:bodyPr>
          <a:lstStyle>
            <a:lvl1pPr algn="l">
              <a:defRPr sz="3200"/>
            </a:lvl1pPr>
          </a:lstStyle>
          <a:p>
            <a:r>
              <a:rPr lang="en-US"/>
              <a:t>Click to edit master title style</a:t>
            </a:r>
          </a:p>
        </p:txBody>
      </p:sp>
      <p:sp>
        <p:nvSpPr>
          <p:cNvPr id="3" name="Subtitle 2"/>
          <p:cNvSpPr>
            <a:spLocks noGrp="1"/>
          </p:cNvSpPr>
          <p:nvPr>
            <p:ph type="subTitle" idx="1" hasCustomPrompt="1"/>
          </p:nvPr>
        </p:nvSpPr>
        <p:spPr>
          <a:xfrm>
            <a:off x="939112" y="1887739"/>
            <a:ext cx="4769710" cy="1203582"/>
          </a:xfrm>
        </p:spPr>
        <p:txBody>
          <a:bodyPr>
            <a:normAutofit/>
          </a:bodyPr>
          <a:lstStyle>
            <a:lvl1pPr marL="0" indent="0" algn="l">
              <a:lnSpc>
                <a:spcPct val="100000"/>
              </a:lnSpc>
              <a:spcBef>
                <a:spcPts val="0"/>
              </a:spcBef>
              <a:buNone/>
              <a:defRPr sz="1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Department Name</a:t>
            </a:r>
            <a:br>
              <a:rPr lang="en-US"/>
            </a:br>
            <a:r>
              <a:rPr lang="en-US"/>
              <a:t>Author Name</a:t>
            </a:r>
            <a:br>
              <a:rPr lang="en-US"/>
            </a:br>
            <a:r>
              <a:rPr lang="en-US"/>
              <a:t>Date</a:t>
            </a:r>
          </a:p>
        </p:txBody>
      </p:sp>
      <p:sp>
        <p:nvSpPr>
          <p:cNvPr id="18" name="L 形 6">
            <a:extLst>
              <a:ext uri="{FF2B5EF4-FFF2-40B4-BE49-F238E27FC236}">
                <a16:creationId xmlns:a16="http://schemas.microsoft.com/office/drawing/2014/main" id="{14785764-A1FA-42F1-9F0B-DF5427F3A888}"/>
              </a:ext>
            </a:extLst>
          </p:cNvPr>
          <p:cNvSpPr/>
          <p:nvPr userDrawn="1"/>
        </p:nvSpPr>
        <p:spPr>
          <a:xfrm rot="5400000">
            <a:off x="5810958" y="2631949"/>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pic>
        <p:nvPicPr>
          <p:cNvPr id="10" name="Picture 9">
            <a:extLst>
              <a:ext uri="{FF2B5EF4-FFF2-40B4-BE49-F238E27FC236}">
                <a16:creationId xmlns:a16="http://schemas.microsoft.com/office/drawing/2014/main" id="{E8E04AF9-BAC3-4435-9EBE-B0C9B84EDBCD}"/>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9444583" y="5755288"/>
            <a:ext cx="2587422" cy="962551"/>
          </a:xfrm>
          <a:prstGeom prst="rect">
            <a:avLst/>
          </a:prstGeom>
        </p:spPr>
      </p:pic>
      <p:sp>
        <p:nvSpPr>
          <p:cNvPr id="9" name="Footer Placeholder 4">
            <a:extLst>
              <a:ext uri="{FF2B5EF4-FFF2-40B4-BE49-F238E27FC236}">
                <a16:creationId xmlns:a16="http://schemas.microsoft.com/office/drawing/2014/main" id="{BD2B30B1-C366-4E9A-8D55-D26CF3DEA52B}"/>
              </a:ext>
            </a:extLst>
          </p:cNvPr>
          <p:cNvSpPr txBox="1">
            <a:spLocks/>
          </p:cNvSpPr>
          <p:nvPr userDrawn="1"/>
        </p:nvSpPr>
        <p:spPr>
          <a:xfrm>
            <a:off x="939112" y="6318250"/>
            <a:ext cx="4114800" cy="365125"/>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FUTUREWEI INTERNAL</a:t>
            </a:r>
          </a:p>
        </p:txBody>
      </p:sp>
    </p:spTree>
    <p:extLst>
      <p:ext uri="{BB962C8B-B14F-4D97-AF65-F5344CB8AC3E}">
        <p14:creationId xmlns:p14="http://schemas.microsoft.com/office/powerpoint/2010/main" val="37576536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itle - Beacon">
    <p:spTree>
      <p:nvGrpSpPr>
        <p:cNvPr id="1" name=""/>
        <p:cNvGrpSpPr/>
        <p:nvPr/>
      </p:nvGrpSpPr>
      <p:grpSpPr>
        <a:xfrm>
          <a:off x="0" y="0"/>
          <a:ext cx="0" cy="0"/>
          <a:chOff x="0" y="0"/>
          <a:chExt cx="0" cy="0"/>
        </a:xfrm>
      </p:grpSpPr>
      <p:pic>
        <p:nvPicPr>
          <p:cNvPr id="9" name="图片 3">
            <a:extLst>
              <a:ext uri="{FF2B5EF4-FFF2-40B4-BE49-F238E27FC236}">
                <a16:creationId xmlns:a16="http://schemas.microsoft.com/office/drawing/2014/main" id="{60E69E37-96B1-4E41-AF75-35921026E25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4232" b="14078"/>
          <a:stretch/>
        </p:blipFill>
        <p:spPr>
          <a:xfrm>
            <a:off x="0" y="0"/>
            <a:ext cx="12196996" cy="5602265"/>
          </a:xfrm>
          <a:prstGeom prst="rect">
            <a:avLst/>
          </a:prstGeom>
        </p:spPr>
      </p:pic>
      <p:sp>
        <p:nvSpPr>
          <p:cNvPr id="2" name="Title 1"/>
          <p:cNvSpPr>
            <a:spLocks noGrp="1"/>
          </p:cNvSpPr>
          <p:nvPr>
            <p:ph type="ctrTitle"/>
          </p:nvPr>
        </p:nvSpPr>
        <p:spPr>
          <a:xfrm>
            <a:off x="939112" y="531863"/>
            <a:ext cx="6629400" cy="1203582"/>
          </a:xfrm>
        </p:spPr>
        <p:txBody>
          <a:bodyPr anchor="b">
            <a:normAutofit/>
          </a:bodyPr>
          <a:lstStyle>
            <a:lvl1pPr algn="l">
              <a:defRPr sz="3200">
                <a:solidFill>
                  <a:schemeClr val="tx2"/>
                </a:solidFill>
              </a:defRPr>
            </a:lvl1pPr>
          </a:lstStyle>
          <a:p>
            <a:r>
              <a:rPr lang="en-US"/>
              <a:t>Click to edit Master title style</a:t>
            </a:r>
          </a:p>
        </p:txBody>
      </p:sp>
      <p:sp>
        <p:nvSpPr>
          <p:cNvPr id="3" name="Subtitle 2"/>
          <p:cNvSpPr>
            <a:spLocks noGrp="1"/>
          </p:cNvSpPr>
          <p:nvPr>
            <p:ph type="subTitle" idx="1" hasCustomPrompt="1"/>
          </p:nvPr>
        </p:nvSpPr>
        <p:spPr>
          <a:xfrm>
            <a:off x="939112" y="1887739"/>
            <a:ext cx="6629400" cy="1203582"/>
          </a:xfrm>
        </p:spPr>
        <p:txBody>
          <a:bodyPr>
            <a:normAutofit/>
          </a:bodyPr>
          <a:lstStyle>
            <a:lvl1pPr marL="0" indent="0" algn="l">
              <a:lnSpc>
                <a:spcPct val="100000"/>
              </a:lnSpc>
              <a:spcBef>
                <a:spcPts val="0"/>
              </a:spcBef>
              <a:buNone/>
              <a:defRPr sz="1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Department Name</a:t>
            </a:r>
            <a:br>
              <a:rPr lang="en-US"/>
            </a:br>
            <a:r>
              <a:rPr lang="en-US"/>
              <a:t>Author Name</a:t>
            </a:r>
            <a:br>
              <a:rPr lang="en-US"/>
            </a:br>
            <a:r>
              <a:rPr lang="en-US"/>
              <a:t>Date</a:t>
            </a:r>
          </a:p>
        </p:txBody>
      </p:sp>
      <p:sp>
        <p:nvSpPr>
          <p:cNvPr id="18" name="L 形 6">
            <a:extLst>
              <a:ext uri="{FF2B5EF4-FFF2-40B4-BE49-F238E27FC236}">
                <a16:creationId xmlns:a16="http://schemas.microsoft.com/office/drawing/2014/main" id="{14785764-A1FA-42F1-9F0B-DF5427F3A888}"/>
              </a:ext>
            </a:extLst>
          </p:cNvPr>
          <p:cNvSpPr/>
          <p:nvPr userDrawn="1"/>
        </p:nvSpPr>
        <p:spPr>
          <a:xfrm rot="5400000">
            <a:off x="7853942" y="2130562"/>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pic>
        <p:nvPicPr>
          <p:cNvPr id="10" name="Picture 9">
            <a:extLst>
              <a:ext uri="{FF2B5EF4-FFF2-40B4-BE49-F238E27FC236}">
                <a16:creationId xmlns:a16="http://schemas.microsoft.com/office/drawing/2014/main" id="{1D747DC0-21C0-4DDF-9019-3BD21FDC741A}"/>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9444583" y="5755288"/>
            <a:ext cx="2587422" cy="962551"/>
          </a:xfrm>
          <a:prstGeom prst="rect">
            <a:avLst/>
          </a:prstGeom>
        </p:spPr>
      </p:pic>
      <p:sp>
        <p:nvSpPr>
          <p:cNvPr id="8" name="Footer Placeholder 4">
            <a:extLst>
              <a:ext uri="{FF2B5EF4-FFF2-40B4-BE49-F238E27FC236}">
                <a16:creationId xmlns:a16="http://schemas.microsoft.com/office/drawing/2014/main" id="{9E082D9E-C293-4F46-93EA-3E362F459B81}"/>
              </a:ext>
            </a:extLst>
          </p:cNvPr>
          <p:cNvSpPr txBox="1">
            <a:spLocks/>
          </p:cNvSpPr>
          <p:nvPr userDrawn="1"/>
        </p:nvSpPr>
        <p:spPr>
          <a:xfrm>
            <a:off x="939112" y="6318250"/>
            <a:ext cx="4114800" cy="365125"/>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FUTUREWEI INTERNAL</a:t>
            </a:r>
          </a:p>
        </p:txBody>
      </p:sp>
    </p:spTree>
    <p:extLst>
      <p:ext uri="{BB962C8B-B14F-4D97-AF65-F5344CB8AC3E}">
        <p14:creationId xmlns:p14="http://schemas.microsoft.com/office/powerpoint/2010/main" val="14576765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itle - Innovation">
    <p:spTree>
      <p:nvGrpSpPr>
        <p:cNvPr id="1" name=""/>
        <p:cNvGrpSpPr/>
        <p:nvPr/>
      </p:nvGrpSpPr>
      <p:grpSpPr>
        <a:xfrm>
          <a:off x="0" y="0"/>
          <a:ext cx="0" cy="0"/>
          <a:chOff x="0" y="0"/>
          <a:chExt cx="0" cy="0"/>
        </a:xfrm>
      </p:grpSpPr>
      <p:pic>
        <p:nvPicPr>
          <p:cNvPr id="8" name="图片 3">
            <a:extLst>
              <a:ext uri="{FF2B5EF4-FFF2-40B4-BE49-F238E27FC236}">
                <a16:creationId xmlns:a16="http://schemas.microsoft.com/office/drawing/2014/main" id="{757A6291-4F8E-49EB-A813-1DE599B7089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196763" cy="5602265"/>
          </a:xfrm>
          <a:prstGeom prst="rect">
            <a:avLst/>
          </a:prstGeom>
        </p:spPr>
      </p:pic>
      <p:sp>
        <p:nvSpPr>
          <p:cNvPr id="2" name="Title 1"/>
          <p:cNvSpPr>
            <a:spLocks noGrp="1"/>
          </p:cNvSpPr>
          <p:nvPr>
            <p:ph type="ctrTitle" hasCustomPrompt="1"/>
          </p:nvPr>
        </p:nvSpPr>
        <p:spPr>
          <a:xfrm>
            <a:off x="939112" y="531863"/>
            <a:ext cx="6087764" cy="1203582"/>
          </a:xfrm>
        </p:spPr>
        <p:txBody>
          <a:bodyPr anchor="b">
            <a:normAutofit/>
          </a:bodyPr>
          <a:lstStyle>
            <a:lvl1pPr algn="l">
              <a:defRPr sz="3200">
                <a:solidFill>
                  <a:schemeClr val="tx2"/>
                </a:solidFill>
              </a:defRPr>
            </a:lvl1pPr>
          </a:lstStyle>
          <a:p>
            <a:r>
              <a:rPr lang="en-US"/>
              <a:t>Click to edit master title style</a:t>
            </a:r>
          </a:p>
        </p:txBody>
      </p:sp>
      <p:sp>
        <p:nvSpPr>
          <p:cNvPr id="3" name="Subtitle 2"/>
          <p:cNvSpPr>
            <a:spLocks noGrp="1"/>
          </p:cNvSpPr>
          <p:nvPr>
            <p:ph type="subTitle" idx="1" hasCustomPrompt="1"/>
          </p:nvPr>
        </p:nvSpPr>
        <p:spPr>
          <a:xfrm>
            <a:off x="939112" y="1887739"/>
            <a:ext cx="4909753" cy="1203582"/>
          </a:xfrm>
        </p:spPr>
        <p:txBody>
          <a:bodyPr>
            <a:normAutofit/>
          </a:bodyPr>
          <a:lstStyle>
            <a:lvl1pPr marL="0" indent="0" algn="l">
              <a:lnSpc>
                <a:spcPct val="100000"/>
              </a:lnSpc>
              <a:spcBef>
                <a:spcPts val="0"/>
              </a:spcBef>
              <a:buNone/>
              <a:defRPr sz="1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Department Name</a:t>
            </a:r>
            <a:br>
              <a:rPr lang="en-US"/>
            </a:br>
            <a:r>
              <a:rPr lang="en-US"/>
              <a:t>Author Name</a:t>
            </a:r>
            <a:br>
              <a:rPr lang="en-US"/>
            </a:br>
            <a:r>
              <a:rPr lang="en-US"/>
              <a:t>Date</a:t>
            </a:r>
          </a:p>
        </p:txBody>
      </p:sp>
      <p:sp>
        <p:nvSpPr>
          <p:cNvPr id="18" name="L 形 6">
            <a:extLst>
              <a:ext uri="{FF2B5EF4-FFF2-40B4-BE49-F238E27FC236}">
                <a16:creationId xmlns:a16="http://schemas.microsoft.com/office/drawing/2014/main" id="{14785764-A1FA-42F1-9F0B-DF5427F3A888}"/>
              </a:ext>
            </a:extLst>
          </p:cNvPr>
          <p:cNvSpPr/>
          <p:nvPr userDrawn="1"/>
        </p:nvSpPr>
        <p:spPr>
          <a:xfrm rot="5400000">
            <a:off x="6008667" y="2381837"/>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pic>
        <p:nvPicPr>
          <p:cNvPr id="11" name="Picture 10">
            <a:extLst>
              <a:ext uri="{FF2B5EF4-FFF2-40B4-BE49-F238E27FC236}">
                <a16:creationId xmlns:a16="http://schemas.microsoft.com/office/drawing/2014/main" id="{F10F5ECA-6ACC-4ADB-93E9-2CD095E3AFA3}"/>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9444583" y="5755288"/>
            <a:ext cx="2587422" cy="962551"/>
          </a:xfrm>
          <a:prstGeom prst="rect">
            <a:avLst/>
          </a:prstGeom>
        </p:spPr>
      </p:pic>
      <p:sp>
        <p:nvSpPr>
          <p:cNvPr id="9" name="Footer Placeholder 4">
            <a:extLst>
              <a:ext uri="{FF2B5EF4-FFF2-40B4-BE49-F238E27FC236}">
                <a16:creationId xmlns:a16="http://schemas.microsoft.com/office/drawing/2014/main" id="{8F5ED4C8-B52B-439F-9561-A5296ABBD05E}"/>
              </a:ext>
            </a:extLst>
          </p:cNvPr>
          <p:cNvSpPr txBox="1">
            <a:spLocks/>
          </p:cNvSpPr>
          <p:nvPr userDrawn="1"/>
        </p:nvSpPr>
        <p:spPr>
          <a:xfrm>
            <a:off x="939112" y="6318250"/>
            <a:ext cx="4114800" cy="365125"/>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FUTUREWEI INTERNAL</a:t>
            </a:r>
          </a:p>
        </p:txBody>
      </p:sp>
    </p:spTree>
    <p:extLst>
      <p:ext uri="{BB962C8B-B14F-4D97-AF65-F5344CB8AC3E}">
        <p14:creationId xmlns:p14="http://schemas.microsoft.com/office/powerpoint/2010/main" val="24877039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itle - Leader">
    <p:spTree>
      <p:nvGrpSpPr>
        <p:cNvPr id="1" name=""/>
        <p:cNvGrpSpPr/>
        <p:nvPr/>
      </p:nvGrpSpPr>
      <p:grpSpPr>
        <a:xfrm>
          <a:off x="0" y="0"/>
          <a:ext cx="0" cy="0"/>
          <a:chOff x="0" y="0"/>
          <a:chExt cx="0" cy="0"/>
        </a:xfrm>
      </p:grpSpPr>
      <p:pic>
        <p:nvPicPr>
          <p:cNvPr id="8" name="图片 9">
            <a:extLst>
              <a:ext uri="{FF2B5EF4-FFF2-40B4-BE49-F238E27FC236}">
                <a16:creationId xmlns:a16="http://schemas.microsoft.com/office/drawing/2014/main" id="{9ADE69FA-CEA6-41D6-98A1-DBEA069229D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03" y="0"/>
            <a:ext cx="12201065" cy="5602262"/>
          </a:xfrm>
          <a:prstGeom prst="rect">
            <a:avLst/>
          </a:prstGeom>
        </p:spPr>
      </p:pic>
      <p:sp>
        <p:nvSpPr>
          <p:cNvPr id="2" name="Title 1"/>
          <p:cNvSpPr>
            <a:spLocks noGrp="1"/>
          </p:cNvSpPr>
          <p:nvPr>
            <p:ph type="ctrTitle" hasCustomPrompt="1"/>
          </p:nvPr>
        </p:nvSpPr>
        <p:spPr>
          <a:xfrm>
            <a:off x="939112" y="531863"/>
            <a:ext cx="6629400" cy="1203582"/>
          </a:xfrm>
        </p:spPr>
        <p:txBody>
          <a:bodyPr anchor="b">
            <a:normAutofit/>
          </a:bodyPr>
          <a:lstStyle>
            <a:lvl1pPr algn="l">
              <a:defRPr sz="3200">
                <a:solidFill>
                  <a:schemeClr val="tx2"/>
                </a:solidFill>
              </a:defRPr>
            </a:lvl1pPr>
          </a:lstStyle>
          <a:p>
            <a:r>
              <a:rPr lang="en-US"/>
              <a:t>Click to edit master title style</a:t>
            </a:r>
          </a:p>
        </p:txBody>
      </p:sp>
      <p:sp>
        <p:nvSpPr>
          <p:cNvPr id="3" name="Subtitle 2"/>
          <p:cNvSpPr>
            <a:spLocks noGrp="1"/>
          </p:cNvSpPr>
          <p:nvPr>
            <p:ph type="subTitle" idx="1" hasCustomPrompt="1"/>
          </p:nvPr>
        </p:nvSpPr>
        <p:spPr>
          <a:xfrm>
            <a:off x="939112" y="1887739"/>
            <a:ext cx="6629400" cy="1203582"/>
          </a:xfrm>
        </p:spPr>
        <p:txBody>
          <a:bodyPr>
            <a:normAutofit/>
          </a:bodyPr>
          <a:lstStyle>
            <a:lvl1pPr marL="0" indent="0" algn="l">
              <a:lnSpc>
                <a:spcPct val="100000"/>
              </a:lnSpc>
              <a:spcBef>
                <a:spcPts val="0"/>
              </a:spcBef>
              <a:buNone/>
              <a:defRPr sz="1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Department Name</a:t>
            </a:r>
            <a:br>
              <a:rPr lang="en-US"/>
            </a:br>
            <a:r>
              <a:rPr lang="en-US"/>
              <a:t>Author Name</a:t>
            </a:r>
            <a:br>
              <a:rPr lang="en-US"/>
            </a:br>
            <a:r>
              <a:rPr lang="en-US"/>
              <a:t>Date</a:t>
            </a:r>
          </a:p>
        </p:txBody>
      </p:sp>
      <p:sp>
        <p:nvSpPr>
          <p:cNvPr id="10" name="L 形 7">
            <a:extLst>
              <a:ext uri="{FF2B5EF4-FFF2-40B4-BE49-F238E27FC236}">
                <a16:creationId xmlns:a16="http://schemas.microsoft.com/office/drawing/2014/main" id="{FDAEED12-1287-4EA3-8CAA-1E0DD872515C}"/>
              </a:ext>
            </a:extLst>
          </p:cNvPr>
          <p:cNvSpPr/>
          <p:nvPr userDrawn="1"/>
        </p:nvSpPr>
        <p:spPr>
          <a:xfrm rot="10800000">
            <a:off x="10502896" y="1522948"/>
            <a:ext cx="717936" cy="701032"/>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pic>
        <p:nvPicPr>
          <p:cNvPr id="12" name="Picture 11">
            <a:extLst>
              <a:ext uri="{FF2B5EF4-FFF2-40B4-BE49-F238E27FC236}">
                <a16:creationId xmlns:a16="http://schemas.microsoft.com/office/drawing/2014/main" id="{38369094-64E7-4898-9C74-8E39D33F5D8F}"/>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9444583" y="5755288"/>
            <a:ext cx="2587422" cy="962551"/>
          </a:xfrm>
          <a:prstGeom prst="rect">
            <a:avLst/>
          </a:prstGeom>
        </p:spPr>
      </p:pic>
      <p:sp>
        <p:nvSpPr>
          <p:cNvPr id="9" name="Footer Placeholder 4">
            <a:extLst>
              <a:ext uri="{FF2B5EF4-FFF2-40B4-BE49-F238E27FC236}">
                <a16:creationId xmlns:a16="http://schemas.microsoft.com/office/drawing/2014/main" id="{508A7EEC-4F7A-4C60-8B07-DD3955117880}"/>
              </a:ext>
            </a:extLst>
          </p:cNvPr>
          <p:cNvSpPr txBox="1">
            <a:spLocks/>
          </p:cNvSpPr>
          <p:nvPr userDrawn="1"/>
        </p:nvSpPr>
        <p:spPr>
          <a:xfrm>
            <a:off x="939112" y="6318250"/>
            <a:ext cx="4114800" cy="365125"/>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FUTUREWEI INTERNAL</a:t>
            </a:r>
          </a:p>
        </p:txBody>
      </p:sp>
    </p:spTree>
    <p:extLst>
      <p:ext uri="{BB962C8B-B14F-4D97-AF65-F5344CB8AC3E}">
        <p14:creationId xmlns:p14="http://schemas.microsoft.com/office/powerpoint/2010/main" val="2885539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itle - Ascend">
    <p:spTree>
      <p:nvGrpSpPr>
        <p:cNvPr id="1" name=""/>
        <p:cNvGrpSpPr/>
        <p:nvPr/>
      </p:nvGrpSpPr>
      <p:grpSpPr>
        <a:xfrm>
          <a:off x="0" y="0"/>
          <a:ext cx="0" cy="0"/>
          <a:chOff x="0" y="0"/>
          <a:chExt cx="0" cy="0"/>
        </a:xfrm>
      </p:grpSpPr>
      <p:pic>
        <p:nvPicPr>
          <p:cNvPr id="8" name="图片 3">
            <a:extLst>
              <a:ext uri="{FF2B5EF4-FFF2-40B4-BE49-F238E27FC236}">
                <a16:creationId xmlns:a16="http://schemas.microsoft.com/office/drawing/2014/main" id="{FD8E7476-2E49-46F1-9033-CA73A478D766}"/>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3825" r="2034" b="5607"/>
          <a:stretch/>
        </p:blipFill>
        <p:spPr>
          <a:xfrm>
            <a:off x="1" y="-36206"/>
            <a:ext cx="12196763" cy="5638471"/>
          </a:xfrm>
          <a:prstGeom prst="rect">
            <a:avLst/>
          </a:prstGeom>
        </p:spPr>
      </p:pic>
      <p:sp>
        <p:nvSpPr>
          <p:cNvPr id="2" name="Title 1"/>
          <p:cNvSpPr>
            <a:spLocks noGrp="1"/>
          </p:cNvSpPr>
          <p:nvPr>
            <p:ph type="ctrTitle" hasCustomPrompt="1"/>
          </p:nvPr>
        </p:nvSpPr>
        <p:spPr>
          <a:xfrm>
            <a:off x="939112" y="531863"/>
            <a:ext cx="6629400" cy="1203582"/>
          </a:xfrm>
        </p:spPr>
        <p:txBody>
          <a:bodyPr anchor="b">
            <a:normAutofit/>
          </a:bodyPr>
          <a:lstStyle>
            <a:lvl1pPr algn="l">
              <a:defRPr sz="3200"/>
            </a:lvl1pPr>
          </a:lstStyle>
          <a:p>
            <a:r>
              <a:rPr lang="en-US"/>
              <a:t>Click to edit master title style</a:t>
            </a:r>
          </a:p>
        </p:txBody>
      </p:sp>
      <p:sp>
        <p:nvSpPr>
          <p:cNvPr id="3" name="Subtitle 2"/>
          <p:cNvSpPr>
            <a:spLocks noGrp="1"/>
          </p:cNvSpPr>
          <p:nvPr>
            <p:ph type="subTitle" idx="1" hasCustomPrompt="1"/>
          </p:nvPr>
        </p:nvSpPr>
        <p:spPr>
          <a:xfrm>
            <a:off x="939112" y="1887739"/>
            <a:ext cx="6629400" cy="1203582"/>
          </a:xfrm>
        </p:spPr>
        <p:txBody>
          <a:bodyPr>
            <a:normAutofit/>
          </a:bodyPr>
          <a:lstStyle>
            <a:lvl1pPr marL="0" indent="0" algn="l">
              <a:lnSpc>
                <a:spcPct val="100000"/>
              </a:lnSpc>
              <a:spcBef>
                <a:spcPts val="0"/>
              </a:spcBef>
              <a:buNone/>
              <a:defRPr sz="1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Department Name</a:t>
            </a:r>
            <a:br>
              <a:rPr lang="en-US"/>
            </a:br>
            <a:r>
              <a:rPr lang="en-US"/>
              <a:t>Author Name</a:t>
            </a:r>
            <a:br>
              <a:rPr lang="en-US"/>
            </a:br>
            <a:r>
              <a:rPr lang="en-US"/>
              <a:t>Date</a:t>
            </a:r>
          </a:p>
        </p:txBody>
      </p:sp>
      <p:sp>
        <p:nvSpPr>
          <p:cNvPr id="18" name="L 形 6">
            <a:extLst>
              <a:ext uri="{FF2B5EF4-FFF2-40B4-BE49-F238E27FC236}">
                <a16:creationId xmlns:a16="http://schemas.microsoft.com/office/drawing/2014/main" id="{14785764-A1FA-42F1-9F0B-DF5427F3A888}"/>
              </a:ext>
            </a:extLst>
          </p:cNvPr>
          <p:cNvSpPr/>
          <p:nvPr userDrawn="1"/>
        </p:nvSpPr>
        <p:spPr>
          <a:xfrm rot="5400000">
            <a:off x="7853942" y="1726993"/>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pic>
        <p:nvPicPr>
          <p:cNvPr id="11" name="Picture 10">
            <a:extLst>
              <a:ext uri="{FF2B5EF4-FFF2-40B4-BE49-F238E27FC236}">
                <a16:creationId xmlns:a16="http://schemas.microsoft.com/office/drawing/2014/main" id="{E4634466-EA65-4AEC-9B69-ACF50DA854E8}"/>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9444583" y="5755288"/>
            <a:ext cx="2587422" cy="962551"/>
          </a:xfrm>
          <a:prstGeom prst="rect">
            <a:avLst/>
          </a:prstGeom>
        </p:spPr>
      </p:pic>
      <p:sp>
        <p:nvSpPr>
          <p:cNvPr id="9" name="Footer Placeholder 4">
            <a:extLst>
              <a:ext uri="{FF2B5EF4-FFF2-40B4-BE49-F238E27FC236}">
                <a16:creationId xmlns:a16="http://schemas.microsoft.com/office/drawing/2014/main" id="{9BF8CD66-4D0A-4109-BDCF-BA00FF3F6892}"/>
              </a:ext>
            </a:extLst>
          </p:cNvPr>
          <p:cNvSpPr txBox="1">
            <a:spLocks/>
          </p:cNvSpPr>
          <p:nvPr userDrawn="1"/>
        </p:nvSpPr>
        <p:spPr>
          <a:xfrm>
            <a:off x="939112" y="6318250"/>
            <a:ext cx="4114800" cy="365125"/>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FUTUREWEI INTERNAL</a:t>
            </a:r>
          </a:p>
        </p:txBody>
      </p:sp>
    </p:spTree>
    <p:extLst>
      <p:ext uri="{BB962C8B-B14F-4D97-AF65-F5344CB8AC3E}">
        <p14:creationId xmlns:p14="http://schemas.microsoft.com/office/powerpoint/2010/main" val="5173409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1.png"/><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4"/>
          </p:nvPr>
        </p:nvSpPr>
        <p:spPr>
          <a:xfrm>
            <a:off x="719264" y="6336902"/>
            <a:ext cx="512806" cy="300257"/>
          </a:xfrm>
          <a:prstGeom prst="rect">
            <a:avLst/>
          </a:prstGeom>
        </p:spPr>
        <p:txBody>
          <a:bodyPr vert="horz" lIns="91440" tIns="45720" rIns="91440" bIns="45720" rtlCol="0" anchor="ctr"/>
          <a:lstStyle>
            <a:lvl1pPr algn="ctr">
              <a:defRPr sz="1000">
                <a:solidFill>
                  <a:schemeClr val="tx1"/>
                </a:solidFill>
              </a:defRPr>
            </a:lvl1pPr>
          </a:lstStyle>
          <a:p>
            <a:fld id="{3B917CB5-27BD-4ECA-9D86-80D4B900A204}" type="slidenum">
              <a:rPr lang="en-US" smtClean="0"/>
              <a:pPr/>
              <a:t>‹#›</a:t>
            </a:fld>
            <a:endParaRPr lang="en-US"/>
          </a:p>
        </p:txBody>
      </p:sp>
      <p:pic>
        <p:nvPicPr>
          <p:cNvPr id="7" name="Picture 6">
            <a:extLst>
              <a:ext uri="{FF2B5EF4-FFF2-40B4-BE49-F238E27FC236}">
                <a16:creationId xmlns:a16="http://schemas.microsoft.com/office/drawing/2014/main" id="{10CF3E4E-23D5-413E-AB9B-AD98EAEF5906}"/>
              </a:ext>
            </a:extLst>
          </p:cNvPr>
          <p:cNvPicPr>
            <a:picLocks noChangeAspect="1"/>
          </p:cNvPicPr>
          <p:nvPr userDrawn="1"/>
        </p:nvPicPr>
        <p:blipFill>
          <a:blip r:embed="rId26" cstate="hqprint">
            <a:extLst>
              <a:ext uri="{28A0092B-C50C-407E-A947-70E740481C1C}">
                <a14:useLocalDpi xmlns:a14="http://schemas.microsoft.com/office/drawing/2010/main" val="0"/>
              </a:ext>
            </a:extLst>
          </a:blip>
          <a:stretch>
            <a:fillRect/>
          </a:stretch>
        </p:blipFill>
        <p:spPr>
          <a:xfrm>
            <a:off x="9990654" y="6166487"/>
            <a:ext cx="1482082" cy="551352"/>
          </a:xfrm>
          <a:prstGeom prst="rect">
            <a:avLst/>
          </a:prstGeom>
        </p:spPr>
      </p:pic>
    </p:spTree>
    <p:extLst>
      <p:ext uri="{BB962C8B-B14F-4D97-AF65-F5344CB8AC3E}">
        <p14:creationId xmlns:p14="http://schemas.microsoft.com/office/powerpoint/2010/main" val="2494264121"/>
      </p:ext>
    </p:extLst>
  </p:cSld>
  <p:clrMap bg1="lt1" tx1="dk1" bg2="lt2" tx2="dk2" accent1="accent1" accent2="accent2" accent3="accent3" accent4="accent4" accent5="accent5" accent6="accent6" hlink="hlink" folHlink="folHlink"/>
  <p:sldLayoutIdLst>
    <p:sldLayoutId id="2147483715" r:id="rId1"/>
    <p:sldLayoutId id="2147483718" r:id="rId2"/>
    <p:sldLayoutId id="2147483719" r:id="rId3"/>
    <p:sldLayoutId id="2147483649" r:id="rId4"/>
    <p:sldLayoutId id="2147483703" r:id="rId5"/>
    <p:sldLayoutId id="2147483709" r:id="rId6"/>
    <p:sldLayoutId id="2147483705" r:id="rId7"/>
    <p:sldLayoutId id="2147483706" r:id="rId8"/>
    <p:sldLayoutId id="2147483707" r:id="rId9"/>
    <p:sldLayoutId id="2147483708" r:id="rId10"/>
    <p:sldLayoutId id="2147483650" r:id="rId11"/>
    <p:sldLayoutId id="2147483651" r:id="rId12"/>
    <p:sldLayoutId id="2147483652" r:id="rId13"/>
    <p:sldLayoutId id="2147483653" r:id="rId14"/>
    <p:sldLayoutId id="2147483654" r:id="rId15"/>
    <p:sldLayoutId id="2147483655" r:id="rId16"/>
    <p:sldLayoutId id="2147483702" r:id="rId17"/>
    <p:sldLayoutId id="2147483656" r:id="rId18"/>
    <p:sldLayoutId id="2147483657" r:id="rId19"/>
    <p:sldLayoutId id="2147483658" r:id="rId20"/>
    <p:sldLayoutId id="2147483723" r:id="rId21"/>
    <p:sldLayoutId id="2147483724" r:id="rId22"/>
    <p:sldLayoutId id="2147483725" r:id="rId23"/>
    <p:sldLayoutId id="2147483726" r:id="rId24"/>
  </p:sldLayoutIdLst>
  <p:hf hdr="0" dt="0"/>
  <p:txStyles>
    <p:titleStyle>
      <a:lvl1pPr algn="l" defTabSz="914400" rtl="0" eaLnBrk="1" latinLnBrk="0" hangingPunct="1">
        <a:lnSpc>
          <a:spcPct val="90000"/>
        </a:lnSpc>
        <a:spcBef>
          <a:spcPct val="0"/>
        </a:spcBef>
        <a:buNone/>
        <a:defRPr sz="32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microsoft.com/office/2007/relationships/hdphoto" Target="../media/hdphoto1.wdp"/><Relationship Id="rId13" Type="http://schemas.openxmlformats.org/officeDocument/2006/relationships/image" Target="../media/image99.png"/><Relationship Id="rId3" Type="http://schemas.openxmlformats.org/officeDocument/2006/relationships/image" Target="../media/image91.png"/><Relationship Id="rId7" Type="http://schemas.openxmlformats.org/officeDocument/2006/relationships/image" Target="../media/image95.png"/><Relationship Id="rId12" Type="http://schemas.openxmlformats.org/officeDocument/2006/relationships/image" Target="../media/image98.jpeg"/><Relationship Id="rId2" Type="http://schemas.openxmlformats.org/officeDocument/2006/relationships/notesSlide" Target="../notesSlides/notesSlide10.xml"/><Relationship Id="rId1" Type="http://schemas.openxmlformats.org/officeDocument/2006/relationships/slideLayout" Target="../slideLayouts/slideLayout24.xml"/><Relationship Id="rId6" Type="http://schemas.openxmlformats.org/officeDocument/2006/relationships/image" Target="../media/image94.png"/><Relationship Id="rId11" Type="http://schemas.openxmlformats.org/officeDocument/2006/relationships/image" Target="../media/image97.png"/><Relationship Id="rId5" Type="http://schemas.openxmlformats.org/officeDocument/2006/relationships/image" Target="../media/image93.png"/><Relationship Id="rId10" Type="http://schemas.microsoft.com/office/2007/relationships/hdphoto" Target="../media/hdphoto2.wdp"/><Relationship Id="rId4" Type="http://schemas.openxmlformats.org/officeDocument/2006/relationships/image" Target="../media/image92.png"/><Relationship Id="rId9" Type="http://schemas.openxmlformats.org/officeDocument/2006/relationships/image" Target="../media/image96.png"/><Relationship Id="rId14" Type="http://schemas.openxmlformats.org/officeDocument/2006/relationships/image" Target="../media/image100.png"/></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11.xml"/><Relationship Id="rId1" Type="http://schemas.openxmlformats.org/officeDocument/2006/relationships/slideLayout" Target="../slideLayouts/slideLayout21.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12.xml.rels><?xml version="1.0" encoding="UTF-8" standalone="yes"?>
<Relationships xmlns="http://schemas.openxmlformats.org/package/2006/relationships"><Relationship Id="rId8" Type="http://schemas.openxmlformats.org/officeDocument/2006/relationships/image" Target="../media/image106.png"/><Relationship Id="rId13" Type="http://schemas.openxmlformats.org/officeDocument/2006/relationships/diagramColors" Target="../diagrams/colors10.xml"/><Relationship Id="rId3" Type="http://schemas.openxmlformats.org/officeDocument/2006/relationships/image" Target="../media/image101.png"/><Relationship Id="rId7" Type="http://schemas.openxmlformats.org/officeDocument/2006/relationships/image" Target="../media/image105.png"/><Relationship Id="rId12" Type="http://schemas.openxmlformats.org/officeDocument/2006/relationships/diagramQuickStyle" Target="../diagrams/quickStyle10.xml"/><Relationship Id="rId2" Type="http://schemas.openxmlformats.org/officeDocument/2006/relationships/notesSlide" Target="../notesSlides/notesSlide12.xml"/><Relationship Id="rId1" Type="http://schemas.openxmlformats.org/officeDocument/2006/relationships/slideLayout" Target="../slideLayouts/slideLayout21.xml"/><Relationship Id="rId6" Type="http://schemas.openxmlformats.org/officeDocument/2006/relationships/image" Target="../media/image104.png"/><Relationship Id="rId11" Type="http://schemas.openxmlformats.org/officeDocument/2006/relationships/diagramLayout" Target="../diagrams/layout10.xml"/><Relationship Id="rId5" Type="http://schemas.openxmlformats.org/officeDocument/2006/relationships/image" Target="../media/image103.png"/><Relationship Id="rId10" Type="http://schemas.openxmlformats.org/officeDocument/2006/relationships/diagramData" Target="../diagrams/data10.xml"/><Relationship Id="rId4" Type="http://schemas.openxmlformats.org/officeDocument/2006/relationships/image" Target="../media/image102.png"/><Relationship Id="rId9" Type="http://schemas.openxmlformats.org/officeDocument/2006/relationships/image" Target="../media/image107.png"/><Relationship Id="rId14" Type="http://schemas.microsoft.com/office/2007/relationships/diagramDrawing" Target="../diagrams/drawing10.xml"/></Relationships>
</file>

<file path=ppt/slides/_rels/slide13.xml.rels><?xml version="1.0" encoding="UTF-8" standalone="yes"?>
<Relationships xmlns="http://schemas.openxmlformats.org/package/2006/relationships"><Relationship Id="rId8" Type="http://schemas.openxmlformats.org/officeDocument/2006/relationships/image" Target="../media/image113.jpeg"/><Relationship Id="rId13" Type="http://schemas.openxmlformats.org/officeDocument/2006/relationships/image" Target="../media/image118.jpeg"/><Relationship Id="rId18" Type="http://schemas.openxmlformats.org/officeDocument/2006/relationships/image" Target="../media/image123.jpeg"/><Relationship Id="rId26" Type="http://schemas.openxmlformats.org/officeDocument/2006/relationships/diagramLayout" Target="../diagrams/layout11.xml"/><Relationship Id="rId3" Type="http://schemas.openxmlformats.org/officeDocument/2006/relationships/image" Target="../media/image108.jpeg"/><Relationship Id="rId21" Type="http://schemas.openxmlformats.org/officeDocument/2006/relationships/image" Target="../media/image126.jpeg"/><Relationship Id="rId7" Type="http://schemas.openxmlformats.org/officeDocument/2006/relationships/image" Target="../media/image112.jpeg"/><Relationship Id="rId12" Type="http://schemas.openxmlformats.org/officeDocument/2006/relationships/image" Target="../media/image117.jpeg"/><Relationship Id="rId17" Type="http://schemas.openxmlformats.org/officeDocument/2006/relationships/image" Target="../media/image122.jpeg"/><Relationship Id="rId25" Type="http://schemas.openxmlformats.org/officeDocument/2006/relationships/diagramData" Target="../diagrams/data11.xml"/><Relationship Id="rId2" Type="http://schemas.openxmlformats.org/officeDocument/2006/relationships/notesSlide" Target="../notesSlides/notesSlide13.xml"/><Relationship Id="rId16" Type="http://schemas.openxmlformats.org/officeDocument/2006/relationships/image" Target="../media/image121.jpeg"/><Relationship Id="rId20" Type="http://schemas.openxmlformats.org/officeDocument/2006/relationships/image" Target="../media/image125.jpeg"/><Relationship Id="rId29" Type="http://schemas.microsoft.com/office/2007/relationships/diagramDrawing" Target="../diagrams/drawing11.xml"/><Relationship Id="rId1" Type="http://schemas.openxmlformats.org/officeDocument/2006/relationships/slideLayout" Target="../slideLayouts/slideLayout13.xml"/><Relationship Id="rId6" Type="http://schemas.openxmlformats.org/officeDocument/2006/relationships/image" Target="../media/image111.jpeg"/><Relationship Id="rId11" Type="http://schemas.openxmlformats.org/officeDocument/2006/relationships/image" Target="../media/image116.jpeg"/><Relationship Id="rId24" Type="http://schemas.openxmlformats.org/officeDocument/2006/relationships/image" Target="../media/image129.png"/><Relationship Id="rId5" Type="http://schemas.openxmlformats.org/officeDocument/2006/relationships/image" Target="../media/image110.jpeg"/><Relationship Id="rId15" Type="http://schemas.openxmlformats.org/officeDocument/2006/relationships/image" Target="../media/image120.jpeg"/><Relationship Id="rId23" Type="http://schemas.openxmlformats.org/officeDocument/2006/relationships/image" Target="../media/image128.jpeg"/><Relationship Id="rId28" Type="http://schemas.openxmlformats.org/officeDocument/2006/relationships/diagramColors" Target="../diagrams/colors11.xml"/><Relationship Id="rId10" Type="http://schemas.openxmlformats.org/officeDocument/2006/relationships/image" Target="../media/image115.jpeg"/><Relationship Id="rId19" Type="http://schemas.openxmlformats.org/officeDocument/2006/relationships/image" Target="../media/image124.jpeg"/><Relationship Id="rId4" Type="http://schemas.openxmlformats.org/officeDocument/2006/relationships/image" Target="../media/image109.jpeg"/><Relationship Id="rId9" Type="http://schemas.openxmlformats.org/officeDocument/2006/relationships/image" Target="../media/image114.jpeg"/><Relationship Id="rId14" Type="http://schemas.openxmlformats.org/officeDocument/2006/relationships/image" Target="../media/image119.jpeg"/><Relationship Id="rId22" Type="http://schemas.openxmlformats.org/officeDocument/2006/relationships/image" Target="../media/image127.jpeg"/><Relationship Id="rId27" Type="http://schemas.openxmlformats.org/officeDocument/2006/relationships/diagramQuickStyle" Target="../diagrams/quickStyle11.xml"/></Relationships>
</file>

<file path=ppt/slides/_rels/slide14.xml.rels><?xml version="1.0" encoding="UTF-8" standalone="yes"?>
<Relationships xmlns="http://schemas.openxmlformats.org/package/2006/relationships"><Relationship Id="rId8" Type="http://schemas.microsoft.com/office/2007/relationships/diagramDrawing" Target="../diagrams/drawing12.xml"/><Relationship Id="rId3" Type="http://schemas.openxmlformats.org/officeDocument/2006/relationships/image" Target="../media/image130.png"/><Relationship Id="rId7" Type="http://schemas.openxmlformats.org/officeDocument/2006/relationships/diagramColors" Target="../diagrams/colors12.xml"/><Relationship Id="rId2" Type="http://schemas.openxmlformats.org/officeDocument/2006/relationships/notesSlide" Target="../notesSlides/notesSlide14.xml"/><Relationship Id="rId1" Type="http://schemas.openxmlformats.org/officeDocument/2006/relationships/slideLayout" Target="../slideLayouts/slideLayout10.xml"/><Relationship Id="rId6" Type="http://schemas.openxmlformats.org/officeDocument/2006/relationships/diagramQuickStyle" Target="../diagrams/quickStyle12.xml"/><Relationship Id="rId5" Type="http://schemas.openxmlformats.org/officeDocument/2006/relationships/diagramLayout" Target="../diagrams/layout12.xml"/><Relationship Id="rId4" Type="http://schemas.openxmlformats.org/officeDocument/2006/relationships/diagramData" Target="../diagrams/data12.xml"/></Relationships>
</file>

<file path=ppt/slides/_rels/slide15.xml.rels><?xml version="1.0" encoding="UTF-8" standalone="yes"?>
<Relationships xmlns="http://schemas.openxmlformats.org/package/2006/relationships"><Relationship Id="rId8" Type="http://schemas.openxmlformats.org/officeDocument/2006/relationships/diagramColors" Target="../diagrams/colors13.xml"/><Relationship Id="rId3" Type="http://schemas.openxmlformats.org/officeDocument/2006/relationships/image" Target="../media/image131.jpeg"/><Relationship Id="rId7" Type="http://schemas.openxmlformats.org/officeDocument/2006/relationships/diagramQuickStyle" Target="../diagrams/quickStyle13.xml"/><Relationship Id="rId2" Type="http://schemas.openxmlformats.org/officeDocument/2006/relationships/notesSlide" Target="../notesSlides/notesSlide15.xml"/><Relationship Id="rId1" Type="http://schemas.openxmlformats.org/officeDocument/2006/relationships/slideLayout" Target="../slideLayouts/slideLayout11.xml"/><Relationship Id="rId6" Type="http://schemas.openxmlformats.org/officeDocument/2006/relationships/diagramLayout" Target="../diagrams/layout13.xml"/><Relationship Id="rId5" Type="http://schemas.openxmlformats.org/officeDocument/2006/relationships/diagramData" Target="../diagrams/data13.xml"/><Relationship Id="rId4" Type="http://schemas.openxmlformats.org/officeDocument/2006/relationships/image" Target="../media/image132.png"/><Relationship Id="rId9" Type="http://schemas.microsoft.com/office/2007/relationships/diagramDrawing" Target="../diagrams/drawing13.xml"/></Relationships>
</file>

<file path=ppt/slides/_rels/slide16.xml.rels><?xml version="1.0" encoding="UTF-8" standalone="yes"?>
<Relationships xmlns="http://schemas.openxmlformats.org/package/2006/relationships"><Relationship Id="rId8" Type="http://schemas.openxmlformats.org/officeDocument/2006/relationships/diagramData" Target="../diagrams/data14.xml"/><Relationship Id="rId3" Type="http://schemas.openxmlformats.org/officeDocument/2006/relationships/notesSlide" Target="../notesSlides/notesSlide16.xml"/><Relationship Id="rId7" Type="http://schemas.openxmlformats.org/officeDocument/2006/relationships/image" Target="../media/image136.jpeg"/><Relationship Id="rId12" Type="http://schemas.microsoft.com/office/2007/relationships/diagramDrawing" Target="../diagrams/drawing14.xml"/><Relationship Id="rId2" Type="http://schemas.openxmlformats.org/officeDocument/2006/relationships/slideLayout" Target="../slideLayouts/slideLayout11.xml"/><Relationship Id="rId1" Type="http://schemas.openxmlformats.org/officeDocument/2006/relationships/tags" Target="../tags/tag2.xml"/><Relationship Id="rId6" Type="http://schemas.openxmlformats.org/officeDocument/2006/relationships/image" Target="../media/image135.jpeg"/><Relationship Id="rId11" Type="http://schemas.openxmlformats.org/officeDocument/2006/relationships/diagramColors" Target="../diagrams/colors14.xml"/><Relationship Id="rId5" Type="http://schemas.openxmlformats.org/officeDocument/2006/relationships/image" Target="../media/image134.jpeg"/><Relationship Id="rId10" Type="http://schemas.openxmlformats.org/officeDocument/2006/relationships/diagramQuickStyle" Target="../diagrams/quickStyle14.xml"/><Relationship Id="rId4" Type="http://schemas.openxmlformats.org/officeDocument/2006/relationships/image" Target="../media/image133.png"/><Relationship Id="rId9" Type="http://schemas.openxmlformats.org/officeDocument/2006/relationships/diagramLayout" Target="../diagrams/layout14.xml"/></Relationships>
</file>

<file path=ppt/slides/_rels/slide17.xml.rels><?xml version="1.0" encoding="UTF-8" standalone="yes"?>
<Relationships xmlns="http://schemas.openxmlformats.org/package/2006/relationships"><Relationship Id="rId8" Type="http://schemas.openxmlformats.org/officeDocument/2006/relationships/image" Target="../media/image142.svg"/><Relationship Id="rId13" Type="http://schemas.microsoft.com/office/2007/relationships/diagramDrawing" Target="../diagrams/drawing15.xml"/><Relationship Id="rId3" Type="http://schemas.openxmlformats.org/officeDocument/2006/relationships/image" Target="../media/image137.png"/><Relationship Id="rId7" Type="http://schemas.openxmlformats.org/officeDocument/2006/relationships/image" Target="../media/image141.png"/><Relationship Id="rId12" Type="http://schemas.openxmlformats.org/officeDocument/2006/relationships/diagramColors" Target="../diagrams/colors15.xml"/><Relationship Id="rId2" Type="http://schemas.openxmlformats.org/officeDocument/2006/relationships/notesSlide" Target="../notesSlides/notesSlide17.xml"/><Relationship Id="rId1" Type="http://schemas.openxmlformats.org/officeDocument/2006/relationships/slideLayout" Target="../slideLayouts/slideLayout11.xml"/><Relationship Id="rId6" Type="http://schemas.openxmlformats.org/officeDocument/2006/relationships/image" Target="../media/image140.svg"/><Relationship Id="rId11" Type="http://schemas.openxmlformats.org/officeDocument/2006/relationships/diagramQuickStyle" Target="../diagrams/quickStyle15.xml"/><Relationship Id="rId5" Type="http://schemas.openxmlformats.org/officeDocument/2006/relationships/image" Target="../media/image139.png"/><Relationship Id="rId10" Type="http://schemas.openxmlformats.org/officeDocument/2006/relationships/diagramLayout" Target="../diagrams/layout15.xml"/><Relationship Id="rId4" Type="http://schemas.openxmlformats.org/officeDocument/2006/relationships/image" Target="../media/image138.svg"/><Relationship Id="rId9" Type="http://schemas.openxmlformats.org/officeDocument/2006/relationships/diagramData" Target="../diagrams/data15.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16.xml"/><Relationship Id="rId7" Type="http://schemas.microsoft.com/office/2007/relationships/diagramDrawing" Target="../diagrams/drawing16.xml"/><Relationship Id="rId2" Type="http://schemas.openxmlformats.org/officeDocument/2006/relationships/notesSlide" Target="../notesSlides/notesSlide18.xml"/><Relationship Id="rId1" Type="http://schemas.openxmlformats.org/officeDocument/2006/relationships/slideLayout" Target="../slideLayouts/slideLayout11.xml"/><Relationship Id="rId6" Type="http://schemas.openxmlformats.org/officeDocument/2006/relationships/diagramColors" Target="../diagrams/colors16.xml"/><Relationship Id="rId5" Type="http://schemas.openxmlformats.org/officeDocument/2006/relationships/diagramQuickStyle" Target="../diagrams/quickStyle16.xml"/><Relationship Id="rId4" Type="http://schemas.openxmlformats.org/officeDocument/2006/relationships/diagramLayout" Target="../diagrams/layout1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1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image" Target="../media/image14.jpeg"/><Relationship Id="rId7" Type="http://schemas.openxmlformats.org/officeDocument/2006/relationships/diagramData" Target="../diagrams/data2.xml"/><Relationship Id="rId2" Type="http://schemas.openxmlformats.org/officeDocument/2006/relationships/notesSlide" Target="../notesSlides/notesSlide3.xml"/><Relationship Id="rId1" Type="http://schemas.openxmlformats.org/officeDocument/2006/relationships/slideLayout" Target="../slideLayouts/slideLayout22.xml"/><Relationship Id="rId6" Type="http://schemas.openxmlformats.org/officeDocument/2006/relationships/image" Target="../media/image17.jpeg"/><Relationship Id="rId11" Type="http://schemas.microsoft.com/office/2007/relationships/diagramDrawing" Target="../diagrams/drawing2.xml"/><Relationship Id="rId5" Type="http://schemas.openxmlformats.org/officeDocument/2006/relationships/image" Target="../media/image16.jpeg"/><Relationship Id="rId10" Type="http://schemas.openxmlformats.org/officeDocument/2006/relationships/diagramColors" Target="../diagrams/colors2.xml"/><Relationship Id="rId4" Type="http://schemas.openxmlformats.org/officeDocument/2006/relationships/image" Target="../media/image15.jpeg"/><Relationship Id="rId9" Type="http://schemas.openxmlformats.org/officeDocument/2006/relationships/diagramQuickStyle" Target="../diagrams/quickStyle2.xml"/></Relationships>
</file>

<file path=ppt/slides/_rels/slide4.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27.png"/><Relationship Id="rId18" Type="http://schemas.microsoft.com/office/2007/relationships/diagramDrawing" Target="../diagrams/drawing3.xml"/><Relationship Id="rId3" Type="http://schemas.openxmlformats.org/officeDocument/2006/relationships/notesSlide" Target="../notesSlides/notesSlide4.xml"/><Relationship Id="rId7" Type="http://schemas.openxmlformats.org/officeDocument/2006/relationships/image" Target="../media/image21.png"/><Relationship Id="rId12" Type="http://schemas.openxmlformats.org/officeDocument/2006/relationships/image" Target="../media/image26.png"/><Relationship Id="rId17" Type="http://schemas.openxmlformats.org/officeDocument/2006/relationships/diagramColors" Target="../diagrams/colors3.xml"/><Relationship Id="rId2" Type="http://schemas.openxmlformats.org/officeDocument/2006/relationships/slideLayout" Target="../slideLayouts/slideLayout16.xml"/><Relationship Id="rId16" Type="http://schemas.openxmlformats.org/officeDocument/2006/relationships/diagramQuickStyle" Target="../diagrams/quickStyle3.xml"/><Relationship Id="rId1" Type="http://schemas.openxmlformats.org/officeDocument/2006/relationships/tags" Target="../tags/tag1.xml"/><Relationship Id="rId6" Type="http://schemas.openxmlformats.org/officeDocument/2006/relationships/image" Target="../media/image20.png"/><Relationship Id="rId11" Type="http://schemas.openxmlformats.org/officeDocument/2006/relationships/image" Target="../media/image25.png"/><Relationship Id="rId5" Type="http://schemas.openxmlformats.org/officeDocument/2006/relationships/image" Target="../media/image19.png"/><Relationship Id="rId15" Type="http://schemas.openxmlformats.org/officeDocument/2006/relationships/diagramLayout" Target="../diagrams/layout3.xml"/><Relationship Id="rId10" Type="http://schemas.openxmlformats.org/officeDocument/2006/relationships/image" Target="../media/image24.png"/><Relationship Id="rId4" Type="http://schemas.openxmlformats.org/officeDocument/2006/relationships/image" Target="../media/image18.jpeg"/><Relationship Id="rId9" Type="http://schemas.openxmlformats.org/officeDocument/2006/relationships/image" Target="../media/image23.png"/><Relationship Id="rId14" Type="http://schemas.openxmlformats.org/officeDocument/2006/relationships/diagramData" Target="../diagrams/data3.xml"/></Relationships>
</file>

<file path=ppt/slides/_rels/slide5.xml.rels><?xml version="1.0" encoding="UTF-8" standalone="yes"?>
<Relationships xmlns="http://schemas.openxmlformats.org/package/2006/relationships"><Relationship Id="rId8" Type="http://schemas.openxmlformats.org/officeDocument/2006/relationships/diagramColors" Target="../diagrams/colors4.xml"/><Relationship Id="rId3" Type="http://schemas.openxmlformats.org/officeDocument/2006/relationships/chart" Target="../charts/chart1.xml"/><Relationship Id="rId7" Type="http://schemas.openxmlformats.org/officeDocument/2006/relationships/diagramQuickStyle" Target="../diagrams/quickStyle4.xml"/><Relationship Id="rId2" Type="http://schemas.openxmlformats.org/officeDocument/2006/relationships/notesSlide" Target="../notesSlides/notesSlide5.xml"/><Relationship Id="rId1" Type="http://schemas.openxmlformats.org/officeDocument/2006/relationships/slideLayout" Target="../slideLayouts/slideLayout23.xml"/><Relationship Id="rId6" Type="http://schemas.openxmlformats.org/officeDocument/2006/relationships/diagramLayout" Target="../diagrams/layout4.xml"/><Relationship Id="rId5" Type="http://schemas.openxmlformats.org/officeDocument/2006/relationships/diagramData" Target="../diagrams/data4.xml"/><Relationship Id="rId4" Type="http://schemas.openxmlformats.org/officeDocument/2006/relationships/chart" Target="../charts/chart2.xml"/><Relationship Id="rId9" Type="http://schemas.microsoft.com/office/2007/relationships/diagramDrawing" Target="../diagrams/drawing4.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6.xml"/><Relationship Id="rId1" Type="http://schemas.openxmlformats.org/officeDocument/2006/relationships/slideLayout" Target="../slideLayouts/slideLayout11.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7.xml.rels><?xml version="1.0" encoding="UTF-8" standalone="yes"?>
<Relationships xmlns="http://schemas.openxmlformats.org/package/2006/relationships"><Relationship Id="rId26" Type="http://schemas.openxmlformats.org/officeDocument/2006/relationships/image" Target="../media/image51.png"/><Relationship Id="rId21" Type="http://schemas.openxmlformats.org/officeDocument/2006/relationships/image" Target="../media/image46.png"/><Relationship Id="rId34" Type="http://schemas.openxmlformats.org/officeDocument/2006/relationships/image" Target="../media/image59.png"/><Relationship Id="rId42" Type="http://schemas.openxmlformats.org/officeDocument/2006/relationships/image" Target="../media/image67.png"/><Relationship Id="rId47" Type="http://schemas.openxmlformats.org/officeDocument/2006/relationships/image" Target="../media/image72.png"/><Relationship Id="rId50" Type="http://schemas.openxmlformats.org/officeDocument/2006/relationships/image" Target="../media/image75.png"/><Relationship Id="rId55" Type="http://schemas.openxmlformats.org/officeDocument/2006/relationships/image" Target="../media/image80.png"/><Relationship Id="rId63" Type="http://schemas.openxmlformats.org/officeDocument/2006/relationships/diagramData" Target="../diagrams/data6.xml"/><Relationship Id="rId7" Type="http://schemas.openxmlformats.org/officeDocument/2006/relationships/image" Target="../media/image32.png"/><Relationship Id="rId2" Type="http://schemas.openxmlformats.org/officeDocument/2006/relationships/notesSlide" Target="../notesSlides/notesSlide7.xml"/><Relationship Id="rId16" Type="http://schemas.openxmlformats.org/officeDocument/2006/relationships/image" Target="../media/image41.png"/><Relationship Id="rId29" Type="http://schemas.openxmlformats.org/officeDocument/2006/relationships/image" Target="../media/image54.png"/><Relationship Id="rId11" Type="http://schemas.openxmlformats.org/officeDocument/2006/relationships/image" Target="../media/image36.png"/><Relationship Id="rId24" Type="http://schemas.openxmlformats.org/officeDocument/2006/relationships/image" Target="../media/image49.png"/><Relationship Id="rId32" Type="http://schemas.openxmlformats.org/officeDocument/2006/relationships/image" Target="../media/image57.png"/><Relationship Id="rId37" Type="http://schemas.openxmlformats.org/officeDocument/2006/relationships/image" Target="../media/image62.png"/><Relationship Id="rId40" Type="http://schemas.openxmlformats.org/officeDocument/2006/relationships/image" Target="../media/image65.png"/><Relationship Id="rId45" Type="http://schemas.openxmlformats.org/officeDocument/2006/relationships/image" Target="../media/image70.png"/><Relationship Id="rId53" Type="http://schemas.openxmlformats.org/officeDocument/2006/relationships/image" Target="../media/image78.png"/><Relationship Id="rId58" Type="http://schemas.openxmlformats.org/officeDocument/2006/relationships/image" Target="../media/image83.png"/><Relationship Id="rId66" Type="http://schemas.openxmlformats.org/officeDocument/2006/relationships/diagramColors" Target="../diagrams/colors6.xml"/><Relationship Id="rId5" Type="http://schemas.openxmlformats.org/officeDocument/2006/relationships/image" Target="../media/image30.png"/><Relationship Id="rId61" Type="http://schemas.openxmlformats.org/officeDocument/2006/relationships/image" Target="../media/image86.png"/><Relationship Id="rId19" Type="http://schemas.openxmlformats.org/officeDocument/2006/relationships/image" Target="../media/image44.png"/><Relationship Id="rId14" Type="http://schemas.openxmlformats.org/officeDocument/2006/relationships/image" Target="../media/image39.png"/><Relationship Id="rId22" Type="http://schemas.openxmlformats.org/officeDocument/2006/relationships/image" Target="../media/image47.png"/><Relationship Id="rId27" Type="http://schemas.openxmlformats.org/officeDocument/2006/relationships/image" Target="../media/image52.png"/><Relationship Id="rId30" Type="http://schemas.openxmlformats.org/officeDocument/2006/relationships/image" Target="../media/image55.png"/><Relationship Id="rId35" Type="http://schemas.openxmlformats.org/officeDocument/2006/relationships/image" Target="../media/image60.png"/><Relationship Id="rId43" Type="http://schemas.openxmlformats.org/officeDocument/2006/relationships/image" Target="../media/image68.png"/><Relationship Id="rId48" Type="http://schemas.openxmlformats.org/officeDocument/2006/relationships/image" Target="../media/image73.png"/><Relationship Id="rId56" Type="http://schemas.openxmlformats.org/officeDocument/2006/relationships/image" Target="../media/image81.png"/><Relationship Id="rId64" Type="http://schemas.openxmlformats.org/officeDocument/2006/relationships/diagramLayout" Target="../diagrams/layout6.xml"/><Relationship Id="rId8" Type="http://schemas.openxmlformats.org/officeDocument/2006/relationships/image" Target="../media/image33.png"/><Relationship Id="rId51" Type="http://schemas.openxmlformats.org/officeDocument/2006/relationships/image" Target="../media/image76.png"/><Relationship Id="rId3" Type="http://schemas.openxmlformats.org/officeDocument/2006/relationships/image" Target="../media/image28.png"/><Relationship Id="rId12" Type="http://schemas.openxmlformats.org/officeDocument/2006/relationships/image" Target="../media/image37.png"/><Relationship Id="rId17" Type="http://schemas.openxmlformats.org/officeDocument/2006/relationships/image" Target="../media/image42.png"/><Relationship Id="rId25" Type="http://schemas.openxmlformats.org/officeDocument/2006/relationships/image" Target="../media/image50.png"/><Relationship Id="rId33" Type="http://schemas.openxmlformats.org/officeDocument/2006/relationships/image" Target="../media/image58.png"/><Relationship Id="rId38" Type="http://schemas.openxmlformats.org/officeDocument/2006/relationships/image" Target="../media/image63.png"/><Relationship Id="rId46" Type="http://schemas.openxmlformats.org/officeDocument/2006/relationships/image" Target="../media/image71.png"/><Relationship Id="rId59" Type="http://schemas.openxmlformats.org/officeDocument/2006/relationships/image" Target="../media/image84.png"/><Relationship Id="rId67" Type="http://schemas.microsoft.com/office/2007/relationships/diagramDrawing" Target="../diagrams/drawing6.xml"/><Relationship Id="rId20" Type="http://schemas.openxmlformats.org/officeDocument/2006/relationships/image" Target="../media/image45.png"/><Relationship Id="rId41" Type="http://schemas.openxmlformats.org/officeDocument/2006/relationships/image" Target="../media/image66.png"/><Relationship Id="rId54" Type="http://schemas.openxmlformats.org/officeDocument/2006/relationships/image" Target="../media/image79.png"/><Relationship Id="rId62" Type="http://schemas.openxmlformats.org/officeDocument/2006/relationships/image" Target="../media/image87.png"/><Relationship Id="rId1" Type="http://schemas.openxmlformats.org/officeDocument/2006/relationships/slideLayout" Target="../slideLayouts/slideLayout22.xml"/><Relationship Id="rId6" Type="http://schemas.openxmlformats.org/officeDocument/2006/relationships/image" Target="../media/image31.png"/><Relationship Id="rId15" Type="http://schemas.openxmlformats.org/officeDocument/2006/relationships/image" Target="../media/image40.png"/><Relationship Id="rId23" Type="http://schemas.openxmlformats.org/officeDocument/2006/relationships/image" Target="../media/image48.png"/><Relationship Id="rId28" Type="http://schemas.openxmlformats.org/officeDocument/2006/relationships/image" Target="../media/image53.png"/><Relationship Id="rId36" Type="http://schemas.openxmlformats.org/officeDocument/2006/relationships/image" Target="../media/image61.png"/><Relationship Id="rId49" Type="http://schemas.openxmlformats.org/officeDocument/2006/relationships/image" Target="../media/image74.png"/><Relationship Id="rId57" Type="http://schemas.openxmlformats.org/officeDocument/2006/relationships/image" Target="../media/image82.png"/><Relationship Id="rId10" Type="http://schemas.openxmlformats.org/officeDocument/2006/relationships/image" Target="../media/image35.png"/><Relationship Id="rId31" Type="http://schemas.openxmlformats.org/officeDocument/2006/relationships/image" Target="../media/image56.png"/><Relationship Id="rId44" Type="http://schemas.openxmlformats.org/officeDocument/2006/relationships/image" Target="../media/image69.png"/><Relationship Id="rId52" Type="http://schemas.openxmlformats.org/officeDocument/2006/relationships/image" Target="../media/image77.png"/><Relationship Id="rId60" Type="http://schemas.openxmlformats.org/officeDocument/2006/relationships/image" Target="../media/image85.png"/><Relationship Id="rId65" Type="http://schemas.openxmlformats.org/officeDocument/2006/relationships/diagramQuickStyle" Target="../diagrams/quickStyle6.xml"/><Relationship Id="rId4" Type="http://schemas.openxmlformats.org/officeDocument/2006/relationships/image" Target="../media/image29.png"/><Relationship Id="rId9" Type="http://schemas.openxmlformats.org/officeDocument/2006/relationships/image" Target="../media/image34.png"/><Relationship Id="rId13" Type="http://schemas.openxmlformats.org/officeDocument/2006/relationships/image" Target="../media/image38.png"/><Relationship Id="rId18" Type="http://schemas.openxmlformats.org/officeDocument/2006/relationships/image" Target="../media/image43.png"/><Relationship Id="rId39" Type="http://schemas.openxmlformats.org/officeDocument/2006/relationships/image" Target="../media/image64.png"/></Relationships>
</file>

<file path=ppt/slides/_rels/slide8.xml.rels><?xml version="1.0" encoding="UTF-8" standalone="yes"?>
<Relationships xmlns="http://schemas.openxmlformats.org/package/2006/relationships"><Relationship Id="rId8" Type="http://schemas.openxmlformats.org/officeDocument/2006/relationships/diagramLayout" Target="../diagrams/layout7.xml"/><Relationship Id="rId3" Type="http://schemas.openxmlformats.org/officeDocument/2006/relationships/image" Target="../media/image88.png"/><Relationship Id="rId7" Type="http://schemas.openxmlformats.org/officeDocument/2006/relationships/diagramData" Target="../diagrams/data7.xml"/><Relationship Id="rId2" Type="http://schemas.openxmlformats.org/officeDocument/2006/relationships/notesSlide" Target="../notesSlides/notesSlide8.xml"/><Relationship Id="rId1" Type="http://schemas.openxmlformats.org/officeDocument/2006/relationships/slideLayout" Target="../slideLayouts/slideLayout22.xml"/><Relationship Id="rId6" Type="http://schemas.openxmlformats.org/officeDocument/2006/relationships/image" Target="../media/image28.png"/><Relationship Id="rId11" Type="http://schemas.microsoft.com/office/2007/relationships/diagramDrawing" Target="../diagrams/drawing7.xml"/><Relationship Id="rId5" Type="http://schemas.openxmlformats.org/officeDocument/2006/relationships/image" Target="../media/image90.png"/><Relationship Id="rId10" Type="http://schemas.openxmlformats.org/officeDocument/2006/relationships/diagramColors" Target="../diagrams/colors7.xml"/><Relationship Id="rId4" Type="http://schemas.openxmlformats.org/officeDocument/2006/relationships/image" Target="../media/image89.png"/><Relationship Id="rId9" Type="http://schemas.openxmlformats.org/officeDocument/2006/relationships/diagramQuickStyle" Target="../diagrams/quickStyle7.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9.xml"/><Relationship Id="rId1" Type="http://schemas.openxmlformats.org/officeDocument/2006/relationships/slideLayout" Target="../slideLayouts/slideLayout17.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F9E1816E-136A-4703-A52E-02E9968C5AC1}"/>
              </a:ext>
            </a:extLst>
          </p:cNvPr>
          <p:cNvSpPr>
            <a:spLocks noGrp="1"/>
          </p:cNvSpPr>
          <p:nvPr>
            <p:ph type="ctrTitle"/>
          </p:nvPr>
        </p:nvSpPr>
        <p:spPr>
          <a:xfrm>
            <a:off x="929061" y="2737276"/>
            <a:ext cx="9357360" cy="2292309"/>
          </a:xfrm>
        </p:spPr>
        <p:txBody>
          <a:bodyPr/>
          <a:lstStyle/>
          <a:p>
            <a:pPr>
              <a:lnSpc>
                <a:spcPct val="120000"/>
              </a:lnSpc>
            </a:pPr>
            <a:r>
              <a:rPr lang="en-US" sz="3600" i="1"/>
              <a:t>Huawei Storage Introduction</a:t>
            </a:r>
            <a:br>
              <a:rPr lang="en-US" sz="2800" i="1"/>
            </a:br>
            <a:br>
              <a:rPr lang="en-US" sz="2800" i="1"/>
            </a:br>
            <a:r>
              <a:rPr lang="en-US" sz="2000" i="1"/>
              <a:t>Boston Storage Solution Group</a:t>
            </a:r>
            <a:br>
              <a:rPr lang="en-US" sz="2000" i="1"/>
            </a:br>
            <a:r>
              <a:rPr lang="en-US" sz="2000" i="1"/>
              <a:t>April 2020</a:t>
            </a:r>
            <a:br>
              <a:rPr lang="en-US" sz="2800" i="1"/>
            </a:br>
            <a:endParaRPr lang="en-US" sz="2800" i="1"/>
          </a:p>
        </p:txBody>
      </p:sp>
    </p:spTree>
    <p:extLst>
      <p:ext uri="{BB962C8B-B14F-4D97-AF65-F5344CB8AC3E}">
        <p14:creationId xmlns:p14="http://schemas.microsoft.com/office/powerpoint/2010/main" val="408149034"/>
      </p:ext>
    </p:extLst>
  </p:cSld>
  <p:clrMapOvr>
    <a:masterClrMapping/>
  </p:clrMapOvr>
  <mc:AlternateContent xmlns:mc="http://schemas.openxmlformats.org/markup-compatibility/2006" xmlns:p14="http://schemas.microsoft.com/office/powerpoint/2010/main">
    <mc:Choice Requires="p14">
      <p:transition spd="slow" p14:dur="2000" advTm="9159"/>
    </mc:Choice>
    <mc:Fallback xmlns="">
      <p:transition spd="slow" advTm="9159"/>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9" name="图片 108" descr="1_0001_组-36"/>
          <p:cNvPicPr>
            <a:picLocks noChangeAspect="1"/>
          </p:cNvPicPr>
          <p:nvPr/>
        </p:nvPicPr>
        <p:blipFill>
          <a:blip r:embed="rId3"/>
          <a:stretch>
            <a:fillRect/>
          </a:stretch>
        </p:blipFill>
        <p:spPr>
          <a:xfrm>
            <a:off x="1278223" y="1262558"/>
            <a:ext cx="10000992" cy="537085"/>
          </a:xfrm>
          <a:prstGeom prst="rect">
            <a:avLst/>
          </a:prstGeom>
        </p:spPr>
      </p:pic>
      <p:pic>
        <p:nvPicPr>
          <p:cNvPr id="92" name="图片 91" descr="图层 804"/>
          <p:cNvPicPr>
            <a:picLocks noChangeAspect="1"/>
          </p:cNvPicPr>
          <p:nvPr/>
        </p:nvPicPr>
        <p:blipFill>
          <a:blip r:embed="rId4"/>
          <a:stretch>
            <a:fillRect/>
          </a:stretch>
        </p:blipFill>
        <p:spPr>
          <a:xfrm>
            <a:off x="1" y="3179013"/>
            <a:ext cx="12879516" cy="1687718"/>
          </a:xfrm>
          <a:prstGeom prst="rect">
            <a:avLst/>
          </a:prstGeom>
        </p:spPr>
      </p:pic>
      <p:sp>
        <p:nvSpPr>
          <p:cNvPr id="124" name="Converged storage and database">
            <a:extLst>
              <a:ext uri="{FF2B5EF4-FFF2-40B4-BE49-F238E27FC236}">
                <a16:creationId xmlns:a16="http://schemas.microsoft.com/office/drawing/2014/main" id="{767D486B-E60C-49E7-B840-D3438EE69319}"/>
              </a:ext>
            </a:extLst>
          </p:cNvPr>
          <p:cNvSpPr txBox="1"/>
          <p:nvPr/>
        </p:nvSpPr>
        <p:spPr>
          <a:xfrm>
            <a:off x="282742" y="4876611"/>
            <a:ext cx="1898048" cy="588036"/>
          </a:xfrm>
          <a:prstGeom prst="rect">
            <a:avLst/>
          </a:prstGeom>
          <a:ln w="12700">
            <a:miter lim="400000"/>
          </a:ln>
        </p:spPr>
        <p:txBody>
          <a:bodyPr wrap="square" lIns="67679" tIns="67679" rIns="67679" bIns="67679" anchor="ctr">
            <a:spAutoFit/>
          </a:bodyPr>
          <a:lstStyle>
            <a:lvl1pPr defTabSz="2073275">
              <a:lnSpc>
                <a:spcPct val="150000"/>
              </a:lnSpc>
              <a:defRPr sz="6000">
                <a:solidFill>
                  <a:srgbClr val="FFC000"/>
                </a:solidFill>
                <a:latin typeface="Arial"/>
                <a:ea typeface="Arial"/>
                <a:cs typeface="Arial"/>
                <a:sym typeface="Arial"/>
              </a:defRPr>
            </a:lvl1pPr>
          </a:lstStyle>
          <a:p>
            <a:pPr hangingPunct="0">
              <a:lnSpc>
                <a:spcPct val="100000"/>
              </a:lnSpc>
              <a:spcBef>
                <a:spcPct val="0"/>
              </a:spcBef>
              <a:spcAft>
                <a:spcPct val="0"/>
              </a:spcAft>
            </a:pPr>
            <a:r>
              <a:rPr lang="zh-CN" altLang="en-US" sz="1466" kern="0" dirty="0">
                <a:solidFill>
                  <a:srgbClr val="FFFF00"/>
                </a:solidFill>
                <a:latin typeface="Arial" panose="020B0604020202020204" pitchFamily="34" charset="0"/>
                <a:ea typeface="微软雅黑" pitchFamily="34" charset="-122"/>
                <a:cs typeface="Arial" panose="020B0604020202020204" pitchFamily="34" charset="0"/>
                <a:sym typeface="Arial" panose="020B0604020202020204" pitchFamily="34" charset="0"/>
              </a:rPr>
              <a:t>Full-stack </a:t>
            </a:r>
            <a:endParaRPr lang="en-US" altLang="zh-CN" sz="1466" kern="0" dirty="0">
              <a:solidFill>
                <a:srgbClr val="FFFF00"/>
              </a:solidFill>
              <a:latin typeface="Arial" panose="020B0604020202020204" pitchFamily="34" charset="0"/>
              <a:ea typeface="微软雅黑" pitchFamily="34" charset="-122"/>
              <a:cs typeface="Arial" panose="020B0604020202020204" pitchFamily="34" charset="0"/>
              <a:sym typeface="Arial" panose="020B0604020202020204" pitchFamily="34" charset="0"/>
            </a:endParaRPr>
          </a:p>
          <a:p>
            <a:pPr hangingPunct="0">
              <a:lnSpc>
                <a:spcPct val="100000"/>
              </a:lnSpc>
              <a:spcBef>
                <a:spcPct val="0"/>
              </a:spcBef>
              <a:spcAft>
                <a:spcPct val="0"/>
              </a:spcAft>
            </a:pPr>
            <a:r>
              <a:rPr lang="en-US" altLang="zh-CN" sz="1466" kern="0" dirty="0">
                <a:solidFill>
                  <a:srgbClr val="FFFF00"/>
                </a:solidFill>
                <a:latin typeface="Arial" panose="020B0604020202020204" pitchFamily="34" charset="0"/>
                <a:ea typeface="微软雅黑" pitchFamily="34" charset="-122"/>
                <a:cs typeface="Arial" panose="020B0604020202020204" pitchFamily="34" charset="0"/>
                <a:sym typeface="Arial" panose="020B0604020202020204" pitchFamily="34" charset="0"/>
              </a:rPr>
              <a:t>D</a:t>
            </a:r>
            <a:r>
              <a:rPr lang="zh-CN" altLang="en-US" sz="1466" kern="0" dirty="0">
                <a:solidFill>
                  <a:srgbClr val="FFFF00"/>
                </a:solidFill>
                <a:latin typeface="Arial" panose="020B0604020202020204" pitchFamily="34" charset="0"/>
                <a:ea typeface="微软雅黑" pitchFamily="34" charset="-122"/>
                <a:cs typeface="Arial" panose="020B0604020202020204" pitchFamily="34" charset="0"/>
                <a:sym typeface="Arial" panose="020B0604020202020204" pitchFamily="34" charset="0"/>
              </a:rPr>
              <a:t>ata </a:t>
            </a:r>
            <a:r>
              <a:rPr lang="en-US" altLang="zh-CN" sz="1466" kern="0" dirty="0">
                <a:solidFill>
                  <a:srgbClr val="FFFF00"/>
                </a:solidFill>
                <a:latin typeface="Arial" panose="020B0604020202020204" pitchFamily="34" charset="0"/>
                <a:ea typeface="微软雅黑" pitchFamily="34" charset="-122"/>
                <a:cs typeface="Arial" panose="020B0604020202020204" pitchFamily="34" charset="0"/>
                <a:sym typeface="Arial" panose="020B0604020202020204" pitchFamily="34" charset="0"/>
              </a:rPr>
              <a:t>I</a:t>
            </a:r>
            <a:r>
              <a:rPr lang="zh-CN" altLang="en-US" sz="1466" kern="0" dirty="0">
                <a:solidFill>
                  <a:srgbClr val="FFFF00"/>
                </a:solidFill>
                <a:latin typeface="Arial" panose="020B0604020202020204" pitchFamily="34" charset="0"/>
                <a:ea typeface="微软雅黑" pitchFamily="34" charset="-122"/>
                <a:cs typeface="Arial" panose="020B0604020202020204" pitchFamily="34" charset="0"/>
                <a:sym typeface="Arial" panose="020B0604020202020204" pitchFamily="34" charset="0"/>
              </a:rPr>
              <a:t>nfrastructure</a:t>
            </a:r>
            <a:endParaRPr lang="en-US" sz="1466" kern="0" dirty="0">
              <a:solidFill>
                <a:srgbClr val="FFFF00"/>
              </a:solidFill>
              <a:latin typeface="Arial" panose="020B0604020202020204" pitchFamily="34" charset="0"/>
              <a:ea typeface="微软雅黑" pitchFamily="34" charset="-122"/>
              <a:cs typeface="Arial" panose="020B0604020202020204" pitchFamily="34" charset="0"/>
              <a:sym typeface="Arial" panose="020B0604020202020204" pitchFamily="34" charset="0"/>
            </a:endParaRPr>
          </a:p>
        </p:txBody>
      </p:sp>
      <p:sp>
        <p:nvSpPr>
          <p:cNvPr id="108" name="Converged storage and database">
            <a:extLst>
              <a:ext uri="{FF2B5EF4-FFF2-40B4-BE49-F238E27FC236}">
                <a16:creationId xmlns:a16="http://schemas.microsoft.com/office/drawing/2014/main" id="{767D486B-E60C-49E7-B840-D3438EE69319}"/>
              </a:ext>
            </a:extLst>
          </p:cNvPr>
          <p:cNvSpPr txBox="1"/>
          <p:nvPr/>
        </p:nvSpPr>
        <p:spPr>
          <a:xfrm>
            <a:off x="282744" y="3135674"/>
            <a:ext cx="1683362" cy="588036"/>
          </a:xfrm>
          <a:prstGeom prst="rect">
            <a:avLst/>
          </a:prstGeom>
          <a:ln w="12700">
            <a:miter lim="400000"/>
          </a:ln>
        </p:spPr>
        <p:txBody>
          <a:bodyPr wrap="square" lIns="67679" tIns="67679" rIns="67679" bIns="67679" anchor="ctr">
            <a:spAutoFit/>
          </a:bodyPr>
          <a:lstStyle>
            <a:lvl1pPr defTabSz="2073275">
              <a:lnSpc>
                <a:spcPct val="150000"/>
              </a:lnSpc>
              <a:defRPr sz="6000">
                <a:solidFill>
                  <a:srgbClr val="FFC000"/>
                </a:solidFill>
                <a:latin typeface="Arial"/>
                <a:ea typeface="Arial"/>
                <a:cs typeface="Arial"/>
                <a:sym typeface="Arial"/>
              </a:defRPr>
            </a:lvl1pPr>
          </a:lstStyle>
          <a:p>
            <a:pPr hangingPunct="0">
              <a:lnSpc>
                <a:spcPct val="100000"/>
              </a:lnSpc>
              <a:spcBef>
                <a:spcPct val="0"/>
              </a:spcBef>
              <a:spcAft>
                <a:spcPct val="0"/>
              </a:spcAft>
            </a:pPr>
            <a:r>
              <a:rPr lang="en-US" altLang="zh-CN" sz="1466" kern="0" dirty="0">
                <a:solidFill>
                  <a:srgbClr val="FFFF00"/>
                </a:solidFill>
                <a:latin typeface="Arial" panose="020B0604020202020204" pitchFamily="34" charset="0"/>
                <a:ea typeface="微软雅黑" pitchFamily="34" charset="-122"/>
                <a:cs typeface="Arial" panose="020B0604020202020204" pitchFamily="34" charset="0"/>
                <a:sym typeface="Arial" panose="020B0604020202020204" pitchFamily="34" charset="0"/>
              </a:rPr>
              <a:t>E2E L</a:t>
            </a:r>
            <a:r>
              <a:rPr lang="zh-CN" altLang="en-US" sz="1466" kern="0" dirty="0">
                <a:solidFill>
                  <a:srgbClr val="FFFF00"/>
                </a:solidFill>
                <a:latin typeface="Arial" panose="020B0604020202020204" pitchFamily="34" charset="0"/>
                <a:ea typeface="微软雅黑" pitchFamily="34" charset="-122"/>
                <a:cs typeface="Arial" panose="020B0604020202020204" pitchFamily="34" charset="0"/>
                <a:sym typeface="Arial" panose="020B0604020202020204" pitchFamily="34" charset="0"/>
              </a:rPr>
              <a:t>ifecycle </a:t>
            </a:r>
            <a:endParaRPr lang="en-US" altLang="zh-CN" sz="1466" kern="0" dirty="0">
              <a:solidFill>
                <a:srgbClr val="FFFF00"/>
              </a:solidFill>
              <a:latin typeface="Arial" panose="020B0604020202020204" pitchFamily="34" charset="0"/>
              <a:ea typeface="微软雅黑" pitchFamily="34" charset="-122"/>
              <a:cs typeface="Arial" panose="020B0604020202020204" pitchFamily="34" charset="0"/>
              <a:sym typeface="Arial" panose="020B0604020202020204" pitchFamily="34" charset="0"/>
            </a:endParaRPr>
          </a:p>
          <a:p>
            <a:pPr hangingPunct="0">
              <a:lnSpc>
                <a:spcPct val="100000"/>
              </a:lnSpc>
              <a:spcBef>
                <a:spcPct val="0"/>
              </a:spcBef>
              <a:spcAft>
                <a:spcPct val="0"/>
              </a:spcAft>
            </a:pPr>
            <a:r>
              <a:rPr lang="en-US" sz="1466" kern="0" dirty="0">
                <a:solidFill>
                  <a:srgbClr val="FFFF00"/>
                </a:solidFill>
                <a:latin typeface="Arial" panose="020B0604020202020204" pitchFamily="34" charset="0"/>
                <a:ea typeface="微软雅黑" pitchFamily="34" charset="-122"/>
                <a:cs typeface="Arial" panose="020B0604020202020204" pitchFamily="34" charset="0"/>
                <a:sym typeface="Arial" panose="020B0604020202020204" pitchFamily="34" charset="0"/>
              </a:rPr>
              <a:t>Management</a:t>
            </a:r>
          </a:p>
        </p:txBody>
      </p:sp>
      <p:pic>
        <p:nvPicPr>
          <p:cNvPr id="91" name="Picture 19" descr="\\Bchief-sever180\共享\华为\2016\6月\D-201606417-金融营销材料设计-刘泉\文件\link\组 26.png">
            <a:extLst>
              <a:ext uri="{FF2B5EF4-FFF2-40B4-BE49-F238E27FC236}">
                <a16:creationId xmlns:a16="http://schemas.microsoft.com/office/drawing/2014/main" id="{23049E7F-AAD5-F446-B2E3-971A4A122A91}"/>
              </a:ext>
            </a:extLst>
          </p:cNvPr>
          <p:cNvPicPr preferRelativeResize="0">
            <a:picLocks noChangeArrowheads="1"/>
          </p:cNvPicPr>
          <p:nvPr/>
        </p:nvPicPr>
        <p:blipFill>
          <a:blip r:embed="rId5">
            <a:lum bright="-10000" contrast="5000"/>
          </a:blip>
          <a:stretch>
            <a:fillRect/>
          </a:stretch>
        </p:blipFill>
        <p:spPr bwMode="auto">
          <a:xfrm>
            <a:off x="7426319" y="1584852"/>
            <a:ext cx="3424637" cy="288338"/>
          </a:xfrm>
          <a:prstGeom prst="rect">
            <a:avLst/>
          </a:prstGeom>
          <a:noFill/>
        </p:spPr>
      </p:pic>
      <p:sp>
        <p:nvSpPr>
          <p:cNvPr id="63" name="矩形 62">
            <a:extLst>
              <a:ext uri="{FF2B5EF4-FFF2-40B4-BE49-F238E27FC236}">
                <a16:creationId xmlns:a16="http://schemas.microsoft.com/office/drawing/2014/main" id="{1CEFE918-6446-4016-83D0-787DC3F5A69B}"/>
              </a:ext>
            </a:extLst>
          </p:cNvPr>
          <p:cNvSpPr/>
          <p:nvPr/>
        </p:nvSpPr>
        <p:spPr>
          <a:xfrm>
            <a:off x="5173466" y="1356804"/>
            <a:ext cx="615910" cy="177354"/>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88" hangingPunct="0">
              <a:spcBef>
                <a:spcPct val="0"/>
              </a:spcBef>
              <a:spcAft>
                <a:spcPct val="0"/>
              </a:spcAft>
            </a:pPr>
            <a:r>
              <a:rPr lang="en-US" altLang="zh-CN" sz="1067" kern="0" dirty="0">
                <a:solidFill>
                  <a:srgbClr val="FFFFFF"/>
                </a:solidFill>
                <a:latin typeface="Arial" panose="020B0604020202020204" pitchFamily="34" charset="0"/>
                <a:ea typeface="微软雅黑" pitchFamily="34" charset="-122"/>
                <a:cs typeface="Arial" panose="020B0604020202020204" pitchFamily="34" charset="0"/>
                <a:sym typeface="Arial" panose="020B0604020202020204" pitchFamily="34" charset="0"/>
              </a:rPr>
              <a:t>CRM</a:t>
            </a:r>
          </a:p>
        </p:txBody>
      </p:sp>
      <p:sp>
        <p:nvSpPr>
          <p:cNvPr id="64" name="矩形 63">
            <a:extLst>
              <a:ext uri="{FF2B5EF4-FFF2-40B4-BE49-F238E27FC236}">
                <a16:creationId xmlns:a16="http://schemas.microsoft.com/office/drawing/2014/main" id="{943DFBD7-64AD-46D8-BAF3-C6D4F309C886}"/>
              </a:ext>
            </a:extLst>
          </p:cNvPr>
          <p:cNvSpPr/>
          <p:nvPr/>
        </p:nvSpPr>
        <p:spPr>
          <a:xfrm>
            <a:off x="5827786" y="1331554"/>
            <a:ext cx="534867" cy="227854"/>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88" hangingPunct="0">
              <a:spcBef>
                <a:spcPct val="0"/>
              </a:spcBef>
              <a:spcAft>
                <a:spcPct val="0"/>
              </a:spcAft>
            </a:pPr>
            <a:r>
              <a:rPr lang="en-US" altLang="zh-CN" sz="1067" kern="0" dirty="0">
                <a:solidFill>
                  <a:srgbClr val="FFFFFF"/>
                </a:solidFill>
                <a:latin typeface="Arial" panose="020B0604020202020204" pitchFamily="34" charset="0"/>
                <a:ea typeface="微软雅黑" pitchFamily="34" charset="-122"/>
                <a:cs typeface="Arial" panose="020B0604020202020204" pitchFamily="34" charset="0"/>
                <a:sym typeface="Arial" panose="020B0604020202020204" pitchFamily="34" charset="0"/>
              </a:rPr>
              <a:t>ERP</a:t>
            </a:r>
          </a:p>
        </p:txBody>
      </p:sp>
      <p:sp>
        <p:nvSpPr>
          <p:cNvPr id="65" name="矩形 64">
            <a:extLst>
              <a:ext uri="{FF2B5EF4-FFF2-40B4-BE49-F238E27FC236}">
                <a16:creationId xmlns:a16="http://schemas.microsoft.com/office/drawing/2014/main" id="{5577134C-943C-40D1-BE49-1B4FABCA4A54}"/>
              </a:ext>
            </a:extLst>
          </p:cNvPr>
          <p:cNvSpPr/>
          <p:nvPr/>
        </p:nvSpPr>
        <p:spPr>
          <a:xfrm>
            <a:off x="6377066" y="1339899"/>
            <a:ext cx="504583" cy="21116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88" hangingPunct="0">
              <a:spcBef>
                <a:spcPct val="0"/>
              </a:spcBef>
              <a:spcAft>
                <a:spcPct val="0"/>
              </a:spcAft>
            </a:pPr>
            <a:r>
              <a:rPr lang="en-US" altLang="zh-CN" sz="1067" kern="0" dirty="0">
                <a:solidFill>
                  <a:srgbClr val="FFFFFF"/>
                </a:solidFill>
                <a:latin typeface="Arial" panose="020B0604020202020204" pitchFamily="34" charset="0"/>
                <a:ea typeface="微软雅黑" pitchFamily="34" charset="-122"/>
                <a:cs typeface="Arial" panose="020B0604020202020204" pitchFamily="34" charset="0"/>
                <a:sym typeface="Arial" panose="020B0604020202020204" pitchFamily="34" charset="0"/>
              </a:rPr>
              <a:t>PLM</a:t>
            </a:r>
          </a:p>
        </p:txBody>
      </p:sp>
      <p:sp>
        <p:nvSpPr>
          <p:cNvPr id="73" name="矩形 72">
            <a:extLst>
              <a:ext uri="{FF2B5EF4-FFF2-40B4-BE49-F238E27FC236}">
                <a16:creationId xmlns:a16="http://schemas.microsoft.com/office/drawing/2014/main" id="{62239AE7-104E-40A2-BAEE-445A1FDBE031}"/>
              </a:ext>
            </a:extLst>
          </p:cNvPr>
          <p:cNvSpPr/>
          <p:nvPr/>
        </p:nvSpPr>
        <p:spPr>
          <a:xfrm>
            <a:off x="6903963" y="1310995"/>
            <a:ext cx="768353" cy="256445"/>
          </a:xfrm>
          <a:prstGeom prst="rect">
            <a:avLst/>
          </a:prstGeom>
        </p:spPr>
        <p:txBody>
          <a:bodyPr wrap="square">
            <a:spAutoFit/>
          </a:bodyPr>
          <a:lstStyle/>
          <a:p>
            <a:pPr algn="ctr" defTabSz="913988" hangingPunct="0">
              <a:spcBef>
                <a:spcPct val="0"/>
              </a:spcBef>
              <a:spcAft>
                <a:spcPct val="0"/>
              </a:spcAft>
            </a:pPr>
            <a:r>
              <a:rPr lang="en-US" altLang="zh-CN" sz="1067" kern="0" dirty="0">
                <a:solidFill>
                  <a:srgbClr val="FFFFFF"/>
                </a:solidFill>
                <a:latin typeface="Arial" panose="020B0604020202020204" pitchFamily="34" charset="0"/>
                <a:ea typeface="微软雅黑" pitchFamily="34" charset="-122"/>
                <a:cs typeface="Arial" panose="020B0604020202020204" pitchFamily="34" charset="0"/>
                <a:sym typeface="Arial" panose="020B0604020202020204" pitchFamily="34" charset="0"/>
              </a:rPr>
              <a:t>SCM</a:t>
            </a:r>
          </a:p>
        </p:txBody>
      </p:sp>
      <p:pic>
        <p:nvPicPr>
          <p:cNvPr id="97" name="Picture 19" descr="\\Bchief-sever180\共享\华为\2016\6月\D-201606417-金融营销材料设计-刘泉\文件\link\组 26.png">
            <a:extLst>
              <a:ext uri="{FF2B5EF4-FFF2-40B4-BE49-F238E27FC236}">
                <a16:creationId xmlns:a16="http://schemas.microsoft.com/office/drawing/2014/main" id="{D30E4DF9-421C-5244-BDD2-516AD0DB708C}"/>
              </a:ext>
            </a:extLst>
          </p:cNvPr>
          <p:cNvPicPr preferRelativeResize="0">
            <a:picLocks noChangeArrowheads="1"/>
          </p:cNvPicPr>
          <p:nvPr/>
        </p:nvPicPr>
        <p:blipFill>
          <a:blip r:embed="rId5">
            <a:lum bright="-10000" contrast="5000"/>
          </a:blip>
          <a:stretch>
            <a:fillRect/>
          </a:stretch>
        </p:blipFill>
        <p:spPr bwMode="auto">
          <a:xfrm>
            <a:off x="5019817" y="1577323"/>
            <a:ext cx="2635080" cy="194297"/>
          </a:xfrm>
          <a:prstGeom prst="rect">
            <a:avLst/>
          </a:prstGeom>
          <a:noFill/>
        </p:spPr>
      </p:pic>
      <p:pic>
        <p:nvPicPr>
          <p:cNvPr id="74" name="图片 73" descr="1_0001_组-36"/>
          <p:cNvPicPr>
            <a:picLocks noChangeAspect="1"/>
          </p:cNvPicPr>
          <p:nvPr/>
        </p:nvPicPr>
        <p:blipFill>
          <a:blip r:embed="rId3"/>
          <a:stretch>
            <a:fillRect/>
          </a:stretch>
        </p:blipFill>
        <p:spPr>
          <a:xfrm>
            <a:off x="1279887" y="3553867"/>
            <a:ext cx="10000992" cy="537085"/>
          </a:xfrm>
          <a:prstGeom prst="rect">
            <a:avLst/>
          </a:prstGeom>
        </p:spPr>
      </p:pic>
      <p:pic>
        <p:nvPicPr>
          <p:cNvPr id="83" name="Picture 19" descr="\\Bchief-sever180\共享\华为\2016\6月\D-201606417-金融营销材料设计-刘泉\文件\link\组 26.png"/>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rot="10800000" flipV="1">
            <a:off x="3210553" y="3857135"/>
            <a:ext cx="6084595" cy="494347"/>
          </a:xfrm>
          <a:prstGeom prst="rect">
            <a:avLst/>
          </a:prstGeom>
          <a:noFill/>
          <a:ln>
            <a:noFill/>
          </a:ln>
          <a:extLst>
            <a:ext uri="{909E8E84-426E-40dd-AFC4-6F175D3DCCD1}">
              <a14:hiddenFill xmlns:p14="http://schemas.microsoft.com/office/powerpoint/2010/main" xmlns:p15="http://schemas.microsoft.com/office/powerpoint/2012/main" xmlns:p159="http://schemas.microsoft.com/office/powerpoint/2015/09/main" xmlns="" xmlns:a14="http://schemas.microsoft.com/office/drawing/2010/main">
                <a:solidFill>
                  <a:srgbClr val="FFFFFF"/>
                </a:solidFill>
              </a14:hiddenFill>
            </a:ext>
            <a:ext uri="{91240B29-F687-4f45-9708-019B960494DF}">
              <a14:hiddenLine xmlns:p14="http://schemas.microsoft.com/office/powerpoint/2010/main" xmlns:p15="http://schemas.microsoft.com/office/powerpoint/2012/main" xmlns:p159="http://schemas.microsoft.com/office/powerpoint/2015/09/main" xmlns="" xmlns:a14="http://schemas.microsoft.com/office/drawing/2010/main" w="9525">
                <a:solidFill>
                  <a:srgbClr val="000000"/>
                </a:solidFill>
                <a:miter lim="800000"/>
                <a:headEnd/>
                <a:tailEnd/>
              </a14:hiddenLine>
            </a:ext>
          </a:extLst>
        </p:spPr>
      </p:pic>
      <p:sp>
        <p:nvSpPr>
          <p:cNvPr id="75" name="上箭头 74"/>
          <p:cNvSpPr/>
          <p:nvPr/>
        </p:nvSpPr>
        <p:spPr>
          <a:xfrm>
            <a:off x="6179902" y="1957856"/>
            <a:ext cx="383850" cy="575775"/>
          </a:xfrm>
          <a:prstGeom prst="upArrow">
            <a:avLst/>
          </a:prstGeom>
          <a:gradFill flip="none" rotWithShape="1">
            <a:gsLst>
              <a:gs pos="22000">
                <a:schemeClr val="accent1">
                  <a:lumMod val="20000"/>
                  <a:lumOff val="80000"/>
                  <a:alpha val="7000"/>
                </a:schemeClr>
              </a:gs>
              <a:gs pos="99000">
                <a:schemeClr val="tx2">
                  <a:lumMod val="60000"/>
                  <a:lumOff val="40000"/>
                  <a:alpha val="70000"/>
                </a:schemeClr>
              </a:gs>
            </a:gsLst>
            <a:lin ang="16200000" scaled="1"/>
          </a:gradFill>
          <a:ln w="3175">
            <a:gradFill flip="none" rotWithShape="1">
              <a:gsLst>
                <a:gs pos="43000">
                  <a:srgbClr val="00B0F0"/>
                </a:gs>
                <a:gs pos="100000">
                  <a:schemeClr val="bg1">
                    <a:alpha val="18000"/>
                  </a:schemeClr>
                </a:gs>
              </a:gsLst>
              <a:lin ang="16200000" scaled="1"/>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42044" hangingPunct="0">
              <a:spcBef>
                <a:spcPct val="0"/>
              </a:spcBef>
              <a:spcAft>
                <a:spcPct val="0"/>
              </a:spcAft>
            </a:pPr>
            <a:endParaRPr lang="zh-CN" altLang="en-US" sz="1599" kern="0">
              <a:solidFill>
                <a:srgbClr val="FFC000"/>
              </a:solidFill>
              <a:latin typeface="Arial" panose="020B0604020202020204" pitchFamily="34" charset="0"/>
              <a:ea typeface="微软雅黑" pitchFamily="34" charset="-122"/>
              <a:cs typeface="Arial" panose="020B0604020202020204" pitchFamily="34" charset="0"/>
              <a:sym typeface="Helvetica Neue"/>
            </a:endParaRPr>
          </a:p>
        </p:txBody>
      </p:sp>
      <p:pic>
        <p:nvPicPr>
          <p:cNvPr id="80" name="Picture 19" descr="\\Bchief-sever180\共享\华为\2016\6月\D-201606417-金融营销材料设计-刘泉\文件\link\组 26.png">
            <a:extLst>
              <a:ext uri="{FF2B5EF4-FFF2-40B4-BE49-F238E27FC236}">
                <a16:creationId xmlns:a16="http://schemas.microsoft.com/office/drawing/2014/main" id="{D30E4DF9-421C-5244-BDD2-516AD0DB708C}"/>
              </a:ext>
            </a:extLst>
          </p:cNvPr>
          <p:cNvPicPr preferRelativeResize="0">
            <a:picLocks noChangeArrowheads="1"/>
          </p:cNvPicPr>
          <p:nvPr/>
        </p:nvPicPr>
        <p:blipFill>
          <a:blip r:embed="rId5">
            <a:lum bright="-10000" contrast="5000"/>
          </a:blip>
          <a:stretch>
            <a:fillRect/>
          </a:stretch>
        </p:blipFill>
        <p:spPr bwMode="auto">
          <a:xfrm>
            <a:off x="8733742" y="1603250"/>
            <a:ext cx="2635080" cy="194297"/>
          </a:xfrm>
          <a:prstGeom prst="rect">
            <a:avLst/>
          </a:prstGeom>
          <a:noFill/>
        </p:spPr>
      </p:pic>
      <p:sp>
        <p:nvSpPr>
          <p:cNvPr id="145" name="文本框 170"/>
          <p:cNvSpPr txBox="1"/>
          <p:nvPr/>
        </p:nvSpPr>
        <p:spPr>
          <a:xfrm>
            <a:off x="8370589" y="1294869"/>
            <a:ext cx="692110" cy="278919"/>
          </a:xfrm>
          <a:prstGeom prst="rect">
            <a:avLst/>
          </a:prstGeom>
          <a:ln w="12700">
            <a:miter lim="400000"/>
          </a:ln>
        </p:spPr>
        <p:txBody>
          <a:bodyPr wrap="square" lIns="67050" tIns="67050" rIns="67050" bIns="67050" anchor="ctr">
            <a:spAutoFit/>
          </a:bodyPr>
          <a:lstStyle>
            <a:lvl1pPr defTabSz="3029585">
              <a:defRPr b="0">
                <a:latin typeface="Huawei Sans" panose="020C0503030203020204"/>
                <a:ea typeface="Huawei Sans" panose="020C0503030203020204"/>
                <a:cs typeface="Huawei Sans" panose="020C0503030203020204"/>
                <a:sym typeface="Huawei Sans" panose="020C0503030203020204"/>
              </a:defRPr>
            </a:lvl1pPr>
          </a:lstStyle>
          <a:p>
            <a:pPr algn="ctr" hangingPunct="0">
              <a:spcBef>
                <a:spcPct val="0"/>
              </a:spcBef>
              <a:spcAft>
                <a:spcPct val="0"/>
              </a:spcAft>
            </a:pPr>
            <a:r>
              <a:rPr lang="en-US" altLang="zh-CN" sz="933" kern="0" dirty="0">
                <a:solidFill>
                  <a:prstClr val="white"/>
                </a:solidFill>
                <a:latin typeface="Arial" panose="020B0604020202020204" pitchFamily="34" charset="0"/>
                <a:ea typeface="微软雅黑" pitchFamily="34" charset="-122"/>
                <a:cs typeface="Arial" panose="020B0604020202020204" pitchFamily="34" charset="0"/>
                <a:sym typeface="Arial" panose="020B0604020202020204" pitchFamily="34" charset="0"/>
              </a:rPr>
              <a:t>ADAS/AD</a:t>
            </a:r>
            <a:endParaRPr lang="en-US" sz="933" kern="0" dirty="0">
              <a:solidFill>
                <a:prstClr val="white"/>
              </a:solidFill>
              <a:latin typeface="Arial" panose="020B0604020202020204" pitchFamily="34" charset="0"/>
              <a:ea typeface="微软雅黑" pitchFamily="34" charset="-122"/>
              <a:cs typeface="Arial" panose="020B0604020202020204" pitchFamily="34" charset="0"/>
              <a:sym typeface="Arial" panose="020B0604020202020204" pitchFamily="34" charset="0"/>
            </a:endParaRPr>
          </a:p>
        </p:txBody>
      </p:sp>
      <p:sp>
        <p:nvSpPr>
          <p:cNvPr id="146" name="文本框 170"/>
          <p:cNvSpPr txBox="1"/>
          <p:nvPr/>
        </p:nvSpPr>
        <p:spPr>
          <a:xfrm>
            <a:off x="9629106" y="1216440"/>
            <a:ext cx="762545" cy="422427"/>
          </a:xfrm>
          <a:prstGeom prst="rect">
            <a:avLst/>
          </a:prstGeom>
          <a:ln w="12700">
            <a:miter lim="400000"/>
          </a:ln>
        </p:spPr>
        <p:txBody>
          <a:bodyPr wrap="square" lIns="67050" tIns="67050" rIns="67050" bIns="67050" anchor="ctr">
            <a:spAutoFit/>
          </a:bodyPr>
          <a:lstStyle>
            <a:lvl1pPr defTabSz="3029585">
              <a:defRPr b="0">
                <a:latin typeface="Huawei Sans" panose="020C0503030203020204"/>
                <a:ea typeface="Huawei Sans" panose="020C0503030203020204"/>
                <a:cs typeface="Huawei Sans" panose="020C0503030203020204"/>
                <a:sym typeface="Huawei Sans" panose="020C0503030203020204"/>
              </a:defRPr>
            </a:lvl1pPr>
          </a:lstStyle>
          <a:p>
            <a:pPr algn="ctr" hangingPunct="0">
              <a:spcBef>
                <a:spcPct val="0"/>
              </a:spcBef>
              <a:spcAft>
                <a:spcPct val="0"/>
              </a:spcAft>
            </a:pPr>
            <a:r>
              <a:rPr lang="zh-CN" altLang="en-US" sz="933" kern="0" dirty="0">
                <a:solidFill>
                  <a:prstClr val="white"/>
                </a:solidFill>
                <a:latin typeface="Arial" panose="020B0604020202020204" pitchFamily="34" charset="0"/>
                <a:ea typeface="微软雅黑" pitchFamily="34" charset="-122"/>
                <a:cs typeface="Arial" panose="020B0604020202020204" pitchFamily="34" charset="0"/>
                <a:sym typeface="Arial" panose="020B0604020202020204" pitchFamily="34" charset="0"/>
              </a:rPr>
              <a:t>Self-service analysis</a:t>
            </a:r>
            <a:endParaRPr sz="933" kern="0" dirty="0">
              <a:solidFill>
                <a:prstClr val="white"/>
              </a:solidFill>
              <a:latin typeface="Arial" panose="020B0604020202020204" pitchFamily="34" charset="0"/>
              <a:ea typeface="微软雅黑" pitchFamily="34" charset="-122"/>
              <a:cs typeface="Arial" panose="020B0604020202020204" pitchFamily="34" charset="0"/>
              <a:sym typeface="Arial" panose="020B0604020202020204" pitchFamily="34" charset="0"/>
            </a:endParaRPr>
          </a:p>
        </p:txBody>
      </p:sp>
      <p:sp>
        <p:nvSpPr>
          <p:cNvPr id="148" name="文本框 170"/>
          <p:cNvSpPr txBox="1"/>
          <p:nvPr/>
        </p:nvSpPr>
        <p:spPr>
          <a:xfrm>
            <a:off x="10186081" y="1288194"/>
            <a:ext cx="787515" cy="278919"/>
          </a:xfrm>
          <a:prstGeom prst="rect">
            <a:avLst/>
          </a:prstGeom>
          <a:ln w="12700">
            <a:miter lim="400000"/>
          </a:ln>
        </p:spPr>
        <p:txBody>
          <a:bodyPr wrap="square" lIns="67050" tIns="67050" rIns="67050" bIns="67050" anchor="ctr">
            <a:spAutoFit/>
          </a:bodyPr>
          <a:lstStyle>
            <a:lvl1pPr defTabSz="3029585">
              <a:defRPr b="0">
                <a:latin typeface="Huawei Sans" panose="020C0503030203020204"/>
                <a:ea typeface="Huawei Sans" panose="020C0503030203020204"/>
                <a:cs typeface="Huawei Sans" panose="020C0503030203020204"/>
                <a:sym typeface="Huawei Sans" panose="020C0503030203020204"/>
              </a:defRPr>
            </a:lvl1pPr>
          </a:lstStyle>
          <a:p>
            <a:pPr algn="ctr" hangingPunct="0">
              <a:spcBef>
                <a:spcPct val="0"/>
              </a:spcBef>
              <a:spcAft>
                <a:spcPct val="0"/>
              </a:spcAft>
            </a:pPr>
            <a:r>
              <a:rPr lang="en-US" sz="933" kern="0" dirty="0" err="1">
                <a:solidFill>
                  <a:prstClr val="white"/>
                </a:solidFill>
                <a:latin typeface="Arial" panose="020B0604020202020204" pitchFamily="34" charset="0"/>
                <a:ea typeface="微软雅黑" pitchFamily="34" charset="-122"/>
                <a:cs typeface="Arial" panose="020B0604020202020204" pitchFamily="34" charset="0"/>
                <a:sym typeface="Arial" panose="020B0604020202020204" pitchFamily="34" charset="0"/>
              </a:rPr>
              <a:t>IoV</a:t>
            </a:r>
            <a:endParaRPr sz="933" kern="0" dirty="0">
              <a:solidFill>
                <a:prstClr val="white"/>
              </a:solidFill>
              <a:latin typeface="Arial" panose="020B0604020202020204" pitchFamily="34" charset="0"/>
              <a:ea typeface="微软雅黑" pitchFamily="34" charset="-122"/>
              <a:cs typeface="Arial" panose="020B0604020202020204" pitchFamily="34" charset="0"/>
              <a:sym typeface="Arial" panose="020B0604020202020204" pitchFamily="34" charset="0"/>
            </a:endParaRPr>
          </a:p>
        </p:txBody>
      </p:sp>
      <p:sp>
        <p:nvSpPr>
          <p:cNvPr id="149" name="文本框 170"/>
          <p:cNvSpPr txBox="1"/>
          <p:nvPr/>
        </p:nvSpPr>
        <p:spPr>
          <a:xfrm>
            <a:off x="9013133" y="1225537"/>
            <a:ext cx="663234" cy="422427"/>
          </a:xfrm>
          <a:prstGeom prst="rect">
            <a:avLst/>
          </a:prstGeom>
          <a:ln w="12700">
            <a:miter lim="400000"/>
          </a:ln>
        </p:spPr>
        <p:txBody>
          <a:bodyPr wrap="square" lIns="67050" tIns="67050" rIns="67050" bIns="67050" anchor="ctr">
            <a:spAutoFit/>
          </a:bodyPr>
          <a:lstStyle>
            <a:lvl1pPr defTabSz="3029585">
              <a:defRPr b="0">
                <a:latin typeface="Huawei Sans" panose="020C0503030203020204"/>
                <a:ea typeface="Huawei Sans" panose="020C0503030203020204"/>
                <a:cs typeface="Huawei Sans" panose="020C0503030203020204"/>
                <a:sym typeface="Huawei Sans" panose="020C0503030203020204"/>
              </a:defRPr>
            </a:lvl1pPr>
          </a:lstStyle>
          <a:p>
            <a:pPr algn="ctr" hangingPunct="0">
              <a:spcBef>
                <a:spcPct val="0"/>
              </a:spcBef>
              <a:spcAft>
                <a:spcPct val="0"/>
              </a:spcAft>
            </a:pPr>
            <a:r>
              <a:rPr lang="zh-CN" altLang="en-US" sz="933" kern="0" dirty="0">
                <a:solidFill>
                  <a:prstClr val="white"/>
                </a:solidFill>
                <a:latin typeface="Arial" panose="020B0604020202020204" pitchFamily="34" charset="0"/>
                <a:ea typeface="微软雅黑" pitchFamily="34" charset="-122"/>
                <a:cs typeface="Arial" panose="020B0604020202020204" pitchFamily="34" charset="0"/>
                <a:sym typeface="Arial" panose="020B0604020202020204" pitchFamily="34" charset="0"/>
              </a:rPr>
              <a:t>Precision marketing</a:t>
            </a:r>
            <a:endParaRPr sz="933" kern="0" dirty="0">
              <a:solidFill>
                <a:prstClr val="white"/>
              </a:solidFill>
              <a:latin typeface="Arial" panose="020B0604020202020204" pitchFamily="34" charset="0"/>
              <a:ea typeface="微软雅黑" pitchFamily="34" charset="-122"/>
              <a:cs typeface="Arial" panose="020B0604020202020204" pitchFamily="34" charset="0"/>
              <a:sym typeface="Arial" panose="020B0604020202020204" pitchFamily="34" charset="0"/>
            </a:endParaRPr>
          </a:p>
        </p:txBody>
      </p:sp>
      <p:sp>
        <p:nvSpPr>
          <p:cNvPr id="82" name="上箭头 81"/>
          <p:cNvSpPr/>
          <p:nvPr/>
        </p:nvSpPr>
        <p:spPr>
          <a:xfrm>
            <a:off x="9677734" y="1957856"/>
            <a:ext cx="383850" cy="575775"/>
          </a:xfrm>
          <a:prstGeom prst="upArrow">
            <a:avLst/>
          </a:prstGeom>
          <a:gradFill flip="none" rotWithShape="1">
            <a:gsLst>
              <a:gs pos="22000">
                <a:schemeClr val="accent1">
                  <a:lumMod val="20000"/>
                  <a:lumOff val="80000"/>
                  <a:alpha val="7000"/>
                </a:schemeClr>
              </a:gs>
              <a:gs pos="99000">
                <a:schemeClr val="tx2">
                  <a:lumMod val="60000"/>
                  <a:lumOff val="40000"/>
                  <a:alpha val="70000"/>
                </a:schemeClr>
              </a:gs>
            </a:gsLst>
            <a:lin ang="16200000" scaled="1"/>
          </a:gradFill>
          <a:ln w="3175">
            <a:gradFill flip="none" rotWithShape="1">
              <a:gsLst>
                <a:gs pos="43000">
                  <a:srgbClr val="00B0F0"/>
                </a:gs>
                <a:gs pos="100000">
                  <a:schemeClr val="bg1">
                    <a:alpha val="18000"/>
                  </a:schemeClr>
                </a:gs>
              </a:gsLst>
              <a:lin ang="16200000" scaled="1"/>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42044" hangingPunct="0">
              <a:spcBef>
                <a:spcPct val="0"/>
              </a:spcBef>
              <a:spcAft>
                <a:spcPct val="0"/>
              </a:spcAft>
            </a:pPr>
            <a:endParaRPr lang="zh-CN" altLang="en-US" sz="1599" kern="0">
              <a:solidFill>
                <a:srgbClr val="FFC000"/>
              </a:solidFill>
              <a:latin typeface="Arial" panose="020B0604020202020204" pitchFamily="34" charset="0"/>
              <a:ea typeface="微软雅黑" pitchFamily="34" charset="-122"/>
              <a:cs typeface="Arial" panose="020B0604020202020204" pitchFamily="34" charset="0"/>
              <a:sym typeface="Helvetica Neue"/>
            </a:endParaRPr>
          </a:p>
        </p:txBody>
      </p:sp>
      <p:sp>
        <p:nvSpPr>
          <p:cNvPr id="118" name="矩形 117">
            <a:extLst>
              <a:ext uri="{FF2B5EF4-FFF2-40B4-BE49-F238E27FC236}">
                <a16:creationId xmlns:a16="http://schemas.microsoft.com/office/drawing/2014/main" id="{0C3CE64D-0EA3-4EDC-85B2-518A722F428D}"/>
              </a:ext>
            </a:extLst>
          </p:cNvPr>
          <p:cNvSpPr/>
          <p:nvPr/>
        </p:nvSpPr>
        <p:spPr>
          <a:xfrm>
            <a:off x="1969398" y="1286520"/>
            <a:ext cx="820184" cy="2352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3988" hangingPunct="0">
              <a:spcBef>
                <a:spcPct val="0"/>
              </a:spcBef>
              <a:spcAft>
                <a:spcPct val="0"/>
              </a:spcAft>
            </a:pPr>
            <a:r>
              <a:rPr lang="en-US" altLang="zh-CN" sz="1067" kern="0" dirty="0">
                <a:solidFill>
                  <a:srgbClr val="FFFFFF"/>
                </a:solidFill>
                <a:latin typeface="Arial" panose="020B0604020202020204" pitchFamily="34" charset="0"/>
                <a:ea typeface="微软雅黑" pitchFamily="34" charset="-122"/>
                <a:cs typeface="Arial" panose="020B0604020202020204" pitchFamily="34" charset="0"/>
                <a:sym typeface="Arial" panose="020B0604020202020204" pitchFamily="34" charset="0"/>
              </a:rPr>
              <a:t>Campus</a:t>
            </a:r>
          </a:p>
        </p:txBody>
      </p:sp>
      <p:sp>
        <p:nvSpPr>
          <p:cNvPr id="121" name="矩形 120">
            <a:extLst>
              <a:ext uri="{FF2B5EF4-FFF2-40B4-BE49-F238E27FC236}">
                <a16:creationId xmlns:a16="http://schemas.microsoft.com/office/drawing/2014/main" id="{5577134C-943C-40D1-BE49-1B4FABCA4A54}"/>
              </a:ext>
            </a:extLst>
          </p:cNvPr>
          <p:cNvSpPr/>
          <p:nvPr/>
        </p:nvSpPr>
        <p:spPr>
          <a:xfrm>
            <a:off x="2685482" y="1298762"/>
            <a:ext cx="504583" cy="256445"/>
          </a:xfrm>
          <a:prstGeom prst="rect">
            <a:avLst/>
          </a:prstGeom>
        </p:spPr>
        <p:txBody>
          <a:bodyPr wrap="square">
            <a:spAutoFit/>
          </a:bodyPr>
          <a:lstStyle/>
          <a:p>
            <a:pPr defTabSz="913988" hangingPunct="0">
              <a:spcBef>
                <a:spcPct val="0"/>
              </a:spcBef>
              <a:spcAft>
                <a:spcPct val="0"/>
              </a:spcAft>
            </a:pPr>
            <a:r>
              <a:rPr lang="en-US" altLang="zh-CN" sz="1067" kern="0" dirty="0">
                <a:solidFill>
                  <a:srgbClr val="FFFFFF"/>
                </a:solidFill>
                <a:latin typeface="Arial" panose="020B0604020202020204" pitchFamily="34" charset="0"/>
                <a:ea typeface="微软雅黑" pitchFamily="34" charset="-122"/>
                <a:cs typeface="Arial" panose="020B0604020202020204" pitchFamily="34" charset="0"/>
                <a:sym typeface="Arial" panose="020B0604020202020204" pitchFamily="34" charset="0"/>
              </a:rPr>
              <a:t>V2X</a:t>
            </a:r>
          </a:p>
        </p:txBody>
      </p:sp>
      <p:pic>
        <p:nvPicPr>
          <p:cNvPr id="123" name="Picture 19" descr="\\Bchief-sever180\共享\华为\2016\6月\D-201606417-金融营销材料设计-刘泉\文件\link\组 26.png">
            <a:extLst>
              <a:ext uri="{FF2B5EF4-FFF2-40B4-BE49-F238E27FC236}">
                <a16:creationId xmlns:a16="http://schemas.microsoft.com/office/drawing/2014/main" id="{D30E4DF9-421C-5244-BDD2-516AD0DB708C}"/>
              </a:ext>
            </a:extLst>
          </p:cNvPr>
          <p:cNvPicPr preferRelativeResize="0">
            <a:picLocks noChangeArrowheads="1"/>
          </p:cNvPicPr>
          <p:nvPr/>
        </p:nvPicPr>
        <p:blipFill>
          <a:blip r:embed="rId5">
            <a:lum bright="-10000" contrast="5000"/>
          </a:blip>
          <a:stretch>
            <a:fillRect/>
          </a:stretch>
        </p:blipFill>
        <p:spPr bwMode="auto">
          <a:xfrm>
            <a:off x="1803153" y="1575661"/>
            <a:ext cx="2635080" cy="194297"/>
          </a:xfrm>
          <a:prstGeom prst="rect">
            <a:avLst/>
          </a:prstGeom>
          <a:noFill/>
        </p:spPr>
      </p:pic>
      <p:sp>
        <p:nvSpPr>
          <p:cNvPr id="130" name="上箭头 129"/>
          <p:cNvSpPr/>
          <p:nvPr/>
        </p:nvSpPr>
        <p:spPr>
          <a:xfrm>
            <a:off x="2916882" y="1957856"/>
            <a:ext cx="383850" cy="575775"/>
          </a:xfrm>
          <a:prstGeom prst="upArrow">
            <a:avLst/>
          </a:prstGeom>
          <a:gradFill flip="none" rotWithShape="1">
            <a:gsLst>
              <a:gs pos="22000">
                <a:schemeClr val="accent1">
                  <a:lumMod val="20000"/>
                  <a:lumOff val="80000"/>
                  <a:alpha val="7000"/>
                </a:schemeClr>
              </a:gs>
              <a:gs pos="99000">
                <a:schemeClr val="tx2">
                  <a:lumMod val="60000"/>
                  <a:lumOff val="40000"/>
                  <a:alpha val="70000"/>
                </a:schemeClr>
              </a:gs>
            </a:gsLst>
            <a:lin ang="16200000" scaled="1"/>
          </a:gradFill>
          <a:ln w="3175">
            <a:gradFill flip="none" rotWithShape="1">
              <a:gsLst>
                <a:gs pos="43000">
                  <a:srgbClr val="00B0F0"/>
                </a:gs>
                <a:gs pos="100000">
                  <a:schemeClr val="bg1">
                    <a:alpha val="18000"/>
                  </a:schemeClr>
                </a:gs>
              </a:gsLst>
              <a:lin ang="16200000" scaled="1"/>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42044" hangingPunct="0">
              <a:spcBef>
                <a:spcPct val="0"/>
              </a:spcBef>
              <a:spcAft>
                <a:spcPct val="0"/>
              </a:spcAft>
            </a:pPr>
            <a:endParaRPr lang="zh-CN" altLang="en-US" sz="1599" kern="0">
              <a:solidFill>
                <a:srgbClr val="FFC000"/>
              </a:solidFill>
              <a:latin typeface="Arial" panose="020B0604020202020204" pitchFamily="34" charset="0"/>
              <a:ea typeface="微软雅黑" pitchFamily="34" charset="-122"/>
              <a:cs typeface="Arial" panose="020B0604020202020204" pitchFamily="34" charset="0"/>
              <a:sym typeface="Helvetica Neue"/>
            </a:endParaRPr>
          </a:p>
        </p:txBody>
      </p:sp>
      <p:grpSp>
        <p:nvGrpSpPr>
          <p:cNvPr id="5" name="组合 4"/>
          <p:cNvGrpSpPr/>
          <p:nvPr/>
        </p:nvGrpSpPr>
        <p:grpSpPr>
          <a:xfrm>
            <a:off x="1970333" y="2669353"/>
            <a:ext cx="8990339" cy="1007007"/>
            <a:chOff x="1087197" y="2213463"/>
            <a:chExt cx="6745388" cy="694176"/>
          </a:xfrm>
        </p:grpSpPr>
        <p:pic>
          <p:nvPicPr>
            <p:cNvPr id="71" name="Picture 2" descr="C:\Users\Meiling\Desktop\图片2.png">
              <a:extLst>
                <a:ext uri="{FF2B5EF4-FFF2-40B4-BE49-F238E27FC236}">
                  <a16:creationId xmlns:a16="http://schemas.microsoft.com/office/drawing/2014/main" id="{3AC14E91-7D3A-4856-8D4B-DCE9B181C013}"/>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rightnessContrast contrast="20000"/>
                      </a14:imgEffect>
                    </a14:imgLayer>
                  </a14:imgProps>
                </a:ext>
              </a:extLst>
            </a:blip>
            <a:stretch>
              <a:fillRect/>
            </a:stretch>
          </p:blipFill>
          <p:spPr bwMode="auto">
            <a:xfrm>
              <a:off x="3525258" y="2401629"/>
              <a:ext cx="1725412" cy="506010"/>
            </a:xfrm>
            <a:prstGeom prst="rect">
              <a:avLst/>
            </a:prstGeom>
            <a:noFill/>
            <a:extLst>
              <a:ext uri="{909E8E84-426E-40DD-AFC4-6F175D3DCCD1}">
                <a14:hiddenFill xmlns:a14="http://schemas.microsoft.com/office/drawing/2010/main">
                  <a:solidFill>
                    <a:srgbClr val="FFFFFF"/>
                  </a:solidFill>
                </a14:hiddenFill>
              </a:ext>
            </a:extLst>
          </p:spPr>
        </p:pic>
        <p:sp>
          <p:nvSpPr>
            <p:cNvPr id="78" name="Converged storage and database">
              <a:extLst>
                <a:ext uri="{FF2B5EF4-FFF2-40B4-BE49-F238E27FC236}">
                  <a16:creationId xmlns:a16="http://schemas.microsoft.com/office/drawing/2014/main" id="{767D486B-E60C-49E7-B840-D3438EE69319}"/>
                </a:ext>
              </a:extLst>
            </p:cNvPr>
            <p:cNvSpPr txBox="1"/>
            <p:nvPr/>
          </p:nvSpPr>
          <p:spPr>
            <a:xfrm>
              <a:off x="3683838" y="2449193"/>
              <a:ext cx="1403423" cy="207373"/>
            </a:xfrm>
            <a:prstGeom prst="rect">
              <a:avLst/>
            </a:prstGeom>
            <a:ln w="12700">
              <a:miter lim="400000"/>
            </a:ln>
          </p:spPr>
          <p:txBody>
            <a:bodyPr wrap="square" lIns="67679" tIns="67679" rIns="67679" bIns="67679" anchor="ctr">
              <a:spAutoFit/>
            </a:bodyPr>
            <a:lstStyle>
              <a:lvl1pPr defTabSz="2073275">
                <a:lnSpc>
                  <a:spcPct val="150000"/>
                </a:lnSpc>
                <a:defRPr sz="6000">
                  <a:solidFill>
                    <a:srgbClr val="FFC000"/>
                  </a:solidFill>
                  <a:latin typeface="Arial"/>
                  <a:ea typeface="Arial"/>
                  <a:cs typeface="Arial"/>
                  <a:sym typeface="Arial"/>
                </a:defRPr>
              </a:lvl1pPr>
            </a:lstStyle>
            <a:p>
              <a:pPr algn="ctr" hangingPunct="0">
                <a:lnSpc>
                  <a:spcPct val="100000"/>
                </a:lnSpc>
                <a:spcBef>
                  <a:spcPct val="0"/>
                </a:spcBef>
                <a:spcAft>
                  <a:spcPct val="0"/>
                </a:spcAft>
              </a:pPr>
              <a:r>
                <a:rPr lang="zh-CN" altLang="en-US" sz="1067" kern="0" dirty="0">
                  <a:latin typeface="Arial" panose="020B0604020202020204" pitchFamily="34" charset="0"/>
                  <a:ea typeface="微软雅黑" pitchFamily="34" charset="-122"/>
                  <a:cs typeface="Arial" panose="020B0604020202020204" pitchFamily="34" charset="0"/>
                  <a:sym typeface="Arial" panose="020B0604020202020204" pitchFamily="34" charset="0"/>
                </a:rPr>
                <a:t>Converged storage pool</a:t>
              </a:r>
              <a:endParaRPr lang="en-US" sz="1067" kern="0" dirty="0">
                <a:latin typeface="Arial" panose="020B0604020202020204" pitchFamily="34" charset="0"/>
                <a:ea typeface="微软雅黑" pitchFamily="34" charset="-122"/>
                <a:cs typeface="Arial" panose="020B0604020202020204" pitchFamily="34" charset="0"/>
                <a:sym typeface="Arial" panose="020B0604020202020204" pitchFamily="34" charset="0"/>
              </a:endParaRPr>
            </a:p>
          </p:txBody>
        </p:sp>
        <p:sp>
          <p:nvSpPr>
            <p:cNvPr id="102" name="矩形 101">
              <a:extLst>
                <a:ext uri="{FF2B5EF4-FFF2-40B4-BE49-F238E27FC236}">
                  <a16:creationId xmlns:a16="http://schemas.microsoft.com/office/drawing/2014/main" id="{D2FD3B81-6322-5E43-9F2A-A8D1F886AE93}"/>
                </a:ext>
              </a:extLst>
            </p:cNvPr>
            <p:cNvSpPr/>
            <p:nvPr/>
          </p:nvSpPr>
          <p:spPr>
            <a:xfrm>
              <a:off x="3534830" y="2225260"/>
              <a:ext cx="1693804" cy="212760"/>
            </a:xfrm>
            <a:prstGeom prst="rect">
              <a:avLst/>
            </a:prstGeom>
            <a:gradFill flip="none" rotWithShape="1">
              <a:gsLst>
                <a:gs pos="22000">
                  <a:schemeClr val="accent1">
                    <a:lumMod val="20000"/>
                    <a:lumOff val="80000"/>
                    <a:alpha val="7000"/>
                  </a:schemeClr>
                </a:gs>
                <a:gs pos="99000">
                  <a:schemeClr val="tx2">
                    <a:lumMod val="60000"/>
                    <a:lumOff val="40000"/>
                    <a:alpha val="70000"/>
                  </a:schemeClr>
                </a:gs>
              </a:gsLst>
              <a:lin ang="16200000" scaled="1"/>
            </a:gradFill>
            <a:ln w="3175">
              <a:gradFill flip="none" rotWithShape="1">
                <a:gsLst>
                  <a:gs pos="43000">
                    <a:srgbClr val="00B0F0"/>
                  </a:gs>
                  <a:gs pos="100000">
                    <a:schemeClr val="bg1">
                      <a:alpha val="18000"/>
                    </a:schemeClr>
                  </a:gs>
                </a:gsLst>
                <a:lin ang="16200000" scaled="1"/>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42044" hangingPunct="0">
                <a:spcBef>
                  <a:spcPct val="0"/>
                </a:spcBef>
                <a:spcAft>
                  <a:spcPct val="0"/>
                </a:spcAft>
                <a:defRPr/>
              </a:pPr>
              <a:endParaRPr lang="zh-CN" altLang="en-US" sz="1599" kern="0">
                <a:solidFill>
                  <a:srgbClr val="FFC000"/>
                </a:solidFill>
                <a:latin typeface="Arial" panose="020B0604020202020204" pitchFamily="34" charset="0"/>
                <a:ea typeface="微软雅黑" pitchFamily="34" charset="-122"/>
                <a:cs typeface="Arial" panose="020B0604020202020204" pitchFamily="34" charset="0"/>
                <a:sym typeface="Helvetica Neue Medium"/>
              </a:endParaRPr>
            </a:p>
          </p:txBody>
        </p:sp>
        <p:sp>
          <p:nvSpPr>
            <p:cNvPr id="193" name="数据处理"/>
            <p:cNvSpPr txBox="1"/>
            <p:nvPr/>
          </p:nvSpPr>
          <p:spPr>
            <a:xfrm>
              <a:off x="3887159" y="2213463"/>
              <a:ext cx="1267338" cy="232650"/>
            </a:xfrm>
            <a:prstGeom prst="rect">
              <a:avLst/>
            </a:prstGeom>
            <a:ln w="12700">
              <a:miter lim="400000"/>
            </a:ln>
            <a:extLst>
              <a:ext uri="{C572A759-6A51-4108-AA02-DFA0A04FC94B}">
                <ma14:wrappingTextBoxFlag xmlns:p14="http://schemas.microsoft.com/office/powerpoint/2010/main" xmlns:p15="http://schemas.microsoft.com/office/powerpoint/2012/main" xmlns:p159="http://schemas.microsoft.com/office/powerpoint/2015/09/main" xmlns:ma14="http://schemas.microsoft.com/office/mac/drawingml/2011/main" xmlns:a14="http://schemas.microsoft.com/office/drawing/2010/main" xmlns:m="http://schemas.openxmlformats.org/officeDocument/2006/math" xmlns="" val="1"/>
              </a:ext>
            </a:extLst>
          </p:spPr>
          <p:txBody>
            <a:bodyPr lIns="82236" tIns="82236" rIns="82236" bIns="82236" anchor="ctr"/>
            <a:lstStyle>
              <a:lvl1pPr>
                <a:defRPr sz="3500">
                  <a:solidFill>
                    <a:srgbClr val="000000">
                      <a:alpha val="85000"/>
                    </a:srgbClr>
                  </a:solidFill>
                  <a:latin typeface="FZLanTingHeiS-DB1-GBK"/>
                  <a:ea typeface="FZLanTingHeiS-DB1-GBK"/>
                  <a:cs typeface="FZLanTingHeiS-DB1-GBK"/>
                  <a:sym typeface="FZLanTingHeiS-DB1-GBK"/>
                </a:defRPr>
              </a:lvl1pPr>
            </a:lstStyle>
            <a:p>
              <a:pPr algn="ctr" defTabSz="1525700" hangingPunct="0">
                <a:spcBef>
                  <a:spcPct val="0"/>
                </a:spcBef>
                <a:spcAft>
                  <a:spcPct val="0"/>
                </a:spcAft>
              </a:pPr>
              <a:r>
                <a:rPr lang="en-US" sz="1067" kern="0" dirty="0">
                  <a:solidFill>
                    <a:srgbClr val="FFC000"/>
                  </a:solidFill>
                  <a:latin typeface="Arial" panose="020B0604020202020204" pitchFamily="34" charset="0"/>
                  <a:ea typeface="微软雅黑" pitchFamily="34" charset="-122"/>
                  <a:cs typeface="Arial" panose="020B0604020202020204" pitchFamily="34" charset="0"/>
                </a:rPr>
                <a:t> </a:t>
              </a:r>
              <a:r>
                <a:rPr lang="zh-CN" altLang="en-US" sz="1067" kern="0" dirty="0">
                  <a:solidFill>
                    <a:srgbClr val="FFC000"/>
                  </a:solidFill>
                  <a:latin typeface="Arial" panose="020B0604020202020204" pitchFamily="34" charset="0"/>
                  <a:ea typeface="微软雅黑" pitchFamily="34" charset="-122"/>
                  <a:cs typeface="Arial" panose="020B0604020202020204" pitchFamily="34" charset="0"/>
                </a:rPr>
                <a:t>Intelligent management</a:t>
              </a:r>
              <a:endParaRPr sz="1067" kern="0" dirty="0">
                <a:solidFill>
                  <a:srgbClr val="FFC000"/>
                </a:solidFill>
                <a:latin typeface="Arial" panose="020B0604020202020204" pitchFamily="34" charset="0"/>
                <a:ea typeface="微软雅黑" pitchFamily="34" charset="-122"/>
                <a:cs typeface="Arial" panose="020B0604020202020204" pitchFamily="34" charset="0"/>
              </a:endParaRPr>
            </a:p>
          </p:txBody>
        </p:sp>
        <p:pic>
          <p:nvPicPr>
            <p:cNvPr id="70" name="图片 69"/>
            <p:cNvPicPr>
              <a:picLocks noChangeAspect="1"/>
            </p:cNvPicPr>
            <p:nvPr/>
          </p:nvPicPr>
          <p:blipFill>
            <a:blip r:embed="rId9" cstate="print">
              <a:duotone>
                <a:prstClr val="black"/>
                <a:schemeClr val="accent1">
                  <a:tint val="45000"/>
                  <a:satMod val="400000"/>
                </a:schemeClr>
              </a:duotone>
              <a:extLst>
                <a:ext uri="{BEBA8EAE-BF5A-486C-A8C5-ECC9F3942E4B}">
                  <a14:imgProps xmlns:a14="http://schemas.microsoft.com/office/drawing/2010/main">
                    <a14:imgLayer r:embed="rId10">
                      <a14:imgEffect>
                        <a14:brightnessContrast bright="-20000"/>
                      </a14:imgEffect>
                    </a14:imgLayer>
                  </a14:imgProps>
                </a:ext>
                <a:ext uri="{28A0092B-C50C-407E-A947-70E740481C1C}">
                  <a14:useLocalDpi xmlns:a14="http://schemas.microsoft.com/office/drawing/2010/main" val="0"/>
                </a:ext>
              </a:extLst>
            </a:blip>
            <a:srcRect t="24882" b="24368"/>
            <a:stretch>
              <a:fillRect/>
            </a:stretch>
          </p:blipFill>
          <p:spPr>
            <a:xfrm>
              <a:off x="3571693" y="2232792"/>
              <a:ext cx="365236" cy="223711"/>
            </a:xfrm>
            <a:prstGeom prst="rect">
              <a:avLst/>
            </a:prstGeom>
          </p:spPr>
        </p:pic>
        <p:pic>
          <p:nvPicPr>
            <p:cNvPr id="81" name="图片 80" descr="组 505"/>
            <p:cNvPicPr>
              <a:picLocks noChangeAspect="1"/>
            </p:cNvPicPr>
            <p:nvPr/>
          </p:nvPicPr>
          <p:blipFill>
            <a:blip r:embed="rId11"/>
            <a:stretch>
              <a:fillRect/>
            </a:stretch>
          </p:blipFill>
          <p:spPr>
            <a:xfrm>
              <a:off x="2449999" y="2342168"/>
              <a:ext cx="1621123" cy="221028"/>
            </a:xfrm>
            <a:prstGeom prst="rect">
              <a:avLst/>
            </a:prstGeom>
          </p:spPr>
        </p:pic>
        <p:grpSp>
          <p:nvGrpSpPr>
            <p:cNvPr id="10" name="组合 9">
              <a:extLst>
                <a:ext uri="{FF2B5EF4-FFF2-40B4-BE49-F238E27FC236}">
                  <a16:creationId xmlns:a16="http://schemas.microsoft.com/office/drawing/2014/main" id="{24C714D3-0748-074A-B874-7BA36A1BB6D6}"/>
                </a:ext>
              </a:extLst>
            </p:cNvPr>
            <p:cNvGrpSpPr/>
            <p:nvPr/>
          </p:nvGrpSpPr>
          <p:grpSpPr>
            <a:xfrm>
              <a:off x="6100596" y="2226067"/>
              <a:ext cx="1731989" cy="651986"/>
              <a:chOff x="6486741" y="2636611"/>
              <a:chExt cx="2240991" cy="1060476"/>
            </a:xfrm>
          </p:grpSpPr>
          <p:sp>
            <p:nvSpPr>
              <p:cNvPr id="163" name="矩形: 圆角 313">
                <a:extLst>
                  <a:ext uri="{FF2B5EF4-FFF2-40B4-BE49-F238E27FC236}">
                    <a16:creationId xmlns:a16="http://schemas.microsoft.com/office/drawing/2014/main" id="{235EDE96-44BF-4C7F-978D-E544930DBC1B}"/>
                  </a:ext>
                </a:extLst>
              </p:cNvPr>
              <p:cNvSpPr/>
              <p:nvPr/>
            </p:nvSpPr>
            <p:spPr>
              <a:xfrm>
                <a:off x="6486741" y="2636611"/>
                <a:ext cx="2239604" cy="315172"/>
              </a:xfrm>
              <a:prstGeom prst="roundRect">
                <a:avLst>
                  <a:gd name="adj" fmla="val 0"/>
                </a:avLst>
              </a:prstGeom>
              <a:solidFill>
                <a:srgbClr val="709CC6"/>
              </a:solid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67707" tIns="67707" rIns="67707" bIns="67707" numCol="1" spcCol="38100" rtlCol="0" anchor="ctr">
                <a:noAutofit/>
              </a:bodyPr>
              <a:lstStyle/>
              <a:p>
                <a:pPr algn="ctr" defTabSz="1100199" hangingPunct="0">
                  <a:spcBef>
                    <a:spcPct val="0"/>
                  </a:spcBef>
                  <a:spcAft>
                    <a:spcPct val="0"/>
                  </a:spcAft>
                </a:pPr>
                <a:endParaRPr lang="zh-CN" altLang="en-US" sz="4798" kern="0">
                  <a:solidFill>
                    <a:srgbClr val="FFFFFF"/>
                  </a:solidFill>
                  <a:latin typeface="Arial" panose="020B0604020202020204" pitchFamily="34" charset="0"/>
                  <a:ea typeface="微软雅黑" pitchFamily="34" charset="-122"/>
                  <a:cs typeface="Arial" panose="020B0604020202020204" pitchFamily="34" charset="0"/>
                  <a:sym typeface="Arial" panose="020B0604020202020204" pitchFamily="34" charset="0"/>
                </a:endParaRPr>
              </a:p>
            </p:txBody>
          </p:sp>
          <p:sp>
            <p:nvSpPr>
              <p:cNvPr id="183" name="Freeform 37"/>
              <p:cNvSpPr/>
              <p:nvPr/>
            </p:nvSpPr>
            <p:spPr>
              <a:xfrm>
                <a:off x="6493008" y="2947605"/>
                <a:ext cx="2234724" cy="74948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0"/>
                    </a:lnTo>
                    <a:cubicBezTo>
                      <a:pt x="21600" y="11929"/>
                      <a:pt x="16765" y="21600"/>
                      <a:pt x="10800" y="21600"/>
                    </a:cubicBezTo>
                    <a:cubicBezTo>
                      <a:pt x="4835" y="21600"/>
                      <a:pt x="0" y="11929"/>
                      <a:pt x="0" y="0"/>
                    </a:cubicBezTo>
                    <a:close/>
                  </a:path>
                </a:pathLst>
              </a:custGeom>
              <a:blipFill>
                <a:blip r:embed="rId12">
                  <a:alphaModFix amt="84655"/>
                </a:blip>
                <a:stretch>
                  <a:fillRect/>
                </a:stretch>
              </a:blipFill>
              <a:ln w="12700">
                <a:miter lim="400000"/>
              </a:ln>
              <a:effectLst>
                <a:outerShdw blurRad="546100" dir="900000" rotWithShape="0">
                  <a:srgbClr val="000000"/>
                </a:outerShdw>
              </a:effectLst>
            </p:spPr>
            <p:txBody>
              <a:bodyPr lIns="80739" tIns="80739" rIns="80739" bIns="80739" anchor="ctr"/>
              <a:lstStyle/>
              <a:p>
                <a:pPr algn="ctr" defTabSz="1614891" hangingPunct="0">
                  <a:spcBef>
                    <a:spcPct val="0"/>
                  </a:spcBef>
                  <a:spcAft>
                    <a:spcPct val="0"/>
                  </a:spcAft>
                  <a:defRPr sz="3200">
                    <a:solidFill>
                      <a:srgbClr val="1D1D1A"/>
                    </a:solidFill>
                    <a:latin typeface="Arial"/>
                    <a:ea typeface="Arial"/>
                    <a:cs typeface="Arial"/>
                    <a:sym typeface="Arial"/>
                  </a:defRPr>
                </a:pPr>
                <a:endParaRPr sz="1766" kern="0" dirty="0">
                  <a:solidFill>
                    <a:srgbClr val="1D1D1A"/>
                  </a:solidFill>
                  <a:latin typeface="Arial" panose="020B0604020202020204" pitchFamily="34" charset="0"/>
                  <a:ea typeface="微软雅黑" pitchFamily="34" charset="-122"/>
                  <a:cs typeface="Arial" panose="020B0604020202020204" pitchFamily="34" charset="0"/>
                  <a:sym typeface="Arial"/>
                </a:endParaRPr>
              </a:p>
            </p:txBody>
          </p:sp>
          <p:sp>
            <p:nvSpPr>
              <p:cNvPr id="184" name="数据处理"/>
              <p:cNvSpPr txBox="1"/>
              <p:nvPr/>
            </p:nvSpPr>
            <p:spPr>
              <a:xfrm>
                <a:off x="7059567" y="2894461"/>
                <a:ext cx="1218038" cy="284429"/>
              </a:xfrm>
              <a:prstGeom prst="rect">
                <a:avLst/>
              </a:prstGeom>
              <a:ln w="12700">
                <a:miter lim="400000"/>
              </a:ln>
              <a:extLst>
                <a:ext uri="{C572A759-6A51-4108-AA02-DFA0A04FC94B}">
                  <ma14:wrappingTextBoxFlag xmlns:p14="http://schemas.microsoft.com/office/powerpoint/2010/main" xmlns:p15="http://schemas.microsoft.com/office/powerpoint/2012/main" xmlns:p159="http://schemas.microsoft.com/office/powerpoint/2015/09/main" xmlns:ma14="http://schemas.microsoft.com/office/mac/drawingml/2011/main" xmlns:a14="http://schemas.microsoft.com/office/drawing/2010/main" xmlns:m="http://schemas.openxmlformats.org/officeDocument/2006/math" xmlns="" val="1"/>
                </a:ext>
              </a:extLst>
            </p:spPr>
            <p:txBody>
              <a:bodyPr lIns="82236" tIns="82236" rIns="82236" bIns="82236" anchor="ctr"/>
              <a:lstStyle>
                <a:lvl1pPr>
                  <a:defRPr sz="3500">
                    <a:solidFill>
                      <a:srgbClr val="000000">
                        <a:alpha val="85000"/>
                      </a:srgbClr>
                    </a:solidFill>
                    <a:latin typeface="FZLanTingHeiS-DB1-GBK"/>
                    <a:ea typeface="FZLanTingHeiS-DB1-GBK"/>
                    <a:cs typeface="FZLanTingHeiS-DB1-GBK"/>
                    <a:sym typeface="FZLanTingHeiS-DB1-GBK"/>
                  </a:defRPr>
                </a:lvl1pPr>
              </a:lstStyle>
              <a:p>
                <a:pPr algn="ctr" defTabSz="1525700" hangingPunct="0">
                  <a:spcBef>
                    <a:spcPct val="0"/>
                  </a:spcBef>
                  <a:spcAft>
                    <a:spcPct val="0"/>
                  </a:spcAft>
                </a:pPr>
                <a:r>
                  <a:rPr sz="1067" kern="0" dirty="0">
                    <a:solidFill>
                      <a:srgbClr val="FFC000"/>
                    </a:solidFill>
                    <a:latin typeface="Arial" panose="020B0604020202020204" pitchFamily="34" charset="0"/>
                    <a:ea typeface="微软雅黑" pitchFamily="34" charset="-122"/>
                    <a:cs typeface="Arial" panose="020B0604020202020204" pitchFamily="34" charset="0"/>
                  </a:rPr>
                  <a:t>Data analysis</a:t>
                </a:r>
              </a:p>
            </p:txBody>
          </p:sp>
          <p:sp>
            <p:nvSpPr>
              <p:cNvPr id="186" name="数据存储"/>
              <p:cNvSpPr txBox="1"/>
              <p:nvPr/>
            </p:nvSpPr>
            <p:spPr>
              <a:xfrm>
                <a:off x="7110754" y="3262858"/>
                <a:ext cx="1096246" cy="268893"/>
              </a:xfrm>
              <a:prstGeom prst="rect">
                <a:avLst/>
              </a:prstGeom>
              <a:ln w="12700">
                <a:miter lim="400000"/>
              </a:ln>
              <a:extLst>
                <a:ext uri="{C572A759-6A51-4108-AA02-DFA0A04FC94B}">
                  <ma14:wrappingTextBoxFlag xmlns:p14="http://schemas.microsoft.com/office/powerpoint/2010/main" xmlns:p15="http://schemas.microsoft.com/office/powerpoint/2012/main" xmlns:p159="http://schemas.microsoft.com/office/powerpoint/2015/09/main" xmlns:ma14="http://schemas.microsoft.com/office/mac/drawingml/2011/main" xmlns:a14="http://schemas.microsoft.com/office/drawing/2010/main" xmlns:m="http://schemas.openxmlformats.org/officeDocument/2006/math" xmlns="" val="1"/>
                </a:ext>
              </a:extLst>
            </p:spPr>
            <p:txBody>
              <a:bodyPr lIns="82236" tIns="82236" rIns="82236" bIns="82236" anchor="ctr"/>
              <a:lstStyle>
                <a:lvl1pPr>
                  <a:defRPr sz="3500">
                    <a:solidFill>
                      <a:srgbClr val="251A09"/>
                    </a:solidFill>
                    <a:latin typeface="FZLanTingHeiS-DB1-GBK"/>
                    <a:ea typeface="FZLanTingHeiS-DB1-GBK"/>
                    <a:cs typeface="FZLanTingHeiS-DB1-GBK"/>
                    <a:sym typeface="FZLanTingHeiS-DB1-GBK"/>
                  </a:defRPr>
                </a:lvl1pPr>
              </a:lstStyle>
              <a:p>
                <a:pPr algn="ctr" defTabSz="1525700" hangingPunct="0">
                  <a:spcBef>
                    <a:spcPct val="0"/>
                  </a:spcBef>
                  <a:spcAft>
                    <a:spcPct val="0"/>
                  </a:spcAft>
                </a:pPr>
                <a:r>
                  <a:rPr sz="1067" kern="0" dirty="0">
                    <a:solidFill>
                      <a:srgbClr val="FFC000"/>
                    </a:solidFill>
                    <a:latin typeface="Arial" panose="020B0604020202020204" pitchFamily="34" charset="0"/>
                    <a:ea typeface="微软雅黑" pitchFamily="34" charset="-122"/>
                    <a:cs typeface="Arial" panose="020B0604020202020204" pitchFamily="34" charset="0"/>
                  </a:rPr>
                  <a:t>Data storage</a:t>
                </a:r>
              </a:p>
            </p:txBody>
          </p:sp>
          <p:sp>
            <p:nvSpPr>
              <p:cNvPr id="187" name="数据处理"/>
              <p:cNvSpPr txBox="1"/>
              <p:nvPr/>
            </p:nvSpPr>
            <p:spPr>
              <a:xfrm>
                <a:off x="6648070" y="2650215"/>
                <a:ext cx="1915649" cy="299730"/>
              </a:xfrm>
              <a:prstGeom prst="rect">
                <a:avLst/>
              </a:prstGeom>
              <a:ln w="12700">
                <a:miter lim="400000"/>
              </a:ln>
              <a:extLst>
                <a:ext uri="{C572A759-6A51-4108-AA02-DFA0A04FC94B}">
                  <ma14:wrappingTextBoxFlag xmlns:p14="http://schemas.microsoft.com/office/powerpoint/2010/main" xmlns:p15="http://schemas.microsoft.com/office/powerpoint/2012/main" xmlns:p159="http://schemas.microsoft.com/office/powerpoint/2015/09/main" xmlns:ma14="http://schemas.microsoft.com/office/mac/drawingml/2011/main" xmlns:a14="http://schemas.microsoft.com/office/drawing/2010/main" xmlns:m="http://schemas.openxmlformats.org/officeDocument/2006/math" xmlns="" val="1"/>
                </a:ext>
              </a:extLst>
            </p:spPr>
            <p:txBody>
              <a:bodyPr lIns="82236" tIns="82236" rIns="82236" bIns="82236" anchor="ctr"/>
              <a:lstStyle>
                <a:lvl1pPr>
                  <a:defRPr sz="3500">
                    <a:solidFill>
                      <a:srgbClr val="000000">
                        <a:alpha val="85000"/>
                      </a:srgbClr>
                    </a:solidFill>
                    <a:latin typeface="FZLanTingHeiS-DB1-GBK"/>
                    <a:ea typeface="FZLanTingHeiS-DB1-GBK"/>
                    <a:cs typeface="FZLanTingHeiS-DB1-GBK"/>
                    <a:sym typeface="FZLanTingHeiS-DB1-GBK"/>
                  </a:defRPr>
                </a:lvl1pPr>
              </a:lstStyle>
              <a:p>
                <a:pPr algn="ctr" defTabSz="1525700" hangingPunct="0">
                  <a:spcBef>
                    <a:spcPct val="0"/>
                  </a:spcBef>
                  <a:spcAft>
                    <a:spcPct val="0"/>
                  </a:spcAft>
                </a:pPr>
                <a:r>
                  <a:rPr lang="en-US" sz="1067" kern="0" dirty="0">
                    <a:solidFill>
                      <a:srgbClr val="FFC000"/>
                    </a:solidFill>
                    <a:latin typeface="Arial" panose="020B0604020202020204" pitchFamily="34" charset="0"/>
                    <a:ea typeface="微软雅黑" pitchFamily="34" charset="-122"/>
                    <a:cs typeface="Arial" panose="020B0604020202020204" pitchFamily="34" charset="0"/>
                  </a:rPr>
                  <a:t> </a:t>
                </a:r>
                <a:r>
                  <a:rPr lang="zh-CN" altLang="en-US" sz="1067" kern="0" dirty="0">
                    <a:solidFill>
                      <a:srgbClr val="FFC000"/>
                    </a:solidFill>
                    <a:latin typeface="Arial" panose="020B0604020202020204" pitchFamily="34" charset="0"/>
                    <a:ea typeface="微软雅黑" pitchFamily="34" charset="-122"/>
                    <a:cs typeface="Arial" panose="020B0604020202020204" pitchFamily="34" charset="0"/>
                  </a:rPr>
                  <a:t>Data virtualization engine</a:t>
                </a:r>
                <a:endParaRPr sz="1067" kern="0" dirty="0">
                  <a:solidFill>
                    <a:srgbClr val="FFC000"/>
                  </a:solidFill>
                  <a:latin typeface="Arial" panose="020B0604020202020204" pitchFamily="34" charset="0"/>
                  <a:ea typeface="微软雅黑" pitchFamily="34" charset="-122"/>
                  <a:cs typeface="Arial" panose="020B0604020202020204" pitchFamily="34" charset="0"/>
                </a:endParaRPr>
              </a:p>
            </p:txBody>
          </p:sp>
        </p:grpSp>
        <p:pic>
          <p:nvPicPr>
            <p:cNvPr id="131" name="图片 130" descr="组 505"/>
            <p:cNvPicPr>
              <a:picLocks noChangeAspect="1"/>
            </p:cNvPicPr>
            <p:nvPr/>
          </p:nvPicPr>
          <p:blipFill>
            <a:blip r:embed="rId11"/>
            <a:stretch>
              <a:fillRect/>
            </a:stretch>
          </p:blipFill>
          <p:spPr>
            <a:xfrm>
              <a:off x="4944675" y="2355474"/>
              <a:ext cx="1621123" cy="221028"/>
            </a:xfrm>
            <a:prstGeom prst="rect">
              <a:avLst/>
            </a:prstGeom>
          </p:spPr>
        </p:pic>
        <p:sp>
          <p:nvSpPr>
            <p:cNvPr id="125" name="矩形 124">
              <a:extLst>
                <a:ext uri="{FF2B5EF4-FFF2-40B4-BE49-F238E27FC236}">
                  <a16:creationId xmlns:a16="http://schemas.microsoft.com/office/drawing/2014/main" id="{D2FD3B81-6322-5E43-9F2A-A8D1F886AE93}"/>
                </a:ext>
              </a:extLst>
            </p:cNvPr>
            <p:cNvSpPr/>
            <p:nvPr/>
          </p:nvSpPr>
          <p:spPr>
            <a:xfrm>
              <a:off x="1676572" y="2262945"/>
              <a:ext cx="557052" cy="298800"/>
            </a:xfrm>
            <a:prstGeom prst="rect">
              <a:avLst/>
            </a:prstGeom>
            <a:gradFill flip="none" rotWithShape="1">
              <a:gsLst>
                <a:gs pos="22000">
                  <a:schemeClr val="accent1">
                    <a:lumMod val="20000"/>
                    <a:lumOff val="80000"/>
                    <a:alpha val="7000"/>
                  </a:schemeClr>
                </a:gs>
                <a:gs pos="99000">
                  <a:schemeClr val="tx2">
                    <a:lumMod val="60000"/>
                    <a:lumOff val="40000"/>
                    <a:alpha val="70000"/>
                  </a:schemeClr>
                </a:gs>
              </a:gsLst>
              <a:lin ang="16200000" scaled="1"/>
            </a:gradFill>
            <a:ln w="3175">
              <a:gradFill flip="none" rotWithShape="1">
                <a:gsLst>
                  <a:gs pos="43000">
                    <a:srgbClr val="00B0F0"/>
                  </a:gs>
                  <a:gs pos="100000">
                    <a:schemeClr val="bg1">
                      <a:alpha val="18000"/>
                    </a:schemeClr>
                  </a:gs>
                </a:gsLst>
                <a:lin ang="16200000" scaled="1"/>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42044" hangingPunct="0">
                <a:spcBef>
                  <a:spcPct val="0"/>
                </a:spcBef>
                <a:spcAft>
                  <a:spcPct val="0"/>
                </a:spcAft>
                <a:defRPr/>
              </a:pPr>
              <a:endParaRPr lang="zh-CN" altLang="en-US" sz="1599" kern="0">
                <a:solidFill>
                  <a:srgbClr val="FFC000"/>
                </a:solidFill>
                <a:latin typeface="Arial" panose="020B0604020202020204" pitchFamily="34" charset="0"/>
                <a:ea typeface="微软雅黑" pitchFamily="34" charset="-122"/>
                <a:cs typeface="Arial" panose="020B0604020202020204" pitchFamily="34" charset="0"/>
                <a:sym typeface="Helvetica Neue Medium"/>
              </a:endParaRPr>
            </a:p>
          </p:txBody>
        </p:sp>
        <p:sp>
          <p:nvSpPr>
            <p:cNvPr id="126" name="数据处理"/>
            <p:cNvSpPr txBox="1"/>
            <p:nvPr/>
          </p:nvSpPr>
          <p:spPr>
            <a:xfrm>
              <a:off x="1621264" y="2316074"/>
              <a:ext cx="656221" cy="184180"/>
            </a:xfrm>
            <a:prstGeom prst="rect">
              <a:avLst/>
            </a:prstGeom>
            <a:ln w="12700">
              <a:miter lim="400000"/>
            </a:ln>
            <a:extLst>
              <a:ext uri="{C572A759-6A51-4108-AA02-DFA0A04FC94B}">
                <ma14:wrappingTextBoxFlag xmlns:p14="http://schemas.microsoft.com/office/powerpoint/2010/main" xmlns:p15="http://schemas.microsoft.com/office/powerpoint/2012/main" xmlns:p159="http://schemas.microsoft.com/office/powerpoint/2015/09/main" xmlns:ma14="http://schemas.microsoft.com/office/mac/drawingml/2011/main" xmlns:a14="http://schemas.microsoft.com/office/drawing/2010/main" xmlns:m="http://schemas.openxmlformats.org/officeDocument/2006/math" xmlns="" val="1"/>
              </a:ext>
            </a:extLst>
          </p:spPr>
          <p:txBody>
            <a:bodyPr lIns="82236" tIns="82236" rIns="82236" bIns="82236" anchor="ctr"/>
            <a:lstStyle>
              <a:lvl1pPr>
                <a:defRPr sz="3500">
                  <a:solidFill>
                    <a:srgbClr val="000000">
                      <a:alpha val="85000"/>
                    </a:srgbClr>
                  </a:solidFill>
                  <a:latin typeface="FZLanTingHeiS-DB1-GBK"/>
                  <a:ea typeface="FZLanTingHeiS-DB1-GBK"/>
                  <a:cs typeface="FZLanTingHeiS-DB1-GBK"/>
                  <a:sym typeface="FZLanTingHeiS-DB1-GBK"/>
                </a:defRPr>
              </a:lvl1pPr>
            </a:lstStyle>
            <a:p>
              <a:pPr algn="ctr" defTabSz="1525700" hangingPunct="0">
                <a:spcBef>
                  <a:spcPct val="0"/>
                </a:spcBef>
                <a:spcAft>
                  <a:spcPct val="0"/>
                </a:spcAft>
              </a:pPr>
              <a:r>
                <a:rPr lang="en-US" altLang="zh-CN" sz="1067" kern="0" dirty="0">
                  <a:solidFill>
                    <a:srgbClr val="FFC000"/>
                  </a:solidFill>
                  <a:latin typeface="Arial" panose="020B0604020202020204" pitchFamily="34" charset="0"/>
                  <a:ea typeface="微软雅黑" pitchFamily="34" charset="-122"/>
                  <a:cs typeface="Arial" panose="020B0604020202020204" pitchFamily="34" charset="0"/>
                </a:rPr>
                <a:t>AI repository</a:t>
              </a:r>
              <a:endParaRPr sz="1067" kern="0" dirty="0">
                <a:solidFill>
                  <a:srgbClr val="FFC000"/>
                </a:solidFill>
                <a:latin typeface="Arial" panose="020B0604020202020204" pitchFamily="34" charset="0"/>
                <a:ea typeface="微软雅黑" pitchFamily="34" charset="-122"/>
                <a:cs typeface="Arial" panose="020B0604020202020204" pitchFamily="34" charset="0"/>
              </a:endParaRPr>
            </a:p>
          </p:txBody>
        </p:sp>
        <p:sp>
          <p:nvSpPr>
            <p:cNvPr id="143" name="矩形 142">
              <a:extLst>
                <a:ext uri="{FF2B5EF4-FFF2-40B4-BE49-F238E27FC236}">
                  <a16:creationId xmlns:a16="http://schemas.microsoft.com/office/drawing/2014/main" id="{D2FD3B81-6322-5E43-9F2A-A8D1F886AE93}"/>
                </a:ext>
              </a:extLst>
            </p:cNvPr>
            <p:cNvSpPr/>
            <p:nvPr/>
          </p:nvSpPr>
          <p:spPr>
            <a:xfrm>
              <a:off x="1099607" y="2262945"/>
              <a:ext cx="530283" cy="300251"/>
            </a:xfrm>
            <a:prstGeom prst="rect">
              <a:avLst/>
            </a:prstGeom>
            <a:gradFill flip="none" rotWithShape="1">
              <a:gsLst>
                <a:gs pos="22000">
                  <a:schemeClr val="accent1">
                    <a:lumMod val="20000"/>
                    <a:lumOff val="80000"/>
                    <a:alpha val="7000"/>
                  </a:schemeClr>
                </a:gs>
                <a:gs pos="99000">
                  <a:schemeClr val="tx2">
                    <a:lumMod val="60000"/>
                    <a:lumOff val="40000"/>
                    <a:alpha val="70000"/>
                  </a:schemeClr>
                </a:gs>
              </a:gsLst>
              <a:lin ang="16200000" scaled="1"/>
            </a:gradFill>
            <a:ln w="3175">
              <a:gradFill flip="none" rotWithShape="1">
                <a:gsLst>
                  <a:gs pos="43000">
                    <a:srgbClr val="00B0F0"/>
                  </a:gs>
                  <a:gs pos="100000">
                    <a:schemeClr val="bg1">
                      <a:alpha val="18000"/>
                    </a:schemeClr>
                  </a:gs>
                </a:gsLst>
                <a:lin ang="16200000" scaled="1"/>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42044" hangingPunct="0">
                <a:spcBef>
                  <a:spcPct val="0"/>
                </a:spcBef>
                <a:spcAft>
                  <a:spcPct val="0"/>
                </a:spcAft>
                <a:defRPr/>
              </a:pPr>
              <a:endParaRPr lang="zh-CN" altLang="en-US" sz="1599" kern="0">
                <a:solidFill>
                  <a:srgbClr val="FFC000"/>
                </a:solidFill>
                <a:latin typeface="Arial" panose="020B0604020202020204" pitchFamily="34" charset="0"/>
                <a:ea typeface="微软雅黑" pitchFamily="34" charset="-122"/>
                <a:cs typeface="Arial" panose="020B0604020202020204" pitchFamily="34" charset="0"/>
                <a:sym typeface="Helvetica Neue Medium"/>
              </a:endParaRPr>
            </a:p>
          </p:txBody>
        </p:sp>
        <p:sp>
          <p:nvSpPr>
            <p:cNvPr id="147" name="数据处理"/>
            <p:cNvSpPr txBox="1"/>
            <p:nvPr/>
          </p:nvSpPr>
          <p:spPr>
            <a:xfrm>
              <a:off x="1087197" y="2316074"/>
              <a:ext cx="568985" cy="198107"/>
            </a:xfrm>
            <a:prstGeom prst="rect">
              <a:avLst/>
            </a:prstGeom>
            <a:ln w="12700">
              <a:miter lim="400000"/>
            </a:ln>
            <a:extLst>
              <a:ext uri="{C572A759-6A51-4108-AA02-DFA0A04FC94B}">
                <ma14:wrappingTextBoxFlag xmlns:p14="http://schemas.microsoft.com/office/powerpoint/2010/main" xmlns:p15="http://schemas.microsoft.com/office/powerpoint/2012/main" xmlns:p159="http://schemas.microsoft.com/office/powerpoint/2015/09/main" xmlns:ma14="http://schemas.microsoft.com/office/mac/drawingml/2011/main" xmlns:a14="http://schemas.microsoft.com/office/drawing/2010/main" xmlns:m="http://schemas.openxmlformats.org/officeDocument/2006/math" xmlns="" val="1"/>
              </a:ext>
            </a:extLst>
          </p:spPr>
          <p:txBody>
            <a:bodyPr lIns="82236" tIns="82236" rIns="82236" bIns="82236" anchor="ctr"/>
            <a:lstStyle>
              <a:lvl1pPr>
                <a:defRPr sz="3500">
                  <a:solidFill>
                    <a:srgbClr val="000000">
                      <a:alpha val="85000"/>
                    </a:srgbClr>
                  </a:solidFill>
                  <a:latin typeface="FZLanTingHeiS-DB1-GBK"/>
                  <a:ea typeface="FZLanTingHeiS-DB1-GBK"/>
                  <a:cs typeface="FZLanTingHeiS-DB1-GBK"/>
                  <a:sym typeface="FZLanTingHeiS-DB1-GBK"/>
                </a:defRPr>
              </a:lvl1pPr>
            </a:lstStyle>
            <a:p>
              <a:pPr algn="ctr" defTabSz="1525700" hangingPunct="0">
                <a:spcBef>
                  <a:spcPct val="0"/>
                </a:spcBef>
                <a:spcAft>
                  <a:spcPct val="0"/>
                </a:spcAft>
              </a:pPr>
              <a:r>
                <a:rPr lang="en-US" altLang="zh-CN" sz="1067" kern="0" dirty="0">
                  <a:solidFill>
                    <a:srgbClr val="FFC000"/>
                  </a:solidFill>
                  <a:latin typeface="Arial" panose="020B0604020202020204" pitchFamily="34" charset="0"/>
                  <a:ea typeface="微软雅黑" pitchFamily="34" charset="-122"/>
                  <a:cs typeface="Arial" panose="020B0604020202020204" pitchFamily="34" charset="0"/>
                </a:rPr>
                <a:t>IoT gateway</a:t>
              </a:r>
              <a:endParaRPr sz="1067" kern="0" dirty="0">
                <a:solidFill>
                  <a:srgbClr val="FFC000"/>
                </a:solidFill>
                <a:latin typeface="Arial" panose="020B0604020202020204" pitchFamily="34" charset="0"/>
                <a:ea typeface="微软雅黑" pitchFamily="34" charset="-122"/>
                <a:cs typeface="Arial" panose="020B0604020202020204" pitchFamily="34" charset="0"/>
              </a:endParaRPr>
            </a:p>
          </p:txBody>
        </p:sp>
        <p:sp>
          <p:nvSpPr>
            <p:cNvPr id="150" name="矩形 149">
              <a:extLst>
                <a:ext uri="{FF2B5EF4-FFF2-40B4-BE49-F238E27FC236}">
                  <a16:creationId xmlns:a16="http://schemas.microsoft.com/office/drawing/2014/main" id="{D2FD3B81-6322-5E43-9F2A-A8D1F886AE93}"/>
                </a:ext>
              </a:extLst>
            </p:cNvPr>
            <p:cNvSpPr/>
            <p:nvPr/>
          </p:nvSpPr>
          <p:spPr>
            <a:xfrm>
              <a:off x="1099607" y="2639497"/>
              <a:ext cx="1693804" cy="252000"/>
            </a:xfrm>
            <a:prstGeom prst="rect">
              <a:avLst/>
            </a:prstGeom>
            <a:gradFill flip="none" rotWithShape="1">
              <a:gsLst>
                <a:gs pos="22000">
                  <a:schemeClr val="accent1">
                    <a:lumMod val="20000"/>
                    <a:lumOff val="80000"/>
                    <a:alpha val="7000"/>
                  </a:schemeClr>
                </a:gs>
                <a:gs pos="99000">
                  <a:schemeClr val="tx2">
                    <a:lumMod val="60000"/>
                    <a:lumOff val="40000"/>
                    <a:alpha val="70000"/>
                  </a:schemeClr>
                </a:gs>
              </a:gsLst>
              <a:lin ang="16200000" scaled="1"/>
            </a:gradFill>
            <a:ln w="3175">
              <a:gradFill flip="none" rotWithShape="1">
                <a:gsLst>
                  <a:gs pos="43000">
                    <a:srgbClr val="00B0F0"/>
                  </a:gs>
                  <a:gs pos="100000">
                    <a:schemeClr val="bg1">
                      <a:alpha val="18000"/>
                    </a:schemeClr>
                  </a:gs>
                </a:gsLst>
                <a:lin ang="16200000" scaled="1"/>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42044" hangingPunct="0">
                <a:spcBef>
                  <a:spcPct val="0"/>
                </a:spcBef>
                <a:spcAft>
                  <a:spcPct val="0"/>
                </a:spcAft>
                <a:defRPr/>
              </a:pPr>
              <a:endParaRPr lang="zh-CN" altLang="en-US" sz="1599" kern="0">
                <a:solidFill>
                  <a:srgbClr val="FFC000"/>
                </a:solidFill>
                <a:latin typeface="Arial" panose="020B0604020202020204" pitchFamily="34" charset="0"/>
                <a:ea typeface="微软雅黑" pitchFamily="34" charset="-122"/>
                <a:cs typeface="Arial" panose="020B0604020202020204" pitchFamily="34" charset="0"/>
                <a:sym typeface="Helvetica Neue Medium"/>
              </a:endParaRPr>
            </a:p>
          </p:txBody>
        </p:sp>
        <p:sp>
          <p:nvSpPr>
            <p:cNvPr id="151" name="数据处理"/>
            <p:cNvSpPr txBox="1"/>
            <p:nvPr/>
          </p:nvSpPr>
          <p:spPr>
            <a:xfrm>
              <a:off x="1113468" y="2673604"/>
              <a:ext cx="1681687" cy="204642"/>
            </a:xfrm>
            <a:prstGeom prst="rect">
              <a:avLst/>
            </a:prstGeom>
            <a:ln w="12700">
              <a:miter lim="400000"/>
            </a:ln>
            <a:extLst>
              <a:ext uri="{C572A759-6A51-4108-AA02-DFA0A04FC94B}">
                <ma14:wrappingTextBoxFlag xmlns:p14="http://schemas.microsoft.com/office/powerpoint/2010/main" xmlns:p15="http://schemas.microsoft.com/office/powerpoint/2012/main" xmlns:p159="http://schemas.microsoft.com/office/powerpoint/2015/09/main" xmlns:ma14="http://schemas.microsoft.com/office/mac/drawingml/2011/main" xmlns:a14="http://schemas.microsoft.com/office/drawing/2010/main" xmlns:m="http://schemas.openxmlformats.org/officeDocument/2006/math" xmlns="" val="1"/>
              </a:ext>
            </a:extLst>
          </p:spPr>
          <p:txBody>
            <a:bodyPr lIns="82236" tIns="82236" rIns="82236" bIns="82236" anchor="ctr"/>
            <a:lstStyle>
              <a:lvl1pPr>
                <a:defRPr sz="3500">
                  <a:solidFill>
                    <a:srgbClr val="000000">
                      <a:alpha val="85000"/>
                    </a:srgbClr>
                  </a:solidFill>
                  <a:latin typeface="FZLanTingHeiS-DB1-GBK"/>
                  <a:ea typeface="FZLanTingHeiS-DB1-GBK"/>
                  <a:cs typeface="FZLanTingHeiS-DB1-GBK"/>
                  <a:sym typeface="FZLanTingHeiS-DB1-GBK"/>
                </a:defRPr>
              </a:lvl1pPr>
            </a:lstStyle>
            <a:p>
              <a:pPr algn="ctr" defTabSz="1525700" hangingPunct="0">
                <a:spcBef>
                  <a:spcPct val="0"/>
                </a:spcBef>
                <a:spcAft>
                  <a:spcPct val="0"/>
                </a:spcAft>
              </a:pPr>
              <a:r>
                <a:rPr lang="zh-CN" altLang="en-US" sz="1067" kern="0" dirty="0">
                  <a:solidFill>
                    <a:srgbClr val="FFC000"/>
                  </a:solidFill>
                  <a:latin typeface="Arial" panose="020B0604020202020204" pitchFamily="34" charset="0"/>
                  <a:ea typeface="微软雅黑" pitchFamily="34" charset="-122"/>
                  <a:cs typeface="Arial" panose="020B0604020202020204" pitchFamily="34" charset="0"/>
                </a:rPr>
                <a:t>Storage/Network/Computing</a:t>
              </a:r>
              <a:endParaRPr sz="1067" kern="0" dirty="0">
                <a:solidFill>
                  <a:srgbClr val="FFC000"/>
                </a:solidFill>
                <a:latin typeface="Arial" panose="020B0604020202020204" pitchFamily="34" charset="0"/>
                <a:ea typeface="微软雅黑" pitchFamily="34" charset="-122"/>
                <a:cs typeface="Arial" panose="020B0604020202020204" pitchFamily="34" charset="0"/>
              </a:endParaRPr>
            </a:p>
          </p:txBody>
        </p:sp>
        <p:sp>
          <p:nvSpPr>
            <p:cNvPr id="152" name="矩形 151">
              <a:extLst>
                <a:ext uri="{FF2B5EF4-FFF2-40B4-BE49-F238E27FC236}">
                  <a16:creationId xmlns:a16="http://schemas.microsoft.com/office/drawing/2014/main" id="{D2FD3B81-6322-5E43-9F2A-A8D1F886AE93}"/>
                </a:ext>
              </a:extLst>
            </p:cNvPr>
            <p:cNvSpPr/>
            <p:nvPr/>
          </p:nvSpPr>
          <p:spPr>
            <a:xfrm>
              <a:off x="2266671" y="2262950"/>
              <a:ext cx="506411" cy="298800"/>
            </a:xfrm>
            <a:prstGeom prst="rect">
              <a:avLst/>
            </a:prstGeom>
            <a:gradFill flip="none" rotWithShape="1">
              <a:gsLst>
                <a:gs pos="22000">
                  <a:schemeClr val="accent1">
                    <a:lumMod val="20000"/>
                    <a:lumOff val="80000"/>
                    <a:alpha val="7000"/>
                  </a:schemeClr>
                </a:gs>
                <a:gs pos="99000">
                  <a:schemeClr val="tx2">
                    <a:lumMod val="60000"/>
                    <a:lumOff val="40000"/>
                    <a:alpha val="70000"/>
                  </a:schemeClr>
                </a:gs>
              </a:gsLst>
              <a:lin ang="16200000" scaled="1"/>
            </a:gradFill>
            <a:ln w="3175">
              <a:gradFill flip="none" rotWithShape="1">
                <a:gsLst>
                  <a:gs pos="43000">
                    <a:srgbClr val="00B0F0"/>
                  </a:gs>
                  <a:gs pos="100000">
                    <a:schemeClr val="bg1">
                      <a:alpha val="18000"/>
                    </a:schemeClr>
                  </a:gs>
                </a:gsLst>
                <a:lin ang="16200000" scaled="1"/>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42044" hangingPunct="0">
                <a:spcBef>
                  <a:spcPct val="0"/>
                </a:spcBef>
                <a:spcAft>
                  <a:spcPct val="0"/>
                </a:spcAft>
                <a:defRPr/>
              </a:pPr>
              <a:endParaRPr lang="zh-CN" altLang="en-US" sz="1599" kern="0">
                <a:solidFill>
                  <a:srgbClr val="FFC000"/>
                </a:solidFill>
                <a:latin typeface="Arial" panose="020B0604020202020204" pitchFamily="34" charset="0"/>
                <a:ea typeface="微软雅黑" pitchFamily="34" charset="-122"/>
                <a:cs typeface="Arial" panose="020B0604020202020204" pitchFamily="34" charset="0"/>
                <a:sym typeface="Helvetica Neue Medium"/>
              </a:endParaRPr>
            </a:p>
          </p:txBody>
        </p:sp>
        <p:sp>
          <p:nvSpPr>
            <p:cNvPr id="154" name="数据处理"/>
            <p:cNvSpPr txBox="1"/>
            <p:nvPr/>
          </p:nvSpPr>
          <p:spPr>
            <a:xfrm>
              <a:off x="2228430" y="2316074"/>
              <a:ext cx="598421" cy="218019"/>
            </a:xfrm>
            <a:prstGeom prst="rect">
              <a:avLst/>
            </a:prstGeom>
            <a:ln w="12700">
              <a:miter lim="400000"/>
            </a:ln>
            <a:extLst>
              <a:ext uri="{C572A759-6A51-4108-AA02-DFA0A04FC94B}">
                <ma14:wrappingTextBoxFlag xmlns:p14="http://schemas.microsoft.com/office/powerpoint/2010/main" xmlns:p15="http://schemas.microsoft.com/office/powerpoint/2012/main" xmlns:p159="http://schemas.microsoft.com/office/powerpoint/2015/09/main" xmlns:ma14="http://schemas.microsoft.com/office/mac/drawingml/2011/main" xmlns:a14="http://schemas.microsoft.com/office/drawing/2010/main" xmlns:m="http://schemas.openxmlformats.org/officeDocument/2006/math" xmlns="" val="1"/>
              </a:ext>
            </a:extLst>
          </p:spPr>
          <p:txBody>
            <a:bodyPr lIns="82236" tIns="82236" rIns="82236" bIns="82236" anchor="ctr"/>
            <a:lstStyle>
              <a:lvl1pPr>
                <a:defRPr sz="3500">
                  <a:solidFill>
                    <a:srgbClr val="000000">
                      <a:alpha val="85000"/>
                    </a:srgbClr>
                  </a:solidFill>
                  <a:latin typeface="FZLanTingHeiS-DB1-GBK"/>
                  <a:ea typeface="FZLanTingHeiS-DB1-GBK"/>
                  <a:cs typeface="FZLanTingHeiS-DB1-GBK"/>
                  <a:sym typeface="FZLanTingHeiS-DB1-GBK"/>
                </a:defRPr>
              </a:lvl1pPr>
            </a:lstStyle>
            <a:p>
              <a:pPr algn="ctr" defTabSz="1525700" hangingPunct="0">
                <a:spcBef>
                  <a:spcPct val="0"/>
                </a:spcBef>
                <a:spcAft>
                  <a:spcPct val="0"/>
                </a:spcAft>
              </a:pPr>
              <a:r>
                <a:rPr lang="zh-CN" altLang="en-US" sz="1067" kern="0" dirty="0">
                  <a:solidFill>
                    <a:srgbClr val="FFC000"/>
                  </a:solidFill>
                  <a:latin typeface="Arial" panose="020B0604020202020204" pitchFamily="34" charset="0"/>
                  <a:ea typeface="微软雅黑" pitchFamily="34" charset="-122"/>
                  <a:cs typeface="Arial" panose="020B0604020202020204" pitchFamily="34" charset="0"/>
                </a:rPr>
                <a:t>Intelligent O&amp;M</a:t>
              </a:r>
              <a:endParaRPr sz="1067" kern="0" dirty="0">
                <a:solidFill>
                  <a:srgbClr val="FFC000"/>
                </a:solidFill>
                <a:latin typeface="Arial" panose="020B0604020202020204" pitchFamily="34" charset="0"/>
                <a:ea typeface="微软雅黑" pitchFamily="34" charset="-122"/>
                <a:cs typeface="Arial" panose="020B0604020202020204" pitchFamily="34" charset="0"/>
              </a:endParaRPr>
            </a:p>
          </p:txBody>
        </p:sp>
      </p:grpSp>
      <p:sp>
        <p:nvSpPr>
          <p:cNvPr id="155" name="文本框 154"/>
          <p:cNvSpPr txBox="1"/>
          <p:nvPr/>
        </p:nvSpPr>
        <p:spPr>
          <a:xfrm>
            <a:off x="6502696" y="1954352"/>
            <a:ext cx="1867044" cy="440846"/>
          </a:xfrm>
          <a:prstGeom prst="rect">
            <a:avLst/>
          </a:prstGeom>
          <a:noFill/>
        </p:spPr>
        <p:txBody>
          <a:bodyPr wrap="square" rtlCol="0">
            <a:spAutoFit/>
          </a:bodyPr>
          <a:lstStyle/>
          <a:p>
            <a:pPr defTabSz="242044" hangingPunct="0">
              <a:spcBef>
                <a:spcPct val="0"/>
              </a:spcBef>
              <a:spcAft>
                <a:spcPct val="0"/>
              </a:spcAft>
            </a:pPr>
            <a:r>
              <a:rPr lang="zh-CN" altLang="en-US" sz="1332" kern="0" dirty="0">
                <a:solidFill>
                  <a:srgbClr val="FFFFFF"/>
                </a:solidFill>
                <a:latin typeface="Arial" panose="020B0604020202020204" pitchFamily="34" charset="0"/>
                <a:ea typeface="微软雅黑" pitchFamily="34" charset="-122"/>
                <a:cs typeface="Arial" panose="020B0604020202020204" pitchFamily="34" charset="0"/>
                <a:sym typeface="Helvetica Neue"/>
              </a:rPr>
              <a:t>Data API</a:t>
            </a:r>
            <a:endParaRPr lang="en-US" altLang="zh-CN" sz="1332" kern="0" dirty="0">
              <a:solidFill>
                <a:srgbClr val="FFFFFF"/>
              </a:solidFill>
              <a:latin typeface="Arial" panose="020B0604020202020204" pitchFamily="34" charset="0"/>
              <a:ea typeface="微软雅黑" pitchFamily="34" charset="-122"/>
              <a:cs typeface="Arial" panose="020B0604020202020204" pitchFamily="34" charset="0"/>
              <a:sym typeface="Helvetica Neue"/>
            </a:endParaRPr>
          </a:p>
          <a:p>
            <a:pPr defTabSz="242044" hangingPunct="0">
              <a:spcBef>
                <a:spcPct val="0"/>
              </a:spcBef>
              <a:spcAft>
                <a:spcPct val="0"/>
              </a:spcAft>
            </a:pPr>
            <a:r>
              <a:rPr lang="zh-CN" altLang="en-US" sz="933" kern="0" dirty="0">
                <a:solidFill>
                  <a:srgbClr val="00B0F0"/>
                </a:solidFill>
                <a:latin typeface="Arial" panose="020B0604020202020204" pitchFamily="34" charset="0"/>
                <a:ea typeface="微软雅黑" pitchFamily="34" charset="-122"/>
                <a:cs typeface="Arial" panose="020B0604020202020204" pitchFamily="34" charset="0"/>
                <a:sym typeface="Helvetica Neue"/>
              </a:rPr>
              <a:t>Block/File/Object/HDFS/SQL</a:t>
            </a:r>
          </a:p>
        </p:txBody>
      </p:sp>
      <p:sp>
        <p:nvSpPr>
          <p:cNvPr id="156" name="文本框 155"/>
          <p:cNvSpPr txBox="1"/>
          <p:nvPr/>
        </p:nvSpPr>
        <p:spPr>
          <a:xfrm>
            <a:off x="7917398" y="1946430"/>
            <a:ext cx="1803107" cy="625440"/>
          </a:xfrm>
          <a:prstGeom prst="rect">
            <a:avLst/>
          </a:prstGeom>
          <a:noFill/>
        </p:spPr>
        <p:txBody>
          <a:bodyPr wrap="square" rtlCol="0">
            <a:spAutoFit/>
          </a:bodyPr>
          <a:lstStyle/>
          <a:p>
            <a:pPr algn="r" defTabSz="242044" hangingPunct="0">
              <a:spcBef>
                <a:spcPct val="0"/>
              </a:spcBef>
              <a:spcAft>
                <a:spcPct val="0"/>
              </a:spcAft>
            </a:pPr>
            <a:r>
              <a:rPr lang="en-US" altLang="zh-CN" sz="1332" kern="0" dirty="0">
                <a:solidFill>
                  <a:srgbClr val="FFFFFF"/>
                </a:solidFill>
                <a:latin typeface="Arial" panose="020B0604020202020204" pitchFamily="34" charset="0"/>
                <a:ea typeface="微软雅黑" pitchFamily="34" charset="-122"/>
                <a:cs typeface="Arial" panose="020B0604020202020204" pitchFamily="34" charset="0"/>
                <a:sym typeface="Helvetica Neue"/>
              </a:rPr>
              <a:t>Hadoop </a:t>
            </a:r>
          </a:p>
          <a:p>
            <a:pPr algn="r" defTabSz="242044" hangingPunct="0">
              <a:spcBef>
                <a:spcPct val="0"/>
              </a:spcBef>
              <a:spcAft>
                <a:spcPct val="0"/>
              </a:spcAft>
            </a:pPr>
            <a:r>
              <a:rPr lang="en-US" altLang="zh-CN" sz="933" kern="0" dirty="0">
                <a:solidFill>
                  <a:srgbClr val="00B0F0"/>
                </a:solidFill>
                <a:latin typeface="Arial" panose="020B0604020202020204" pitchFamily="34" charset="0"/>
                <a:ea typeface="微软雅黑" pitchFamily="34" charset="-122"/>
                <a:cs typeface="Arial" panose="020B0604020202020204" pitchFamily="34" charset="0"/>
                <a:sym typeface="Helvetica Neue"/>
              </a:rPr>
              <a:t>Spark/</a:t>
            </a:r>
            <a:r>
              <a:rPr lang="en-US" altLang="zh-CN" sz="933" kern="0" dirty="0" err="1">
                <a:solidFill>
                  <a:srgbClr val="00B0F0"/>
                </a:solidFill>
                <a:latin typeface="Arial" panose="020B0604020202020204" pitchFamily="34" charset="0"/>
                <a:ea typeface="微软雅黑" pitchFamily="34" charset="-122"/>
                <a:cs typeface="Arial" panose="020B0604020202020204" pitchFamily="34" charset="0"/>
                <a:sym typeface="Helvetica Neue"/>
              </a:rPr>
              <a:t>HBase</a:t>
            </a:r>
            <a:r>
              <a:rPr lang="en-US" altLang="zh-CN" sz="933" kern="0" dirty="0">
                <a:solidFill>
                  <a:srgbClr val="00B0F0"/>
                </a:solidFill>
                <a:latin typeface="Arial" panose="020B0604020202020204" pitchFamily="34" charset="0"/>
                <a:ea typeface="微软雅黑" pitchFamily="34" charset="-122"/>
                <a:cs typeface="Arial" panose="020B0604020202020204" pitchFamily="34" charset="0"/>
                <a:sym typeface="Helvetica Neue"/>
              </a:rPr>
              <a:t>/ES/Hive...</a:t>
            </a:r>
          </a:p>
          <a:p>
            <a:pPr algn="r" defTabSz="242044" hangingPunct="0">
              <a:spcBef>
                <a:spcPct val="0"/>
              </a:spcBef>
              <a:spcAft>
                <a:spcPct val="0"/>
              </a:spcAft>
            </a:pPr>
            <a:endParaRPr lang="zh-CN" altLang="en-US" sz="1200" kern="0" dirty="0">
              <a:solidFill>
                <a:srgbClr val="FFFFFF"/>
              </a:solidFill>
              <a:latin typeface="Arial" panose="020B0604020202020204" pitchFamily="34" charset="0"/>
              <a:ea typeface="微软雅黑" pitchFamily="34" charset="-122"/>
              <a:cs typeface="Arial" panose="020B0604020202020204" pitchFamily="34" charset="0"/>
              <a:sym typeface="Helvetica Neue"/>
            </a:endParaRPr>
          </a:p>
        </p:txBody>
      </p:sp>
      <p:sp>
        <p:nvSpPr>
          <p:cNvPr id="157" name="文本框 156"/>
          <p:cNvSpPr txBox="1"/>
          <p:nvPr/>
        </p:nvSpPr>
        <p:spPr>
          <a:xfrm>
            <a:off x="4472813" y="1954352"/>
            <a:ext cx="1756691" cy="440846"/>
          </a:xfrm>
          <a:prstGeom prst="rect">
            <a:avLst/>
          </a:prstGeom>
          <a:noFill/>
        </p:spPr>
        <p:txBody>
          <a:bodyPr wrap="square" rtlCol="0">
            <a:spAutoFit/>
          </a:bodyPr>
          <a:lstStyle/>
          <a:p>
            <a:pPr algn="r" defTabSz="242044" hangingPunct="0">
              <a:spcBef>
                <a:spcPct val="0"/>
              </a:spcBef>
              <a:spcAft>
                <a:spcPct val="0"/>
              </a:spcAft>
            </a:pPr>
            <a:r>
              <a:rPr lang="zh-CN" altLang="en-US" sz="1332" kern="0" dirty="0">
                <a:solidFill>
                  <a:srgbClr val="FFFFFF"/>
                </a:solidFill>
                <a:latin typeface="Arial" panose="020B0604020202020204" pitchFamily="34" charset="0"/>
                <a:ea typeface="微软雅黑" pitchFamily="34" charset="-122"/>
                <a:cs typeface="Arial" panose="020B0604020202020204" pitchFamily="34" charset="0"/>
                <a:sym typeface="Helvetica Neue"/>
              </a:rPr>
              <a:t>Unified O&amp;M </a:t>
            </a:r>
            <a:endParaRPr lang="en-US" altLang="zh-CN" sz="1332" kern="0" dirty="0">
              <a:solidFill>
                <a:srgbClr val="FFFFFF"/>
              </a:solidFill>
              <a:latin typeface="Arial" panose="020B0604020202020204" pitchFamily="34" charset="0"/>
              <a:ea typeface="微软雅黑" pitchFamily="34" charset="-122"/>
              <a:cs typeface="Arial" panose="020B0604020202020204" pitchFamily="34" charset="0"/>
              <a:sym typeface="Helvetica Neue"/>
            </a:endParaRPr>
          </a:p>
          <a:p>
            <a:pPr algn="r" defTabSz="242044" hangingPunct="0">
              <a:spcBef>
                <a:spcPct val="0"/>
              </a:spcBef>
              <a:spcAft>
                <a:spcPct val="0"/>
              </a:spcAft>
            </a:pPr>
            <a:r>
              <a:rPr lang="en-US" altLang="zh-CN" sz="933" kern="0" dirty="0">
                <a:solidFill>
                  <a:srgbClr val="00B0F0"/>
                </a:solidFill>
                <a:latin typeface="Arial" panose="020B0604020202020204" pitchFamily="34" charset="0"/>
                <a:ea typeface="微软雅黑" pitchFamily="34" charset="-122"/>
                <a:cs typeface="Arial" panose="020B0604020202020204" pitchFamily="34" charset="0"/>
                <a:sym typeface="Helvetica Neue"/>
              </a:rPr>
              <a:t>SNMP/REST/Plug-in</a:t>
            </a:r>
            <a:endParaRPr lang="zh-CN" altLang="en-US" sz="933" kern="0" dirty="0">
              <a:solidFill>
                <a:srgbClr val="00B0F0"/>
              </a:solidFill>
              <a:latin typeface="Arial" panose="020B0604020202020204" pitchFamily="34" charset="0"/>
              <a:ea typeface="微软雅黑" pitchFamily="34" charset="-122"/>
              <a:cs typeface="Arial" panose="020B0604020202020204" pitchFamily="34" charset="0"/>
              <a:sym typeface="Helvetica Neue"/>
            </a:endParaRPr>
          </a:p>
        </p:txBody>
      </p:sp>
      <p:sp>
        <p:nvSpPr>
          <p:cNvPr id="158" name="文本框 157"/>
          <p:cNvSpPr txBox="1"/>
          <p:nvPr/>
        </p:nvSpPr>
        <p:spPr>
          <a:xfrm>
            <a:off x="9927642" y="1954352"/>
            <a:ext cx="1903061" cy="440846"/>
          </a:xfrm>
          <a:prstGeom prst="rect">
            <a:avLst/>
          </a:prstGeom>
          <a:noFill/>
        </p:spPr>
        <p:txBody>
          <a:bodyPr wrap="square" rtlCol="0">
            <a:spAutoFit/>
          </a:bodyPr>
          <a:lstStyle/>
          <a:p>
            <a:pPr defTabSz="242044" hangingPunct="0">
              <a:spcBef>
                <a:spcPct val="0"/>
              </a:spcBef>
              <a:spcAft>
                <a:spcPct val="0"/>
              </a:spcAft>
            </a:pPr>
            <a:r>
              <a:rPr lang="zh-CN" altLang="en-US" sz="1332" kern="0" dirty="0">
                <a:solidFill>
                  <a:srgbClr val="FFFFFF"/>
                </a:solidFill>
                <a:latin typeface="Arial" panose="020B0604020202020204" pitchFamily="34" charset="0"/>
                <a:ea typeface="微软雅黑" pitchFamily="34" charset="-122"/>
                <a:cs typeface="Arial" panose="020B0604020202020204" pitchFamily="34" charset="0"/>
                <a:sym typeface="Helvetica Neue"/>
              </a:rPr>
              <a:t>SQL interface</a:t>
            </a:r>
            <a:endParaRPr lang="en-US" altLang="zh-CN" sz="1332" kern="0" dirty="0">
              <a:solidFill>
                <a:srgbClr val="FFFFFF"/>
              </a:solidFill>
              <a:latin typeface="Arial" panose="020B0604020202020204" pitchFamily="34" charset="0"/>
              <a:ea typeface="微软雅黑" pitchFamily="34" charset="-122"/>
              <a:cs typeface="Arial" panose="020B0604020202020204" pitchFamily="34" charset="0"/>
              <a:sym typeface="Helvetica Neue"/>
            </a:endParaRPr>
          </a:p>
          <a:p>
            <a:pPr defTabSz="242044" hangingPunct="0">
              <a:spcBef>
                <a:spcPct val="0"/>
              </a:spcBef>
              <a:spcAft>
                <a:spcPct val="0"/>
              </a:spcAft>
            </a:pPr>
            <a:r>
              <a:rPr lang="en-US" altLang="zh-CN" sz="933" kern="0" dirty="0">
                <a:solidFill>
                  <a:srgbClr val="00B0F0"/>
                </a:solidFill>
                <a:latin typeface="Arial" panose="020B0604020202020204" pitchFamily="34" charset="0"/>
                <a:ea typeface="微软雅黑" pitchFamily="34" charset="-122"/>
                <a:cs typeface="Arial" panose="020B0604020202020204" pitchFamily="34" charset="0"/>
                <a:sym typeface="Helvetica Neue"/>
              </a:rPr>
              <a:t>MPPDB/SQL on Hadoop...</a:t>
            </a:r>
            <a:endParaRPr lang="zh-CN" altLang="en-US" sz="933" kern="0" dirty="0">
              <a:solidFill>
                <a:srgbClr val="00B0F0"/>
              </a:solidFill>
              <a:latin typeface="Arial" panose="020B0604020202020204" pitchFamily="34" charset="0"/>
              <a:ea typeface="微软雅黑" pitchFamily="34" charset="-122"/>
              <a:cs typeface="Arial" panose="020B0604020202020204" pitchFamily="34" charset="0"/>
              <a:sym typeface="Helvetica Neue"/>
            </a:endParaRPr>
          </a:p>
        </p:txBody>
      </p:sp>
      <p:sp>
        <p:nvSpPr>
          <p:cNvPr id="159" name="文本框 158"/>
          <p:cNvSpPr txBox="1"/>
          <p:nvPr/>
        </p:nvSpPr>
        <p:spPr>
          <a:xfrm>
            <a:off x="1562468" y="1959384"/>
            <a:ext cx="1405223" cy="440846"/>
          </a:xfrm>
          <a:prstGeom prst="rect">
            <a:avLst/>
          </a:prstGeom>
          <a:noFill/>
        </p:spPr>
        <p:txBody>
          <a:bodyPr wrap="square" rtlCol="0">
            <a:spAutoFit/>
          </a:bodyPr>
          <a:lstStyle/>
          <a:p>
            <a:pPr algn="r" defTabSz="242044" hangingPunct="0">
              <a:spcBef>
                <a:spcPct val="0"/>
              </a:spcBef>
              <a:spcAft>
                <a:spcPct val="0"/>
              </a:spcAft>
            </a:pPr>
            <a:r>
              <a:rPr lang="en-US" altLang="zh-CN" sz="1332" kern="0" dirty="0">
                <a:solidFill>
                  <a:srgbClr val="FFFFFF"/>
                </a:solidFill>
                <a:latin typeface="Arial" panose="020B0604020202020204" pitchFamily="34" charset="0"/>
                <a:ea typeface="微软雅黑" pitchFamily="34" charset="-122"/>
                <a:cs typeface="Arial" panose="020B0604020202020204" pitchFamily="34" charset="0"/>
                <a:sym typeface="Helvetica Neue"/>
              </a:rPr>
              <a:t>IoT access </a:t>
            </a:r>
            <a:r>
              <a:rPr lang="en-US" altLang="zh-CN" sz="933" kern="0" dirty="0">
                <a:solidFill>
                  <a:srgbClr val="00B0F0"/>
                </a:solidFill>
                <a:latin typeface="Arial" panose="020B0604020202020204" pitchFamily="34" charset="0"/>
                <a:ea typeface="微软雅黑" pitchFamily="34" charset="-122"/>
                <a:cs typeface="Arial" panose="020B0604020202020204" pitchFamily="34" charset="0"/>
                <a:sym typeface="Helvetica Neue"/>
              </a:rPr>
              <a:t>MQTT/Modbus</a:t>
            </a:r>
            <a:endParaRPr lang="zh-CN" altLang="en-US" sz="933" kern="0" dirty="0">
              <a:solidFill>
                <a:srgbClr val="00B0F0"/>
              </a:solidFill>
              <a:latin typeface="Arial" panose="020B0604020202020204" pitchFamily="34" charset="0"/>
              <a:ea typeface="微软雅黑" pitchFamily="34" charset="-122"/>
              <a:cs typeface="Arial" panose="020B0604020202020204" pitchFamily="34" charset="0"/>
              <a:sym typeface="Helvetica Neue"/>
            </a:endParaRPr>
          </a:p>
        </p:txBody>
      </p:sp>
      <p:sp>
        <p:nvSpPr>
          <p:cNvPr id="160" name="文本框 159"/>
          <p:cNvSpPr txBox="1"/>
          <p:nvPr/>
        </p:nvSpPr>
        <p:spPr>
          <a:xfrm>
            <a:off x="3192293" y="1954353"/>
            <a:ext cx="1473580" cy="440846"/>
          </a:xfrm>
          <a:prstGeom prst="rect">
            <a:avLst/>
          </a:prstGeom>
          <a:noFill/>
        </p:spPr>
        <p:txBody>
          <a:bodyPr wrap="square" rtlCol="0">
            <a:spAutoFit/>
          </a:bodyPr>
          <a:lstStyle/>
          <a:p>
            <a:pPr defTabSz="242044" hangingPunct="0">
              <a:spcBef>
                <a:spcPct val="0"/>
              </a:spcBef>
              <a:spcAft>
                <a:spcPct val="0"/>
              </a:spcAft>
            </a:pPr>
            <a:r>
              <a:rPr lang="en-US" altLang="zh-CN" sz="1332" kern="0" dirty="0">
                <a:solidFill>
                  <a:srgbClr val="FFFFFF"/>
                </a:solidFill>
                <a:latin typeface="Arial" panose="020B0604020202020204" pitchFamily="34" charset="0"/>
                <a:ea typeface="微软雅黑" pitchFamily="34" charset="-122"/>
                <a:cs typeface="Arial" panose="020B0604020202020204" pitchFamily="34" charset="0"/>
                <a:sym typeface="Helvetica Neue"/>
              </a:rPr>
              <a:t>Dev </a:t>
            </a:r>
            <a:r>
              <a:rPr lang="zh-CN" altLang="en-US" sz="1332" kern="0" dirty="0">
                <a:solidFill>
                  <a:srgbClr val="FFFFFF"/>
                </a:solidFill>
                <a:latin typeface="Arial" panose="020B0604020202020204" pitchFamily="34" charset="0"/>
                <a:ea typeface="微软雅黑" pitchFamily="34" charset="-122"/>
                <a:cs typeface="Arial" panose="020B0604020202020204" pitchFamily="34" charset="0"/>
                <a:sym typeface="Helvetica Neue"/>
              </a:rPr>
              <a:t>platform</a:t>
            </a:r>
            <a:endParaRPr lang="en-US" altLang="zh-CN" sz="1332" kern="0" dirty="0">
              <a:solidFill>
                <a:srgbClr val="FFFFFF"/>
              </a:solidFill>
              <a:latin typeface="Arial" panose="020B0604020202020204" pitchFamily="34" charset="0"/>
              <a:ea typeface="微软雅黑" pitchFamily="34" charset="-122"/>
              <a:cs typeface="Arial" panose="020B0604020202020204" pitchFamily="34" charset="0"/>
              <a:sym typeface="Helvetica Neue"/>
            </a:endParaRPr>
          </a:p>
          <a:p>
            <a:pPr defTabSz="242044" hangingPunct="0">
              <a:spcBef>
                <a:spcPct val="0"/>
              </a:spcBef>
              <a:spcAft>
                <a:spcPct val="0"/>
              </a:spcAft>
            </a:pPr>
            <a:r>
              <a:rPr lang="en-US" altLang="zh-CN" sz="933" kern="0" dirty="0">
                <a:solidFill>
                  <a:srgbClr val="00B0F0"/>
                </a:solidFill>
                <a:latin typeface="Arial" panose="020B0604020202020204" pitchFamily="34" charset="0"/>
                <a:ea typeface="微软雅黑" pitchFamily="34" charset="-122"/>
                <a:cs typeface="Arial" panose="020B0604020202020204" pitchFamily="34" charset="0"/>
                <a:sym typeface="Helvetica Neue"/>
              </a:rPr>
              <a:t>VM/Container/AI</a:t>
            </a:r>
            <a:endParaRPr lang="zh-CN" altLang="en-US" sz="933" kern="0" dirty="0">
              <a:solidFill>
                <a:srgbClr val="00B0F0"/>
              </a:solidFill>
              <a:latin typeface="Arial" panose="020B0604020202020204" pitchFamily="34" charset="0"/>
              <a:ea typeface="微软雅黑" pitchFamily="34" charset="-122"/>
              <a:cs typeface="Arial" panose="020B0604020202020204" pitchFamily="34" charset="0"/>
              <a:sym typeface="Helvetica Neue"/>
            </a:endParaRPr>
          </a:p>
        </p:txBody>
      </p:sp>
      <p:sp>
        <p:nvSpPr>
          <p:cNvPr id="106" name="矩形 105">
            <a:extLst>
              <a:ext uri="{FF2B5EF4-FFF2-40B4-BE49-F238E27FC236}">
                <a16:creationId xmlns:a16="http://schemas.microsoft.com/office/drawing/2014/main" id="{62239AE7-104E-40A2-BAEE-445A1FDBE031}"/>
              </a:ext>
            </a:extLst>
          </p:cNvPr>
          <p:cNvSpPr/>
          <p:nvPr/>
        </p:nvSpPr>
        <p:spPr>
          <a:xfrm>
            <a:off x="3178854" y="1298762"/>
            <a:ext cx="755817" cy="256445"/>
          </a:xfrm>
          <a:prstGeom prst="rect">
            <a:avLst/>
          </a:prstGeom>
        </p:spPr>
        <p:txBody>
          <a:bodyPr wrap="square">
            <a:spAutoFit/>
          </a:bodyPr>
          <a:lstStyle/>
          <a:p>
            <a:pPr defTabSz="913988" hangingPunct="0">
              <a:spcBef>
                <a:spcPct val="0"/>
              </a:spcBef>
              <a:spcAft>
                <a:spcPct val="0"/>
              </a:spcAft>
            </a:pPr>
            <a:r>
              <a:rPr lang="en-US" altLang="zh-CN" sz="1067" kern="0" dirty="0">
                <a:solidFill>
                  <a:srgbClr val="FFFFFF"/>
                </a:solidFill>
                <a:latin typeface="Arial" panose="020B0604020202020204" pitchFamily="34" charset="0"/>
                <a:ea typeface="微软雅黑" pitchFamily="34" charset="-122"/>
                <a:cs typeface="Arial" panose="020B0604020202020204" pitchFamily="34" charset="0"/>
                <a:sym typeface="Arial" panose="020B0604020202020204" pitchFamily="34" charset="0"/>
              </a:rPr>
              <a:t>OA</a:t>
            </a:r>
          </a:p>
        </p:txBody>
      </p:sp>
      <p:sp>
        <p:nvSpPr>
          <p:cNvPr id="107" name="矩形 106">
            <a:extLst>
              <a:ext uri="{FF2B5EF4-FFF2-40B4-BE49-F238E27FC236}">
                <a16:creationId xmlns:a16="http://schemas.microsoft.com/office/drawing/2014/main" id="{62239AE7-104E-40A2-BAEE-445A1FDBE031}"/>
              </a:ext>
            </a:extLst>
          </p:cNvPr>
          <p:cNvSpPr/>
          <p:nvPr/>
        </p:nvSpPr>
        <p:spPr>
          <a:xfrm>
            <a:off x="3625756" y="1298762"/>
            <a:ext cx="755817" cy="256445"/>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3988" hangingPunct="0">
              <a:spcBef>
                <a:spcPct val="0"/>
              </a:spcBef>
              <a:spcAft>
                <a:spcPct val="0"/>
              </a:spcAft>
            </a:pPr>
            <a:r>
              <a:rPr lang="en-US" altLang="zh-CN" sz="1067" kern="0" dirty="0">
                <a:solidFill>
                  <a:srgbClr val="FFFFFF"/>
                </a:solidFill>
                <a:latin typeface="Arial" panose="020B0604020202020204" pitchFamily="34" charset="0"/>
                <a:ea typeface="微软雅黑" pitchFamily="34" charset="-122"/>
                <a:cs typeface="Arial" panose="020B0604020202020204" pitchFamily="34" charset="0"/>
                <a:sym typeface="Arial" panose="020B0604020202020204" pitchFamily="34" charset="0"/>
              </a:rPr>
              <a:t>MES</a:t>
            </a:r>
          </a:p>
        </p:txBody>
      </p:sp>
      <p:sp>
        <p:nvSpPr>
          <p:cNvPr id="69" name="Text Box 29" descr="文本框 49"/>
          <p:cNvSpPr txBox="1"/>
          <p:nvPr/>
        </p:nvSpPr>
        <p:spPr bwMode="auto">
          <a:xfrm>
            <a:off x="5220783" y="3693912"/>
            <a:ext cx="2146741" cy="246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0" tIns="0" rIns="0" bIns="0" anchor="ctr">
            <a:spAutoFit/>
          </a:bodyPr>
          <a:lstStyle/>
          <a:p>
            <a:pPr algn="ctr" defTabSz="242038" hangingPunct="0">
              <a:spcBef>
                <a:spcPct val="0"/>
              </a:spcBef>
              <a:spcAft>
                <a:spcPct val="0"/>
              </a:spcAft>
            </a:pPr>
            <a:r>
              <a:rPr lang="en-US" altLang="zh-CN" sz="1599" kern="0" dirty="0">
                <a:solidFill>
                  <a:prstClr val="white"/>
                </a:solidFill>
                <a:latin typeface="Arial" panose="020B0604020202020204" pitchFamily="34" charset="0"/>
                <a:ea typeface="微软雅黑" pitchFamily="34" charset="-122"/>
                <a:cs typeface="Arial" panose="020B0604020202020204" pitchFamily="34" charset="0"/>
                <a:sym typeface="Arial" panose="020B0604020202020204" pitchFamily="34" charset="0"/>
              </a:rPr>
              <a:t>S</a:t>
            </a:r>
            <a:r>
              <a:rPr lang="zh-CN" altLang="en-US" sz="1599" kern="0" dirty="0">
                <a:solidFill>
                  <a:prstClr val="white"/>
                </a:solidFill>
                <a:latin typeface="Arial" panose="020B0604020202020204" pitchFamily="34" charset="0"/>
                <a:ea typeface="微软雅黑" pitchFamily="34" charset="-122"/>
                <a:cs typeface="Arial" panose="020B0604020202020204" pitchFamily="34" charset="0"/>
                <a:sym typeface="Arial" panose="020B0604020202020204" pitchFamily="34" charset="0"/>
              </a:rPr>
              <a:t>torage </a:t>
            </a:r>
            <a:r>
              <a:rPr lang="en-US" altLang="zh-CN" sz="1599" kern="0" dirty="0">
                <a:solidFill>
                  <a:prstClr val="white"/>
                </a:solidFill>
                <a:latin typeface="Arial" panose="020B0604020202020204" pitchFamily="34" charset="0"/>
                <a:ea typeface="微软雅黑" pitchFamily="34" charset="-122"/>
                <a:cs typeface="Arial" panose="020B0604020202020204" pitchFamily="34" charset="0"/>
                <a:sym typeface="Arial" panose="020B0604020202020204" pitchFamily="34" charset="0"/>
              </a:rPr>
              <a:t>R</a:t>
            </a:r>
            <a:r>
              <a:rPr lang="zh-CN" altLang="en-US" sz="1599" kern="0" dirty="0">
                <a:solidFill>
                  <a:prstClr val="white"/>
                </a:solidFill>
                <a:latin typeface="Arial" panose="020B0604020202020204" pitchFamily="34" charset="0"/>
                <a:ea typeface="微软雅黑" pitchFamily="34" charset="-122"/>
                <a:cs typeface="Arial" panose="020B0604020202020204" pitchFamily="34" charset="0"/>
                <a:sym typeface="Arial" panose="020B0604020202020204" pitchFamily="34" charset="0"/>
              </a:rPr>
              <a:t>esource </a:t>
            </a:r>
            <a:r>
              <a:rPr lang="en-US" altLang="zh-CN" sz="1599" kern="0" dirty="0">
                <a:solidFill>
                  <a:prstClr val="white"/>
                </a:solidFill>
                <a:latin typeface="Arial" panose="020B0604020202020204" pitchFamily="34" charset="0"/>
                <a:ea typeface="微软雅黑" pitchFamily="34" charset="-122"/>
                <a:cs typeface="Arial" panose="020B0604020202020204" pitchFamily="34" charset="0"/>
                <a:sym typeface="Arial" panose="020B0604020202020204" pitchFamily="34" charset="0"/>
              </a:rPr>
              <a:t>P</a:t>
            </a:r>
            <a:r>
              <a:rPr lang="zh-CN" altLang="en-US" sz="1599" kern="0" dirty="0">
                <a:solidFill>
                  <a:prstClr val="white"/>
                </a:solidFill>
                <a:latin typeface="Arial" panose="020B0604020202020204" pitchFamily="34" charset="0"/>
                <a:ea typeface="微软雅黑" pitchFamily="34" charset="-122"/>
                <a:cs typeface="Arial" panose="020B0604020202020204" pitchFamily="34" charset="0"/>
                <a:sym typeface="Arial" panose="020B0604020202020204" pitchFamily="34" charset="0"/>
              </a:rPr>
              <a:t>ool</a:t>
            </a:r>
            <a:endParaRPr lang="en-US" altLang="zh-CN" sz="1599" kern="0" dirty="0">
              <a:solidFill>
                <a:prstClr val="white"/>
              </a:solidFill>
              <a:latin typeface="Arial" panose="020B0604020202020204" pitchFamily="34" charset="0"/>
              <a:ea typeface="微软雅黑" pitchFamily="34" charset="-122"/>
              <a:cs typeface="Arial" panose="020B0604020202020204" pitchFamily="34" charset="0"/>
              <a:sym typeface="Arial" panose="020B0604020202020204" pitchFamily="34" charset="0"/>
            </a:endParaRPr>
          </a:p>
        </p:txBody>
      </p:sp>
      <p:sp>
        <p:nvSpPr>
          <p:cNvPr id="72" name="Text Box 29" descr="文本框 49"/>
          <p:cNvSpPr txBox="1"/>
          <p:nvPr/>
        </p:nvSpPr>
        <p:spPr bwMode="auto">
          <a:xfrm>
            <a:off x="8763396" y="3682627"/>
            <a:ext cx="2168048" cy="246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0" tIns="0" rIns="0" bIns="0" anchor="ctr">
            <a:spAutoFit/>
          </a:bodyPr>
          <a:lstStyle/>
          <a:p>
            <a:pPr algn="ctr" defTabSz="242038" hangingPunct="0">
              <a:spcBef>
                <a:spcPct val="0"/>
              </a:spcBef>
              <a:spcAft>
                <a:spcPct val="0"/>
              </a:spcAft>
            </a:pPr>
            <a:r>
              <a:rPr lang="en-US" altLang="zh-CN" sz="1599" kern="0" dirty="0">
                <a:solidFill>
                  <a:prstClr val="white"/>
                </a:solidFill>
                <a:latin typeface="Arial" panose="020B0604020202020204" pitchFamily="34" charset="0"/>
                <a:ea typeface="微软雅黑" pitchFamily="34" charset="-122"/>
                <a:cs typeface="Arial" panose="020B0604020202020204" pitchFamily="34" charset="0"/>
                <a:sym typeface="Arial" panose="020B0604020202020204" pitchFamily="34" charset="0"/>
              </a:rPr>
              <a:t>I</a:t>
            </a:r>
            <a:r>
              <a:rPr lang="zh-CN" altLang="en-US" sz="1599" kern="0" dirty="0">
                <a:solidFill>
                  <a:prstClr val="white"/>
                </a:solidFill>
                <a:latin typeface="Arial" panose="020B0604020202020204" pitchFamily="34" charset="0"/>
                <a:ea typeface="微软雅黑" pitchFamily="34" charset="-122"/>
                <a:cs typeface="Arial" panose="020B0604020202020204" pitchFamily="34" charset="0"/>
                <a:sym typeface="Arial" panose="020B0604020202020204" pitchFamily="34" charset="0"/>
              </a:rPr>
              <a:t>ntelligent </a:t>
            </a:r>
            <a:r>
              <a:rPr lang="en-US" altLang="zh-CN" sz="1599" kern="0" dirty="0">
                <a:solidFill>
                  <a:prstClr val="white"/>
                </a:solidFill>
                <a:latin typeface="Arial" panose="020B0604020202020204" pitchFamily="34" charset="0"/>
                <a:ea typeface="微软雅黑" pitchFamily="34" charset="-122"/>
                <a:cs typeface="Arial" panose="020B0604020202020204" pitchFamily="34" charset="0"/>
                <a:sym typeface="Arial" panose="020B0604020202020204" pitchFamily="34" charset="0"/>
              </a:rPr>
              <a:t>D</a:t>
            </a:r>
            <a:r>
              <a:rPr lang="zh-CN" altLang="en-US" sz="1599" kern="0" dirty="0">
                <a:solidFill>
                  <a:prstClr val="white"/>
                </a:solidFill>
                <a:latin typeface="Arial" panose="020B0604020202020204" pitchFamily="34" charset="0"/>
                <a:ea typeface="微软雅黑" pitchFamily="34" charset="-122"/>
                <a:cs typeface="Arial" panose="020B0604020202020204" pitchFamily="34" charset="0"/>
                <a:sym typeface="Arial" panose="020B0604020202020204" pitchFamily="34" charset="0"/>
              </a:rPr>
              <a:t>ata </a:t>
            </a:r>
            <a:r>
              <a:rPr lang="en-US" altLang="zh-CN" sz="1599" kern="0" dirty="0">
                <a:solidFill>
                  <a:prstClr val="white"/>
                </a:solidFill>
                <a:latin typeface="Arial" panose="020B0604020202020204" pitchFamily="34" charset="0"/>
                <a:ea typeface="微软雅黑" pitchFamily="34" charset="-122"/>
                <a:cs typeface="Arial" panose="020B0604020202020204" pitchFamily="34" charset="0"/>
                <a:sym typeface="Arial" panose="020B0604020202020204" pitchFamily="34" charset="0"/>
              </a:rPr>
              <a:t>L</a:t>
            </a:r>
            <a:r>
              <a:rPr lang="zh-CN" altLang="en-US" sz="1599" kern="0" dirty="0">
                <a:solidFill>
                  <a:prstClr val="white"/>
                </a:solidFill>
                <a:latin typeface="Arial" panose="020B0604020202020204" pitchFamily="34" charset="0"/>
                <a:ea typeface="微软雅黑" pitchFamily="34" charset="-122"/>
                <a:cs typeface="Arial" panose="020B0604020202020204" pitchFamily="34" charset="0"/>
                <a:sym typeface="Arial" panose="020B0604020202020204" pitchFamily="34" charset="0"/>
              </a:rPr>
              <a:t>ake</a:t>
            </a:r>
            <a:endParaRPr lang="en-US" altLang="zh-CN" sz="1599" kern="0" dirty="0">
              <a:solidFill>
                <a:prstClr val="white"/>
              </a:solidFill>
              <a:latin typeface="Arial" panose="020B0604020202020204" pitchFamily="34" charset="0"/>
              <a:ea typeface="微软雅黑" pitchFamily="34" charset="-122"/>
              <a:cs typeface="Arial" panose="020B0604020202020204" pitchFamily="34" charset="0"/>
              <a:sym typeface="Arial" panose="020B0604020202020204" pitchFamily="34" charset="0"/>
            </a:endParaRPr>
          </a:p>
        </p:txBody>
      </p:sp>
      <p:sp>
        <p:nvSpPr>
          <p:cNvPr id="128" name="Text Box 29" descr="文本框 49"/>
          <p:cNvSpPr txBox="1"/>
          <p:nvPr/>
        </p:nvSpPr>
        <p:spPr bwMode="auto">
          <a:xfrm>
            <a:off x="1966107" y="3710169"/>
            <a:ext cx="1932732" cy="246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0" tIns="0" rIns="0" bIns="0" anchor="ctr">
            <a:spAutoFit/>
          </a:bodyPr>
          <a:lstStyle/>
          <a:p>
            <a:pPr algn="ctr" defTabSz="242038" hangingPunct="0">
              <a:spcBef>
                <a:spcPct val="0"/>
              </a:spcBef>
              <a:spcAft>
                <a:spcPct val="0"/>
              </a:spcAft>
            </a:pPr>
            <a:r>
              <a:rPr lang="en-US" altLang="zh-CN" sz="1599" kern="0" dirty="0">
                <a:solidFill>
                  <a:prstClr val="white"/>
                </a:solidFill>
                <a:latin typeface="Arial" panose="020B0604020202020204" pitchFamily="34" charset="0"/>
                <a:ea typeface="微软雅黑" pitchFamily="34" charset="-122"/>
                <a:cs typeface="Arial" panose="020B0604020202020204" pitchFamily="34" charset="0"/>
                <a:sym typeface="Arial" panose="020B0604020202020204" pitchFamily="34" charset="0"/>
              </a:rPr>
              <a:t>I</a:t>
            </a:r>
            <a:r>
              <a:rPr lang="zh-CN" altLang="en-US" sz="1599" kern="0" dirty="0">
                <a:solidFill>
                  <a:prstClr val="white"/>
                </a:solidFill>
                <a:latin typeface="Arial" panose="020B0604020202020204" pitchFamily="34" charset="0"/>
                <a:ea typeface="微软雅黑" pitchFamily="34" charset="-122"/>
                <a:cs typeface="Arial" panose="020B0604020202020204" pitchFamily="34" charset="0"/>
                <a:sym typeface="Arial" panose="020B0604020202020204" pitchFamily="34" charset="0"/>
              </a:rPr>
              <a:t>ntelligent </a:t>
            </a:r>
            <a:r>
              <a:rPr lang="en-US" altLang="zh-CN" sz="1599" kern="0" dirty="0">
                <a:solidFill>
                  <a:prstClr val="white"/>
                </a:solidFill>
                <a:latin typeface="Arial" panose="020B0604020202020204" pitchFamily="34" charset="0"/>
                <a:ea typeface="微软雅黑" pitchFamily="34" charset="-122"/>
                <a:cs typeface="Arial" panose="020B0604020202020204" pitchFamily="34" charset="0"/>
                <a:sym typeface="Arial" panose="020B0604020202020204" pitchFamily="34" charset="0"/>
              </a:rPr>
              <a:t>E</a:t>
            </a:r>
            <a:r>
              <a:rPr lang="zh-CN" altLang="en-US" sz="1599" kern="0" dirty="0">
                <a:solidFill>
                  <a:prstClr val="white"/>
                </a:solidFill>
                <a:latin typeface="Arial" panose="020B0604020202020204" pitchFamily="34" charset="0"/>
                <a:ea typeface="微软雅黑" pitchFamily="34" charset="-122"/>
                <a:cs typeface="Arial" panose="020B0604020202020204" pitchFamily="34" charset="0"/>
                <a:sym typeface="Arial" panose="020B0604020202020204" pitchFamily="34" charset="0"/>
              </a:rPr>
              <a:t>dge</a:t>
            </a:r>
            <a:endParaRPr lang="en-US" altLang="zh-CN" sz="1599" kern="0" dirty="0">
              <a:solidFill>
                <a:prstClr val="white"/>
              </a:solidFill>
              <a:latin typeface="Arial" panose="020B0604020202020204" pitchFamily="34" charset="0"/>
              <a:ea typeface="微软雅黑" pitchFamily="34" charset="-122"/>
              <a:cs typeface="Arial" panose="020B0604020202020204" pitchFamily="34" charset="0"/>
              <a:sym typeface="Arial" panose="020B0604020202020204" pitchFamily="34" charset="0"/>
            </a:endParaRPr>
          </a:p>
        </p:txBody>
      </p:sp>
      <p:pic>
        <p:nvPicPr>
          <p:cNvPr id="84" name="图片 83" descr="1_0023_框-拷贝"/>
          <p:cNvPicPr>
            <a:picLocks noChangeAspect="1"/>
          </p:cNvPicPr>
          <p:nvPr/>
        </p:nvPicPr>
        <p:blipFill>
          <a:blip r:embed="rId13"/>
          <a:stretch>
            <a:fillRect/>
          </a:stretch>
        </p:blipFill>
        <p:spPr>
          <a:xfrm>
            <a:off x="3210450" y="4311549"/>
            <a:ext cx="6023774" cy="2211419"/>
          </a:xfrm>
          <a:prstGeom prst="rect">
            <a:avLst/>
          </a:prstGeom>
        </p:spPr>
      </p:pic>
      <p:pic>
        <p:nvPicPr>
          <p:cNvPr id="32" name="图像" descr="图像">
            <a:extLst>
              <a:ext uri="{FF2B5EF4-FFF2-40B4-BE49-F238E27FC236}">
                <a16:creationId xmlns:a16="http://schemas.microsoft.com/office/drawing/2014/main" id="{7B1E1445-06B2-4624-8E77-74EBCCB79ACF}"/>
              </a:ext>
            </a:extLst>
          </p:cNvPr>
          <p:cNvPicPr>
            <a:picLocks noChangeAspect="1"/>
          </p:cNvPicPr>
          <p:nvPr/>
        </p:nvPicPr>
        <p:blipFill>
          <a:blip r:embed="rId14"/>
          <a:stretch>
            <a:fillRect/>
          </a:stretch>
        </p:blipFill>
        <p:spPr>
          <a:xfrm>
            <a:off x="3358176" y="5940621"/>
            <a:ext cx="3267884" cy="355778"/>
          </a:xfrm>
          <a:prstGeom prst="rect">
            <a:avLst/>
          </a:prstGeom>
          <a:ln w="3175">
            <a:miter lim="400000"/>
          </a:ln>
        </p:spPr>
      </p:pic>
      <p:pic>
        <p:nvPicPr>
          <p:cNvPr id="33" name="图像" descr="图像">
            <a:extLst>
              <a:ext uri="{FF2B5EF4-FFF2-40B4-BE49-F238E27FC236}">
                <a16:creationId xmlns:a16="http://schemas.microsoft.com/office/drawing/2014/main" id="{2635B78A-3D9F-43F2-A316-E62BE708BEDB}"/>
              </a:ext>
            </a:extLst>
          </p:cNvPr>
          <p:cNvPicPr>
            <a:picLocks noChangeAspect="1"/>
          </p:cNvPicPr>
          <p:nvPr/>
        </p:nvPicPr>
        <p:blipFill>
          <a:blip r:embed="rId14"/>
          <a:stretch>
            <a:fillRect/>
          </a:stretch>
        </p:blipFill>
        <p:spPr>
          <a:xfrm>
            <a:off x="3358176" y="5591311"/>
            <a:ext cx="3253786" cy="355778"/>
          </a:xfrm>
          <a:prstGeom prst="rect">
            <a:avLst/>
          </a:prstGeom>
          <a:ln w="3175">
            <a:noFill/>
            <a:miter lim="400000"/>
          </a:ln>
        </p:spPr>
      </p:pic>
      <p:pic>
        <p:nvPicPr>
          <p:cNvPr id="34" name="图像" descr="图像">
            <a:extLst>
              <a:ext uri="{FF2B5EF4-FFF2-40B4-BE49-F238E27FC236}">
                <a16:creationId xmlns:a16="http://schemas.microsoft.com/office/drawing/2014/main" id="{B122C046-EAF5-4C47-ACD3-A6430572ED3E}"/>
              </a:ext>
            </a:extLst>
          </p:cNvPr>
          <p:cNvPicPr>
            <a:picLocks noChangeAspect="1"/>
          </p:cNvPicPr>
          <p:nvPr/>
        </p:nvPicPr>
        <p:blipFill>
          <a:blip r:embed="rId14"/>
          <a:stretch>
            <a:fillRect/>
          </a:stretch>
        </p:blipFill>
        <p:spPr>
          <a:xfrm>
            <a:off x="3313431" y="4991762"/>
            <a:ext cx="3264761" cy="355778"/>
          </a:xfrm>
          <a:prstGeom prst="rect">
            <a:avLst/>
          </a:prstGeom>
          <a:ln w="3175">
            <a:miter lim="400000"/>
          </a:ln>
        </p:spPr>
      </p:pic>
      <p:sp>
        <p:nvSpPr>
          <p:cNvPr id="35" name="Data Infrastructure">
            <a:extLst>
              <a:ext uri="{FF2B5EF4-FFF2-40B4-BE49-F238E27FC236}">
                <a16:creationId xmlns:a16="http://schemas.microsoft.com/office/drawing/2014/main" id="{DCA6148F-0FAB-47BF-A2E3-563B93F5C415}"/>
              </a:ext>
            </a:extLst>
          </p:cNvPr>
          <p:cNvSpPr txBox="1"/>
          <p:nvPr/>
        </p:nvSpPr>
        <p:spPr>
          <a:xfrm>
            <a:off x="5382663" y="4388632"/>
            <a:ext cx="1657258" cy="335041"/>
          </a:xfrm>
          <a:prstGeom prst="rect">
            <a:avLst/>
          </a:prstGeom>
          <a:ln w="12700">
            <a:miter lim="400000"/>
          </a:ln>
        </p:spPr>
        <p:txBody>
          <a:bodyPr wrap="none" lIns="54152" tIns="54152" rIns="54152" bIns="54152" anchor="ctr">
            <a:spAutoFit/>
          </a:bodyPr>
          <a:lstStyle>
            <a:lvl1pPr defTabSz="2073275">
              <a:lnSpc>
                <a:spcPct val="150000"/>
              </a:lnSpc>
              <a:defRPr sz="6000">
                <a:solidFill>
                  <a:srgbClr val="FFC000"/>
                </a:solidFill>
                <a:latin typeface="Arial"/>
                <a:ea typeface="Arial"/>
                <a:cs typeface="Arial"/>
                <a:sym typeface="Arial"/>
              </a:defRPr>
            </a:lvl1pPr>
          </a:lstStyle>
          <a:p>
            <a:pPr algn="ctr" hangingPunct="0">
              <a:lnSpc>
                <a:spcPct val="100000"/>
              </a:lnSpc>
              <a:spcBef>
                <a:spcPct val="0"/>
              </a:spcBef>
              <a:spcAft>
                <a:spcPct val="0"/>
              </a:spcAft>
            </a:pPr>
            <a:r>
              <a:rPr lang="zh-CN" altLang="en-US" sz="1466" kern="0" dirty="0">
                <a:latin typeface="Arial" panose="020B0604020202020204" pitchFamily="34" charset="0"/>
                <a:ea typeface="微软雅黑" pitchFamily="34" charset="-122"/>
                <a:cs typeface="Arial" panose="020B0604020202020204" pitchFamily="34" charset="0"/>
              </a:rPr>
              <a:t>Data </a:t>
            </a:r>
            <a:r>
              <a:rPr lang="en-US" altLang="zh-CN" sz="1466" kern="0" dirty="0">
                <a:latin typeface="Arial" panose="020B0604020202020204" pitchFamily="34" charset="0"/>
                <a:ea typeface="微软雅黑" pitchFamily="34" charset="-122"/>
                <a:cs typeface="Arial" panose="020B0604020202020204" pitchFamily="34" charset="0"/>
              </a:rPr>
              <a:t>I</a:t>
            </a:r>
            <a:r>
              <a:rPr lang="zh-CN" altLang="en-US" sz="1466" kern="0" dirty="0">
                <a:latin typeface="Arial" panose="020B0604020202020204" pitchFamily="34" charset="0"/>
                <a:ea typeface="微软雅黑" pitchFamily="34" charset="-122"/>
                <a:cs typeface="Arial" panose="020B0604020202020204" pitchFamily="34" charset="0"/>
              </a:rPr>
              <a:t>nfrastructure</a:t>
            </a:r>
            <a:endParaRPr sz="1466" kern="0" dirty="0">
              <a:latin typeface="Arial" panose="020B0604020202020204" pitchFamily="34" charset="0"/>
              <a:ea typeface="微软雅黑" pitchFamily="34" charset="-122"/>
              <a:cs typeface="Arial" panose="020B0604020202020204" pitchFamily="34" charset="0"/>
            </a:endParaRPr>
          </a:p>
        </p:txBody>
      </p:sp>
      <p:sp>
        <p:nvSpPr>
          <p:cNvPr id="36" name="矩形 108">
            <a:extLst>
              <a:ext uri="{FF2B5EF4-FFF2-40B4-BE49-F238E27FC236}">
                <a16:creationId xmlns:a16="http://schemas.microsoft.com/office/drawing/2014/main" id="{143CF0E8-2EA1-48FA-B7AC-F13F4EE54788}"/>
              </a:ext>
            </a:extLst>
          </p:cNvPr>
          <p:cNvSpPr txBox="1"/>
          <p:nvPr/>
        </p:nvSpPr>
        <p:spPr>
          <a:xfrm>
            <a:off x="4651494" y="5706150"/>
            <a:ext cx="1736065" cy="164148"/>
          </a:xfrm>
          <a:prstGeom prst="rect">
            <a:avLst/>
          </a:prstGeom>
          <a:ln w="12700">
            <a:miter lim="400000"/>
          </a:ln>
        </p:spPr>
        <p:txBody>
          <a:bodyPr wrap="square" lIns="0" tIns="0" rIns="0" bIns="0" anchor="ctr" anchorCtr="0">
            <a:spAutoFit/>
          </a:bodyPr>
          <a:lstStyle>
            <a:lvl1pPr algn="l" defTabSz="3029585">
              <a:defRPr sz="5000">
                <a:solidFill>
                  <a:srgbClr val="FAC62E"/>
                </a:solidFill>
                <a:latin typeface="Huawei Sans" panose="020C0503030203020204"/>
                <a:ea typeface="Huawei Sans" panose="020C0503030203020204"/>
                <a:cs typeface="Huawei Sans" panose="020C0503030203020204"/>
                <a:sym typeface="Huawei Sans" panose="020C0503030203020204"/>
              </a:defRPr>
            </a:lvl1pPr>
          </a:lstStyle>
          <a:p>
            <a:pPr hangingPunct="0">
              <a:spcBef>
                <a:spcPct val="0"/>
              </a:spcBef>
              <a:spcAft>
                <a:spcPct val="0"/>
              </a:spcAft>
            </a:pPr>
            <a:r>
              <a:rPr lang="zh-CN" altLang="en-US" sz="1067" kern="0" dirty="0">
                <a:solidFill>
                  <a:prstClr val="white"/>
                </a:solidFill>
                <a:latin typeface="Arial" panose="020B0604020202020204" pitchFamily="34" charset="0"/>
                <a:ea typeface="微软雅黑" pitchFamily="34" charset="-122"/>
                <a:cs typeface="Arial" panose="020B0604020202020204" pitchFamily="34" charset="0"/>
              </a:rPr>
              <a:t>Database | Big Data | AI</a:t>
            </a:r>
            <a:endParaRPr sz="1067" kern="0" dirty="0">
              <a:solidFill>
                <a:prstClr val="white"/>
              </a:solidFill>
              <a:latin typeface="Arial" panose="020B0604020202020204" pitchFamily="34" charset="0"/>
              <a:ea typeface="微软雅黑" pitchFamily="34" charset="-122"/>
              <a:cs typeface="Arial" panose="020B0604020202020204" pitchFamily="34" charset="0"/>
            </a:endParaRPr>
          </a:p>
        </p:txBody>
      </p:sp>
      <p:sp>
        <p:nvSpPr>
          <p:cNvPr id="37" name="矩形 108">
            <a:extLst>
              <a:ext uri="{FF2B5EF4-FFF2-40B4-BE49-F238E27FC236}">
                <a16:creationId xmlns:a16="http://schemas.microsoft.com/office/drawing/2014/main" id="{CAB950B2-A40B-493B-9279-D926405B1561}"/>
              </a:ext>
            </a:extLst>
          </p:cNvPr>
          <p:cNvSpPr txBox="1"/>
          <p:nvPr/>
        </p:nvSpPr>
        <p:spPr>
          <a:xfrm>
            <a:off x="4578906" y="6072777"/>
            <a:ext cx="1668075" cy="164148"/>
          </a:xfrm>
          <a:prstGeom prst="rect">
            <a:avLst/>
          </a:prstGeom>
          <a:ln w="12700">
            <a:miter lim="400000"/>
          </a:ln>
        </p:spPr>
        <p:txBody>
          <a:bodyPr wrap="none" lIns="0" tIns="0" rIns="0" bIns="0" anchor="ctr" anchorCtr="0">
            <a:spAutoFit/>
          </a:bodyPr>
          <a:lstStyle>
            <a:defPPr>
              <a:defRPr lang="en-US"/>
            </a:defPPr>
            <a:lvl1pPr defTabSz="3029585" hangingPunct="0">
              <a:defRPr sz="900" kern="0">
                <a:solidFill>
                  <a:schemeClr val="bg1"/>
                </a:solidFill>
                <a:latin typeface="Arial" panose="020B0604020202020204" pitchFamily="34" charset="0"/>
                <a:ea typeface="微软雅黑" pitchFamily="34" charset="-122"/>
                <a:cs typeface="Arial" panose="020B0604020202020204" pitchFamily="34" charset="0"/>
              </a:defRPr>
            </a:lvl1pPr>
          </a:lstStyle>
          <a:p>
            <a:pPr algn="ctr">
              <a:spcBef>
                <a:spcPct val="0"/>
              </a:spcBef>
              <a:spcAft>
                <a:spcPct val="0"/>
              </a:spcAft>
            </a:pPr>
            <a:r>
              <a:rPr lang="en-US" sz="1067" dirty="0">
                <a:solidFill>
                  <a:prstClr val="white"/>
                </a:solidFill>
                <a:sym typeface="Helvetica Neue"/>
              </a:rPr>
              <a:t>SAN | NAS | Object | HDFS</a:t>
            </a:r>
            <a:endParaRPr sz="1067" dirty="0">
              <a:solidFill>
                <a:prstClr val="white"/>
              </a:solidFill>
              <a:sym typeface="Helvetica Neue"/>
            </a:endParaRPr>
          </a:p>
        </p:txBody>
      </p:sp>
      <p:sp>
        <p:nvSpPr>
          <p:cNvPr id="38" name="矩形 108">
            <a:extLst>
              <a:ext uri="{FF2B5EF4-FFF2-40B4-BE49-F238E27FC236}">
                <a16:creationId xmlns:a16="http://schemas.microsoft.com/office/drawing/2014/main" id="{1149294D-B804-4451-A3E9-643A0794D508}"/>
              </a:ext>
            </a:extLst>
          </p:cNvPr>
          <p:cNvSpPr txBox="1"/>
          <p:nvPr/>
        </p:nvSpPr>
        <p:spPr>
          <a:xfrm>
            <a:off x="3369265" y="5671589"/>
            <a:ext cx="1039607" cy="218293"/>
          </a:xfrm>
          <a:prstGeom prst="rect">
            <a:avLst/>
          </a:prstGeom>
          <a:ln w="12700">
            <a:miter lim="400000"/>
          </a:ln>
        </p:spPr>
        <p:txBody>
          <a:bodyPr wrap="none" lIns="26811" tIns="26811" rIns="26811" bIns="26811">
            <a:spAutoFit/>
          </a:bodyPr>
          <a:lstStyle>
            <a:lvl1pPr algn="l" defTabSz="3029585">
              <a:defRPr sz="5000">
                <a:solidFill>
                  <a:srgbClr val="FAC62E"/>
                </a:solidFill>
                <a:latin typeface="Huawei Sans" panose="020C0503030203020204"/>
                <a:ea typeface="Huawei Sans" panose="020C0503030203020204"/>
                <a:cs typeface="Huawei Sans" panose="020C0503030203020204"/>
                <a:sym typeface="Huawei Sans" panose="020C0503030203020204"/>
              </a:defRPr>
            </a:lvl1pPr>
          </a:lstStyle>
          <a:p>
            <a:pPr hangingPunct="0">
              <a:spcBef>
                <a:spcPct val="0"/>
              </a:spcBef>
              <a:spcAft>
                <a:spcPct val="0"/>
              </a:spcAft>
            </a:pPr>
            <a:r>
              <a:rPr lang="zh-CN" altLang="en-US" sz="1067" kern="0" dirty="0">
                <a:solidFill>
                  <a:prstClr val="white"/>
                </a:solidFill>
                <a:latin typeface="Arial" panose="020B0604020202020204" pitchFamily="34" charset="0"/>
                <a:ea typeface="微软雅黑" pitchFamily="34" charset="-122"/>
                <a:cs typeface="Arial" panose="020B0604020202020204" pitchFamily="34" charset="0"/>
              </a:rPr>
              <a:t>Data processing</a:t>
            </a:r>
            <a:endParaRPr sz="1067" kern="0" dirty="0">
              <a:solidFill>
                <a:prstClr val="white"/>
              </a:solidFill>
              <a:latin typeface="Arial" panose="020B0604020202020204" pitchFamily="34" charset="0"/>
              <a:ea typeface="微软雅黑" pitchFamily="34" charset="-122"/>
              <a:cs typeface="Arial" panose="020B0604020202020204" pitchFamily="34" charset="0"/>
            </a:endParaRPr>
          </a:p>
        </p:txBody>
      </p:sp>
      <p:sp>
        <p:nvSpPr>
          <p:cNvPr id="39" name="矩形 107">
            <a:extLst>
              <a:ext uri="{FF2B5EF4-FFF2-40B4-BE49-F238E27FC236}">
                <a16:creationId xmlns:a16="http://schemas.microsoft.com/office/drawing/2014/main" id="{09010AB9-4CC4-41BC-9693-4DBB79914623}"/>
              </a:ext>
            </a:extLst>
          </p:cNvPr>
          <p:cNvSpPr txBox="1"/>
          <p:nvPr/>
        </p:nvSpPr>
        <p:spPr>
          <a:xfrm>
            <a:off x="3365046" y="6015557"/>
            <a:ext cx="938146" cy="218293"/>
          </a:xfrm>
          <a:prstGeom prst="rect">
            <a:avLst/>
          </a:prstGeom>
          <a:ln w="12700">
            <a:miter lim="400000"/>
          </a:ln>
        </p:spPr>
        <p:txBody>
          <a:bodyPr wrap="square" lIns="26811" tIns="26811" rIns="26811" bIns="26811">
            <a:spAutoFit/>
          </a:bodyPr>
          <a:lstStyle>
            <a:lvl1pPr algn="l" defTabSz="3029585">
              <a:defRPr sz="5000">
                <a:solidFill>
                  <a:srgbClr val="FAC62E"/>
                </a:solidFill>
                <a:latin typeface="Arial"/>
                <a:ea typeface="Arial"/>
                <a:cs typeface="Arial"/>
                <a:sym typeface="Arial"/>
              </a:defRPr>
            </a:lvl1pPr>
          </a:lstStyle>
          <a:p>
            <a:pPr hangingPunct="0">
              <a:spcBef>
                <a:spcPct val="0"/>
              </a:spcBef>
              <a:spcAft>
                <a:spcPct val="0"/>
              </a:spcAft>
            </a:pPr>
            <a:r>
              <a:rPr lang="zh-CN" altLang="en-US" sz="1067" kern="0" dirty="0">
                <a:solidFill>
                  <a:prstClr val="white"/>
                </a:solidFill>
                <a:latin typeface="Arial" panose="020B0604020202020204" pitchFamily="34" charset="0"/>
                <a:ea typeface="微软雅黑" pitchFamily="34" charset="-122"/>
                <a:cs typeface="Arial" panose="020B0604020202020204" pitchFamily="34" charset="0"/>
              </a:rPr>
              <a:t>Data storage</a:t>
            </a:r>
            <a:endParaRPr sz="1067" kern="0" dirty="0">
              <a:solidFill>
                <a:prstClr val="white"/>
              </a:solidFill>
              <a:latin typeface="Arial" panose="020B0604020202020204" pitchFamily="34" charset="0"/>
              <a:ea typeface="微软雅黑" pitchFamily="34" charset="-122"/>
              <a:cs typeface="Arial" panose="020B0604020202020204" pitchFamily="34" charset="0"/>
            </a:endParaRPr>
          </a:p>
        </p:txBody>
      </p:sp>
      <p:sp>
        <p:nvSpPr>
          <p:cNvPr id="40" name="矩形 108">
            <a:extLst>
              <a:ext uri="{FF2B5EF4-FFF2-40B4-BE49-F238E27FC236}">
                <a16:creationId xmlns:a16="http://schemas.microsoft.com/office/drawing/2014/main" id="{28B6F55C-89C0-4886-B497-E82D57530471}"/>
              </a:ext>
            </a:extLst>
          </p:cNvPr>
          <p:cNvSpPr txBox="1"/>
          <p:nvPr/>
        </p:nvSpPr>
        <p:spPr>
          <a:xfrm>
            <a:off x="3354121" y="5085754"/>
            <a:ext cx="1288449" cy="197654"/>
          </a:xfrm>
          <a:prstGeom prst="rect">
            <a:avLst/>
          </a:prstGeom>
          <a:ln w="12700">
            <a:miter lim="400000"/>
          </a:ln>
        </p:spPr>
        <p:txBody>
          <a:bodyPr wrap="square" lIns="26811" tIns="26811" rIns="26811" bIns="26811">
            <a:spAutoFit/>
          </a:bodyPr>
          <a:lstStyle>
            <a:lvl1pPr algn="l" defTabSz="3029585">
              <a:defRPr sz="5000">
                <a:solidFill>
                  <a:srgbClr val="FAC62E"/>
                </a:solidFill>
                <a:latin typeface="Huawei Sans" panose="020C0503030203020204"/>
                <a:ea typeface="Huawei Sans" panose="020C0503030203020204"/>
                <a:cs typeface="Huawei Sans" panose="020C0503030203020204"/>
                <a:sym typeface="Huawei Sans" panose="020C0503030203020204"/>
              </a:defRPr>
            </a:lvl1pPr>
          </a:lstStyle>
          <a:p>
            <a:pPr hangingPunct="0">
              <a:spcBef>
                <a:spcPct val="0"/>
              </a:spcBef>
              <a:spcAft>
                <a:spcPct val="0"/>
              </a:spcAft>
            </a:pPr>
            <a:r>
              <a:rPr lang="zh-CN" altLang="en-US" sz="933" kern="0" dirty="0">
                <a:solidFill>
                  <a:prstClr val="white"/>
                </a:solidFill>
                <a:latin typeface="Arial" panose="020B0604020202020204" pitchFamily="34" charset="0"/>
                <a:ea typeface="微软雅黑" pitchFamily="34" charset="-122"/>
                <a:cs typeface="Arial" panose="020B0604020202020204" pitchFamily="34" charset="0"/>
              </a:rPr>
              <a:t>Data virtualization</a:t>
            </a:r>
            <a:endParaRPr sz="933" kern="0" dirty="0">
              <a:solidFill>
                <a:prstClr val="white"/>
              </a:solidFill>
              <a:latin typeface="Arial" panose="020B0604020202020204" pitchFamily="34" charset="0"/>
              <a:ea typeface="微软雅黑" pitchFamily="34" charset="-122"/>
              <a:cs typeface="Arial" panose="020B0604020202020204" pitchFamily="34" charset="0"/>
            </a:endParaRPr>
          </a:p>
        </p:txBody>
      </p:sp>
      <p:sp>
        <p:nvSpPr>
          <p:cNvPr id="41" name="矩形 40">
            <a:extLst>
              <a:ext uri="{FF2B5EF4-FFF2-40B4-BE49-F238E27FC236}">
                <a16:creationId xmlns:a16="http://schemas.microsoft.com/office/drawing/2014/main" id="{7504A653-2C07-4273-890E-C2429D362EC0}"/>
              </a:ext>
            </a:extLst>
          </p:cNvPr>
          <p:cNvSpPr/>
          <p:nvPr/>
        </p:nvSpPr>
        <p:spPr>
          <a:xfrm>
            <a:off x="4295175" y="5140294"/>
            <a:ext cx="2341043" cy="138445"/>
          </a:xfrm>
          <a:prstGeom prst="rect">
            <a:avLst/>
          </a:prstGeom>
          <a:ln>
            <a:noFill/>
          </a:ln>
        </p:spPr>
        <p:txBody>
          <a:bodyPr wrap="square" lIns="0" tIns="0" rIns="0" bIns="0" anchor="ctr" anchorCtr="1">
            <a:spAutoFit/>
          </a:bodyPr>
          <a:lstStyle/>
          <a:p>
            <a:pPr algn="ctr" defTabSz="1546052" hangingPunct="0">
              <a:spcBef>
                <a:spcPct val="0"/>
              </a:spcBef>
              <a:spcAft>
                <a:spcPct val="0"/>
              </a:spcAft>
              <a:defRPr/>
            </a:pPr>
            <a:r>
              <a:rPr lang="zh-CN" altLang="en-US" sz="900" kern="0" dirty="0">
                <a:solidFill>
                  <a:prstClr val="white"/>
                </a:solidFill>
                <a:latin typeface="Arial" panose="020B0604020202020204" pitchFamily="34" charset="0"/>
                <a:ea typeface="微软雅黑" pitchFamily="34" charset="-122"/>
                <a:cs typeface="Arial" panose="020B0604020202020204" pitchFamily="34" charset="0"/>
                <a:sym typeface="Helvetica Neue"/>
              </a:rPr>
              <a:t>Unified Data | Security Management</a:t>
            </a:r>
            <a:endParaRPr lang="en-US" altLang="zh-CN" sz="900" kern="0" dirty="0">
              <a:solidFill>
                <a:prstClr val="white"/>
              </a:solidFill>
              <a:latin typeface="Arial" panose="020B0604020202020204" pitchFamily="34" charset="0"/>
              <a:ea typeface="微软雅黑" pitchFamily="34" charset="-122"/>
              <a:cs typeface="Arial" panose="020B0604020202020204" pitchFamily="34" charset="0"/>
              <a:sym typeface="Helvetica Neue"/>
            </a:endParaRPr>
          </a:p>
        </p:txBody>
      </p:sp>
      <p:sp>
        <p:nvSpPr>
          <p:cNvPr id="42" name="矩形: 圆角 37">
            <a:extLst>
              <a:ext uri="{FF2B5EF4-FFF2-40B4-BE49-F238E27FC236}">
                <a16:creationId xmlns:a16="http://schemas.microsoft.com/office/drawing/2014/main" id="{09CDD14E-A0B1-464E-998B-BA8E1BBB2EDD}"/>
              </a:ext>
            </a:extLst>
          </p:cNvPr>
          <p:cNvSpPr/>
          <p:nvPr/>
        </p:nvSpPr>
        <p:spPr>
          <a:xfrm>
            <a:off x="6800934" y="5073411"/>
            <a:ext cx="795725" cy="1176619"/>
          </a:xfrm>
          <a:prstGeom prst="roundRect">
            <a:avLst>
              <a:gd name="adj" fmla="val 9103"/>
            </a:avLst>
          </a:prstGeom>
          <a:gradFill flip="none" rotWithShape="1">
            <a:gsLst>
              <a:gs pos="0">
                <a:schemeClr val="bg1">
                  <a:alpha val="15000"/>
                </a:schemeClr>
              </a:gs>
              <a:gs pos="100000">
                <a:schemeClr val="bg1">
                  <a:alpha val="0"/>
                </a:schemeClr>
              </a:gs>
            </a:gsLst>
            <a:lin ang="16200000" scaled="1"/>
          </a:gradFill>
          <a:ln w="3175">
            <a:gradFill flip="none" rotWithShape="1">
              <a:gsLst>
                <a:gs pos="0">
                  <a:schemeClr val="bg1">
                    <a:alpha val="60000"/>
                  </a:schemeClr>
                </a:gs>
                <a:gs pos="100000">
                  <a:schemeClr val="bg1">
                    <a:alpha val="0"/>
                  </a:schemeClr>
                </a:gs>
              </a:gsLst>
              <a:lin ang="16200000" scaled="1"/>
            </a:gradFill>
            <a:round/>
          </a:ln>
        </p:spPr>
        <p:style>
          <a:lnRef idx="2">
            <a:schemeClr val="accent1">
              <a:shade val="50000"/>
            </a:schemeClr>
          </a:lnRef>
          <a:fillRef idx="1">
            <a:schemeClr val="accent1"/>
          </a:fillRef>
          <a:effectRef idx="0">
            <a:schemeClr val="accent1"/>
          </a:effectRef>
          <a:fontRef idx="minor">
            <a:schemeClr val="lt1"/>
          </a:fontRef>
        </p:style>
        <p:txBody>
          <a:bodyPr lIns="154803" tIns="77402" rIns="154803" bIns="77402" rtlCol="0" anchor="ctr"/>
          <a:lstStyle/>
          <a:p>
            <a:pPr algn="ctr" defTabSz="242044" hangingPunct="0">
              <a:spcBef>
                <a:spcPct val="0"/>
              </a:spcBef>
              <a:spcAft>
                <a:spcPct val="0"/>
              </a:spcAft>
            </a:pPr>
            <a:endParaRPr lang="zh-CN" altLang="en-US" sz="1466" kern="0">
              <a:solidFill>
                <a:srgbClr val="FF0000"/>
              </a:solidFill>
              <a:latin typeface="Arial" panose="020B0604020202020204" pitchFamily="34" charset="0"/>
              <a:ea typeface="微软雅黑" pitchFamily="34" charset="-122"/>
              <a:cs typeface="Arial" panose="020B0604020202020204" pitchFamily="34" charset="0"/>
              <a:sym typeface="Helvetica Neue"/>
            </a:endParaRPr>
          </a:p>
        </p:txBody>
      </p:sp>
      <p:sp>
        <p:nvSpPr>
          <p:cNvPr id="43" name="文本框 42">
            <a:extLst>
              <a:ext uri="{FF2B5EF4-FFF2-40B4-BE49-F238E27FC236}">
                <a16:creationId xmlns:a16="http://schemas.microsoft.com/office/drawing/2014/main" id="{09501690-1711-4E07-83C8-F998417EAEEB}"/>
              </a:ext>
            </a:extLst>
          </p:cNvPr>
          <p:cNvSpPr txBox="1"/>
          <p:nvPr/>
        </p:nvSpPr>
        <p:spPr>
          <a:xfrm>
            <a:off x="6796156" y="5338940"/>
            <a:ext cx="1050635" cy="608968"/>
          </a:xfrm>
          <a:prstGeom prst="rect">
            <a:avLst/>
          </a:prstGeom>
          <a:noFill/>
        </p:spPr>
        <p:txBody>
          <a:bodyPr wrap="square" rtlCol="0">
            <a:spAutoFit/>
          </a:bodyPr>
          <a:lstStyle/>
          <a:p>
            <a:pPr defTabSz="242044" hangingPunct="0">
              <a:lnSpc>
                <a:spcPct val="120000"/>
              </a:lnSpc>
              <a:spcBef>
                <a:spcPct val="0"/>
              </a:spcBef>
              <a:spcAft>
                <a:spcPct val="0"/>
              </a:spcAft>
            </a:pPr>
            <a:r>
              <a:rPr lang="en-US" altLang="zh-CN" sz="933" kern="0" dirty="0">
                <a:solidFill>
                  <a:prstClr val="white"/>
                </a:solidFill>
                <a:latin typeface="Arial" panose="020B0604020202020204" pitchFamily="34" charset="0"/>
                <a:ea typeface="微软雅黑" pitchFamily="34" charset="-122"/>
                <a:cs typeface="Arial" panose="020B0604020202020204" pitchFamily="34" charset="0"/>
                <a:sym typeface="Helvetica Neue"/>
              </a:rPr>
              <a:t>E2E</a:t>
            </a:r>
            <a:r>
              <a:rPr lang="zh-CN" altLang="en-US" sz="933" kern="0" dirty="0">
                <a:solidFill>
                  <a:prstClr val="white"/>
                </a:solidFill>
                <a:latin typeface="Arial" panose="020B0604020202020204" pitchFamily="34" charset="0"/>
                <a:ea typeface="微软雅黑" pitchFamily="34" charset="-122"/>
                <a:cs typeface="Arial" panose="020B0604020202020204" pitchFamily="34" charset="0"/>
                <a:sym typeface="Helvetica Neue"/>
              </a:rPr>
              <a:t> Data</a:t>
            </a:r>
            <a:endParaRPr lang="en-US" altLang="zh-CN" sz="933" kern="0" dirty="0">
              <a:solidFill>
                <a:prstClr val="white"/>
              </a:solidFill>
              <a:latin typeface="Arial" panose="020B0604020202020204" pitchFamily="34" charset="0"/>
              <a:ea typeface="微软雅黑" pitchFamily="34" charset="-122"/>
              <a:cs typeface="Arial" panose="020B0604020202020204" pitchFamily="34" charset="0"/>
              <a:sym typeface="Helvetica Neue"/>
            </a:endParaRPr>
          </a:p>
          <a:p>
            <a:pPr defTabSz="242044" hangingPunct="0">
              <a:lnSpc>
                <a:spcPct val="120000"/>
              </a:lnSpc>
              <a:spcBef>
                <a:spcPct val="0"/>
              </a:spcBef>
              <a:spcAft>
                <a:spcPct val="0"/>
              </a:spcAft>
            </a:pPr>
            <a:r>
              <a:rPr lang="en-US" altLang="zh-CN" sz="933" kern="0" dirty="0">
                <a:solidFill>
                  <a:prstClr val="white"/>
                </a:solidFill>
                <a:latin typeface="Arial" panose="020B0604020202020204" pitchFamily="34" charset="0"/>
                <a:ea typeface="微软雅黑" pitchFamily="34" charset="-122"/>
                <a:cs typeface="Arial" panose="020B0604020202020204" pitchFamily="34" charset="0"/>
                <a:sym typeface="Helvetica Neue"/>
              </a:rPr>
              <a:t>L</a:t>
            </a:r>
            <a:r>
              <a:rPr lang="zh-CN" altLang="en-US" sz="933" kern="0" dirty="0">
                <a:solidFill>
                  <a:prstClr val="white"/>
                </a:solidFill>
                <a:latin typeface="Arial" panose="020B0604020202020204" pitchFamily="34" charset="0"/>
                <a:ea typeface="微软雅黑" pitchFamily="34" charset="-122"/>
                <a:cs typeface="Arial" panose="020B0604020202020204" pitchFamily="34" charset="0"/>
                <a:sym typeface="Helvetica Neue"/>
              </a:rPr>
              <a:t>ifecycle</a:t>
            </a:r>
            <a:endParaRPr lang="en-US" altLang="zh-CN" sz="933" kern="0" dirty="0">
              <a:solidFill>
                <a:prstClr val="white"/>
              </a:solidFill>
              <a:latin typeface="Arial" panose="020B0604020202020204" pitchFamily="34" charset="0"/>
              <a:ea typeface="微软雅黑" pitchFamily="34" charset="-122"/>
              <a:cs typeface="Arial" panose="020B0604020202020204" pitchFamily="34" charset="0"/>
              <a:sym typeface="Helvetica Neue"/>
            </a:endParaRPr>
          </a:p>
          <a:p>
            <a:pPr defTabSz="242044" hangingPunct="0">
              <a:lnSpc>
                <a:spcPct val="120000"/>
              </a:lnSpc>
              <a:spcBef>
                <a:spcPct val="0"/>
              </a:spcBef>
              <a:spcAft>
                <a:spcPct val="0"/>
              </a:spcAft>
            </a:pPr>
            <a:r>
              <a:rPr lang="zh-CN" altLang="en-US" sz="933" kern="0" dirty="0">
                <a:solidFill>
                  <a:prstClr val="white"/>
                </a:solidFill>
                <a:latin typeface="Arial" panose="020B0604020202020204" pitchFamily="34" charset="0"/>
                <a:ea typeface="微软雅黑" pitchFamily="34" charset="-122"/>
                <a:cs typeface="Arial" panose="020B0604020202020204" pitchFamily="34" charset="0"/>
                <a:sym typeface="Helvetica Neue"/>
              </a:rPr>
              <a:t>Management</a:t>
            </a:r>
            <a:endParaRPr lang="en-US" altLang="zh-CN" sz="933" kern="0" dirty="0">
              <a:solidFill>
                <a:prstClr val="white"/>
              </a:solidFill>
              <a:latin typeface="Arial" panose="020B0604020202020204" pitchFamily="34" charset="0"/>
              <a:ea typeface="微软雅黑" pitchFamily="34" charset="-122"/>
              <a:cs typeface="Arial" panose="020B0604020202020204" pitchFamily="34" charset="0"/>
              <a:sym typeface="Helvetica Neue"/>
            </a:endParaRPr>
          </a:p>
        </p:txBody>
      </p:sp>
      <p:sp>
        <p:nvSpPr>
          <p:cNvPr id="47" name="矩形 46">
            <a:extLst>
              <a:ext uri="{FF2B5EF4-FFF2-40B4-BE49-F238E27FC236}">
                <a16:creationId xmlns:a16="http://schemas.microsoft.com/office/drawing/2014/main" id="{02A28A8A-4672-4615-BAFA-D0CEBC9D9E6D}"/>
              </a:ext>
            </a:extLst>
          </p:cNvPr>
          <p:cNvSpPr/>
          <p:nvPr/>
        </p:nvSpPr>
        <p:spPr>
          <a:xfrm>
            <a:off x="4604799" y="4867919"/>
            <a:ext cx="1174633" cy="253817"/>
          </a:xfrm>
          <a:prstGeom prst="rect">
            <a:avLst/>
          </a:prstGeom>
        </p:spPr>
        <p:txBody>
          <a:bodyPr wrap="square">
            <a:spAutoFit/>
          </a:bodyPr>
          <a:lstStyle/>
          <a:p>
            <a:pPr algn="ctr" defTabSz="242044" hangingPunct="0">
              <a:spcBef>
                <a:spcPct val="0"/>
              </a:spcBef>
              <a:spcAft>
                <a:spcPct val="0"/>
              </a:spcAft>
            </a:pPr>
            <a:r>
              <a:rPr lang="zh-CN" altLang="en-US" sz="1050" kern="0" dirty="0">
                <a:solidFill>
                  <a:srgbClr val="FFC000"/>
                </a:solidFill>
                <a:effectLst>
                  <a:outerShdw blurRad="38100" dist="38100" dir="2700000" algn="tl">
                    <a:srgbClr val="000000">
                      <a:alpha val="43137"/>
                    </a:srgbClr>
                  </a:outerShdw>
                </a:effectLst>
                <a:latin typeface="Arial" panose="020B0604020202020204" pitchFamily="34" charset="0"/>
                <a:ea typeface="微软雅黑" pitchFamily="34" charset="-122"/>
                <a:cs typeface="Arial" panose="020B0604020202020204" pitchFamily="34" charset="0"/>
                <a:sym typeface="Helvetica Neue"/>
              </a:rPr>
              <a:t>Openness</a:t>
            </a:r>
          </a:p>
        </p:txBody>
      </p:sp>
      <p:sp>
        <p:nvSpPr>
          <p:cNvPr id="48" name="矩形 47">
            <a:extLst>
              <a:ext uri="{FF2B5EF4-FFF2-40B4-BE49-F238E27FC236}">
                <a16:creationId xmlns:a16="http://schemas.microsoft.com/office/drawing/2014/main" id="{9A833101-0A8F-4F2B-B058-5F5CA7DEC74F}"/>
              </a:ext>
            </a:extLst>
          </p:cNvPr>
          <p:cNvSpPr/>
          <p:nvPr/>
        </p:nvSpPr>
        <p:spPr>
          <a:xfrm>
            <a:off x="3320866" y="4780008"/>
            <a:ext cx="3323477" cy="579525"/>
          </a:xfrm>
          <a:prstGeom prst="rect">
            <a:avLst/>
          </a:prstGeom>
          <a:noFill/>
          <a:ln w="6350">
            <a:solidFill>
              <a:schemeClr val="accent2">
                <a:lumMod val="50000"/>
              </a:schemeClr>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42044" hangingPunct="0">
              <a:spcBef>
                <a:spcPct val="0"/>
              </a:spcBef>
              <a:spcAft>
                <a:spcPct val="0"/>
              </a:spcAft>
            </a:pPr>
            <a:endParaRPr lang="zh-CN" altLang="en-US" sz="1466" kern="0">
              <a:solidFill>
                <a:prstClr val="white"/>
              </a:solidFill>
              <a:latin typeface="Arial" panose="020B0604020202020204" pitchFamily="34" charset="0"/>
              <a:ea typeface="微软雅黑" pitchFamily="34" charset="-122"/>
              <a:cs typeface="Arial" panose="020B0604020202020204" pitchFamily="34" charset="0"/>
              <a:sym typeface="Helvetica Neue"/>
            </a:endParaRPr>
          </a:p>
        </p:txBody>
      </p:sp>
      <p:sp>
        <p:nvSpPr>
          <p:cNvPr id="49" name="矩形 48">
            <a:extLst>
              <a:ext uri="{FF2B5EF4-FFF2-40B4-BE49-F238E27FC236}">
                <a16:creationId xmlns:a16="http://schemas.microsoft.com/office/drawing/2014/main" id="{CE5F6DEF-3BEC-449A-8868-FD5F7E3DC3E7}"/>
              </a:ext>
            </a:extLst>
          </p:cNvPr>
          <p:cNvSpPr/>
          <p:nvPr/>
        </p:nvSpPr>
        <p:spPr>
          <a:xfrm>
            <a:off x="4545469" y="5467360"/>
            <a:ext cx="1436935" cy="253817"/>
          </a:xfrm>
          <a:prstGeom prst="rect">
            <a:avLst/>
          </a:prstGeom>
        </p:spPr>
        <p:txBody>
          <a:bodyPr wrap="square">
            <a:spAutoFit/>
          </a:bodyPr>
          <a:lstStyle/>
          <a:p>
            <a:pPr algn="ctr" defTabSz="242044" hangingPunct="0">
              <a:spcBef>
                <a:spcPct val="0"/>
              </a:spcBef>
              <a:spcAft>
                <a:spcPct val="0"/>
              </a:spcAft>
            </a:pPr>
            <a:r>
              <a:rPr lang="zh-CN" altLang="en-US" sz="1050" kern="0" dirty="0">
                <a:solidFill>
                  <a:srgbClr val="FFC000"/>
                </a:solidFill>
                <a:latin typeface="Arial" panose="020B0604020202020204" pitchFamily="34" charset="0"/>
                <a:ea typeface="微软雅黑" pitchFamily="34" charset="-122"/>
                <a:cs typeface="Arial" panose="020B0604020202020204" pitchFamily="34" charset="0"/>
                <a:sym typeface="Helvetica Neue"/>
              </a:rPr>
              <a:t>Convergence</a:t>
            </a:r>
          </a:p>
        </p:txBody>
      </p:sp>
      <p:sp>
        <p:nvSpPr>
          <p:cNvPr id="50" name="矩形 49">
            <a:extLst>
              <a:ext uri="{FF2B5EF4-FFF2-40B4-BE49-F238E27FC236}">
                <a16:creationId xmlns:a16="http://schemas.microsoft.com/office/drawing/2014/main" id="{7C9F74FE-D3DA-4004-800D-3A90B4D9480F}"/>
              </a:ext>
            </a:extLst>
          </p:cNvPr>
          <p:cNvSpPr/>
          <p:nvPr/>
        </p:nvSpPr>
        <p:spPr>
          <a:xfrm>
            <a:off x="3320866" y="5413070"/>
            <a:ext cx="3323475" cy="907905"/>
          </a:xfrm>
          <a:prstGeom prst="rect">
            <a:avLst/>
          </a:prstGeom>
          <a:noFill/>
          <a:ln w="6350">
            <a:solidFill>
              <a:schemeClr val="accent2">
                <a:lumMod val="40000"/>
                <a:lumOff val="60000"/>
              </a:schemeClr>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42044" hangingPunct="0">
              <a:spcBef>
                <a:spcPct val="0"/>
              </a:spcBef>
              <a:spcAft>
                <a:spcPct val="0"/>
              </a:spcAft>
            </a:pPr>
            <a:endParaRPr lang="zh-CN" altLang="en-US" sz="1466" kern="0">
              <a:solidFill>
                <a:prstClr val="white"/>
              </a:solidFill>
              <a:latin typeface="Arial" panose="020B0604020202020204" pitchFamily="34" charset="0"/>
              <a:ea typeface="微软雅黑" pitchFamily="34" charset="-122"/>
              <a:cs typeface="Arial" panose="020B0604020202020204" pitchFamily="34" charset="0"/>
              <a:sym typeface="Helvetica Neue"/>
            </a:endParaRPr>
          </a:p>
        </p:txBody>
      </p:sp>
      <p:sp>
        <p:nvSpPr>
          <p:cNvPr id="51" name="矩形 50">
            <a:extLst>
              <a:ext uri="{FF2B5EF4-FFF2-40B4-BE49-F238E27FC236}">
                <a16:creationId xmlns:a16="http://schemas.microsoft.com/office/drawing/2014/main" id="{0F2A7B12-573E-4F85-944D-F40BB7204885}"/>
              </a:ext>
            </a:extLst>
          </p:cNvPr>
          <p:cNvSpPr/>
          <p:nvPr/>
        </p:nvSpPr>
        <p:spPr>
          <a:xfrm>
            <a:off x="6737927" y="4794201"/>
            <a:ext cx="899376" cy="3922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42044" hangingPunct="0">
              <a:spcBef>
                <a:spcPct val="0"/>
              </a:spcBef>
              <a:spcAft>
                <a:spcPct val="0"/>
              </a:spcAft>
            </a:pPr>
            <a:r>
              <a:rPr lang="zh-CN" altLang="en-US" sz="1050" kern="0" dirty="0">
                <a:solidFill>
                  <a:srgbClr val="FFC000"/>
                </a:solidFill>
                <a:effectLst>
                  <a:outerShdw blurRad="38100" dist="38100" dir="2700000" algn="tl">
                    <a:srgbClr val="000000">
                      <a:alpha val="43137"/>
                    </a:srgbClr>
                  </a:outerShdw>
                </a:effectLst>
                <a:latin typeface="Arial" panose="020B0604020202020204" pitchFamily="34" charset="0"/>
                <a:ea typeface="微软雅黑" pitchFamily="34" charset="-122"/>
                <a:cs typeface="Arial" panose="020B0604020202020204" pitchFamily="34" charset="0"/>
                <a:sym typeface="Helvetica Neue"/>
              </a:rPr>
              <a:t>Intelligent</a:t>
            </a:r>
            <a:endParaRPr lang="zh-CN" altLang="en-US" sz="1200" kern="0" dirty="0">
              <a:solidFill>
                <a:srgbClr val="FFC000"/>
              </a:solidFill>
              <a:effectLst>
                <a:outerShdw blurRad="38100" dist="38100" dir="2700000" algn="tl">
                  <a:srgbClr val="000000">
                    <a:alpha val="43137"/>
                  </a:srgbClr>
                </a:outerShdw>
              </a:effectLst>
              <a:latin typeface="Arial" panose="020B0604020202020204" pitchFamily="34" charset="0"/>
              <a:ea typeface="微软雅黑" pitchFamily="34" charset="-122"/>
              <a:cs typeface="Arial" panose="020B0604020202020204" pitchFamily="34" charset="0"/>
              <a:sym typeface="Helvetica Neue"/>
            </a:endParaRPr>
          </a:p>
        </p:txBody>
      </p:sp>
      <p:sp>
        <p:nvSpPr>
          <p:cNvPr id="52" name="矩形 51">
            <a:extLst>
              <a:ext uri="{FF2B5EF4-FFF2-40B4-BE49-F238E27FC236}">
                <a16:creationId xmlns:a16="http://schemas.microsoft.com/office/drawing/2014/main" id="{5E1969FD-2719-4292-A8B0-73573C9C3FA3}"/>
              </a:ext>
            </a:extLst>
          </p:cNvPr>
          <p:cNvSpPr/>
          <p:nvPr/>
        </p:nvSpPr>
        <p:spPr>
          <a:xfrm>
            <a:off x="6684217" y="4786504"/>
            <a:ext cx="953812" cy="1534464"/>
          </a:xfrm>
          <a:prstGeom prst="rect">
            <a:avLst/>
          </a:prstGeom>
          <a:noFill/>
          <a:ln w="6350">
            <a:solidFill>
              <a:schemeClr val="tx1">
                <a:lumMod val="50000"/>
                <a:lumOff val="50000"/>
              </a:schemeClr>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42044" hangingPunct="0">
              <a:spcBef>
                <a:spcPct val="0"/>
              </a:spcBef>
              <a:spcAft>
                <a:spcPct val="0"/>
              </a:spcAft>
            </a:pPr>
            <a:endParaRPr lang="zh-CN" altLang="en-US" sz="1466" kern="0">
              <a:solidFill>
                <a:prstClr val="white"/>
              </a:solidFill>
              <a:latin typeface="Arial" panose="020B0604020202020204" pitchFamily="34" charset="0"/>
              <a:ea typeface="微软雅黑" pitchFamily="34" charset="-122"/>
              <a:cs typeface="Arial" panose="020B0604020202020204" pitchFamily="34" charset="0"/>
              <a:sym typeface="Helvetica Neue"/>
            </a:endParaRPr>
          </a:p>
        </p:txBody>
      </p:sp>
      <p:sp>
        <p:nvSpPr>
          <p:cNvPr id="139" name="矩形: 圆角 37">
            <a:extLst>
              <a:ext uri="{FF2B5EF4-FFF2-40B4-BE49-F238E27FC236}">
                <a16:creationId xmlns:a16="http://schemas.microsoft.com/office/drawing/2014/main" id="{09CDD14E-A0B1-464E-998B-BA8E1BBB2EDD}"/>
              </a:ext>
            </a:extLst>
          </p:cNvPr>
          <p:cNvSpPr/>
          <p:nvPr/>
        </p:nvSpPr>
        <p:spPr>
          <a:xfrm>
            <a:off x="7791848" y="5042907"/>
            <a:ext cx="977849" cy="1176619"/>
          </a:xfrm>
          <a:prstGeom prst="roundRect">
            <a:avLst>
              <a:gd name="adj" fmla="val 9103"/>
            </a:avLst>
          </a:prstGeom>
          <a:gradFill flip="none" rotWithShape="1">
            <a:gsLst>
              <a:gs pos="0">
                <a:schemeClr val="bg1">
                  <a:alpha val="15000"/>
                </a:schemeClr>
              </a:gs>
              <a:gs pos="100000">
                <a:schemeClr val="bg1">
                  <a:alpha val="0"/>
                </a:schemeClr>
              </a:gs>
            </a:gsLst>
            <a:lin ang="16200000" scaled="1"/>
          </a:gradFill>
          <a:ln w="3175">
            <a:gradFill flip="none" rotWithShape="1">
              <a:gsLst>
                <a:gs pos="0">
                  <a:schemeClr val="bg1">
                    <a:alpha val="60000"/>
                  </a:schemeClr>
                </a:gs>
                <a:gs pos="100000">
                  <a:schemeClr val="bg1">
                    <a:alpha val="0"/>
                  </a:schemeClr>
                </a:gs>
              </a:gsLst>
              <a:lin ang="16200000" scaled="1"/>
            </a:gradFill>
            <a:round/>
          </a:ln>
        </p:spPr>
        <p:style>
          <a:lnRef idx="2">
            <a:schemeClr val="accent1">
              <a:shade val="50000"/>
            </a:schemeClr>
          </a:lnRef>
          <a:fillRef idx="1">
            <a:schemeClr val="accent1"/>
          </a:fillRef>
          <a:effectRef idx="0">
            <a:schemeClr val="accent1"/>
          </a:effectRef>
          <a:fontRef idx="minor">
            <a:schemeClr val="lt1"/>
          </a:fontRef>
        </p:style>
        <p:txBody>
          <a:bodyPr lIns="154803" tIns="77402" rIns="154803" bIns="77402" rtlCol="0" anchor="ctr"/>
          <a:lstStyle/>
          <a:p>
            <a:pPr algn="ctr" defTabSz="242044" hangingPunct="0">
              <a:spcBef>
                <a:spcPct val="0"/>
              </a:spcBef>
              <a:spcAft>
                <a:spcPct val="0"/>
              </a:spcAft>
            </a:pPr>
            <a:endParaRPr lang="zh-CN" altLang="en-US" sz="1466" kern="0">
              <a:solidFill>
                <a:srgbClr val="FF0000"/>
              </a:solidFill>
              <a:latin typeface="Arial" panose="020B0604020202020204" pitchFamily="34" charset="0"/>
              <a:ea typeface="微软雅黑" pitchFamily="34" charset="-122"/>
              <a:cs typeface="Arial" panose="020B0604020202020204" pitchFamily="34" charset="0"/>
              <a:sym typeface="Helvetica Neue"/>
            </a:endParaRPr>
          </a:p>
        </p:txBody>
      </p:sp>
      <p:sp>
        <p:nvSpPr>
          <p:cNvPr id="140" name="文本框 139">
            <a:extLst>
              <a:ext uri="{FF2B5EF4-FFF2-40B4-BE49-F238E27FC236}">
                <a16:creationId xmlns:a16="http://schemas.microsoft.com/office/drawing/2014/main" id="{09501690-1711-4E07-83C8-F998417EAEEB}"/>
              </a:ext>
            </a:extLst>
          </p:cNvPr>
          <p:cNvSpPr txBox="1"/>
          <p:nvPr/>
        </p:nvSpPr>
        <p:spPr>
          <a:xfrm>
            <a:off x="7723384" y="5376379"/>
            <a:ext cx="1203719" cy="666333"/>
          </a:xfrm>
          <a:prstGeom prst="rect">
            <a:avLst/>
          </a:prstGeom>
          <a:noFill/>
        </p:spPr>
        <p:txBody>
          <a:bodyPr wrap="square" rtlCol="0">
            <a:spAutoFit/>
          </a:bodyPr>
          <a:lstStyle/>
          <a:p>
            <a:pPr defTabSz="242038" hangingPunct="0">
              <a:spcBef>
                <a:spcPct val="0"/>
              </a:spcBef>
              <a:spcAft>
                <a:spcPct val="0"/>
              </a:spcAft>
            </a:pPr>
            <a:r>
              <a:rPr lang="zh-CN" altLang="en-US" sz="933" kern="0" dirty="0">
                <a:solidFill>
                  <a:prstClr val="white"/>
                </a:solidFill>
                <a:latin typeface="Arial" panose="020B0604020202020204" pitchFamily="34" charset="0"/>
                <a:ea typeface="微软雅黑" pitchFamily="34" charset="-122"/>
                <a:cs typeface="Arial" panose="020B0604020202020204" pitchFamily="34" charset="0"/>
                <a:sym typeface="Arial" panose="020B0604020202020204" pitchFamily="34" charset="0"/>
              </a:rPr>
              <a:t>Unified multi-cloud</a:t>
            </a:r>
            <a:endParaRPr lang="en-US" altLang="zh-CN" sz="933" kern="0" dirty="0">
              <a:solidFill>
                <a:prstClr val="white"/>
              </a:solidFill>
              <a:latin typeface="Arial" panose="020B0604020202020204" pitchFamily="34" charset="0"/>
              <a:ea typeface="微软雅黑" pitchFamily="34" charset="-122"/>
              <a:cs typeface="Arial" panose="020B0604020202020204" pitchFamily="34" charset="0"/>
              <a:sym typeface="Arial" panose="020B0604020202020204" pitchFamily="34" charset="0"/>
            </a:endParaRPr>
          </a:p>
          <a:p>
            <a:pPr marL="95960" indent="-95960" defTabSz="242038" hangingPunct="0">
              <a:spcBef>
                <a:spcPct val="0"/>
              </a:spcBef>
              <a:spcAft>
                <a:spcPct val="0"/>
              </a:spcAft>
              <a:buFont typeface="Arial" panose="020B0604020202020204" pitchFamily="34" charset="0"/>
              <a:buChar char="•"/>
            </a:pPr>
            <a:r>
              <a:rPr lang="zh-CN" altLang="en-US" sz="933" kern="0" dirty="0">
                <a:solidFill>
                  <a:prstClr val="white"/>
                </a:solidFill>
                <a:latin typeface="Arial" panose="020B0604020202020204" pitchFamily="34" charset="0"/>
                <a:ea typeface="微软雅黑" pitchFamily="34" charset="-122"/>
                <a:cs typeface="Arial" panose="020B0604020202020204" pitchFamily="34" charset="0"/>
                <a:sym typeface="Arial" panose="020B0604020202020204" pitchFamily="34" charset="0"/>
              </a:rPr>
              <a:t>Data flow</a:t>
            </a:r>
            <a:endParaRPr lang="en-US" altLang="zh-CN" sz="933" kern="0" dirty="0">
              <a:solidFill>
                <a:prstClr val="white"/>
              </a:solidFill>
              <a:latin typeface="Arial" panose="020B0604020202020204" pitchFamily="34" charset="0"/>
              <a:ea typeface="微软雅黑" pitchFamily="34" charset="-122"/>
              <a:cs typeface="Arial" panose="020B0604020202020204" pitchFamily="34" charset="0"/>
              <a:sym typeface="Arial" panose="020B0604020202020204" pitchFamily="34" charset="0"/>
            </a:endParaRPr>
          </a:p>
          <a:p>
            <a:pPr marL="95960" indent="-95960" defTabSz="242038" hangingPunct="0">
              <a:spcBef>
                <a:spcPct val="0"/>
              </a:spcBef>
              <a:spcAft>
                <a:spcPct val="0"/>
              </a:spcAft>
              <a:buFont typeface="Arial" panose="020B0604020202020204" pitchFamily="34" charset="0"/>
              <a:buChar char="•"/>
            </a:pPr>
            <a:r>
              <a:rPr lang="en-US" altLang="zh-CN" sz="933" kern="0" dirty="0">
                <a:solidFill>
                  <a:prstClr val="white"/>
                </a:solidFill>
                <a:latin typeface="Arial" panose="020B0604020202020204" pitchFamily="34" charset="0"/>
                <a:ea typeface="微软雅黑" pitchFamily="34" charset="-122"/>
                <a:cs typeface="Arial" panose="020B0604020202020204" pitchFamily="34" charset="0"/>
                <a:sym typeface="Arial" panose="020B0604020202020204" pitchFamily="34" charset="0"/>
              </a:rPr>
              <a:t>Meta Data</a:t>
            </a:r>
          </a:p>
          <a:p>
            <a:pPr marL="95960" indent="-95960" defTabSz="242038" hangingPunct="0">
              <a:spcBef>
                <a:spcPct val="0"/>
              </a:spcBef>
              <a:spcAft>
                <a:spcPct val="0"/>
              </a:spcAft>
              <a:buFont typeface="Arial" panose="020B0604020202020204" pitchFamily="34" charset="0"/>
              <a:buChar char="•"/>
            </a:pPr>
            <a:r>
              <a:rPr lang="en-US" altLang="zh-CN" sz="933" kern="0" dirty="0">
                <a:solidFill>
                  <a:prstClr val="white"/>
                </a:solidFill>
                <a:latin typeface="Arial" panose="020B0604020202020204" pitchFamily="34" charset="0"/>
                <a:ea typeface="微软雅黑" pitchFamily="34" charset="-122"/>
                <a:cs typeface="Arial" panose="020B0604020202020204" pitchFamily="34" charset="0"/>
                <a:sym typeface="Arial" panose="020B0604020202020204" pitchFamily="34" charset="0"/>
              </a:rPr>
              <a:t>View/API</a:t>
            </a:r>
          </a:p>
        </p:txBody>
      </p:sp>
      <p:sp>
        <p:nvSpPr>
          <p:cNvPr id="141" name="矩形 140">
            <a:extLst>
              <a:ext uri="{FF2B5EF4-FFF2-40B4-BE49-F238E27FC236}">
                <a16:creationId xmlns:a16="http://schemas.microsoft.com/office/drawing/2014/main" id="{0F2A7B12-573E-4F85-944D-F40BB7204885}"/>
              </a:ext>
            </a:extLst>
          </p:cNvPr>
          <p:cNvSpPr/>
          <p:nvPr/>
        </p:nvSpPr>
        <p:spPr>
          <a:xfrm>
            <a:off x="7655800" y="4840221"/>
            <a:ext cx="1040233" cy="3922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42044" hangingPunct="0">
              <a:spcBef>
                <a:spcPct val="0"/>
              </a:spcBef>
              <a:spcAft>
                <a:spcPct val="0"/>
              </a:spcAft>
            </a:pPr>
            <a:r>
              <a:rPr lang="zh-CN" altLang="en-US" sz="1000" kern="0" dirty="0">
                <a:solidFill>
                  <a:srgbClr val="FFC000"/>
                </a:solidFill>
                <a:effectLst>
                  <a:outerShdw blurRad="38100" dist="38100" dir="2700000" algn="tl">
                    <a:srgbClr val="000000">
                      <a:alpha val="43137"/>
                    </a:srgbClr>
                  </a:outerShdw>
                </a:effectLst>
                <a:latin typeface="Arial" panose="020B0604020202020204" pitchFamily="34" charset="0"/>
                <a:ea typeface="微软雅黑" pitchFamily="34" charset="-122"/>
                <a:cs typeface="Arial" panose="020B0604020202020204" pitchFamily="34" charset="0"/>
                <a:sym typeface="Helvetica Neue"/>
              </a:rPr>
              <a:t>Cloud </a:t>
            </a:r>
            <a:r>
              <a:rPr lang="en-US" altLang="zh-CN" sz="1050" kern="0" dirty="0">
                <a:solidFill>
                  <a:srgbClr val="FFC000"/>
                </a:solidFill>
                <a:latin typeface="Arial" panose="020B0604020202020204" pitchFamily="34" charset="0"/>
                <a:ea typeface="微软雅黑" pitchFamily="34" charset="-122"/>
                <a:cs typeface="Arial" panose="020B0604020202020204" pitchFamily="34" charset="0"/>
                <a:sym typeface="Helvetica Neue"/>
              </a:rPr>
              <a:t>convergence</a:t>
            </a:r>
            <a:endParaRPr lang="zh-CN" altLang="en-US" sz="1050" kern="0" dirty="0">
              <a:solidFill>
                <a:srgbClr val="FFC000"/>
              </a:solidFill>
              <a:effectLst>
                <a:outerShdw blurRad="38100" dist="38100" dir="2700000" algn="tl">
                  <a:srgbClr val="000000">
                    <a:alpha val="43137"/>
                  </a:srgbClr>
                </a:outerShdw>
              </a:effectLst>
              <a:latin typeface="Arial" panose="020B0604020202020204" pitchFamily="34" charset="0"/>
              <a:ea typeface="微软雅黑" pitchFamily="34" charset="-122"/>
              <a:cs typeface="Arial" panose="020B0604020202020204" pitchFamily="34" charset="0"/>
              <a:sym typeface="Helvetica Neue"/>
            </a:endParaRPr>
          </a:p>
        </p:txBody>
      </p:sp>
      <p:sp>
        <p:nvSpPr>
          <p:cNvPr id="142" name="矩形 141">
            <a:extLst>
              <a:ext uri="{FF2B5EF4-FFF2-40B4-BE49-F238E27FC236}">
                <a16:creationId xmlns:a16="http://schemas.microsoft.com/office/drawing/2014/main" id="{5E1969FD-2719-4292-A8B0-73573C9C3FA3}"/>
              </a:ext>
            </a:extLst>
          </p:cNvPr>
          <p:cNvSpPr/>
          <p:nvPr/>
        </p:nvSpPr>
        <p:spPr>
          <a:xfrm>
            <a:off x="7672315" y="4770989"/>
            <a:ext cx="1161646" cy="1534464"/>
          </a:xfrm>
          <a:prstGeom prst="rect">
            <a:avLst/>
          </a:prstGeom>
          <a:noFill/>
          <a:ln w="6350">
            <a:solidFill>
              <a:schemeClr val="tx1">
                <a:lumMod val="50000"/>
                <a:lumOff val="50000"/>
              </a:schemeClr>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42044" hangingPunct="0">
              <a:spcBef>
                <a:spcPct val="0"/>
              </a:spcBef>
              <a:spcAft>
                <a:spcPct val="0"/>
              </a:spcAft>
            </a:pPr>
            <a:endParaRPr lang="zh-CN" altLang="en-US" sz="1466" kern="0">
              <a:solidFill>
                <a:prstClr val="white"/>
              </a:solidFill>
              <a:latin typeface="Arial" panose="020B0604020202020204" pitchFamily="34" charset="0"/>
              <a:ea typeface="微软雅黑" pitchFamily="34" charset="-122"/>
              <a:cs typeface="Arial" panose="020B0604020202020204" pitchFamily="34" charset="0"/>
              <a:sym typeface="Helvetica Neue"/>
            </a:endParaRPr>
          </a:p>
        </p:txBody>
      </p:sp>
      <p:sp>
        <p:nvSpPr>
          <p:cNvPr id="114" name="上箭头 113"/>
          <p:cNvSpPr/>
          <p:nvPr/>
        </p:nvSpPr>
        <p:spPr>
          <a:xfrm rot="5400000">
            <a:off x="9083521" y="5082935"/>
            <a:ext cx="383850" cy="696688"/>
          </a:xfrm>
          <a:prstGeom prst="upArrow">
            <a:avLst/>
          </a:prstGeom>
          <a:gradFill flip="none" rotWithShape="1">
            <a:gsLst>
              <a:gs pos="22000">
                <a:schemeClr val="accent1">
                  <a:lumMod val="45000"/>
                </a:schemeClr>
              </a:gs>
              <a:gs pos="99000">
                <a:schemeClr val="tx2">
                  <a:lumMod val="60000"/>
                  <a:lumOff val="40000"/>
                  <a:alpha val="70000"/>
                </a:schemeClr>
              </a:gs>
            </a:gsLst>
            <a:lin ang="16200000" scaled="1"/>
          </a:gradFill>
          <a:ln w="3175">
            <a:gradFill flip="none" rotWithShape="1">
              <a:gsLst>
                <a:gs pos="43000">
                  <a:srgbClr val="00B0F0"/>
                </a:gs>
                <a:gs pos="100000">
                  <a:schemeClr val="bg1">
                    <a:alpha val="18000"/>
                  </a:schemeClr>
                </a:gs>
              </a:gsLst>
              <a:lin ang="16200000" scaled="1"/>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42044" hangingPunct="0">
              <a:spcBef>
                <a:spcPct val="0"/>
              </a:spcBef>
              <a:spcAft>
                <a:spcPct val="0"/>
              </a:spcAft>
            </a:pPr>
            <a:endParaRPr lang="zh-CN" altLang="en-US" sz="1599" kern="0">
              <a:solidFill>
                <a:srgbClr val="FFC000"/>
              </a:solidFill>
              <a:latin typeface="Arial" panose="020B0604020202020204" pitchFamily="34" charset="0"/>
              <a:ea typeface="微软雅黑" pitchFamily="34" charset="-122"/>
              <a:cs typeface="Arial" panose="020B0604020202020204" pitchFamily="34" charset="0"/>
              <a:sym typeface="Helvetica Neue"/>
            </a:endParaRPr>
          </a:p>
        </p:txBody>
      </p:sp>
      <p:sp>
        <p:nvSpPr>
          <p:cNvPr id="2" name="文本框 1"/>
          <p:cNvSpPr txBox="1"/>
          <p:nvPr/>
        </p:nvSpPr>
        <p:spPr>
          <a:xfrm>
            <a:off x="9715794" y="5643424"/>
            <a:ext cx="1142816" cy="235806"/>
          </a:xfrm>
          <a:prstGeom prst="rect">
            <a:avLst/>
          </a:prstGeom>
          <a:noFill/>
        </p:spPr>
        <p:txBody>
          <a:bodyPr wrap="none" rtlCol="0">
            <a:spAutoFit/>
          </a:bodyPr>
          <a:lstStyle/>
          <a:p>
            <a:pPr algn="ctr" defTabSz="242044" hangingPunct="0">
              <a:spcBef>
                <a:spcPct val="0"/>
              </a:spcBef>
              <a:spcAft>
                <a:spcPct val="0"/>
              </a:spcAft>
            </a:pPr>
            <a:r>
              <a:rPr lang="en-US" altLang="zh-CN" sz="933" kern="0" dirty="0">
                <a:solidFill>
                  <a:srgbClr val="FFFFFF"/>
                </a:solidFill>
                <a:latin typeface="Arial" panose="020B0604020202020204" pitchFamily="34" charset="0"/>
                <a:ea typeface="微软雅黑" pitchFamily="34" charset="-122"/>
                <a:cs typeface="Arial" panose="020B0604020202020204" pitchFamily="34" charset="0"/>
                <a:sym typeface="Helvetica Neue"/>
              </a:rPr>
              <a:t>HWS/AWS/Azure</a:t>
            </a:r>
            <a:endParaRPr lang="zh-CN" altLang="en-US" sz="933" kern="0" dirty="0">
              <a:solidFill>
                <a:srgbClr val="FFFFFF"/>
              </a:solidFill>
              <a:latin typeface="Arial" panose="020B0604020202020204" pitchFamily="34" charset="0"/>
              <a:ea typeface="微软雅黑" pitchFamily="34" charset="-122"/>
              <a:cs typeface="Arial" panose="020B0604020202020204" pitchFamily="34" charset="0"/>
              <a:sym typeface="Helvetica Neue"/>
            </a:endParaRPr>
          </a:p>
        </p:txBody>
      </p:sp>
      <p:sp>
        <p:nvSpPr>
          <p:cNvPr id="116" name="Converged storage and database">
            <a:extLst>
              <a:ext uri="{FF2B5EF4-FFF2-40B4-BE49-F238E27FC236}">
                <a16:creationId xmlns:a16="http://schemas.microsoft.com/office/drawing/2014/main" id="{767D486B-E60C-49E7-B840-D3438EE69319}"/>
              </a:ext>
            </a:extLst>
          </p:cNvPr>
          <p:cNvSpPr txBox="1"/>
          <p:nvPr/>
        </p:nvSpPr>
        <p:spPr>
          <a:xfrm>
            <a:off x="282744" y="1974474"/>
            <a:ext cx="1378921" cy="362358"/>
          </a:xfrm>
          <a:prstGeom prst="rect">
            <a:avLst/>
          </a:prstGeom>
          <a:ln w="12700">
            <a:miter lim="400000"/>
          </a:ln>
        </p:spPr>
        <p:txBody>
          <a:bodyPr wrap="square" lIns="67679" tIns="67679" rIns="67679" bIns="67679" anchor="ctr">
            <a:spAutoFit/>
          </a:bodyPr>
          <a:lstStyle>
            <a:lvl1pPr defTabSz="2073275">
              <a:lnSpc>
                <a:spcPct val="150000"/>
              </a:lnSpc>
              <a:defRPr sz="6000">
                <a:solidFill>
                  <a:srgbClr val="FFC000"/>
                </a:solidFill>
                <a:latin typeface="Arial"/>
                <a:ea typeface="Arial"/>
                <a:cs typeface="Arial"/>
                <a:sym typeface="Arial"/>
              </a:defRPr>
            </a:lvl1pPr>
          </a:lstStyle>
          <a:p>
            <a:pPr hangingPunct="0">
              <a:lnSpc>
                <a:spcPct val="100000"/>
              </a:lnSpc>
              <a:spcBef>
                <a:spcPct val="0"/>
              </a:spcBef>
              <a:spcAft>
                <a:spcPct val="0"/>
              </a:spcAft>
            </a:pPr>
            <a:r>
              <a:rPr lang="zh-CN" altLang="en-US" sz="1466" kern="0" dirty="0">
                <a:solidFill>
                  <a:srgbClr val="FFFF00"/>
                </a:solidFill>
                <a:latin typeface="Arial" panose="020B0604020202020204" pitchFamily="34" charset="0"/>
                <a:ea typeface="微软雅黑" pitchFamily="34" charset="-122"/>
                <a:cs typeface="Arial" panose="020B0604020202020204" pitchFamily="34" charset="0"/>
                <a:sym typeface="Arial" panose="020B0604020202020204" pitchFamily="34" charset="0"/>
              </a:rPr>
              <a:t>Open APIs</a:t>
            </a:r>
            <a:endParaRPr lang="en-US" sz="1466" kern="0" dirty="0">
              <a:solidFill>
                <a:srgbClr val="FFFF00"/>
              </a:solidFill>
              <a:latin typeface="Arial" panose="020B0604020202020204" pitchFamily="34" charset="0"/>
              <a:ea typeface="微软雅黑" pitchFamily="34" charset="-122"/>
              <a:cs typeface="Arial" panose="020B0604020202020204" pitchFamily="34" charset="0"/>
              <a:sym typeface="Arial" panose="020B0604020202020204" pitchFamily="34" charset="0"/>
            </a:endParaRPr>
          </a:p>
        </p:txBody>
      </p:sp>
      <p:sp>
        <p:nvSpPr>
          <p:cNvPr id="117" name="Converged storage and database">
            <a:extLst>
              <a:ext uri="{FF2B5EF4-FFF2-40B4-BE49-F238E27FC236}">
                <a16:creationId xmlns:a16="http://schemas.microsoft.com/office/drawing/2014/main" id="{767D486B-E60C-49E7-B840-D3438EE69319}"/>
              </a:ext>
            </a:extLst>
          </p:cNvPr>
          <p:cNvSpPr txBox="1"/>
          <p:nvPr/>
        </p:nvSpPr>
        <p:spPr>
          <a:xfrm>
            <a:off x="9350941" y="5814296"/>
            <a:ext cx="1783460" cy="362358"/>
          </a:xfrm>
          <a:prstGeom prst="rect">
            <a:avLst/>
          </a:prstGeom>
          <a:ln w="12700">
            <a:miter lim="400000"/>
          </a:ln>
        </p:spPr>
        <p:txBody>
          <a:bodyPr wrap="square" lIns="67679" tIns="67679" rIns="67679" bIns="67679" anchor="ctr">
            <a:spAutoFit/>
          </a:bodyPr>
          <a:lstStyle>
            <a:lvl1pPr defTabSz="2073275">
              <a:lnSpc>
                <a:spcPct val="150000"/>
              </a:lnSpc>
              <a:defRPr sz="6000">
                <a:solidFill>
                  <a:srgbClr val="FFC000"/>
                </a:solidFill>
                <a:latin typeface="Arial"/>
                <a:ea typeface="Arial"/>
                <a:cs typeface="Arial"/>
                <a:sym typeface="Arial"/>
              </a:defRPr>
            </a:lvl1pPr>
          </a:lstStyle>
          <a:p>
            <a:pPr algn="ctr" hangingPunct="0">
              <a:lnSpc>
                <a:spcPct val="100000"/>
              </a:lnSpc>
              <a:spcBef>
                <a:spcPct val="0"/>
              </a:spcBef>
              <a:spcAft>
                <a:spcPct val="0"/>
              </a:spcAft>
            </a:pPr>
            <a:r>
              <a:rPr lang="zh-CN" altLang="en-US" sz="1466" kern="0" dirty="0">
                <a:solidFill>
                  <a:srgbClr val="FFFF00"/>
                </a:solidFill>
                <a:latin typeface="Arial" panose="020B0604020202020204" pitchFamily="34" charset="0"/>
                <a:ea typeface="微软雅黑" pitchFamily="34" charset="-122"/>
                <a:cs typeface="Arial" panose="020B0604020202020204" pitchFamily="34" charset="0"/>
                <a:sym typeface="Arial" panose="020B0604020202020204" pitchFamily="34" charset="0"/>
              </a:rPr>
              <a:t>Multi-cloud</a:t>
            </a:r>
            <a:endParaRPr lang="en-US" sz="1466" kern="0" dirty="0">
              <a:solidFill>
                <a:srgbClr val="FFFF00"/>
              </a:solidFill>
              <a:latin typeface="Arial" panose="020B0604020202020204" pitchFamily="34" charset="0"/>
              <a:ea typeface="微软雅黑" pitchFamily="34" charset="-122"/>
              <a:cs typeface="Arial" panose="020B0604020202020204" pitchFamily="34" charset="0"/>
              <a:sym typeface="Arial" panose="020B0604020202020204" pitchFamily="34" charset="0"/>
            </a:endParaRPr>
          </a:p>
        </p:txBody>
      </p:sp>
      <p:sp>
        <p:nvSpPr>
          <p:cNvPr id="120" name="Converged storage and database">
            <a:extLst>
              <a:ext uri="{FF2B5EF4-FFF2-40B4-BE49-F238E27FC236}">
                <a16:creationId xmlns:a16="http://schemas.microsoft.com/office/drawing/2014/main" id="{767D486B-E60C-49E7-B840-D3438EE69319}"/>
              </a:ext>
            </a:extLst>
          </p:cNvPr>
          <p:cNvSpPr txBox="1"/>
          <p:nvPr/>
        </p:nvSpPr>
        <p:spPr>
          <a:xfrm>
            <a:off x="4874345" y="874370"/>
            <a:ext cx="3016237" cy="362358"/>
          </a:xfrm>
          <a:prstGeom prst="rect">
            <a:avLst/>
          </a:prstGeom>
          <a:ln w="12700">
            <a:miter lim="400000"/>
          </a:ln>
        </p:spPr>
        <p:txBody>
          <a:bodyPr wrap="square" lIns="67679" tIns="67679" rIns="67679" bIns="67679" anchor="ctr">
            <a:spAutoFit/>
          </a:bodyPr>
          <a:lstStyle>
            <a:lvl1pPr defTabSz="2073275">
              <a:lnSpc>
                <a:spcPct val="150000"/>
              </a:lnSpc>
              <a:defRPr sz="6000">
                <a:solidFill>
                  <a:srgbClr val="FFC000"/>
                </a:solidFill>
                <a:latin typeface="Arial"/>
                <a:ea typeface="Arial"/>
                <a:cs typeface="Arial"/>
                <a:sym typeface="Arial"/>
              </a:defRPr>
            </a:lvl1pPr>
          </a:lstStyle>
          <a:p>
            <a:pPr algn="ctr" hangingPunct="0">
              <a:lnSpc>
                <a:spcPct val="100000"/>
              </a:lnSpc>
              <a:spcBef>
                <a:spcPct val="0"/>
              </a:spcBef>
              <a:spcAft>
                <a:spcPct val="0"/>
              </a:spcAft>
            </a:pPr>
            <a:r>
              <a:rPr lang="zh-CN" altLang="en-US" sz="1466" kern="0" dirty="0">
                <a:solidFill>
                  <a:srgbClr val="FFFF00"/>
                </a:solidFill>
                <a:latin typeface="Arial" panose="020B0604020202020204" pitchFamily="34" charset="0"/>
                <a:ea typeface="微软雅黑" pitchFamily="34" charset="-122"/>
                <a:cs typeface="Arial" panose="020B0604020202020204" pitchFamily="34" charset="0"/>
                <a:sym typeface="Arial" panose="020B0604020202020204" pitchFamily="34" charset="0"/>
              </a:rPr>
              <a:t>New service innovation</a:t>
            </a:r>
            <a:endParaRPr lang="en-US" sz="1466" kern="0" dirty="0">
              <a:solidFill>
                <a:srgbClr val="FFFF00"/>
              </a:solidFill>
              <a:latin typeface="Arial" panose="020B0604020202020204" pitchFamily="34" charset="0"/>
              <a:ea typeface="微软雅黑" pitchFamily="34" charset="-122"/>
              <a:cs typeface="Arial" panose="020B0604020202020204" pitchFamily="34" charset="0"/>
              <a:sym typeface="Arial" panose="020B0604020202020204" pitchFamily="34" charset="0"/>
            </a:endParaRPr>
          </a:p>
        </p:txBody>
      </p:sp>
      <p:sp>
        <p:nvSpPr>
          <p:cNvPr id="166" name="Shape 1207" descr="Freeform 6"/>
          <p:cNvSpPr/>
          <p:nvPr/>
        </p:nvSpPr>
        <p:spPr>
          <a:xfrm flipH="1">
            <a:off x="9898668" y="4925629"/>
            <a:ext cx="1170732" cy="521559"/>
          </a:xfrm>
          <a:custGeom>
            <a:avLst/>
            <a:gdLst/>
            <a:ahLst/>
            <a:cxnLst>
              <a:cxn ang="0">
                <a:pos x="wd2" y="hd2"/>
              </a:cxn>
              <a:cxn ang="5400000">
                <a:pos x="wd2" y="hd2"/>
              </a:cxn>
              <a:cxn ang="10800000">
                <a:pos x="wd2" y="hd2"/>
              </a:cxn>
              <a:cxn ang="16200000">
                <a:pos x="wd2" y="hd2"/>
              </a:cxn>
            </a:cxnLst>
            <a:rect l="0" t="0" r="r" b="b"/>
            <a:pathLst>
              <a:path w="21600" h="21600" extrusionOk="0">
                <a:moveTo>
                  <a:pt x="21600" y="16088"/>
                </a:moveTo>
                <a:cubicBezTo>
                  <a:pt x="21600" y="13059"/>
                  <a:pt x="20337" y="10577"/>
                  <a:pt x="18796" y="10577"/>
                </a:cubicBezTo>
                <a:cubicBezTo>
                  <a:pt x="18594" y="10577"/>
                  <a:pt x="18392" y="10626"/>
                  <a:pt x="18189" y="10726"/>
                </a:cubicBezTo>
                <a:cubicBezTo>
                  <a:pt x="18189" y="10577"/>
                  <a:pt x="18189" y="10428"/>
                  <a:pt x="18189" y="10279"/>
                </a:cubicBezTo>
                <a:cubicBezTo>
                  <a:pt x="18189" y="4618"/>
                  <a:pt x="15865" y="0"/>
                  <a:pt x="12960" y="0"/>
                </a:cubicBezTo>
                <a:cubicBezTo>
                  <a:pt x="10560" y="0"/>
                  <a:pt x="8539" y="3178"/>
                  <a:pt x="7907" y="7548"/>
                </a:cubicBezTo>
                <a:cubicBezTo>
                  <a:pt x="7200" y="6008"/>
                  <a:pt x="6164" y="5015"/>
                  <a:pt x="5002" y="5015"/>
                </a:cubicBezTo>
                <a:cubicBezTo>
                  <a:pt x="2829" y="5015"/>
                  <a:pt x="1061" y="8491"/>
                  <a:pt x="1061" y="12811"/>
                </a:cubicBezTo>
                <a:cubicBezTo>
                  <a:pt x="1061" y="13556"/>
                  <a:pt x="1112" y="14251"/>
                  <a:pt x="1213" y="14946"/>
                </a:cubicBezTo>
                <a:cubicBezTo>
                  <a:pt x="505" y="15393"/>
                  <a:pt x="0" y="16684"/>
                  <a:pt x="0" y="18174"/>
                </a:cubicBezTo>
                <a:cubicBezTo>
                  <a:pt x="0" y="20011"/>
                  <a:pt x="733" y="21501"/>
                  <a:pt x="1667" y="21600"/>
                </a:cubicBezTo>
                <a:cubicBezTo>
                  <a:pt x="1667" y="21600"/>
                  <a:pt x="1667" y="21600"/>
                  <a:pt x="1667" y="21600"/>
                </a:cubicBezTo>
                <a:cubicBezTo>
                  <a:pt x="18821" y="21600"/>
                  <a:pt x="18821" y="21600"/>
                  <a:pt x="18821" y="21600"/>
                </a:cubicBezTo>
                <a:cubicBezTo>
                  <a:pt x="18821" y="21600"/>
                  <a:pt x="18821" y="21600"/>
                  <a:pt x="18821" y="21600"/>
                </a:cubicBezTo>
                <a:cubicBezTo>
                  <a:pt x="20362" y="21550"/>
                  <a:pt x="21600" y="19117"/>
                  <a:pt x="21600" y="16088"/>
                </a:cubicBezTo>
                <a:close/>
              </a:path>
            </a:pathLst>
          </a:custGeom>
          <a:solidFill>
            <a:srgbClr val="D4D4D4">
              <a:alpha val="20000"/>
            </a:srgbClr>
          </a:solidFill>
          <a:ln w="19050">
            <a:solidFill>
              <a:srgbClr val="00B0F0"/>
            </a:solidFill>
            <a:miter lim="800000"/>
            <a:headEnd/>
            <a:tailEnd/>
          </a:ln>
        </p:spPr>
        <p:txBody>
          <a:bodyPr rot="0" spcFirstLastPara="0" vertOverflow="overflow" horzOverflow="overflow" vert="horz" wrap="square" lIns="91404" tIns="45702" rIns="91404" bIns="45702" numCol="1" spcCol="0" rtlCol="0" fromWordArt="0" anchor="ctr" anchorCtr="0" forceAA="0" compatLnSpc="1">
            <a:prstTxWarp prst="textNoShape">
              <a:avLst/>
            </a:prstTxWarp>
            <a:noAutofit/>
          </a:bodyPr>
          <a:lstStyle/>
          <a:p>
            <a:pPr algn="ctr" defTabSz="304676"/>
            <a:endParaRPr sz="225">
              <a:latin typeface="Arial" panose="020B0604020202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167" name="Shape 1207" descr="Freeform 6"/>
          <p:cNvSpPr/>
          <p:nvPr/>
        </p:nvSpPr>
        <p:spPr>
          <a:xfrm flipH="1">
            <a:off x="9778828" y="5008640"/>
            <a:ext cx="1170732" cy="521559"/>
          </a:xfrm>
          <a:custGeom>
            <a:avLst/>
            <a:gdLst/>
            <a:ahLst/>
            <a:cxnLst>
              <a:cxn ang="0">
                <a:pos x="wd2" y="hd2"/>
              </a:cxn>
              <a:cxn ang="5400000">
                <a:pos x="wd2" y="hd2"/>
              </a:cxn>
              <a:cxn ang="10800000">
                <a:pos x="wd2" y="hd2"/>
              </a:cxn>
              <a:cxn ang="16200000">
                <a:pos x="wd2" y="hd2"/>
              </a:cxn>
            </a:cxnLst>
            <a:rect l="0" t="0" r="r" b="b"/>
            <a:pathLst>
              <a:path w="21600" h="21600" extrusionOk="0">
                <a:moveTo>
                  <a:pt x="21600" y="16088"/>
                </a:moveTo>
                <a:cubicBezTo>
                  <a:pt x="21600" y="13059"/>
                  <a:pt x="20337" y="10577"/>
                  <a:pt x="18796" y="10577"/>
                </a:cubicBezTo>
                <a:cubicBezTo>
                  <a:pt x="18594" y="10577"/>
                  <a:pt x="18392" y="10626"/>
                  <a:pt x="18189" y="10726"/>
                </a:cubicBezTo>
                <a:cubicBezTo>
                  <a:pt x="18189" y="10577"/>
                  <a:pt x="18189" y="10428"/>
                  <a:pt x="18189" y="10279"/>
                </a:cubicBezTo>
                <a:cubicBezTo>
                  <a:pt x="18189" y="4618"/>
                  <a:pt x="15865" y="0"/>
                  <a:pt x="12960" y="0"/>
                </a:cubicBezTo>
                <a:cubicBezTo>
                  <a:pt x="10560" y="0"/>
                  <a:pt x="8539" y="3178"/>
                  <a:pt x="7907" y="7548"/>
                </a:cubicBezTo>
                <a:cubicBezTo>
                  <a:pt x="7200" y="6008"/>
                  <a:pt x="6164" y="5015"/>
                  <a:pt x="5002" y="5015"/>
                </a:cubicBezTo>
                <a:cubicBezTo>
                  <a:pt x="2829" y="5015"/>
                  <a:pt x="1061" y="8491"/>
                  <a:pt x="1061" y="12811"/>
                </a:cubicBezTo>
                <a:cubicBezTo>
                  <a:pt x="1061" y="13556"/>
                  <a:pt x="1112" y="14251"/>
                  <a:pt x="1213" y="14946"/>
                </a:cubicBezTo>
                <a:cubicBezTo>
                  <a:pt x="505" y="15393"/>
                  <a:pt x="0" y="16684"/>
                  <a:pt x="0" y="18174"/>
                </a:cubicBezTo>
                <a:cubicBezTo>
                  <a:pt x="0" y="20011"/>
                  <a:pt x="733" y="21501"/>
                  <a:pt x="1667" y="21600"/>
                </a:cubicBezTo>
                <a:cubicBezTo>
                  <a:pt x="1667" y="21600"/>
                  <a:pt x="1667" y="21600"/>
                  <a:pt x="1667" y="21600"/>
                </a:cubicBezTo>
                <a:cubicBezTo>
                  <a:pt x="18821" y="21600"/>
                  <a:pt x="18821" y="21600"/>
                  <a:pt x="18821" y="21600"/>
                </a:cubicBezTo>
                <a:cubicBezTo>
                  <a:pt x="18821" y="21600"/>
                  <a:pt x="18821" y="21600"/>
                  <a:pt x="18821" y="21600"/>
                </a:cubicBezTo>
                <a:cubicBezTo>
                  <a:pt x="20362" y="21550"/>
                  <a:pt x="21600" y="19117"/>
                  <a:pt x="21600" y="16088"/>
                </a:cubicBezTo>
                <a:close/>
              </a:path>
            </a:pathLst>
          </a:custGeom>
          <a:solidFill>
            <a:srgbClr val="2C2F3C"/>
          </a:solidFill>
          <a:ln w="19050">
            <a:solidFill>
              <a:srgbClr val="00B0F0"/>
            </a:solidFill>
            <a:miter lim="800000"/>
            <a:headEnd/>
            <a:tailEnd/>
          </a:ln>
        </p:spPr>
        <p:txBody>
          <a:bodyPr rot="0" spcFirstLastPara="0" vertOverflow="overflow" horzOverflow="overflow" vert="horz" wrap="square" lIns="91404" tIns="45702" rIns="91404" bIns="45702" numCol="1" spcCol="0" rtlCol="0" fromWordArt="0" anchor="ctr" anchorCtr="0" forceAA="0" compatLnSpc="1">
            <a:prstTxWarp prst="textNoShape">
              <a:avLst/>
            </a:prstTxWarp>
            <a:noAutofit/>
          </a:bodyPr>
          <a:lstStyle/>
          <a:p>
            <a:pPr algn="ctr" defTabSz="304676"/>
            <a:endParaRPr sz="225">
              <a:latin typeface="Arial" panose="020B0604020202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168" name="Shape 1207" descr="Freeform 6"/>
          <p:cNvSpPr/>
          <p:nvPr/>
        </p:nvSpPr>
        <p:spPr>
          <a:xfrm flipH="1">
            <a:off x="9658988" y="5091651"/>
            <a:ext cx="1170732" cy="521559"/>
          </a:xfrm>
          <a:custGeom>
            <a:avLst/>
            <a:gdLst/>
            <a:ahLst/>
            <a:cxnLst>
              <a:cxn ang="0">
                <a:pos x="wd2" y="hd2"/>
              </a:cxn>
              <a:cxn ang="5400000">
                <a:pos x="wd2" y="hd2"/>
              </a:cxn>
              <a:cxn ang="10800000">
                <a:pos x="wd2" y="hd2"/>
              </a:cxn>
              <a:cxn ang="16200000">
                <a:pos x="wd2" y="hd2"/>
              </a:cxn>
            </a:cxnLst>
            <a:rect l="0" t="0" r="r" b="b"/>
            <a:pathLst>
              <a:path w="21600" h="21600" extrusionOk="0">
                <a:moveTo>
                  <a:pt x="21600" y="16088"/>
                </a:moveTo>
                <a:cubicBezTo>
                  <a:pt x="21600" y="13059"/>
                  <a:pt x="20337" y="10577"/>
                  <a:pt x="18796" y="10577"/>
                </a:cubicBezTo>
                <a:cubicBezTo>
                  <a:pt x="18594" y="10577"/>
                  <a:pt x="18392" y="10626"/>
                  <a:pt x="18189" y="10726"/>
                </a:cubicBezTo>
                <a:cubicBezTo>
                  <a:pt x="18189" y="10577"/>
                  <a:pt x="18189" y="10428"/>
                  <a:pt x="18189" y="10279"/>
                </a:cubicBezTo>
                <a:cubicBezTo>
                  <a:pt x="18189" y="4618"/>
                  <a:pt x="15865" y="0"/>
                  <a:pt x="12960" y="0"/>
                </a:cubicBezTo>
                <a:cubicBezTo>
                  <a:pt x="10560" y="0"/>
                  <a:pt x="8539" y="3178"/>
                  <a:pt x="7907" y="7548"/>
                </a:cubicBezTo>
                <a:cubicBezTo>
                  <a:pt x="7200" y="6008"/>
                  <a:pt x="6164" y="5015"/>
                  <a:pt x="5002" y="5015"/>
                </a:cubicBezTo>
                <a:cubicBezTo>
                  <a:pt x="2829" y="5015"/>
                  <a:pt x="1061" y="8491"/>
                  <a:pt x="1061" y="12811"/>
                </a:cubicBezTo>
                <a:cubicBezTo>
                  <a:pt x="1061" y="13556"/>
                  <a:pt x="1112" y="14251"/>
                  <a:pt x="1213" y="14946"/>
                </a:cubicBezTo>
                <a:cubicBezTo>
                  <a:pt x="505" y="15393"/>
                  <a:pt x="0" y="16684"/>
                  <a:pt x="0" y="18174"/>
                </a:cubicBezTo>
                <a:cubicBezTo>
                  <a:pt x="0" y="20011"/>
                  <a:pt x="733" y="21501"/>
                  <a:pt x="1667" y="21600"/>
                </a:cubicBezTo>
                <a:cubicBezTo>
                  <a:pt x="1667" y="21600"/>
                  <a:pt x="1667" y="21600"/>
                  <a:pt x="1667" y="21600"/>
                </a:cubicBezTo>
                <a:cubicBezTo>
                  <a:pt x="18821" y="21600"/>
                  <a:pt x="18821" y="21600"/>
                  <a:pt x="18821" y="21600"/>
                </a:cubicBezTo>
                <a:cubicBezTo>
                  <a:pt x="18821" y="21600"/>
                  <a:pt x="18821" y="21600"/>
                  <a:pt x="18821" y="21600"/>
                </a:cubicBezTo>
                <a:cubicBezTo>
                  <a:pt x="20362" y="21550"/>
                  <a:pt x="21600" y="19117"/>
                  <a:pt x="21600" y="16088"/>
                </a:cubicBezTo>
                <a:close/>
              </a:path>
            </a:pathLst>
          </a:custGeom>
          <a:solidFill>
            <a:srgbClr val="2C2F3C"/>
          </a:solidFill>
          <a:ln w="19050">
            <a:solidFill>
              <a:srgbClr val="00B0F0"/>
            </a:solidFill>
            <a:miter lim="800000"/>
            <a:headEnd/>
            <a:tailEnd/>
          </a:ln>
        </p:spPr>
        <p:txBody>
          <a:bodyPr rot="0" spcFirstLastPara="0" vertOverflow="overflow" horzOverflow="overflow" vert="horz" wrap="square" lIns="91404" tIns="45702" rIns="91404" bIns="45702" numCol="1" spcCol="0" rtlCol="0" fromWordArt="0" anchor="ctr" anchorCtr="0" forceAA="0" compatLnSpc="1">
            <a:prstTxWarp prst="textNoShape">
              <a:avLst/>
            </a:prstTxWarp>
            <a:noAutofit/>
          </a:bodyPr>
          <a:lstStyle/>
          <a:p>
            <a:pPr algn="ctr" defTabSz="304676"/>
            <a:endParaRPr sz="225">
              <a:latin typeface="Arial" panose="020B0604020202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93" name="矩形 28"/>
          <p:cNvSpPr/>
          <p:nvPr/>
        </p:nvSpPr>
        <p:spPr>
          <a:xfrm>
            <a:off x="140020" y="203903"/>
            <a:ext cx="11882443" cy="461461"/>
          </a:xfrm>
          <a:prstGeom prst="rect">
            <a:avLst/>
          </a:prstGeom>
          <a:effectLst/>
        </p:spPr>
        <p:txBody>
          <a:bodyPr wrap="square" lIns="91380" tIns="45690" rIns="91380" bIns="45690">
            <a:spAutoFit/>
          </a:bodyPr>
          <a:lstStyle/>
          <a:p>
            <a:r>
              <a:rPr lang="en-US" sz="2399" dirty="0">
                <a:solidFill>
                  <a:schemeClr val="bg1"/>
                </a:solidFill>
                <a:latin typeface="+mn-ea"/>
                <a:cs typeface="Calibri" panose="020F0502020204030204" pitchFamily="34" charset="0"/>
              </a:rPr>
              <a:t>New Data Infrastructure to Meet the Trends in the Coming Decade </a:t>
            </a:r>
            <a:endParaRPr lang="en-US" sz="2399" dirty="0">
              <a:solidFill>
                <a:schemeClr val="bg1"/>
              </a:solidFill>
              <a:latin typeface="+mn-ea"/>
            </a:endParaRPr>
          </a:p>
        </p:txBody>
      </p:sp>
    </p:spTree>
    <p:extLst>
      <p:ext uri="{BB962C8B-B14F-4D97-AF65-F5344CB8AC3E}">
        <p14:creationId xmlns:p14="http://schemas.microsoft.com/office/powerpoint/2010/main" val="2201510905"/>
      </p:ext>
    </p:extLst>
  </p:cSld>
  <p:clrMapOvr>
    <a:masterClrMapping/>
  </p:clrMapOvr>
  <p:transition spd="med" advTm="145643"/>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6" name="Diagram 65">
            <a:extLst>
              <a:ext uri="{FF2B5EF4-FFF2-40B4-BE49-F238E27FC236}">
                <a16:creationId xmlns:a16="http://schemas.microsoft.com/office/drawing/2014/main" id="{65617F3E-DEB9-4BDA-865B-5A3757DCA84F}"/>
              </a:ext>
            </a:extLst>
          </p:cNvPr>
          <p:cNvGraphicFramePr/>
          <p:nvPr/>
        </p:nvGraphicFramePr>
        <p:xfrm>
          <a:off x="7039921" y="65907"/>
          <a:ext cx="5069711" cy="37594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9" name="Title 1">
            <a:extLst>
              <a:ext uri="{FF2B5EF4-FFF2-40B4-BE49-F238E27FC236}">
                <a16:creationId xmlns:a16="http://schemas.microsoft.com/office/drawing/2014/main" id="{0D8CF862-CA4A-E341-9AD7-BD98F82779D0}"/>
              </a:ext>
            </a:extLst>
          </p:cNvPr>
          <p:cNvSpPr txBox="1">
            <a:spLocks/>
          </p:cNvSpPr>
          <p:nvPr/>
        </p:nvSpPr>
        <p:spPr>
          <a:xfrm>
            <a:off x="593125" y="2861919"/>
            <a:ext cx="11009870" cy="1134161"/>
          </a:xfrm>
          <a:prstGeom prst="rect">
            <a:avLst/>
          </a:prstGeom>
        </p:spPr>
        <p:txBody>
          <a:bodyPr>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en-US" dirty="0"/>
              <a:t>Huawei’s Technology Vision and Key Storage technologies</a:t>
            </a:r>
          </a:p>
        </p:txBody>
      </p:sp>
    </p:spTree>
    <p:extLst>
      <p:ext uri="{BB962C8B-B14F-4D97-AF65-F5344CB8AC3E}">
        <p14:creationId xmlns:p14="http://schemas.microsoft.com/office/powerpoint/2010/main" val="155956685"/>
      </p:ext>
    </p:extLst>
  </p:cSld>
  <p:clrMapOvr>
    <a:masterClrMapping/>
  </p:clrMapOvr>
  <mc:AlternateContent xmlns:mc="http://schemas.openxmlformats.org/markup-compatibility/2006" xmlns:p14="http://schemas.microsoft.com/office/powerpoint/2010/main">
    <mc:Choice Requires="p14">
      <p:transition spd="slow" p14:dur="2000" advTm="21906"/>
    </mc:Choice>
    <mc:Fallback xmlns="">
      <p:transition spd="slow" advTm="21906"/>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等腰三角形 60"/>
          <p:cNvSpPr/>
          <p:nvPr/>
        </p:nvSpPr>
        <p:spPr>
          <a:xfrm>
            <a:off x="757170" y="1393728"/>
            <a:ext cx="3307689" cy="4787552"/>
          </a:xfrm>
          <a:prstGeom prst="triangle">
            <a:avLst/>
          </a:prstGeom>
          <a:solidFill>
            <a:schemeClr val="accent2">
              <a:lumMod val="60000"/>
              <a:lumOff val="4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4"/>
            <a:endParaRPr lang="en-US" sz="1798">
              <a:solidFill>
                <a:schemeClr val="tx2"/>
              </a:solidFill>
              <a:latin typeface="Arial"/>
              <a:ea typeface="微软雅黑"/>
            </a:endParaRPr>
          </a:p>
        </p:txBody>
      </p:sp>
      <p:sp>
        <p:nvSpPr>
          <p:cNvPr id="2" name="副标题 1"/>
          <p:cNvSpPr>
            <a:spLocks noGrp="1"/>
          </p:cNvSpPr>
          <p:nvPr>
            <p:ph type="subTitle" idx="1"/>
          </p:nvPr>
        </p:nvSpPr>
        <p:spPr>
          <a:xfrm>
            <a:off x="165362" y="141182"/>
            <a:ext cx="12026638" cy="833049"/>
          </a:xfrm>
          <a:noFill/>
          <a:ln w="9525" algn="ctr">
            <a:noFill/>
            <a:miter lim="800000"/>
            <a:headEnd/>
            <a:tailEnd/>
          </a:ln>
          <a:effectLst/>
        </p:spPr>
        <p:txBody>
          <a:bodyPr vert="horz" wrap="square" lIns="0" tIns="0" rIns="0" bIns="0" numCol="1" anchor="ctr" anchorCtr="0" compatLnSpc="1">
            <a:prstTxWarp prst="textNoShape">
              <a:avLst/>
            </a:prstTxWarp>
            <a:spAutoFit/>
          </a:bodyPr>
          <a:lstStyle/>
          <a:p>
            <a:pPr>
              <a:spcBef>
                <a:spcPct val="0"/>
              </a:spcBef>
            </a:pPr>
            <a:r>
              <a:rPr kumimoji="1" lang="en-US" altLang="en-US" sz="2799">
                <a:ln w="10541" cmpd="sng">
                  <a:noFill/>
                  <a:prstDash val="solid"/>
                </a:ln>
                <a:latin typeface="Arial" panose="020B0604020202020204" pitchFamily="34" charset="0"/>
                <a:ea typeface="微软雅黑"/>
                <a:cs typeface="Arial" pitchFamily="34" charset="0"/>
              </a:rPr>
              <a:t>Vision: </a:t>
            </a:r>
            <a:r>
              <a:rPr kumimoji="1" lang="en-US" altLang="en-US" sz="2800">
                <a:ln w="10541" cmpd="sng">
                  <a:noFill/>
                  <a:prstDash val="solid"/>
                </a:ln>
                <a:latin typeface="Arial" panose="020B0604020202020204" pitchFamily="34" charset="0"/>
                <a:ea typeface="微软雅黑"/>
                <a:cs typeface="Arial" pitchFamily="34" charset="0"/>
              </a:rPr>
              <a:t>Defining New Storage</a:t>
            </a:r>
          </a:p>
          <a:p>
            <a:pPr algn="ctr">
              <a:spcBef>
                <a:spcPct val="0"/>
              </a:spcBef>
            </a:pPr>
            <a:r>
              <a:rPr kumimoji="1" lang="en-US" altLang="en-US" sz="2400" i="1">
                <a:ln w="10541" cmpd="sng">
                  <a:noFill/>
                  <a:prstDash val="solid"/>
                </a:ln>
                <a:latin typeface="Arial" panose="020B0604020202020204" pitchFamily="34" charset="0"/>
                <a:ea typeface="微软雅黑"/>
                <a:cs typeface="Arial" pitchFamily="34" charset="0"/>
              </a:rPr>
              <a:t>One Data Architecture, and One Management Platform</a:t>
            </a:r>
          </a:p>
        </p:txBody>
      </p:sp>
      <p:pic>
        <p:nvPicPr>
          <p:cNvPr id="5" name="图片 4">
            <a:extLst>
              <a:ext uri="{FF2B5EF4-FFF2-40B4-BE49-F238E27FC236}">
                <a16:creationId xmlns:a16="http://schemas.microsoft.com/office/drawing/2014/main" id="{3D4CECFB-C7DE-C54C-9540-F4109DC984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99809" y="2354724"/>
            <a:ext cx="1630291" cy="1240000"/>
          </a:xfrm>
          <a:prstGeom prst="rect">
            <a:avLst/>
          </a:prstGeom>
        </p:spPr>
      </p:pic>
      <p:sp>
        <p:nvSpPr>
          <p:cNvPr id="7" name="矩形 6"/>
          <p:cNvSpPr/>
          <p:nvPr/>
        </p:nvSpPr>
        <p:spPr>
          <a:xfrm>
            <a:off x="165362" y="3412624"/>
            <a:ext cx="1643712" cy="830781"/>
          </a:xfrm>
          <a:prstGeom prst="rect">
            <a:avLst/>
          </a:prstGeom>
        </p:spPr>
        <p:txBody>
          <a:bodyPr wrap="square">
            <a:spAutoFit/>
          </a:bodyPr>
          <a:lstStyle/>
          <a:p>
            <a:pPr algn="ctr" defTabSz="913944"/>
            <a:r>
              <a:rPr lang="en-US" sz="1600">
                <a:solidFill>
                  <a:schemeClr val="tx2"/>
                </a:solidFill>
                <a:latin typeface="Arial"/>
                <a:ea typeface="微软雅黑"/>
                <a:cs typeface="Calibri" panose="020F0502020204030204" pitchFamily="34" charset="0"/>
              </a:rPr>
              <a:t>Massive amounts </a:t>
            </a:r>
            <a:br>
              <a:rPr lang="en-US" sz="1600">
                <a:solidFill>
                  <a:schemeClr val="tx2"/>
                </a:solidFill>
                <a:latin typeface="Arial"/>
                <a:ea typeface="微软雅黑"/>
                <a:cs typeface="Calibri" panose="020F0502020204030204" pitchFamily="34" charset="0"/>
              </a:rPr>
            </a:br>
            <a:r>
              <a:rPr lang="en-US" sz="1600">
                <a:solidFill>
                  <a:schemeClr val="tx2"/>
                </a:solidFill>
                <a:latin typeface="Arial"/>
                <a:ea typeface="微软雅黑"/>
                <a:cs typeface="Calibri" panose="020F0502020204030204" pitchFamily="34" charset="0"/>
              </a:rPr>
              <a:t>of data</a:t>
            </a:r>
          </a:p>
        </p:txBody>
      </p:sp>
      <p:pic>
        <p:nvPicPr>
          <p:cNvPr id="8" name="图片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77364" y="4241092"/>
            <a:ext cx="410103" cy="362398"/>
          </a:xfrm>
          <a:prstGeom prst="rect">
            <a:avLst/>
          </a:prstGeom>
        </p:spPr>
      </p:pic>
      <p:sp>
        <p:nvSpPr>
          <p:cNvPr id="9" name="矩形 8"/>
          <p:cNvSpPr/>
          <p:nvPr/>
        </p:nvSpPr>
        <p:spPr>
          <a:xfrm>
            <a:off x="424609" y="2253316"/>
            <a:ext cx="1493931" cy="338466"/>
          </a:xfrm>
          <a:prstGeom prst="rect">
            <a:avLst/>
          </a:prstGeom>
        </p:spPr>
        <p:txBody>
          <a:bodyPr wrap="none">
            <a:spAutoFit/>
          </a:bodyPr>
          <a:lstStyle/>
          <a:p>
            <a:pPr defTabSz="913944"/>
            <a:r>
              <a:rPr lang="en-US" sz="1600">
                <a:solidFill>
                  <a:schemeClr val="tx2"/>
                </a:solidFill>
                <a:latin typeface="Arial"/>
                <a:ea typeface="微软雅黑"/>
                <a:cs typeface="Calibri" panose="020F0502020204030204" pitchFamily="34" charset="0"/>
              </a:rPr>
              <a:t>Core business</a:t>
            </a:r>
          </a:p>
        </p:txBody>
      </p:sp>
      <p:pic>
        <p:nvPicPr>
          <p:cNvPr id="10" name="图片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0977977">
            <a:off x="2259163" y="2277120"/>
            <a:ext cx="365356" cy="1111066"/>
          </a:xfrm>
          <a:prstGeom prst="rect">
            <a:avLst/>
          </a:prstGeom>
        </p:spPr>
      </p:pic>
      <p:pic>
        <p:nvPicPr>
          <p:cNvPr id="12" name="图片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86017" y="2612879"/>
            <a:ext cx="535021" cy="362398"/>
          </a:xfrm>
          <a:prstGeom prst="rect">
            <a:avLst/>
          </a:prstGeom>
        </p:spPr>
      </p:pic>
      <p:grpSp>
        <p:nvGrpSpPr>
          <p:cNvPr id="13" name="组合 12"/>
          <p:cNvGrpSpPr/>
          <p:nvPr/>
        </p:nvGrpSpPr>
        <p:grpSpPr>
          <a:xfrm>
            <a:off x="5660376" y="1745407"/>
            <a:ext cx="1596214" cy="581828"/>
            <a:chOff x="5322149" y="2001295"/>
            <a:chExt cx="2428479" cy="680456"/>
          </a:xfrm>
        </p:grpSpPr>
        <p:grpSp>
          <p:nvGrpSpPr>
            <p:cNvPr id="14" name="组合 13"/>
            <p:cNvGrpSpPr/>
            <p:nvPr/>
          </p:nvGrpSpPr>
          <p:grpSpPr>
            <a:xfrm>
              <a:off x="5405916" y="2039601"/>
              <a:ext cx="2173031" cy="585204"/>
              <a:chOff x="8542338" y="1982788"/>
              <a:chExt cx="2297113" cy="760412"/>
            </a:xfrm>
            <a:solidFill>
              <a:srgbClr val="00B0F0"/>
            </a:solidFill>
          </p:grpSpPr>
          <p:sp>
            <p:nvSpPr>
              <p:cNvPr id="16" name="Freeform 5"/>
              <p:cNvSpPr>
                <a:spLocks/>
              </p:cNvSpPr>
              <p:nvPr/>
            </p:nvSpPr>
            <p:spPr bwMode="auto">
              <a:xfrm>
                <a:off x="8566151" y="2384425"/>
                <a:ext cx="779463" cy="79375"/>
              </a:xfrm>
              <a:custGeom>
                <a:avLst/>
                <a:gdLst>
                  <a:gd name="T0" fmla="*/ 0 w 813"/>
                  <a:gd name="T1" fmla="*/ 4 h 83"/>
                  <a:gd name="T2" fmla="*/ 412 w 813"/>
                  <a:gd name="T3" fmla="*/ 3 h 83"/>
                  <a:gd name="T4" fmla="*/ 638 w 813"/>
                  <a:gd name="T5" fmla="*/ 11 h 83"/>
                  <a:gd name="T6" fmla="*/ 813 w 813"/>
                  <a:gd name="T7" fmla="*/ 83 h 83"/>
                  <a:gd name="T8" fmla="*/ 628 w 813"/>
                  <a:gd name="T9" fmla="*/ 56 h 83"/>
                  <a:gd name="T10" fmla="*/ 535 w 813"/>
                  <a:gd name="T11" fmla="*/ 53 h 83"/>
                  <a:gd name="T12" fmla="*/ 600 w 813"/>
                  <a:gd name="T13" fmla="*/ 45 h 83"/>
                  <a:gd name="T14" fmla="*/ 702 w 813"/>
                  <a:gd name="T15" fmla="*/ 45 h 83"/>
                  <a:gd name="T16" fmla="*/ 591 w 813"/>
                  <a:gd name="T17" fmla="*/ 25 h 83"/>
                  <a:gd name="T18" fmla="*/ 407 w 813"/>
                  <a:gd name="T19" fmla="*/ 19 h 83"/>
                  <a:gd name="T20" fmla="*/ 1 w 813"/>
                  <a:gd name="T21" fmla="*/ 19 h 83"/>
                  <a:gd name="T22" fmla="*/ 0 w 813"/>
                  <a:gd name="T23" fmla="*/ 4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13" h="83">
                    <a:moveTo>
                      <a:pt x="0" y="4"/>
                    </a:moveTo>
                    <a:cubicBezTo>
                      <a:pt x="0" y="4"/>
                      <a:pt x="332" y="0"/>
                      <a:pt x="412" y="3"/>
                    </a:cubicBezTo>
                    <a:cubicBezTo>
                      <a:pt x="476" y="6"/>
                      <a:pt x="574" y="3"/>
                      <a:pt x="638" y="11"/>
                    </a:cubicBezTo>
                    <a:cubicBezTo>
                      <a:pt x="699" y="17"/>
                      <a:pt x="796" y="31"/>
                      <a:pt x="813" y="83"/>
                    </a:cubicBezTo>
                    <a:cubicBezTo>
                      <a:pt x="752" y="64"/>
                      <a:pt x="711" y="67"/>
                      <a:pt x="628" y="56"/>
                    </a:cubicBezTo>
                    <a:cubicBezTo>
                      <a:pt x="619" y="55"/>
                      <a:pt x="569" y="52"/>
                      <a:pt x="535" y="53"/>
                    </a:cubicBezTo>
                    <a:cubicBezTo>
                      <a:pt x="535" y="53"/>
                      <a:pt x="557" y="48"/>
                      <a:pt x="600" y="45"/>
                    </a:cubicBezTo>
                    <a:cubicBezTo>
                      <a:pt x="627" y="44"/>
                      <a:pt x="678" y="41"/>
                      <a:pt x="702" y="45"/>
                    </a:cubicBezTo>
                    <a:cubicBezTo>
                      <a:pt x="684" y="35"/>
                      <a:pt x="627" y="29"/>
                      <a:pt x="591" y="25"/>
                    </a:cubicBezTo>
                    <a:cubicBezTo>
                      <a:pt x="528" y="18"/>
                      <a:pt x="471" y="18"/>
                      <a:pt x="407" y="19"/>
                    </a:cubicBezTo>
                    <a:cubicBezTo>
                      <a:pt x="328" y="20"/>
                      <a:pt x="2" y="19"/>
                      <a:pt x="1" y="19"/>
                    </a:cubicBezTo>
                    <a:lnTo>
                      <a:pt x="0" y="4"/>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368" tIns="45684" rIns="91368" bIns="45684" numCol="1" anchor="t" anchorCtr="0" compatLnSpc="1">
                <a:prstTxWarp prst="textNoShape">
                  <a:avLst/>
                </a:prstTxWarp>
              </a:bodyPr>
              <a:lstStyle/>
              <a:p>
                <a:pPr defTabSz="913944"/>
                <a:endParaRPr lang="zh-CN" altLang="en-US" sz="1798">
                  <a:solidFill>
                    <a:schemeClr val="tx2"/>
                  </a:solidFill>
                  <a:latin typeface="Arial"/>
                  <a:ea typeface="微软雅黑"/>
                </a:endParaRPr>
              </a:p>
            </p:txBody>
          </p:sp>
          <p:sp>
            <p:nvSpPr>
              <p:cNvPr id="17" name="Freeform 6"/>
              <p:cNvSpPr>
                <a:spLocks/>
              </p:cNvSpPr>
              <p:nvPr/>
            </p:nvSpPr>
            <p:spPr bwMode="auto">
              <a:xfrm>
                <a:off x="8542338" y="2214563"/>
                <a:ext cx="1530350" cy="190500"/>
              </a:xfrm>
              <a:custGeom>
                <a:avLst/>
                <a:gdLst>
                  <a:gd name="T0" fmla="*/ 1581 w 1594"/>
                  <a:gd name="T1" fmla="*/ 108 h 197"/>
                  <a:gd name="T2" fmla="*/ 1561 w 1594"/>
                  <a:gd name="T3" fmla="*/ 118 h 197"/>
                  <a:gd name="T4" fmla="*/ 1078 w 1594"/>
                  <a:gd name="T5" fmla="*/ 54 h 197"/>
                  <a:gd name="T6" fmla="*/ 835 w 1594"/>
                  <a:gd name="T7" fmla="*/ 93 h 197"/>
                  <a:gd name="T8" fmla="*/ 490 w 1594"/>
                  <a:gd name="T9" fmla="*/ 194 h 197"/>
                  <a:gd name="T10" fmla="*/ 24 w 1594"/>
                  <a:gd name="T11" fmla="*/ 196 h 197"/>
                  <a:gd name="T12" fmla="*/ 24 w 1594"/>
                  <a:gd name="T13" fmla="*/ 180 h 197"/>
                  <a:gd name="T14" fmla="*/ 472 w 1594"/>
                  <a:gd name="T15" fmla="*/ 173 h 197"/>
                  <a:gd name="T16" fmla="*/ 664 w 1594"/>
                  <a:gd name="T17" fmla="*/ 144 h 197"/>
                  <a:gd name="T18" fmla="*/ 803 w 1594"/>
                  <a:gd name="T19" fmla="*/ 56 h 197"/>
                  <a:gd name="T20" fmla="*/ 1072 w 1594"/>
                  <a:gd name="T21" fmla="*/ 26 h 197"/>
                  <a:gd name="T22" fmla="*/ 1581 w 1594"/>
                  <a:gd name="T23" fmla="*/ 108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94" h="197">
                    <a:moveTo>
                      <a:pt x="1581" y="108"/>
                    </a:moveTo>
                    <a:cubicBezTo>
                      <a:pt x="1593" y="109"/>
                      <a:pt x="1594" y="120"/>
                      <a:pt x="1561" y="118"/>
                    </a:cubicBezTo>
                    <a:cubicBezTo>
                      <a:pt x="1452" y="109"/>
                      <a:pt x="1187" y="68"/>
                      <a:pt x="1078" y="54"/>
                    </a:cubicBezTo>
                    <a:cubicBezTo>
                      <a:pt x="910" y="33"/>
                      <a:pt x="889" y="54"/>
                      <a:pt x="835" y="93"/>
                    </a:cubicBezTo>
                    <a:cubicBezTo>
                      <a:pt x="740" y="161"/>
                      <a:pt x="604" y="194"/>
                      <a:pt x="490" y="194"/>
                    </a:cubicBezTo>
                    <a:cubicBezTo>
                      <a:pt x="24" y="196"/>
                      <a:pt x="24" y="196"/>
                      <a:pt x="24" y="196"/>
                    </a:cubicBezTo>
                    <a:cubicBezTo>
                      <a:pt x="0" y="197"/>
                      <a:pt x="1" y="180"/>
                      <a:pt x="24" y="180"/>
                    </a:cubicBezTo>
                    <a:cubicBezTo>
                      <a:pt x="57" y="179"/>
                      <a:pt x="393" y="173"/>
                      <a:pt x="472" y="173"/>
                    </a:cubicBezTo>
                    <a:cubicBezTo>
                      <a:pt x="552" y="173"/>
                      <a:pt x="628" y="159"/>
                      <a:pt x="664" y="144"/>
                    </a:cubicBezTo>
                    <a:cubicBezTo>
                      <a:pt x="699" y="130"/>
                      <a:pt x="750" y="99"/>
                      <a:pt x="803" y="56"/>
                    </a:cubicBezTo>
                    <a:cubicBezTo>
                      <a:pt x="856" y="13"/>
                      <a:pt x="904" y="0"/>
                      <a:pt x="1072" y="26"/>
                    </a:cubicBezTo>
                    <a:cubicBezTo>
                      <a:pt x="1239" y="51"/>
                      <a:pt x="1466" y="91"/>
                      <a:pt x="1581" y="108"/>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368" tIns="45684" rIns="91368" bIns="45684" numCol="1" anchor="t" anchorCtr="0" compatLnSpc="1">
                <a:prstTxWarp prst="textNoShape">
                  <a:avLst/>
                </a:prstTxWarp>
              </a:bodyPr>
              <a:lstStyle/>
              <a:p>
                <a:pPr defTabSz="913944"/>
                <a:endParaRPr lang="zh-CN" altLang="en-US" sz="1798">
                  <a:solidFill>
                    <a:schemeClr val="tx2"/>
                  </a:solidFill>
                  <a:latin typeface="Arial"/>
                  <a:ea typeface="微软雅黑"/>
                </a:endParaRPr>
              </a:p>
            </p:txBody>
          </p:sp>
          <p:sp>
            <p:nvSpPr>
              <p:cNvPr id="18" name="Freeform 7"/>
              <p:cNvSpPr>
                <a:spLocks/>
              </p:cNvSpPr>
              <p:nvPr/>
            </p:nvSpPr>
            <p:spPr bwMode="auto">
              <a:xfrm>
                <a:off x="9077326" y="2427288"/>
                <a:ext cx="1731963" cy="152400"/>
              </a:xfrm>
              <a:custGeom>
                <a:avLst/>
                <a:gdLst>
                  <a:gd name="T0" fmla="*/ 733 w 1804"/>
                  <a:gd name="T1" fmla="*/ 116 h 157"/>
                  <a:gd name="T2" fmla="*/ 276 w 1804"/>
                  <a:gd name="T3" fmla="*/ 67 h 157"/>
                  <a:gd name="T4" fmla="*/ 120 w 1804"/>
                  <a:gd name="T5" fmla="*/ 14 h 157"/>
                  <a:gd name="T6" fmla="*/ 2 w 1804"/>
                  <a:gd name="T7" fmla="*/ 8 h 157"/>
                  <a:gd name="T8" fmla="*/ 111 w 1804"/>
                  <a:gd name="T9" fmla="*/ 38 h 157"/>
                  <a:gd name="T10" fmla="*/ 280 w 1804"/>
                  <a:gd name="T11" fmla="*/ 112 h 157"/>
                  <a:gd name="T12" fmla="*/ 720 w 1804"/>
                  <a:gd name="T13" fmla="*/ 154 h 157"/>
                  <a:gd name="T14" fmla="*/ 1776 w 1804"/>
                  <a:gd name="T15" fmla="*/ 130 h 157"/>
                  <a:gd name="T16" fmla="*/ 1779 w 1804"/>
                  <a:gd name="T17" fmla="*/ 119 h 157"/>
                  <a:gd name="T18" fmla="*/ 733 w 1804"/>
                  <a:gd name="T19" fmla="*/ 116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04" h="157">
                    <a:moveTo>
                      <a:pt x="733" y="116"/>
                    </a:moveTo>
                    <a:cubicBezTo>
                      <a:pt x="541" y="106"/>
                      <a:pt x="368" y="97"/>
                      <a:pt x="276" y="67"/>
                    </a:cubicBezTo>
                    <a:cubicBezTo>
                      <a:pt x="191" y="39"/>
                      <a:pt x="166" y="29"/>
                      <a:pt x="120" y="14"/>
                    </a:cubicBezTo>
                    <a:cubicBezTo>
                      <a:pt x="74" y="0"/>
                      <a:pt x="4" y="8"/>
                      <a:pt x="2" y="8"/>
                    </a:cubicBezTo>
                    <a:cubicBezTo>
                      <a:pt x="0" y="8"/>
                      <a:pt x="52" y="9"/>
                      <a:pt x="111" y="38"/>
                    </a:cubicBezTo>
                    <a:cubicBezTo>
                      <a:pt x="170" y="67"/>
                      <a:pt x="208" y="91"/>
                      <a:pt x="280" y="112"/>
                    </a:cubicBezTo>
                    <a:cubicBezTo>
                      <a:pt x="375" y="139"/>
                      <a:pt x="526" y="157"/>
                      <a:pt x="720" y="154"/>
                    </a:cubicBezTo>
                    <a:cubicBezTo>
                      <a:pt x="989" y="149"/>
                      <a:pt x="1618" y="123"/>
                      <a:pt x="1776" y="130"/>
                    </a:cubicBezTo>
                    <a:cubicBezTo>
                      <a:pt x="1793" y="131"/>
                      <a:pt x="1804" y="124"/>
                      <a:pt x="1779" y="119"/>
                    </a:cubicBezTo>
                    <a:cubicBezTo>
                      <a:pt x="1670" y="100"/>
                      <a:pt x="912" y="126"/>
                      <a:pt x="733" y="116"/>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368" tIns="45684" rIns="91368" bIns="45684" numCol="1" anchor="t" anchorCtr="0" compatLnSpc="1">
                <a:prstTxWarp prst="textNoShape">
                  <a:avLst/>
                </a:prstTxWarp>
              </a:bodyPr>
              <a:lstStyle/>
              <a:p>
                <a:pPr defTabSz="913944"/>
                <a:endParaRPr lang="zh-CN" altLang="en-US" sz="1798">
                  <a:solidFill>
                    <a:schemeClr val="tx2"/>
                  </a:solidFill>
                  <a:latin typeface="Arial"/>
                  <a:ea typeface="微软雅黑"/>
                </a:endParaRPr>
              </a:p>
            </p:txBody>
          </p:sp>
          <p:sp>
            <p:nvSpPr>
              <p:cNvPr id="19" name="Freeform 8"/>
              <p:cNvSpPr>
                <a:spLocks/>
              </p:cNvSpPr>
              <p:nvPr/>
            </p:nvSpPr>
            <p:spPr bwMode="auto">
              <a:xfrm>
                <a:off x="9372601" y="1982788"/>
                <a:ext cx="157163" cy="242887"/>
              </a:xfrm>
              <a:custGeom>
                <a:avLst/>
                <a:gdLst>
                  <a:gd name="T0" fmla="*/ 55 w 164"/>
                  <a:gd name="T1" fmla="*/ 242 h 252"/>
                  <a:gd name="T2" fmla="*/ 56 w 164"/>
                  <a:gd name="T3" fmla="*/ 213 h 252"/>
                  <a:gd name="T4" fmla="*/ 81 w 164"/>
                  <a:gd name="T5" fmla="*/ 88 h 252"/>
                  <a:gd name="T6" fmla="*/ 158 w 164"/>
                  <a:gd name="T7" fmla="*/ 9 h 252"/>
                  <a:gd name="T8" fmla="*/ 148 w 164"/>
                  <a:gd name="T9" fmla="*/ 7 h 252"/>
                  <a:gd name="T10" fmla="*/ 54 w 164"/>
                  <a:gd name="T11" fmla="*/ 88 h 252"/>
                  <a:gd name="T12" fmla="*/ 14 w 164"/>
                  <a:gd name="T13" fmla="*/ 220 h 252"/>
                  <a:gd name="T14" fmla="*/ 0 w 164"/>
                  <a:gd name="T15" fmla="*/ 252 h 252"/>
                  <a:gd name="T16" fmla="*/ 55 w 164"/>
                  <a:gd name="T17" fmla="*/ 24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4" h="252">
                    <a:moveTo>
                      <a:pt x="55" y="242"/>
                    </a:moveTo>
                    <a:cubicBezTo>
                      <a:pt x="58" y="238"/>
                      <a:pt x="58" y="234"/>
                      <a:pt x="56" y="213"/>
                    </a:cubicBezTo>
                    <a:cubicBezTo>
                      <a:pt x="54" y="191"/>
                      <a:pt x="49" y="146"/>
                      <a:pt x="81" y="88"/>
                    </a:cubicBezTo>
                    <a:cubicBezTo>
                      <a:pt x="111" y="35"/>
                      <a:pt x="143" y="16"/>
                      <a:pt x="158" y="9"/>
                    </a:cubicBezTo>
                    <a:cubicBezTo>
                      <a:pt x="164" y="7"/>
                      <a:pt x="163" y="0"/>
                      <a:pt x="148" y="7"/>
                    </a:cubicBezTo>
                    <a:cubicBezTo>
                      <a:pt x="132" y="14"/>
                      <a:pt x="85" y="37"/>
                      <a:pt x="54" y="88"/>
                    </a:cubicBezTo>
                    <a:cubicBezTo>
                      <a:pt x="18" y="146"/>
                      <a:pt x="18" y="200"/>
                      <a:pt x="14" y="220"/>
                    </a:cubicBezTo>
                    <a:cubicBezTo>
                      <a:pt x="10" y="240"/>
                      <a:pt x="6" y="246"/>
                      <a:pt x="0" y="252"/>
                    </a:cubicBezTo>
                    <a:cubicBezTo>
                      <a:pt x="13" y="246"/>
                      <a:pt x="47" y="241"/>
                      <a:pt x="55" y="24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368" tIns="45684" rIns="91368" bIns="45684" numCol="1" anchor="t" anchorCtr="0" compatLnSpc="1">
                <a:prstTxWarp prst="textNoShape">
                  <a:avLst/>
                </a:prstTxWarp>
              </a:bodyPr>
              <a:lstStyle/>
              <a:p>
                <a:pPr defTabSz="913944"/>
                <a:endParaRPr lang="zh-CN" altLang="en-US" sz="1798">
                  <a:solidFill>
                    <a:schemeClr val="tx2"/>
                  </a:solidFill>
                  <a:latin typeface="Arial"/>
                  <a:ea typeface="微软雅黑"/>
                </a:endParaRPr>
              </a:p>
            </p:txBody>
          </p:sp>
          <p:sp>
            <p:nvSpPr>
              <p:cNvPr id="20" name="Freeform 9"/>
              <p:cNvSpPr>
                <a:spLocks/>
              </p:cNvSpPr>
              <p:nvPr/>
            </p:nvSpPr>
            <p:spPr bwMode="auto">
              <a:xfrm>
                <a:off x="9477376" y="1993900"/>
                <a:ext cx="228600" cy="258762"/>
              </a:xfrm>
              <a:custGeom>
                <a:avLst/>
                <a:gdLst>
                  <a:gd name="T0" fmla="*/ 129 w 237"/>
                  <a:gd name="T1" fmla="*/ 249 h 269"/>
                  <a:gd name="T2" fmla="*/ 39 w 237"/>
                  <a:gd name="T3" fmla="*/ 187 h 269"/>
                  <a:gd name="T4" fmla="*/ 24 w 237"/>
                  <a:gd name="T5" fmla="*/ 41 h 269"/>
                  <a:gd name="T6" fmla="*/ 64 w 237"/>
                  <a:gd name="T7" fmla="*/ 5 h 269"/>
                  <a:gd name="T8" fmla="*/ 44 w 237"/>
                  <a:gd name="T9" fmla="*/ 31 h 269"/>
                  <a:gd name="T10" fmla="*/ 79 w 237"/>
                  <a:gd name="T11" fmla="*/ 179 h 269"/>
                  <a:gd name="T12" fmla="*/ 237 w 237"/>
                  <a:gd name="T13" fmla="*/ 269 h 269"/>
                  <a:gd name="T14" fmla="*/ 129 w 237"/>
                  <a:gd name="T15" fmla="*/ 249 h 2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7" h="269">
                    <a:moveTo>
                      <a:pt x="129" y="249"/>
                    </a:moveTo>
                    <a:cubicBezTo>
                      <a:pt x="88" y="235"/>
                      <a:pt x="63" y="218"/>
                      <a:pt x="39" y="187"/>
                    </a:cubicBezTo>
                    <a:cubicBezTo>
                      <a:pt x="16" y="156"/>
                      <a:pt x="0" y="88"/>
                      <a:pt x="24" y="41"/>
                    </a:cubicBezTo>
                    <a:cubicBezTo>
                      <a:pt x="37" y="15"/>
                      <a:pt x="61" y="0"/>
                      <a:pt x="64" y="5"/>
                    </a:cubicBezTo>
                    <a:cubicBezTo>
                      <a:pt x="66" y="7"/>
                      <a:pt x="57" y="8"/>
                      <a:pt x="44" y="31"/>
                    </a:cubicBezTo>
                    <a:cubicBezTo>
                      <a:pt x="14" y="85"/>
                      <a:pt x="44" y="146"/>
                      <a:pt x="79" y="179"/>
                    </a:cubicBezTo>
                    <a:cubicBezTo>
                      <a:pt x="114" y="212"/>
                      <a:pt x="181" y="248"/>
                      <a:pt x="237" y="269"/>
                    </a:cubicBezTo>
                    <a:cubicBezTo>
                      <a:pt x="202" y="264"/>
                      <a:pt x="129" y="249"/>
                      <a:pt x="129" y="249"/>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368" tIns="45684" rIns="91368" bIns="45684" numCol="1" anchor="t" anchorCtr="0" compatLnSpc="1">
                <a:prstTxWarp prst="textNoShape">
                  <a:avLst/>
                </a:prstTxWarp>
              </a:bodyPr>
              <a:lstStyle/>
              <a:p>
                <a:pPr defTabSz="913944"/>
                <a:endParaRPr lang="zh-CN" altLang="en-US" sz="1798">
                  <a:solidFill>
                    <a:schemeClr val="tx2"/>
                  </a:solidFill>
                  <a:latin typeface="Arial"/>
                  <a:ea typeface="微软雅黑"/>
                </a:endParaRPr>
              </a:p>
            </p:txBody>
          </p:sp>
          <p:sp>
            <p:nvSpPr>
              <p:cNvPr id="21" name="Freeform 10"/>
              <p:cNvSpPr>
                <a:spLocks/>
              </p:cNvSpPr>
              <p:nvPr/>
            </p:nvSpPr>
            <p:spPr bwMode="auto">
              <a:xfrm>
                <a:off x="9448801" y="2570163"/>
                <a:ext cx="225425" cy="173037"/>
              </a:xfrm>
              <a:custGeom>
                <a:avLst/>
                <a:gdLst>
                  <a:gd name="T0" fmla="*/ 157 w 234"/>
                  <a:gd name="T1" fmla="*/ 21 h 180"/>
                  <a:gd name="T2" fmla="*/ 223 w 234"/>
                  <a:gd name="T3" fmla="*/ 165 h 180"/>
                  <a:gd name="T4" fmla="*/ 200 w 234"/>
                  <a:gd name="T5" fmla="*/ 174 h 180"/>
                  <a:gd name="T6" fmla="*/ 0 w 234"/>
                  <a:gd name="T7" fmla="*/ 0 h 180"/>
                  <a:gd name="T8" fmla="*/ 157 w 234"/>
                  <a:gd name="T9" fmla="*/ 21 h 180"/>
                </a:gdLst>
                <a:ahLst/>
                <a:cxnLst>
                  <a:cxn ang="0">
                    <a:pos x="T0" y="T1"/>
                  </a:cxn>
                  <a:cxn ang="0">
                    <a:pos x="T2" y="T3"/>
                  </a:cxn>
                  <a:cxn ang="0">
                    <a:pos x="T4" y="T5"/>
                  </a:cxn>
                  <a:cxn ang="0">
                    <a:pos x="T6" y="T7"/>
                  </a:cxn>
                  <a:cxn ang="0">
                    <a:pos x="T8" y="T9"/>
                  </a:cxn>
                </a:cxnLst>
                <a:rect l="0" t="0" r="r" b="b"/>
                <a:pathLst>
                  <a:path w="234" h="180">
                    <a:moveTo>
                      <a:pt x="157" y="21"/>
                    </a:moveTo>
                    <a:cubicBezTo>
                      <a:pt x="143" y="95"/>
                      <a:pt x="191" y="134"/>
                      <a:pt x="223" y="165"/>
                    </a:cubicBezTo>
                    <a:cubicBezTo>
                      <a:pt x="234" y="180"/>
                      <a:pt x="206" y="176"/>
                      <a:pt x="200" y="174"/>
                    </a:cubicBezTo>
                    <a:cubicBezTo>
                      <a:pt x="80" y="143"/>
                      <a:pt x="96" y="34"/>
                      <a:pt x="0" y="0"/>
                    </a:cubicBezTo>
                    <a:cubicBezTo>
                      <a:pt x="86" y="22"/>
                      <a:pt x="157" y="21"/>
                      <a:pt x="157" y="2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368" tIns="45684" rIns="91368" bIns="45684" numCol="1" anchor="t" anchorCtr="0" compatLnSpc="1">
                <a:prstTxWarp prst="textNoShape">
                  <a:avLst/>
                </a:prstTxWarp>
              </a:bodyPr>
              <a:lstStyle/>
              <a:p>
                <a:pPr defTabSz="913944"/>
                <a:endParaRPr lang="zh-CN" altLang="en-US" sz="1798">
                  <a:solidFill>
                    <a:schemeClr val="tx2"/>
                  </a:solidFill>
                  <a:latin typeface="Arial"/>
                  <a:ea typeface="微软雅黑"/>
                </a:endParaRPr>
              </a:p>
            </p:txBody>
          </p:sp>
          <p:sp>
            <p:nvSpPr>
              <p:cNvPr id="22" name="Freeform 11"/>
              <p:cNvSpPr>
                <a:spLocks noEditPoints="1"/>
              </p:cNvSpPr>
              <p:nvPr/>
            </p:nvSpPr>
            <p:spPr bwMode="auto">
              <a:xfrm>
                <a:off x="9669463" y="2381250"/>
                <a:ext cx="1169988" cy="130175"/>
              </a:xfrm>
              <a:custGeom>
                <a:avLst/>
                <a:gdLst>
                  <a:gd name="T0" fmla="*/ 124 w 1220"/>
                  <a:gd name="T1" fmla="*/ 55 h 134"/>
                  <a:gd name="T2" fmla="*/ 30 w 1220"/>
                  <a:gd name="T3" fmla="*/ 109 h 134"/>
                  <a:gd name="T4" fmla="*/ 92 w 1220"/>
                  <a:gd name="T5" fmla="*/ 32 h 134"/>
                  <a:gd name="T6" fmla="*/ 170 w 1220"/>
                  <a:gd name="T7" fmla="*/ 133 h 134"/>
                  <a:gd name="T8" fmla="*/ 188 w 1220"/>
                  <a:gd name="T9" fmla="*/ 34 h 134"/>
                  <a:gd name="T10" fmla="*/ 203 w 1220"/>
                  <a:gd name="T11" fmla="*/ 80 h 134"/>
                  <a:gd name="T12" fmla="*/ 157 w 1220"/>
                  <a:gd name="T13" fmla="*/ 80 h 134"/>
                  <a:gd name="T14" fmla="*/ 201 w 1220"/>
                  <a:gd name="T15" fmla="*/ 88 h 134"/>
                  <a:gd name="T16" fmla="*/ 288 w 1220"/>
                  <a:gd name="T17" fmla="*/ 40 h 134"/>
                  <a:gd name="T18" fmla="*/ 298 w 1220"/>
                  <a:gd name="T19" fmla="*/ 59 h 134"/>
                  <a:gd name="T20" fmla="*/ 396 w 1220"/>
                  <a:gd name="T21" fmla="*/ 61 h 134"/>
                  <a:gd name="T22" fmla="*/ 357 w 1220"/>
                  <a:gd name="T23" fmla="*/ 34 h 134"/>
                  <a:gd name="T24" fmla="*/ 359 w 1220"/>
                  <a:gd name="T25" fmla="*/ 54 h 134"/>
                  <a:gd name="T26" fmla="*/ 362 w 1220"/>
                  <a:gd name="T27" fmla="*/ 72 h 134"/>
                  <a:gd name="T28" fmla="*/ 326 w 1220"/>
                  <a:gd name="T29" fmla="*/ 133 h 134"/>
                  <a:gd name="T30" fmla="*/ 359 w 1220"/>
                  <a:gd name="T31" fmla="*/ 127 h 134"/>
                  <a:gd name="T32" fmla="*/ 385 w 1220"/>
                  <a:gd name="T33" fmla="*/ 112 h 134"/>
                  <a:gd name="T34" fmla="*/ 336 w 1220"/>
                  <a:gd name="T35" fmla="*/ 116 h 134"/>
                  <a:gd name="T36" fmla="*/ 336 w 1220"/>
                  <a:gd name="T37" fmla="*/ 94 h 134"/>
                  <a:gd name="T38" fmla="*/ 468 w 1220"/>
                  <a:gd name="T39" fmla="*/ 119 h 134"/>
                  <a:gd name="T40" fmla="*/ 407 w 1220"/>
                  <a:gd name="T41" fmla="*/ 91 h 134"/>
                  <a:gd name="T42" fmla="*/ 481 w 1220"/>
                  <a:gd name="T43" fmla="*/ 46 h 134"/>
                  <a:gd name="T44" fmla="*/ 436 w 1220"/>
                  <a:gd name="T45" fmla="*/ 107 h 134"/>
                  <a:gd name="T46" fmla="*/ 474 w 1220"/>
                  <a:gd name="T47" fmla="*/ 61 h 134"/>
                  <a:gd name="T48" fmla="*/ 615 w 1220"/>
                  <a:gd name="T49" fmla="*/ 70 h 134"/>
                  <a:gd name="T50" fmla="*/ 515 w 1220"/>
                  <a:gd name="T51" fmla="*/ 97 h 134"/>
                  <a:gd name="T52" fmla="*/ 588 w 1220"/>
                  <a:gd name="T53" fmla="*/ 84 h 134"/>
                  <a:gd name="T54" fmla="*/ 542 w 1220"/>
                  <a:gd name="T55" fmla="*/ 84 h 134"/>
                  <a:gd name="T56" fmla="*/ 589 w 1220"/>
                  <a:gd name="T57" fmla="*/ 77 h 134"/>
                  <a:gd name="T58" fmla="*/ 721 w 1220"/>
                  <a:gd name="T59" fmla="*/ 96 h 134"/>
                  <a:gd name="T60" fmla="*/ 774 w 1220"/>
                  <a:gd name="T61" fmla="*/ 96 h 134"/>
                  <a:gd name="T62" fmla="*/ 741 w 1220"/>
                  <a:gd name="T63" fmla="*/ 77 h 134"/>
                  <a:gd name="T64" fmla="*/ 733 w 1220"/>
                  <a:gd name="T65" fmla="*/ 8 h 134"/>
                  <a:gd name="T66" fmla="*/ 782 w 1220"/>
                  <a:gd name="T67" fmla="*/ 41 h 134"/>
                  <a:gd name="T68" fmla="*/ 760 w 1220"/>
                  <a:gd name="T69" fmla="*/ 22 h 134"/>
                  <a:gd name="T70" fmla="*/ 742 w 1220"/>
                  <a:gd name="T71" fmla="*/ 50 h 134"/>
                  <a:gd name="T72" fmla="*/ 789 w 1220"/>
                  <a:gd name="T73" fmla="*/ 116 h 134"/>
                  <a:gd name="T74" fmla="*/ 695 w 1220"/>
                  <a:gd name="T75" fmla="*/ 96 h 134"/>
                  <a:gd name="T76" fmla="*/ 850 w 1220"/>
                  <a:gd name="T77" fmla="*/ 133 h 134"/>
                  <a:gd name="T78" fmla="*/ 870 w 1220"/>
                  <a:gd name="T79" fmla="*/ 34 h 134"/>
                  <a:gd name="T80" fmla="*/ 837 w 1220"/>
                  <a:gd name="T81" fmla="*/ 90 h 134"/>
                  <a:gd name="T82" fmla="*/ 858 w 1220"/>
                  <a:gd name="T83" fmla="*/ 113 h 134"/>
                  <a:gd name="T84" fmla="*/ 876 w 1220"/>
                  <a:gd name="T85" fmla="*/ 58 h 134"/>
                  <a:gd name="T86" fmla="*/ 954 w 1220"/>
                  <a:gd name="T87" fmla="*/ 36 h 134"/>
                  <a:gd name="T88" fmla="*/ 978 w 1220"/>
                  <a:gd name="T89" fmla="*/ 59 h 134"/>
                  <a:gd name="T90" fmla="*/ 935 w 1220"/>
                  <a:gd name="T91" fmla="*/ 131 h 134"/>
                  <a:gd name="T92" fmla="*/ 1027 w 1220"/>
                  <a:gd name="T93" fmla="*/ 25 h 134"/>
                  <a:gd name="T94" fmla="*/ 1076 w 1220"/>
                  <a:gd name="T95" fmla="*/ 133 h 134"/>
                  <a:gd name="T96" fmla="*/ 1058 w 1220"/>
                  <a:gd name="T97" fmla="*/ 42 h 134"/>
                  <a:gd name="T98" fmla="*/ 1120 w 1220"/>
                  <a:gd name="T99" fmla="*/ 90 h 134"/>
                  <a:gd name="T100" fmla="*/ 1074 w 1220"/>
                  <a:gd name="T101" fmla="*/ 114 h 134"/>
                  <a:gd name="T102" fmla="*/ 1098 w 1220"/>
                  <a:gd name="T103" fmla="*/ 70 h 134"/>
                  <a:gd name="T104" fmla="*/ 1196 w 1220"/>
                  <a:gd name="T105" fmla="*/ 65 h 134"/>
                  <a:gd name="T106" fmla="*/ 1165 w 1220"/>
                  <a:gd name="T107" fmla="*/ 60 h 134"/>
                  <a:gd name="T108" fmla="*/ 1180 w 1220"/>
                  <a:gd name="T109" fmla="*/ 72 h 134"/>
                  <a:gd name="T110" fmla="*/ 1187 w 1220"/>
                  <a:gd name="T111" fmla="*/ 131 h 134"/>
                  <a:gd name="T112" fmla="*/ 1128 w 1220"/>
                  <a:gd name="T113" fmla="*/ 101 h 134"/>
                  <a:gd name="T114" fmla="*/ 1189 w 1220"/>
                  <a:gd name="T115" fmla="*/ 107 h 134"/>
                  <a:gd name="T116" fmla="*/ 1169 w 1220"/>
                  <a:gd name="T117" fmla="*/ 94 h 134"/>
                  <a:gd name="T118" fmla="*/ 1156 w 1220"/>
                  <a:gd name="T119" fmla="*/ 41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220" h="134">
                    <a:moveTo>
                      <a:pt x="0" y="131"/>
                    </a:moveTo>
                    <a:cubicBezTo>
                      <a:pt x="27" y="3"/>
                      <a:pt x="27" y="3"/>
                      <a:pt x="27" y="3"/>
                    </a:cubicBezTo>
                    <a:cubicBezTo>
                      <a:pt x="83" y="3"/>
                      <a:pt x="83" y="3"/>
                      <a:pt x="83" y="3"/>
                    </a:cubicBezTo>
                    <a:cubicBezTo>
                      <a:pt x="99" y="3"/>
                      <a:pt x="110" y="8"/>
                      <a:pt x="116" y="16"/>
                    </a:cubicBezTo>
                    <a:cubicBezTo>
                      <a:pt x="121" y="25"/>
                      <a:pt x="124" y="34"/>
                      <a:pt x="124" y="45"/>
                    </a:cubicBezTo>
                    <a:cubicBezTo>
                      <a:pt x="124" y="45"/>
                      <a:pt x="124" y="45"/>
                      <a:pt x="124" y="45"/>
                    </a:cubicBezTo>
                    <a:cubicBezTo>
                      <a:pt x="124" y="45"/>
                      <a:pt x="124" y="45"/>
                      <a:pt x="124" y="45"/>
                    </a:cubicBezTo>
                    <a:cubicBezTo>
                      <a:pt x="124" y="48"/>
                      <a:pt x="124" y="52"/>
                      <a:pt x="124" y="55"/>
                    </a:cubicBezTo>
                    <a:cubicBezTo>
                      <a:pt x="123" y="58"/>
                      <a:pt x="123" y="61"/>
                      <a:pt x="122" y="64"/>
                    </a:cubicBezTo>
                    <a:cubicBezTo>
                      <a:pt x="122" y="67"/>
                      <a:pt x="121" y="71"/>
                      <a:pt x="120" y="74"/>
                    </a:cubicBezTo>
                    <a:cubicBezTo>
                      <a:pt x="118" y="78"/>
                      <a:pt x="117" y="81"/>
                      <a:pt x="116" y="85"/>
                    </a:cubicBezTo>
                    <a:cubicBezTo>
                      <a:pt x="111" y="96"/>
                      <a:pt x="104" y="107"/>
                      <a:pt x="94" y="117"/>
                    </a:cubicBezTo>
                    <a:cubicBezTo>
                      <a:pt x="84" y="126"/>
                      <a:pt x="71" y="131"/>
                      <a:pt x="55" y="131"/>
                    </a:cubicBezTo>
                    <a:cubicBezTo>
                      <a:pt x="0" y="131"/>
                      <a:pt x="0" y="131"/>
                      <a:pt x="0" y="131"/>
                    </a:cubicBezTo>
                    <a:close/>
                    <a:moveTo>
                      <a:pt x="48" y="25"/>
                    </a:moveTo>
                    <a:cubicBezTo>
                      <a:pt x="30" y="109"/>
                      <a:pt x="30" y="109"/>
                      <a:pt x="30" y="109"/>
                    </a:cubicBezTo>
                    <a:cubicBezTo>
                      <a:pt x="56" y="109"/>
                      <a:pt x="56" y="109"/>
                      <a:pt x="56" y="109"/>
                    </a:cubicBezTo>
                    <a:cubicBezTo>
                      <a:pt x="67" y="109"/>
                      <a:pt x="75" y="105"/>
                      <a:pt x="81" y="96"/>
                    </a:cubicBezTo>
                    <a:cubicBezTo>
                      <a:pt x="87" y="88"/>
                      <a:pt x="92" y="79"/>
                      <a:pt x="94" y="69"/>
                    </a:cubicBezTo>
                    <a:cubicBezTo>
                      <a:pt x="94" y="68"/>
                      <a:pt x="94" y="68"/>
                      <a:pt x="94" y="67"/>
                    </a:cubicBezTo>
                    <a:cubicBezTo>
                      <a:pt x="94" y="67"/>
                      <a:pt x="95" y="66"/>
                      <a:pt x="95" y="66"/>
                    </a:cubicBezTo>
                    <a:cubicBezTo>
                      <a:pt x="95" y="63"/>
                      <a:pt x="96" y="59"/>
                      <a:pt x="96" y="57"/>
                    </a:cubicBezTo>
                    <a:cubicBezTo>
                      <a:pt x="96" y="54"/>
                      <a:pt x="97" y="51"/>
                      <a:pt x="97" y="49"/>
                    </a:cubicBezTo>
                    <a:cubicBezTo>
                      <a:pt x="97" y="40"/>
                      <a:pt x="95" y="35"/>
                      <a:pt x="92" y="32"/>
                    </a:cubicBezTo>
                    <a:cubicBezTo>
                      <a:pt x="88" y="28"/>
                      <a:pt x="85" y="26"/>
                      <a:pt x="81" y="26"/>
                    </a:cubicBezTo>
                    <a:cubicBezTo>
                      <a:pt x="79" y="25"/>
                      <a:pt x="78" y="25"/>
                      <a:pt x="77" y="25"/>
                    </a:cubicBezTo>
                    <a:cubicBezTo>
                      <a:pt x="76" y="25"/>
                      <a:pt x="75" y="25"/>
                      <a:pt x="74" y="25"/>
                    </a:cubicBezTo>
                    <a:cubicBezTo>
                      <a:pt x="48" y="25"/>
                      <a:pt x="48" y="25"/>
                      <a:pt x="48" y="25"/>
                    </a:cubicBezTo>
                    <a:close/>
                    <a:moveTo>
                      <a:pt x="228" y="84"/>
                    </a:moveTo>
                    <a:cubicBezTo>
                      <a:pt x="224" y="100"/>
                      <a:pt x="217" y="112"/>
                      <a:pt x="206" y="120"/>
                    </a:cubicBezTo>
                    <a:cubicBezTo>
                      <a:pt x="196" y="128"/>
                      <a:pt x="184" y="133"/>
                      <a:pt x="172" y="133"/>
                    </a:cubicBezTo>
                    <a:cubicBezTo>
                      <a:pt x="171" y="133"/>
                      <a:pt x="171" y="133"/>
                      <a:pt x="170" y="133"/>
                    </a:cubicBezTo>
                    <a:cubicBezTo>
                      <a:pt x="170" y="133"/>
                      <a:pt x="169" y="133"/>
                      <a:pt x="169" y="133"/>
                    </a:cubicBezTo>
                    <a:cubicBezTo>
                      <a:pt x="158" y="133"/>
                      <a:pt x="148" y="131"/>
                      <a:pt x="141" y="125"/>
                    </a:cubicBezTo>
                    <a:cubicBezTo>
                      <a:pt x="133" y="119"/>
                      <a:pt x="129" y="110"/>
                      <a:pt x="129" y="97"/>
                    </a:cubicBezTo>
                    <a:cubicBezTo>
                      <a:pt x="129" y="95"/>
                      <a:pt x="129" y="93"/>
                      <a:pt x="130" y="91"/>
                    </a:cubicBezTo>
                    <a:cubicBezTo>
                      <a:pt x="130" y="88"/>
                      <a:pt x="130" y="86"/>
                      <a:pt x="131" y="84"/>
                    </a:cubicBezTo>
                    <a:cubicBezTo>
                      <a:pt x="134" y="67"/>
                      <a:pt x="141" y="55"/>
                      <a:pt x="152" y="47"/>
                    </a:cubicBezTo>
                    <a:cubicBezTo>
                      <a:pt x="163" y="39"/>
                      <a:pt x="174" y="35"/>
                      <a:pt x="186" y="34"/>
                    </a:cubicBezTo>
                    <a:cubicBezTo>
                      <a:pt x="187" y="34"/>
                      <a:pt x="188" y="34"/>
                      <a:pt x="188" y="34"/>
                    </a:cubicBezTo>
                    <a:cubicBezTo>
                      <a:pt x="189" y="34"/>
                      <a:pt x="189" y="34"/>
                      <a:pt x="190" y="34"/>
                    </a:cubicBezTo>
                    <a:cubicBezTo>
                      <a:pt x="201" y="34"/>
                      <a:pt x="210" y="37"/>
                      <a:pt x="218" y="43"/>
                    </a:cubicBezTo>
                    <a:cubicBezTo>
                      <a:pt x="225" y="49"/>
                      <a:pt x="229" y="58"/>
                      <a:pt x="229" y="70"/>
                    </a:cubicBezTo>
                    <a:cubicBezTo>
                      <a:pt x="229" y="72"/>
                      <a:pt x="229" y="75"/>
                      <a:pt x="229" y="77"/>
                    </a:cubicBezTo>
                    <a:cubicBezTo>
                      <a:pt x="229" y="79"/>
                      <a:pt x="228" y="81"/>
                      <a:pt x="228" y="84"/>
                    </a:cubicBezTo>
                    <a:cubicBezTo>
                      <a:pt x="228" y="84"/>
                      <a:pt x="228" y="84"/>
                      <a:pt x="228" y="84"/>
                    </a:cubicBezTo>
                    <a:close/>
                    <a:moveTo>
                      <a:pt x="202" y="84"/>
                    </a:moveTo>
                    <a:cubicBezTo>
                      <a:pt x="202" y="83"/>
                      <a:pt x="202" y="82"/>
                      <a:pt x="203" y="80"/>
                    </a:cubicBezTo>
                    <a:cubicBezTo>
                      <a:pt x="203" y="79"/>
                      <a:pt x="203" y="78"/>
                      <a:pt x="203" y="77"/>
                    </a:cubicBezTo>
                    <a:cubicBezTo>
                      <a:pt x="203" y="76"/>
                      <a:pt x="203" y="76"/>
                      <a:pt x="203" y="75"/>
                    </a:cubicBezTo>
                    <a:cubicBezTo>
                      <a:pt x="203" y="75"/>
                      <a:pt x="203" y="74"/>
                      <a:pt x="203" y="74"/>
                    </a:cubicBezTo>
                    <a:cubicBezTo>
                      <a:pt x="203" y="69"/>
                      <a:pt x="202" y="64"/>
                      <a:pt x="199" y="61"/>
                    </a:cubicBezTo>
                    <a:cubicBezTo>
                      <a:pt x="197" y="57"/>
                      <a:pt x="192" y="55"/>
                      <a:pt x="185" y="55"/>
                    </a:cubicBezTo>
                    <a:cubicBezTo>
                      <a:pt x="178" y="55"/>
                      <a:pt x="172" y="57"/>
                      <a:pt x="168" y="61"/>
                    </a:cubicBezTo>
                    <a:cubicBezTo>
                      <a:pt x="164" y="66"/>
                      <a:pt x="161" y="70"/>
                      <a:pt x="159" y="75"/>
                    </a:cubicBezTo>
                    <a:cubicBezTo>
                      <a:pt x="158" y="77"/>
                      <a:pt x="158" y="78"/>
                      <a:pt x="157" y="80"/>
                    </a:cubicBezTo>
                    <a:cubicBezTo>
                      <a:pt x="157" y="81"/>
                      <a:pt x="157" y="82"/>
                      <a:pt x="156" y="84"/>
                    </a:cubicBezTo>
                    <a:cubicBezTo>
                      <a:pt x="156" y="85"/>
                      <a:pt x="156" y="87"/>
                      <a:pt x="156" y="89"/>
                    </a:cubicBezTo>
                    <a:cubicBezTo>
                      <a:pt x="155" y="91"/>
                      <a:pt x="155" y="93"/>
                      <a:pt x="155" y="94"/>
                    </a:cubicBezTo>
                    <a:cubicBezTo>
                      <a:pt x="155" y="99"/>
                      <a:pt x="156" y="103"/>
                      <a:pt x="159" y="107"/>
                    </a:cubicBezTo>
                    <a:cubicBezTo>
                      <a:pt x="161" y="111"/>
                      <a:pt x="166" y="113"/>
                      <a:pt x="173" y="113"/>
                    </a:cubicBezTo>
                    <a:cubicBezTo>
                      <a:pt x="180" y="113"/>
                      <a:pt x="186" y="110"/>
                      <a:pt x="190" y="106"/>
                    </a:cubicBezTo>
                    <a:cubicBezTo>
                      <a:pt x="195" y="102"/>
                      <a:pt x="198" y="97"/>
                      <a:pt x="200" y="92"/>
                    </a:cubicBezTo>
                    <a:cubicBezTo>
                      <a:pt x="200" y="91"/>
                      <a:pt x="201" y="89"/>
                      <a:pt x="201" y="88"/>
                    </a:cubicBezTo>
                    <a:cubicBezTo>
                      <a:pt x="201" y="86"/>
                      <a:pt x="202" y="85"/>
                      <a:pt x="202" y="84"/>
                    </a:cubicBezTo>
                    <a:cubicBezTo>
                      <a:pt x="202" y="84"/>
                      <a:pt x="202" y="84"/>
                      <a:pt x="202" y="84"/>
                    </a:cubicBezTo>
                    <a:close/>
                    <a:moveTo>
                      <a:pt x="235" y="131"/>
                    </a:moveTo>
                    <a:cubicBezTo>
                      <a:pt x="255" y="36"/>
                      <a:pt x="255" y="36"/>
                      <a:pt x="255" y="36"/>
                    </a:cubicBezTo>
                    <a:cubicBezTo>
                      <a:pt x="279" y="36"/>
                      <a:pt x="279" y="36"/>
                      <a:pt x="279" y="36"/>
                    </a:cubicBezTo>
                    <a:cubicBezTo>
                      <a:pt x="275" y="53"/>
                      <a:pt x="275" y="53"/>
                      <a:pt x="275" y="53"/>
                    </a:cubicBezTo>
                    <a:cubicBezTo>
                      <a:pt x="276" y="53"/>
                      <a:pt x="276" y="53"/>
                      <a:pt x="276" y="53"/>
                    </a:cubicBezTo>
                    <a:cubicBezTo>
                      <a:pt x="279" y="48"/>
                      <a:pt x="283" y="44"/>
                      <a:pt x="288" y="40"/>
                    </a:cubicBezTo>
                    <a:cubicBezTo>
                      <a:pt x="292" y="36"/>
                      <a:pt x="298" y="34"/>
                      <a:pt x="306" y="34"/>
                    </a:cubicBezTo>
                    <a:cubicBezTo>
                      <a:pt x="307" y="34"/>
                      <a:pt x="307" y="34"/>
                      <a:pt x="308" y="34"/>
                    </a:cubicBezTo>
                    <a:cubicBezTo>
                      <a:pt x="309" y="34"/>
                      <a:pt x="310" y="34"/>
                      <a:pt x="310" y="34"/>
                    </a:cubicBezTo>
                    <a:cubicBezTo>
                      <a:pt x="305" y="59"/>
                      <a:pt x="305" y="59"/>
                      <a:pt x="305" y="59"/>
                    </a:cubicBezTo>
                    <a:cubicBezTo>
                      <a:pt x="304" y="59"/>
                      <a:pt x="304" y="59"/>
                      <a:pt x="303" y="59"/>
                    </a:cubicBezTo>
                    <a:cubicBezTo>
                      <a:pt x="302" y="59"/>
                      <a:pt x="301" y="59"/>
                      <a:pt x="300" y="59"/>
                    </a:cubicBezTo>
                    <a:cubicBezTo>
                      <a:pt x="300" y="59"/>
                      <a:pt x="300" y="59"/>
                      <a:pt x="299" y="59"/>
                    </a:cubicBezTo>
                    <a:cubicBezTo>
                      <a:pt x="299" y="59"/>
                      <a:pt x="298" y="59"/>
                      <a:pt x="298" y="59"/>
                    </a:cubicBezTo>
                    <a:cubicBezTo>
                      <a:pt x="289" y="59"/>
                      <a:pt x="283" y="61"/>
                      <a:pt x="279" y="65"/>
                    </a:cubicBezTo>
                    <a:cubicBezTo>
                      <a:pt x="275" y="69"/>
                      <a:pt x="273" y="73"/>
                      <a:pt x="271" y="78"/>
                    </a:cubicBezTo>
                    <a:cubicBezTo>
                      <a:pt x="271" y="79"/>
                      <a:pt x="271" y="79"/>
                      <a:pt x="271" y="80"/>
                    </a:cubicBezTo>
                    <a:cubicBezTo>
                      <a:pt x="271" y="81"/>
                      <a:pt x="270" y="81"/>
                      <a:pt x="270" y="82"/>
                    </a:cubicBezTo>
                    <a:cubicBezTo>
                      <a:pt x="260" y="131"/>
                      <a:pt x="260" y="131"/>
                      <a:pt x="260" y="131"/>
                    </a:cubicBezTo>
                    <a:cubicBezTo>
                      <a:pt x="235" y="131"/>
                      <a:pt x="235" y="131"/>
                      <a:pt x="235" y="131"/>
                    </a:cubicBezTo>
                    <a:close/>
                    <a:moveTo>
                      <a:pt x="396" y="61"/>
                    </a:moveTo>
                    <a:cubicBezTo>
                      <a:pt x="396" y="61"/>
                      <a:pt x="396" y="61"/>
                      <a:pt x="396" y="61"/>
                    </a:cubicBezTo>
                    <a:cubicBezTo>
                      <a:pt x="396" y="60"/>
                      <a:pt x="396" y="59"/>
                      <a:pt x="396" y="58"/>
                    </a:cubicBezTo>
                    <a:cubicBezTo>
                      <a:pt x="396" y="57"/>
                      <a:pt x="397" y="56"/>
                      <a:pt x="397" y="55"/>
                    </a:cubicBezTo>
                    <a:cubicBezTo>
                      <a:pt x="397" y="49"/>
                      <a:pt x="394" y="44"/>
                      <a:pt x="390" y="41"/>
                    </a:cubicBezTo>
                    <a:cubicBezTo>
                      <a:pt x="386" y="38"/>
                      <a:pt x="381" y="36"/>
                      <a:pt x="376" y="35"/>
                    </a:cubicBezTo>
                    <a:cubicBezTo>
                      <a:pt x="374" y="35"/>
                      <a:pt x="372" y="34"/>
                      <a:pt x="370" y="34"/>
                    </a:cubicBezTo>
                    <a:cubicBezTo>
                      <a:pt x="368" y="34"/>
                      <a:pt x="366" y="34"/>
                      <a:pt x="364" y="34"/>
                    </a:cubicBezTo>
                    <a:cubicBezTo>
                      <a:pt x="363" y="34"/>
                      <a:pt x="362" y="34"/>
                      <a:pt x="360" y="34"/>
                    </a:cubicBezTo>
                    <a:cubicBezTo>
                      <a:pt x="359" y="34"/>
                      <a:pt x="358" y="34"/>
                      <a:pt x="357" y="34"/>
                    </a:cubicBezTo>
                    <a:cubicBezTo>
                      <a:pt x="348" y="35"/>
                      <a:pt x="340" y="37"/>
                      <a:pt x="332" y="41"/>
                    </a:cubicBezTo>
                    <a:cubicBezTo>
                      <a:pt x="324" y="46"/>
                      <a:pt x="319" y="54"/>
                      <a:pt x="315" y="67"/>
                    </a:cubicBezTo>
                    <a:cubicBezTo>
                      <a:pt x="339" y="67"/>
                      <a:pt x="339" y="67"/>
                      <a:pt x="339" y="67"/>
                    </a:cubicBezTo>
                    <a:cubicBezTo>
                      <a:pt x="339" y="66"/>
                      <a:pt x="339" y="66"/>
                      <a:pt x="339" y="65"/>
                    </a:cubicBezTo>
                    <a:cubicBezTo>
                      <a:pt x="340" y="65"/>
                      <a:pt x="340" y="64"/>
                      <a:pt x="340" y="63"/>
                    </a:cubicBezTo>
                    <a:cubicBezTo>
                      <a:pt x="341" y="61"/>
                      <a:pt x="343" y="59"/>
                      <a:pt x="346" y="57"/>
                    </a:cubicBezTo>
                    <a:cubicBezTo>
                      <a:pt x="348" y="55"/>
                      <a:pt x="352" y="54"/>
                      <a:pt x="357" y="54"/>
                    </a:cubicBezTo>
                    <a:cubicBezTo>
                      <a:pt x="357" y="54"/>
                      <a:pt x="358" y="54"/>
                      <a:pt x="359" y="54"/>
                    </a:cubicBezTo>
                    <a:cubicBezTo>
                      <a:pt x="360" y="54"/>
                      <a:pt x="361" y="54"/>
                      <a:pt x="361" y="54"/>
                    </a:cubicBezTo>
                    <a:cubicBezTo>
                      <a:pt x="364" y="54"/>
                      <a:pt x="366" y="55"/>
                      <a:pt x="368" y="56"/>
                    </a:cubicBezTo>
                    <a:cubicBezTo>
                      <a:pt x="370" y="57"/>
                      <a:pt x="371" y="59"/>
                      <a:pt x="371" y="62"/>
                    </a:cubicBezTo>
                    <a:cubicBezTo>
                      <a:pt x="371" y="63"/>
                      <a:pt x="371" y="63"/>
                      <a:pt x="371" y="63"/>
                    </a:cubicBezTo>
                    <a:cubicBezTo>
                      <a:pt x="371" y="64"/>
                      <a:pt x="371" y="64"/>
                      <a:pt x="371" y="65"/>
                    </a:cubicBezTo>
                    <a:cubicBezTo>
                      <a:pt x="370" y="67"/>
                      <a:pt x="369" y="69"/>
                      <a:pt x="368" y="70"/>
                    </a:cubicBezTo>
                    <a:cubicBezTo>
                      <a:pt x="366" y="71"/>
                      <a:pt x="365" y="71"/>
                      <a:pt x="363" y="72"/>
                    </a:cubicBezTo>
                    <a:cubicBezTo>
                      <a:pt x="363" y="72"/>
                      <a:pt x="362" y="72"/>
                      <a:pt x="362" y="72"/>
                    </a:cubicBezTo>
                    <a:cubicBezTo>
                      <a:pt x="361" y="72"/>
                      <a:pt x="361" y="72"/>
                      <a:pt x="360" y="72"/>
                    </a:cubicBezTo>
                    <a:cubicBezTo>
                      <a:pt x="337" y="76"/>
                      <a:pt x="337" y="76"/>
                      <a:pt x="337" y="76"/>
                    </a:cubicBezTo>
                    <a:cubicBezTo>
                      <a:pt x="329" y="77"/>
                      <a:pt x="322" y="80"/>
                      <a:pt x="316" y="85"/>
                    </a:cubicBezTo>
                    <a:cubicBezTo>
                      <a:pt x="309" y="90"/>
                      <a:pt x="305" y="97"/>
                      <a:pt x="303" y="106"/>
                    </a:cubicBezTo>
                    <a:cubicBezTo>
                      <a:pt x="303" y="107"/>
                      <a:pt x="303" y="108"/>
                      <a:pt x="303" y="110"/>
                    </a:cubicBezTo>
                    <a:cubicBezTo>
                      <a:pt x="303" y="111"/>
                      <a:pt x="302" y="112"/>
                      <a:pt x="302" y="113"/>
                    </a:cubicBezTo>
                    <a:cubicBezTo>
                      <a:pt x="302" y="120"/>
                      <a:pt x="305" y="125"/>
                      <a:pt x="310" y="129"/>
                    </a:cubicBezTo>
                    <a:cubicBezTo>
                      <a:pt x="314" y="132"/>
                      <a:pt x="320" y="133"/>
                      <a:pt x="326" y="133"/>
                    </a:cubicBezTo>
                    <a:cubicBezTo>
                      <a:pt x="333" y="133"/>
                      <a:pt x="339" y="132"/>
                      <a:pt x="343" y="130"/>
                    </a:cubicBezTo>
                    <a:cubicBezTo>
                      <a:pt x="348" y="128"/>
                      <a:pt x="352" y="126"/>
                      <a:pt x="355" y="124"/>
                    </a:cubicBezTo>
                    <a:cubicBezTo>
                      <a:pt x="356" y="123"/>
                      <a:pt x="357" y="122"/>
                      <a:pt x="357" y="122"/>
                    </a:cubicBezTo>
                    <a:cubicBezTo>
                      <a:pt x="358" y="121"/>
                      <a:pt x="359" y="121"/>
                      <a:pt x="360" y="120"/>
                    </a:cubicBezTo>
                    <a:cubicBezTo>
                      <a:pt x="360" y="121"/>
                      <a:pt x="359" y="122"/>
                      <a:pt x="359" y="123"/>
                    </a:cubicBezTo>
                    <a:cubicBezTo>
                      <a:pt x="359" y="124"/>
                      <a:pt x="359" y="125"/>
                      <a:pt x="359" y="126"/>
                    </a:cubicBezTo>
                    <a:cubicBezTo>
                      <a:pt x="359" y="126"/>
                      <a:pt x="359" y="126"/>
                      <a:pt x="359" y="126"/>
                    </a:cubicBezTo>
                    <a:cubicBezTo>
                      <a:pt x="359" y="126"/>
                      <a:pt x="359" y="126"/>
                      <a:pt x="359" y="127"/>
                    </a:cubicBezTo>
                    <a:cubicBezTo>
                      <a:pt x="359" y="127"/>
                      <a:pt x="359" y="128"/>
                      <a:pt x="359" y="129"/>
                    </a:cubicBezTo>
                    <a:cubicBezTo>
                      <a:pt x="359" y="129"/>
                      <a:pt x="360" y="130"/>
                      <a:pt x="360" y="131"/>
                    </a:cubicBezTo>
                    <a:cubicBezTo>
                      <a:pt x="387" y="131"/>
                      <a:pt x="387" y="131"/>
                      <a:pt x="387" y="131"/>
                    </a:cubicBezTo>
                    <a:cubicBezTo>
                      <a:pt x="387" y="127"/>
                      <a:pt x="387" y="127"/>
                      <a:pt x="387" y="127"/>
                    </a:cubicBezTo>
                    <a:cubicBezTo>
                      <a:pt x="386" y="127"/>
                      <a:pt x="386" y="126"/>
                      <a:pt x="385" y="126"/>
                    </a:cubicBezTo>
                    <a:cubicBezTo>
                      <a:pt x="384" y="125"/>
                      <a:pt x="384" y="123"/>
                      <a:pt x="384" y="121"/>
                    </a:cubicBezTo>
                    <a:cubicBezTo>
                      <a:pt x="384" y="120"/>
                      <a:pt x="384" y="119"/>
                      <a:pt x="384" y="117"/>
                    </a:cubicBezTo>
                    <a:cubicBezTo>
                      <a:pt x="384" y="116"/>
                      <a:pt x="385" y="114"/>
                      <a:pt x="385" y="112"/>
                    </a:cubicBezTo>
                    <a:cubicBezTo>
                      <a:pt x="396" y="61"/>
                      <a:pt x="396" y="61"/>
                      <a:pt x="396" y="61"/>
                    </a:cubicBezTo>
                    <a:close/>
                    <a:moveTo>
                      <a:pt x="364" y="97"/>
                    </a:moveTo>
                    <a:cubicBezTo>
                      <a:pt x="364" y="97"/>
                      <a:pt x="364" y="97"/>
                      <a:pt x="364" y="97"/>
                    </a:cubicBezTo>
                    <a:cubicBezTo>
                      <a:pt x="363" y="102"/>
                      <a:pt x="360" y="106"/>
                      <a:pt x="356" y="109"/>
                    </a:cubicBezTo>
                    <a:cubicBezTo>
                      <a:pt x="352" y="112"/>
                      <a:pt x="347" y="114"/>
                      <a:pt x="343" y="115"/>
                    </a:cubicBezTo>
                    <a:cubicBezTo>
                      <a:pt x="342" y="116"/>
                      <a:pt x="341" y="116"/>
                      <a:pt x="340" y="116"/>
                    </a:cubicBezTo>
                    <a:cubicBezTo>
                      <a:pt x="339" y="116"/>
                      <a:pt x="338" y="116"/>
                      <a:pt x="338" y="116"/>
                    </a:cubicBezTo>
                    <a:cubicBezTo>
                      <a:pt x="337" y="116"/>
                      <a:pt x="337" y="116"/>
                      <a:pt x="336" y="116"/>
                    </a:cubicBezTo>
                    <a:cubicBezTo>
                      <a:pt x="336" y="116"/>
                      <a:pt x="336" y="116"/>
                      <a:pt x="335" y="116"/>
                    </a:cubicBezTo>
                    <a:cubicBezTo>
                      <a:pt x="333" y="115"/>
                      <a:pt x="332" y="114"/>
                      <a:pt x="330" y="113"/>
                    </a:cubicBezTo>
                    <a:cubicBezTo>
                      <a:pt x="329" y="112"/>
                      <a:pt x="328" y="110"/>
                      <a:pt x="328" y="108"/>
                    </a:cubicBezTo>
                    <a:cubicBezTo>
                      <a:pt x="328" y="107"/>
                      <a:pt x="328" y="107"/>
                      <a:pt x="328" y="107"/>
                    </a:cubicBezTo>
                    <a:cubicBezTo>
                      <a:pt x="328" y="107"/>
                      <a:pt x="328" y="107"/>
                      <a:pt x="328" y="107"/>
                    </a:cubicBezTo>
                    <a:cubicBezTo>
                      <a:pt x="328" y="106"/>
                      <a:pt x="328" y="106"/>
                      <a:pt x="328" y="106"/>
                    </a:cubicBezTo>
                    <a:cubicBezTo>
                      <a:pt x="328" y="105"/>
                      <a:pt x="328" y="105"/>
                      <a:pt x="328" y="104"/>
                    </a:cubicBezTo>
                    <a:cubicBezTo>
                      <a:pt x="330" y="99"/>
                      <a:pt x="332" y="96"/>
                      <a:pt x="336" y="94"/>
                    </a:cubicBezTo>
                    <a:cubicBezTo>
                      <a:pt x="339" y="92"/>
                      <a:pt x="344" y="91"/>
                      <a:pt x="348" y="90"/>
                    </a:cubicBezTo>
                    <a:cubicBezTo>
                      <a:pt x="354" y="89"/>
                      <a:pt x="358" y="89"/>
                      <a:pt x="360" y="88"/>
                    </a:cubicBezTo>
                    <a:cubicBezTo>
                      <a:pt x="363" y="87"/>
                      <a:pt x="365" y="86"/>
                      <a:pt x="366" y="85"/>
                    </a:cubicBezTo>
                    <a:cubicBezTo>
                      <a:pt x="364" y="97"/>
                      <a:pt x="364" y="97"/>
                      <a:pt x="364" y="97"/>
                    </a:cubicBezTo>
                    <a:close/>
                    <a:moveTo>
                      <a:pt x="517" y="3"/>
                    </a:moveTo>
                    <a:cubicBezTo>
                      <a:pt x="490" y="131"/>
                      <a:pt x="490" y="131"/>
                      <a:pt x="490" y="131"/>
                    </a:cubicBezTo>
                    <a:cubicBezTo>
                      <a:pt x="465" y="131"/>
                      <a:pt x="465" y="131"/>
                      <a:pt x="465" y="131"/>
                    </a:cubicBezTo>
                    <a:cubicBezTo>
                      <a:pt x="468" y="119"/>
                      <a:pt x="468" y="119"/>
                      <a:pt x="468" y="119"/>
                    </a:cubicBezTo>
                    <a:cubicBezTo>
                      <a:pt x="468" y="119"/>
                      <a:pt x="468" y="119"/>
                      <a:pt x="468" y="119"/>
                    </a:cubicBezTo>
                    <a:cubicBezTo>
                      <a:pt x="465" y="123"/>
                      <a:pt x="461" y="126"/>
                      <a:pt x="458" y="128"/>
                    </a:cubicBezTo>
                    <a:cubicBezTo>
                      <a:pt x="454" y="130"/>
                      <a:pt x="450" y="132"/>
                      <a:pt x="447" y="132"/>
                    </a:cubicBezTo>
                    <a:cubicBezTo>
                      <a:pt x="445" y="133"/>
                      <a:pt x="443" y="133"/>
                      <a:pt x="442" y="133"/>
                    </a:cubicBezTo>
                    <a:cubicBezTo>
                      <a:pt x="440" y="133"/>
                      <a:pt x="439" y="133"/>
                      <a:pt x="437" y="133"/>
                    </a:cubicBezTo>
                    <a:cubicBezTo>
                      <a:pt x="426" y="133"/>
                      <a:pt x="418" y="130"/>
                      <a:pt x="413" y="123"/>
                    </a:cubicBezTo>
                    <a:cubicBezTo>
                      <a:pt x="409" y="117"/>
                      <a:pt x="406" y="108"/>
                      <a:pt x="406" y="99"/>
                    </a:cubicBezTo>
                    <a:cubicBezTo>
                      <a:pt x="406" y="96"/>
                      <a:pt x="406" y="93"/>
                      <a:pt x="407" y="91"/>
                    </a:cubicBezTo>
                    <a:cubicBezTo>
                      <a:pt x="407" y="88"/>
                      <a:pt x="407" y="85"/>
                      <a:pt x="408" y="83"/>
                    </a:cubicBezTo>
                    <a:cubicBezTo>
                      <a:pt x="411" y="67"/>
                      <a:pt x="417" y="56"/>
                      <a:pt x="426" y="48"/>
                    </a:cubicBezTo>
                    <a:cubicBezTo>
                      <a:pt x="435" y="40"/>
                      <a:pt x="444" y="35"/>
                      <a:pt x="454" y="34"/>
                    </a:cubicBezTo>
                    <a:cubicBezTo>
                      <a:pt x="454" y="34"/>
                      <a:pt x="455" y="34"/>
                      <a:pt x="456" y="34"/>
                    </a:cubicBezTo>
                    <a:cubicBezTo>
                      <a:pt x="456" y="34"/>
                      <a:pt x="457" y="34"/>
                      <a:pt x="458" y="34"/>
                    </a:cubicBezTo>
                    <a:cubicBezTo>
                      <a:pt x="464" y="34"/>
                      <a:pt x="469" y="35"/>
                      <a:pt x="472" y="37"/>
                    </a:cubicBezTo>
                    <a:cubicBezTo>
                      <a:pt x="476" y="39"/>
                      <a:pt x="478" y="42"/>
                      <a:pt x="480" y="44"/>
                    </a:cubicBezTo>
                    <a:cubicBezTo>
                      <a:pt x="480" y="45"/>
                      <a:pt x="481" y="46"/>
                      <a:pt x="481" y="46"/>
                    </a:cubicBezTo>
                    <a:cubicBezTo>
                      <a:pt x="481" y="47"/>
                      <a:pt x="482" y="48"/>
                      <a:pt x="482" y="49"/>
                    </a:cubicBezTo>
                    <a:cubicBezTo>
                      <a:pt x="482" y="49"/>
                      <a:pt x="482" y="49"/>
                      <a:pt x="482" y="49"/>
                    </a:cubicBezTo>
                    <a:cubicBezTo>
                      <a:pt x="492" y="3"/>
                      <a:pt x="492" y="3"/>
                      <a:pt x="492" y="3"/>
                    </a:cubicBezTo>
                    <a:cubicBezTo>
                      <a:pt x="517" y="3"/>
                      <a:pt x="517" y="3"/>
                      <a:pt x="517" y="3"/>
                    </a:cubicBezTo>
                    <a:close/>
                    <a:moveTo>
                      <a:pt x="433" y="84"/>
                    </a:moveTo>
                    <a:cubicBezTo>
                      <a:pt x="433" y="86"/>
                      <a:pt x="433" y="87"/>
                      <a:pt x="433" y="89"/>
                    </a:cubicBezTo>
                    <a:cubicBezTo>
                      <a:pt x="432" y="91"/>
                      <a:pt x="432" y="92"/>
                      <a:pt x="432" y="94"/>
                    </a:cubicBezTo>
                    <a:cubicBezTo>
                      <a:pt x="432" y="99"/>
                      <a:pt x="433" y="103"/>
                      <a:pt x="436" y="107"/>
                    </a:cubicBezTo>
                    <a:cubicBezTo>
                      <a:pt x="438" y="111"/>
                      <a:pt x="442" y="113"/>
                      <a:pt x="448" y="113"/>
                    </a:cubicBezTo>
                    <a:cubicBezTo>
                      <a:pt x="456" y="113"/>
                      <a:pt x="462" y="110"/>
                      <a:pt x="466" y="105"/>
                    </a:cubicBezTo>
                    <a:cubicBezTo>
                      <a:pt x="471" y="99"/>
                      <a:pt x="474" y="93"/>
                      <a:pt x="476" y="86"/>
                    </a:cubicBezTo>
                    <a:cubicBezTo>
                      <a:pt x="476" y="85"/>
                      <a:pt x="476" y="85"/>
                      <a:pt x="476" y="84"/>
                    </a:cubicBezTo>
                    <a:cubicBezTo>
                      <a:pt x="476" y="84"/>
                      <a:pt x="476" y="83"/>
                      <a:pt x="476" y="83"/>
                    </a:cubicBezTo>
                    <a:cubicBezTo>
                      <a:pt x="476" y="81"/>
                      <a:pt x="477" y="80"/>
                      <a:pt x="477" y="78"/>
                    </a:cubicBezTo>
                    <a:cubicBezTo>
                      <a:pt x="477" y="77"/>
                      <a:pt x="477" y="75"/>
                      <a:pt x="477" y="74"/>
                    </a:cubicBezTo>
                    <a:cubicBezTo>
                      <a:pt x="477" y="69"/>
                      <a:pt x="476" y="64"/>
                      <a:pt x="474" y="61"/>
                    </a:cubicBezTo>
                    <a:cubicBezTo>
                      <a:pt x="471" y="57"/>
                      <a:pt x="467" y="55"/>
                      <a:pt x="461" y="55"/>
                    </a:cubicBezTo>
                    <a:cubicBezTo>
                      <a:pt x="453" y="55"/>
                      <a:pt x="447" y="58"/>
                      <a:pt x="442" y="64"/>
                    </a:cubicBezTo>
                    <a:cubicBezTo>
                      <a:pt x="438" y="70"/>
                      <a:pt x="435" y="77"/>
                      <a:pt x="433" y="84"/>
                    </a:cubicBezTo>
                    <a:cubicBezTo>
                      <a:pt x="433" y="84"/>
                      <a:pt x="433" y="84"/>
                      <a:pt x="433" y="84"/>
                    </a:cubicBezTo>
                    <a:close/>
                    <a:moveTo>
                      <a:pt x="614" y="84"/>
                    </a:moveTo>
                    <a:cubicBezTo>
                      <a:pt x="614" y="84"/>
                      <a:pt x="614" y="84"/>
                      <a:pt x="614" y="84"/>
                    </a:cubicBezTo>
                    <a:cubicBezTo>
                      <a:pt x="614" y="81"/>
                      <a:pt x="615" y="79"/>
                      <a:pt x="615" y="77"/>
                    </a:cubicBezTo>
                    <a:cubicBezTo>
                      <a:pt x="615" y="75"/>
                      <a:pt x="615" y="72"/>
                      <a:pt x="615" y="70"/>
                    </a:cubicBezTo>
                    <a:cubicBezTo>
                      <a:pt x="615" y="58"/>
                      <a:pt x="611" y="49"/>
                      <a:pt x="604" y="43"/>
                    </a:cubicBezTo>
                    <a:cubicBezTo>
                      <a:pt x="596" y="37"/>
                      <a:pt x="587" y="34"/>
                      <a:pt x="576" y="34"/>
                    </a:cubicBezTo>
                    <a:cubicBezTo>
                      <a:pt x="575" y="34"/>
                      <a:pt x="575" y="34"/>
                      <a:pt x="574" y="34"/>
                    </a:cubicBezTo>
                    <a:cubicBezTo>
                      <a:pt x="573" y="34"/>
                      <a:pt x="573" y="34"/>
                      <a:pt x="572" y="34"/>
                    </a:cubicBezTo>
                    <a:cubicBezTo>
                      <a:pt x="560" y="35"/>
                      <a:pt x="549" y="39"/>
                      <a:pt x="538" y="47"/>
                    </a:cubicBezTo>
                    <a:cubicBezTo>
                      <a:pt x="527" y="55"/>
                      <a:pt x="520" y="67"/>
                      <a:pt x="517" y="84"/>
                    </a:cubicBezTo>
                    <a:cubicBezTo>
                      <a:pt x="516" y="86"/>
                      <a:pt x="516" y="88"/>
                      <a:pt x="516" y="91"/>
                    </a:cubicBezTo>
                    <a:cubicBezTo>
                      <a:pt x="515" y="93"/>
                      <a:pt x="515" y="95"/>
                      <a:pt x="515" y="97"/>
                    </a:cubicBezTo>
                    <a:cubicBezTo>
                      <a:pt x="515" y="110"/>
                      <a:pt x="519" y="119"/>
                      <a:pt x="527" y="125"/>
                    </a:cubicBezTo>
                    <a:cubicBezTo>
                      <a:pt x="534" y="131"/>
                      <a:pt x="544" y="133"/>
                      <a:pt x="554" y="133"/>
                    </a:cubicBezTo>
                    <a:cubicBezTo>
                      <a:pt x="555" y="133"/>
                      <a:pt x="556" y="133"/>
                      <a:pt x="556" y="133"/>
                    </a:cubicBezTo>
                    <a:cubicBezTo>
                      <a:pt x="557" y="133"/>
                      <a:pt x="557" y="133"/>
                      <a:pt x="558" y="133"/>
                    </a:cubicBezTo>
                    <a:cubicBezTo>
                      <a:pt x="570" y="133"/>
                      <a:pt x="582" y="128"/>
                      <a:pt x="592" y="120"/>
                    </a:cubicBezTo>
                    <a:cubicBezTo>
                      <a:pt x="603" y="112"/>
                      <a:pt x="610" y="100"/>
                      <a:pt x="614" y="84"/>
                    </a:cubicBezTo>
                    <a:close/>
                    <a:moveTo>
                      <a:pt x="588" y="84"/>
                    </a:moveTo>
                    <a:cubicBezTo>
                      <a:pt x="588" y="84"/>
                      <a:pt x="588" y="84"/>
                      <a:pt x="588" y="84"/>
                    </a:cubicBezTo>
                    <a:cubicBezTo>
                      <a:pt x="588" y="85"/>
                      <a:pt x="587" y="86"/>
                      <a:pt x="587" y="88"/>
                    </a:cubicBezTo>
                    <a:cubicBezTo>
                      <a:pt x="587" y="89"/>
                      <a:pt x="586" y="91"/>
                      <a:pt x="585" y="92"/>
                    </a:cubicBezTo>
                    <a:cubicBezTo>
                      <a:pt x="584" y="97"/>
                      <a:pt x="581" y="102"/>
                      <a:pt x="576" y="106"/>
                    </a:cubicBezTo>
                    <a:cubicBezTo>
                      <a:pt x="572" y="110"/>
                      <a:pt x="566" y="113"/>
                      <a:pt x="559" y="113"/>
                    </a:cubicBezTo>
                    <a:cubicBezTo>
                      <a:pt x="552" y="113"/>
                      <a:pt x="547" y="111"/>
                      <a:pt x="545" y="107"/>
                    </a:cubicBezTo>
                    <a:cubicBezTo>
                      <a:pt x="542" y="103"/>
                      <a:pt x="541" y="99"/>
                      <a:pt x="541" y="94"/>
                    </a:cubicBezTo>
                    <a:cubicBezTo>
                      <a:pt x="541" y="93"/>
                      <a:pt x="541" y="91"/>
                      <a:pt x="541" y="89"/>
                    </a:cubicBezTo>
                    <a:cubicBezTo>
                      <a:pt x="542" y="87"/>
                      <a:pt x="542" y="85"/>
                      <a:pt x="542" y="84"/>
                    </a:cubicBezTo>
                    <a:cubicBezTo>
                      <a:pt x="543" y="82"/>
                      <a:pt x="543" y="81"/>
                      <a:pt x="543" y="80"/>
                    </a:cubicBezTo>
                    <a:cubicBezTo>
                      <a:pt x="544" y="78"/>
                      <a:pt x="544" y="77"/>
                      <a:pt x="545" y="75"/>
                    </a:cubicBezTo>
                    <a:cubicBezTo>
                      <a:pt x="547" y="70"/>
                      <a:pt x="550" y="66"/>
                      <a:pt x="554" y="61"/>
                    </a:cubicBezTo>
                    <a:cubicBezTo>
                      <a:pt x="558" y="57"/>
                      <a:pt x="564" y="55"/>
                      <a:pt x="571" y="55"/>
                    </a:cubicBezTo>
                    <a:cubicBezTo>
                      <a:pt x="578" y="55"/>
                      <a:pt x="583" y="57"/>
                      <a:pt x="585" y="61"/>
                    </a:cubicBezTo>
                    <a:cubicBezTo>
                      <a:pt x="588" y="64"/>
                      <a:pt x="589" y="69"/>
                      <a:pt x="589" y="74"/>
                    </a:cubicBezTo>
                    <a:cubicBezTo>
                      <a:pt x="589" y="74"/>
                      <a:pt x="589" y="75"/>
                      <a:pt x="589" y="75"/>
                    </a:cubicBezTo>
                    <a:cubicBezTo>
                      <a:pt x="589" y="76"/>
                      <a:pt x="589" y="76"/>
                      <a:pt x="589" y="77"/>
                    </a:cubicBezTo>
                    <a:cubicBezTo>
                      <a:pt x="589" y="78"/>
                      <a:pt x="589" y="79"/>
                      <a:pt x="589" y="80"/>
                    </a:cubicBezTo>
                    <a:cubicBezTo>
                      <a:pt x="588" y="82"/>
                      <a:pt x="588" y="83"/>
                      <a:pt x="588" y="84"/>
                    </a:cubicBezTo>
                    <a:close/>
                    <a:moveTo>
                      <a:pt x="696" y="92"/>
                    </a:moveTo>
                    <a:cubicBezTo>
                      <a:pt x="722" y="92"/>
                      <a:pt x="722" y="92"/>
                      <a:pt x="722" y="92"/>
                    </a:cubicBezTo>
                    <a:cubicBezTo>
                      <a:pt x="722" y="92"/>
                      <a:pt x="722" y="92"/>
                      <a:pt x="721" y="92"/>
                    </a:cubicBezTo>
                    <a:cubicBezTo>
                      <a:pt x="721" y="92"/>
                      <a:pt x="721" y="93"/>
                      <a:pt x="721" y="93"/>
                    </a:cubicBezTo>
                    <a:cubicBezTo>
                      <a:pt x="721" y="93"/>
                      <a:pt x="721" y="94"/>
                      <a:pt x="721" y="94"/>
                    </a:cubicBezTo>
                    <a:cubicBezTo>
                      <a:pt x="721" y="95"/>
                      <a:pt x="721" y="96"/>
                      <a:pt x="721" y="96"/>
                    </a:cubicBezTo>
                    <a:cubicBezTo>
                      <a:pt x="721" y="97"/>
                      <a:pt x="721" y="97"/>
                      <a:pt x="721" y="98"/>
                    </a:cubicBezTo>
                    <a:cubicBezTo>
                      <a:pt x="721" y="99"/>
                      <a:pt x="721" y="99"/>
                      <a:pt x="722" y="100"/>
                    </a:cubicBezTo>
                    <a:cubicBezTo>
                      <a:pt x="722" y="103"/>
                      <a:pt x="724" y="106"/>
                      <a:pt x="728" y="109"/>
                    </a:cubicBezTo>
                    <a:cubicBezTo>
                      <a:pt x="731" y="111"/>
                      <a:pt x="736" y="112"/>
                      <a:pt x="744" y="112"/>
                    </a:cubicBezTo>
                    <a:cubicBezTo>
                      <a:pt x="745" y="112"/>
                      <a:pt x="746" y="112"/>
                      <a:pt x="747" y="112"/>
                    </a:cubicBezTo>
                    <a:cubicBezTo>
                      <a:pt x="748" y="112"/>
                      <a:pt x="749" y="112"/>
                      <a:pt x="750" y="112"/>
                    </a:cubicBezTo>
                    <a:cubicBezTo>
                      <a:pt x="756" y="112"/>
                      <a:pt x="761" y="110"/>
                      <a:pt x="765" y="108"/>
                    </a:cubicBezTo>
                    <a:cubicBezTo>
                      <a:pt x="770" y="106"/>
                      <a:pt x="773" y="102"/>
                      <a:pt x="774" y="96"/>
                    </a:cubicBezTo>
                    <a:cubicBezTo>
                      <a:pt x="775" y="95"/>
                      <a:pt x="775" y="95"/>
                      <a:pt x="775" y="94"/>
                    </a:cubicBezTo>
                    <a:cubicBezTo>
                      <a:pt x="775" y="94"/>
                      <a:pt x="775" y="94"/>
                      <a:pt x="775" y="93"/>
                    </a:cubicBezTo>
                    <a:cubicBezTo>
                      <a:pt x="775" y="89"/>
                      <a:pt x="773" y="87"/>
                      <a:pt x="770" y="85"/>
                    </a:cubicBezTo>
                    <a:cubicBezTo>
                      <a:pt x="766" y="83"/>
                      <a:pt x="762" y="82"/>
                      <a:pt x="757" y="81"/>
                    </a:cubicBezTo>
                    <a:cubicBezTo>
                      <a:pt x="756" y="80"/>
                      <a:pt x="756" y="80"/>
                      <a:pt x="756" y="80"/>
                    </a:cubicBezTo>
                    <a:cubicBezTo>
                      <a:pt x="755" y="80"/>
                      <a:pt x="755" y="80"/>
                      <a:pt x="755" y="80"/>
                    </a:cubicBezTo>
                    <a:cubicBezTo>
                      <a:pt x="742" y="77"/>
                      <a:pt x="742" y="77"/>
                      <a:pt x="742" y="77"/>
                    </a:cubicBezTo>
                    <a:cubicBezTo>
                      <a:pt x="741" y="77"/>
                      <a:pt x="741" y="77"/>
                      <a:pt x="741" y="77"/>
                    </a:cubicBezTo>
                    <a:cubicBezTo>
                      <a:pt x="741" y="77"/>
                      <a:pt x="741" y="77"/>
                      <a:pt x="741" y="76"/>
                    </a:cubicBezTo>
                    <a:cubicBezTo>
                      <a:pt x="732" y="74"/>
                      <a:pt x="725" y="72"/>
                      <a:pt x="718" y="68"/>
                    </a:cubicBezTo>
                    <a:cubicBezTo>
                      <a:pt x="711" y="65"/>
                      <a:pt x="708" y="58"/>
                      <a:pt x="708" y="49"/>
                    </a:cubicBezTo>
                    <a:cubicBezTo>
                      <a:pt x="708" y="47"/>
                      <a:pt x="708" y="46"/>
                      <a:pt x="708" y="44"/>
                    </a:cubicBezTo>
                    <a:cubicBezTo>
                      <a:pt x="708" y="43"/>
                      <a:pt x="709" y="41"/>
                      <a:pt x="709" y="39"/>
                    </a:cubicBezTo>
                    <a:cubicBezTo>
                      <a:pt x="710" y="37"/>
                      <a:pt x="710" y="35"/>
                      <a:pt x="711" y="32"/>
                    </a:cubicBezTo>
                    <a:cubicBezTo>
                      <a:pt x="712" y="30"/>
                      <a:pt x="713" y="27"/>
                      <a:pt x="715" y="24"/>
                    </a:cubicBezTo>
                    <a:cubicBezTo>
                      <a:pt x="719" y="18"/>
                      <a:pt x="725" y="13"/>
                      <a:pt x="733" y="8"/>
                    </a:cubicBezTo>
                    <a:cubicBezTo>
                      <a:pt x="741" y="2"/>
                      <a:pt x="752" y="0"/>
                      <a:pt x="767" y="0"/>
                    </a:cubicBezTo>
                    <a:cubicBezTo>
                      <a:pt x="781" y="0"/>
                      <a:pt x="791" y="3"/>
                      <a:pt x="797" y="8"/>
                    </a:cubicBezTo>
                    <a:cubicBezTo>
                      <a:pt x="803" y="14"/>
                      <a:pt x="806" y="20"/>
                      <a:pt x="808" y="26"/>
                    </a:cubicBezTo>
                    <a:cubicBezTo>
                      <a:pt x="808" y="27"/>
                      <a:pt x="808" y="28"/>
                      <a:pt x="808" y="30"/>
                    </a:cubicBezTo>
                    <a:cubicBezTo>
                      <a:pt x="808" y="31"/>
                      <a:pt x="808" y="32"/>
                      <a:pt x="808" y="33"/>
                    </a:cubicBezTo>
                    <a:cubicBezTo>
                      <a:pt x="808" y="35"/>
                      <a:pt x="808" y="36"/>
                      <a:pt x="808" y="37"/>
                    </a:cubicBezTo>
                    <a:cubicBezTo>
                      <a:pt x="808" y="39"/>
                      <a:pt x="808" y="40"/>
                      <a:pt x="808" y="41"/>
                    </a:cubicBezTo>
                    <a:cubicBezTo>
                      <a:pt x="782" y="41"/>
                      <a:pt x="782" y="41"/>
                      <a:pt x="782" y="41"/>
                    </a:cubicBezTo>
                    <a:cubicBezTo>
                      <a:pt x="782" y="41"/>
                      <a:pt x="782" y="41"/>
                      <a:pt x="782" y="40"/>
                    </a:cubicBezTo>
                    <a:cubicBezTo>
                      <a:pt x="782" y="40"/>
                      <a:pt x="782" y="40"/>
                      <a:pt x="782" y="40"/>
                    </a:cubicBezTo>
                    <a:cubicBezTo>
                      <a:pt x="782" y="39"/>
                      <a:pt x="782" y="39"/>
                      <a:pt x="782" y="39"/>
                    </a:cubicBezTo>
                    <a:cubicBezTo>
                      <a:pt x="782" y="39"/>
                      <a:pt x="782" y="38"/>
                      <a:pt x="782" y="38"/>
                    </a:cubicBezTo>
                    <a:cubicBezTo>
                      <a:pt x="782" y="37"/>
                      <a:pt x="782" y="36"/>
                      <a:pt x="782" y="35"/>
                    </a:cubicBezTo>
                    <a:cubicBezTo>
                      <a:pt x="782" y="35"/>
                      <a:pt x="782" y="34"/>
                      <a:pt x="781" y="33"/>
                    </a:cubicBezTo>
                    <a:cubicBezTo>
                      <a:pt x="781" y="30"/>
                      <a:pt x="779" y="28"/>
                      <a:pt x="776" y="25"/>
                    </a:cubicBezTo>
                    <a:cubicBezTo>
                      <a:pt x="772" y="23"/>
                      <a:pt x="767" y="22"/>
                      <a:pt x="760" y="22"/>
                    </a:cubicBezTo>
                    <a:cubicBezTo>
                      <a:pt x="759" y="22"/>
                      <a:pt x="758" y="22"/>
                      <a:pt x="757" y="22"/>
                    </a:cubicBezTo>
                    <a:cubicBezTo>
                      <a:pt x="756" y="22"/>
                      <a:pt x="755" y="22"/>
                      <a:pt x="753" y="22"/>
                    </a:cubicBezTo>
                    <a:cubicBezTo>
                      <a:pt x="749" y="23"/>
                      <a:pt x="745" y="25"/>
                      <a:pt x="741" y="27"/>
                    </a:cubicBezTo>
                    <a:cubicBezTo>
                      <a:pt x="738" y="29"/>
                      <a:pt x="735" y="33"/>
                      <a:pt x="734" y="37"/>
                    </a:cubicBezTo>
                    <a:cubicBezTo>
                      <a:pt x="734" y="38"/>
                      <a:pt x="734" y="38"/>
                      <a:pt x="734" y="39"/>
                    </a:cubicBezTo>
                    <a:cubicBezTo>
                      <a:pt x="734" y="40"/>
                      <a:pt x="734" y="40"/>
                      <a:pt x="734" y="40"/>
                    </a:cubicBezTo>
                    <a:cubicBezTo>
                      <a:pt x="734" y="43"/>
                      <a:pt x="735" y="45"/>
                      <a:pt x="736" y="47"/>
                    </a:cubicBezTo>
                    <a:cubicBezTo>
                      <a:pt x="738" y="48"/>
                      <a:pt x="740" y="49"/>
                      <a:pt x="742" y="50"/>
                    </a:cubicBezTo>
                    <a:cubicBezTo>
                      <a:pt x="742" y="50"/>
                      <a:pt x="743" y="50"/>
                      <a:pt x="743" y="50"/>
                    </a:cubicBezTo>
                    <a:cubicBezTo>
                      <a:pt x="744" y="50"/>
                      <a:pt x="744" y="51"/>
                      <a:pt x="745" y="51"/>
                    </a:cubicBezTo>
                    <a:cubicBezTo>
                      <a:pt x="775" y="58"/>
                      <a:pt x="775" y="58"/>
                      <a:pt x="775" y="58"/>
                    </a:cubicBezTo>
                    <a:cubicBezTo>
                      <a:pt x="782" y="60"/>
                      <a:pt x="788" y="63"/>
                      <a:pt x="794" y="67"/>
                    </a:cubicBezTo>
                    <a:cubicBezTo>
                      <a:pt x="799" y="70"/>
                      <a:pt x="802" y="76"/>
                      <a:pt x="802" y="84"/>
                    </a:cubicBezTo>
                    <a:cubicBezTo>
                      <a:pt x="802" y="86"/>
                      <a:pt x="802" y="87"/>
                      <a:pt x="802" y="88"/>
                    </a:cubicBezTo>
                    <a:cubicBezTo>
                      <a:pt x="801" y="90"/>
                      <a:pt x="801" y="91"/>
                      <a:pt x="801" y="93"/>
                    </a:cubicBezTo>
                    <a:cubicBezTo>
                      <a:pt x="799" y="103"/>
                      <a:pt x="795" y="111"/>
                      <a:pt x="789" y="116"/>
                    </a:cubicBezTo>
                    <a:cubicBezTo>
                      <a:pt x="783" y="122"/>
                      <a:pt x="777" y="126"/>
                      <a:pt x="770" y="129"/>
                    </a:cubicBezTo>
                    <a:cubicBezTo>
                      <a:pt x="765" y="131"/>
                      <a:pt x="759" y="133"/>
                      <a:pt x="754" y="133"/>
                    </a:cubicBezTo>
                    <a:cubicBezTo>
                      <a:pt x="748" y="134"/>
                      <a:pt x="744" y="134"/>
                      <a:pt x="742" y="134"/>
                    </a:cubicBezTo>
                    <a:cubicBezTo>
                      <a:pt x="725" y="134"/>
                      <a:pt x="713" y="132"/>
                      <a:pt x="707" y="126"/>
                    </a:cubicBezTo>
                    <a:cubicBezTo>
                      <a:pt x="700" y="120"/>
                      <a:pt x="696" y="114"/>
                      <a:pt x="695" y="107"/>
                    </a:cubicBezTo>
                    <a:cubicBezTo>
                      <a:pt x="695" y="106"/>
                      <a:pt x="695" y="105"/>
                      <a:pt x="695" y="104"/>
                    </a:cubicBezTo>
                    <a:cubicBezTo>
                      <a:pt x="695" y="103"/>
                      <a:pt x="695" y="102"/>
                      <a:pt x="695" y="101"/>
                    </a:cubicBezTo>
                    <a:cubicBezTo>
                      <a:pt x="695" y="100"/>
                      <a:pt x="695" y="98"/>
                      <a:pt x="695" y="96"/>
                    </a:cubicBezTo>
                    <a:cubicBezTo>
                      <a:pt x="695" y="95"/>
                      <a:pt x="696" y="93"/>
                      <a:pt x="696" y="92"/>
                    </a:cubicBezTo>
                    <a:cubicBezTo>
                      <a:pt x="696" y="92"/>
                      <a:pt x="696" y="92"/>
                      <a:pt x="696" y="92"/>
                    </a:cubicBezTo>
                    <a:close/>
                    <a:moveTo>
                      <a:pt x="873" y="103"/>
                    </a:moveTo>
                    <a:cubicBezTo>
                      <a:pt x="898" y="103"/>
                      <a:pt x="898" y="103"/>
                      <a:pt x="898" y="103"/>
                    </a:cubicBezTo>
                    <a:cubicBezTo>
                      <a:pt x="894" y="111"/>
                      <a:pt x="890" y="117"/>
                      <a:pt x="884" y="122"/>
                    </a:cubicBezTo>
                    <a:cubicBezTo>
                      <a:pt x="878" y="126"/>
                      <a:pt x="873" y="129"/>
                      <a:pt x="867" y="131"/>
                    </a:cubicBezTo>
                    <a:cubicBezTo>
                      <a:pt x="864" y="132"/>
                      <a:pt x="861" y="132"/>
                      <a:pt x="858" y="133"/>
                    </a:cubicBezTo>
                    <a:cubicBezTo>
                      <a:pt x="855" y="133"/>
                      <a:pt x="853" y="133"/>
                      <a:pt x="850" y="133"/>
                    </a:cubicBezTo>
                    <a:cubicBezTo>
                      <a:pt x="839" y="133"/>
                      <a:pt x="830" y="131"/>
                      <a:pt x="823" y="126"/>
                    </a:cubicBezTo>
                    <a:cubicBezTo>
                      <a:pt x="815" y="121"/>
                      <a:pt x="812" y="112"/>
                      <a:pt x="812" y="99"/>
                    </a:cubicBezTo>
                    <a:cubicBezTo>
                      <a:pt x="812" y="97"/>
                      <a:pt x="812" y="94"/>
                      <a:pt x="812" y="91"/>
                    </a:cubicBezTo>
                    <a:cubicBezTo>
                      <a:pt x="813" y="88"/>
                      <a:pt x="813" y="85"/>
                      <a:pt x="814" y="82"/>
                    </a:cubicBezTo>
                    <a:cubicBezTo>
                      <a:pt x="814" y="79"/>
                      <a:pt x="815" y="76"/>
                      <a:pt x="817" y="72"/>
                    </a:cubicBezTo>
                    <a:cubicBezTo>
                      <a:pt x="818" y="68"/>
                      <a:pt x="820" y="64"/>
                      <a:pt x="823" y="60"/>
                    </a:cubicBezTo>
                    <a:cubicBezTo>
                      <a:pt x="827" y="53"/>
                      <a:pt x="832" y="47"/>
                      <a:pt x="840" y="42"/>
                    </a:cubicBezTo>
                    <a:cubicBezTo>
                      <a:pt x="847" y="37"/>
                      <a:pt x="857" y="34"/>
                      <a:pt x="870" y="34"/>
                    </a:cubicBezTo>
                    <a:cubicBezTo>
                      <a:pt x="871" y="34"/>
                      <a:pt x="872" y="34"/>
                      <a:pt x="873" y="34"/>
                    </a:cubicBezTo>
                    <a:cubicBezTo>
                      <a:pt x="875" y="34"/>
                      <a:pt x="876" y="34"/>
                      <a:pt x="877" y="34"/>
                    </a:cubicBezTo>
                    <a:cubicBezTo>
                      <a:pt x="884" y="36"/>
                      <a:pt x="891" y="39"/>
                      <a:pt x="896" y="43"/>
                    </a:cubicBezTo>
                    <a:cubicBezTo>
                      <a:pt x="902" y="48"/>
                      <a:pt x="905" y="57"/>
                      <a:pt x="905" y="69"/>
                    </a:cubicBezTo>
                    <a:cubicBezTo>
                      <a:pt x="905" y="71"/>
                      <a:pt x="905" y="74"/>
                      <a:pt x="905" y="77"/>
                    </a:cubicBezTo>
                    <a:cubicBezTo>
                      <a:pt x="904" y="80"/>
                      <a:pt x="904" y="83"/>
                      <a:pt x="903" y="86"/>
                    </a:cubicBezTo>
                    <a:cubicBezTo>
                      <a:pt x="902" y="90"/>
                      <a:pt x="902" y="90"/>
                      <a:pt x="902" y="90"/>
                    </a:cubicBezTo>
                    <a:cubicBezTo>
                      <a:pt x="837" y="90"/>
                      <a:pt x="837" y="90"/>
                      <a:pt x="837" y="90"/>
                    </a:cubicBezTo>
                    <a:cubicBezTo>
                      <a:pt x="837" y="91"/>
                      <a:pt x="837" y="92"/>
                      <a:pt x="837" y="93"/>
                    </a:cubicBezTo>
                    <a:cubicBezTo>
                      <a:pt x="837" y="94"/>
                      <a:pt x="837" y="96"/>
                      <a:pt x="837" y="97"/>
                    </a:cubicBezTo>
                    <a:cubicBezTo>
                      <a:pt x="837" y="97"/>
                      <a:pt x="837" y="98"/>
                      <a:pt x="837" y="99"/>
                    </a:cubicBezTo>
                    <a:cubicBezTo>
                      <a:pt x="837" y="99"/>
                      <a:pt x="837" y="100"/>
                      <a:pt x="837" y="100"/>
                    </a:cubicBezTo>
                    <a:cubicBezTo>
                      <a:pt x="837" y="104"/>
                      <a:pt x="839" y="107"/>
                      <a:pt x="841" y="110"/>
                    </a:cubicBezTo>
                    <a:cubicBezTo>
                      <a:pt x="843" y="112"/>
                      <a:pt x="848" y="114"/>
                      <a:pt x="854" y="114"/>
                    </a:cubicBezTo>
                    <a:cubicBezTo>
                      <a:pt x="855" y="114"/>
                      <a:pt x="856" y="114"/>
                      <a:pt x="856" y="114"/>
                    </a:cubicBezTo>
                    <a:cubicBezTo>
                      <a:pt x="857" y="114"/>
                      <a:pt x="857" y="113"/>
                      <a:pt x="858" y="113"/>
                    </a:cubicBezTo>
                    <a:cubicBezTo>
                      <a:pt x="861" y="113"/>
                      <a:pt x="864" y="112"/>
                      <a:pt x="866" y="110"/>
                    </a:cubicBezTo>
                    <a:cubicBezTo>
                      <a:pt x="869" y="108"/>
                      <a:pt x="871" y="106"/>
                      <a:pt x="873" y="103"/>
                    </a:cubicBezTo>
                    <a:cubicBezTo>
                      <a:pt x="873" y="103"/>
                      <a:pt x="873" y="103"/>
                      <a:pt x="873" y="103"/>
                    </a:cubicBezTo>
                    <a:close/>
                    <a:moveTo>
                      <a:pt x="841" y="74"/>
                    </a:moveTo>
                    <a:cubicBezTo>
                      <a:pt x="880" y="74"/>
                      <a:pt x="880" y="74"/>
                      <a:pt x="880" y="74"/>
                    </a:cubicBezTo>
                    <a:cubicBezTo>
                      <a:pt x="880" y="74"/>
                      <a:pt x="880" y="73"/>
                      <a:pt x="880" y="72"/>
                    </a:cubicBezTo>
                    <a:cubicBezTo>
                      <a:pt x="880" y="72"/>
                      <a:pt x="880" y="71"/>
                      <a:pt x="880" y="70"/>
                    </a:cubicBezTo>
                    <a:cubicBezTo>
                      <a:pt x="880" y="65"/>
                      <a:pt x="879" y="61"/>
                      <a:pt x="876" y="58"/>
                    </a:cubicBezTo>
                    <a:cubicBezTo>
                      <a:pt x="873" y="56"/>
                      <a:pt x="870" y="55"/>
                      <a:pt x="866" y="54"/>
                    </a:cubicBezTo>
                    <a:cubicBezTo>
                      <a:pt x="866" y="54"/>
                      <a:pt x="866" y="54"/>
                      <a:pt x="866" y="54"/>
                    </a:cubicBezTo>
                    <a:cubicBezTo>
                      <a:pt x="865" y="54"/>
                      <a:pt x="865" y="54"/>
                      <a:pt x="865" y="54"/>
                    </a:cubicBezTo>
                    <a:cubicBezTo>
                      <a:pt x="859" y="54"/>
                      <a:pt x="854" y="56"/>
                      <a:pt x="850" y="60"/>
                    </a:cubicBezTo>
                    <a:cubicBezTo>
                      <a:pt x="846" y="63"/>
                      <a:pt x="843" y="68"/>
                      <a:pt x="841" y="74"/>
                    </a:cubicBezTo>
                    <a:close/>
                    <a:moveTo>
                      <a:pt x="910" y="131"/>
                    </a:moveTo>
                    <a:cubicBezTo>
                      <a:pt x="930" y="36"/>
                      <a:pt x="930" y="36"/>
                      <a:pt x="930" y="36"/>
                    </a:cubicBezTo>
                    <a:cubicBezTo>
                      <a:pt x="954" y="36"/>
                      <a:pt x="954" y="36"/>
                      <a:pt x="954" y="36"/>
                    </a:cubicBezTo>
                    <a:cubicBezTo>
                      <a:pt x="950" y="53"/>
                      <a:pt x="950" y="53"/>
                      <a:pt x="950" y="53"/>
                    </a:cubicBezTo>
                    <a:cubicBezTo>
                      <a:pt x="951" y="53"/>
                      <a:pt x="951" y="53"/>
                      <a:pt x="951" y="53"/>
                    </a:cubicBezTo>
                    <a:cubicBezTo>
                      <a:pt x="954" y="48"/>
                      <a:pt x="958" y="44"/>
                      <a:pt x="963" y="40"/>
                    </a:cubicBezTo>
                    <a:cubicBezTo>
                      <a:pt x="967" y="36"/>
                      <a:pt x="973" y="34"/>
                      <a:pt x="981" y="34"/>
                    </a:cubicBezTo>
                    <a:cubicBezTo>
                      <a:pt x="982" y="34"/>
                      <a:pt x="982" y="34"/>
                      <a:pt x="983" y="34"/>
                    </a:cubicBezTo>
                    <a:cubicBezTo>
                      <a:pt x="984" y="34"/>
                      <a:pt x="985" y="34"/>
                      <a:pt x="986" y="34"/>
                    </a:cubicBezTo>
                    <a:cubicBezTo>
                      <a:pt x="980" y="59"/>
                      <a:pt x="980" y="59"/>
                      <a:pt x="980" y="59"/>
                    </a:cubicBezTo>
                    <a:cubicBezTo>
                      <a:pt x="979" y="59"/>
                      <a:pt x="979" y="59"/>
                      <a:pt x="978" y="59"/>
                    </a:cubicBezTo>
                    <a:cubicBezTo>
                      <a:pt x="977" y="59"/>
                      <a:pt x="976" y="59"/>
                      <a:pt x="975" y="59"/>
                    </a:cubicBezTo>
                    <a:cubicBezTo>
                      <a:pt x="975" y="59"/>
                      <a:pt x="975" y="59"/>
                      <a:pt x="974" y="59"/>
                    </a:cubicBezTo>
                    <a:cubicBezTo>
                      <a:pt x="974" y="59"/>
                      <a:pt x="973" y="59"/>
                      <a:pt x="973" y="59"/>
                    </a:cubicBezTo>
                    <a:cubicBezTo>
                      <a:pt x="964" y="59"/>
                      <a:pt x="958" y="61"/>
                      <a:pt x="954" y="65"/>
                    </a:cubicBezTo>
                    <a:cubicBezTo>
                      <a:pt x="950" y="69"/>
                      <a:pt x="948" y="73"/>
                      <a:pt x="946" y="78"/>
                    </a:cubicBezTo>
                    <a:cubicBezTo>
                      <a:pt x="946" y="79"/>
                      <a:pt x="946" y="79"/>
                      <a:pt x="946" y="80"/>
                    </a:cubicBezTo>
                    <a:cubicBezTo>
                      <a:pt x="946" y="81"/>
                      <a:pt x="945" y="81"/>
                      <a:pt x="945" y="82"/>
                    </a:cubicBezTo>
                    <a:cubicBezTo>
                      <a:pt x="935" y="131"/>
                      <a:pt x="935" y="131"/>
                      <a:pt x="935" y="131"/>
                    </a:cubicBezTo>
                    <a:cubicBezTo>
                      <a:pt x="910" y="131"/>
                      <a:pt x="910" y="131"/>
                      <a:pt x="910" y="131"/>
                    </a:cubicBezTo>
                    <a:close/>
                    <a:moveTo>
                      <a:pt x="1000" y="36"/>
                    </a:moveTo>
                    <a:cubicBezTo>
                      <a:pt x="980" y="131"/>
                      <a:pt x="980" y="131"/>
                      <a:pt x="980" y="131"/>
                    </a:cubicBezTo>
                    <a:cubicBezTo>
                      <a:pt x="1005" y="131"/>
                      <a:pt x="1005" y="131"/>
                      <a:pt x="1005" y="131"/>
                    </a:cubicBezTo>
                    <a:cubicBezTo>
                      <a:pt x="1025" y="36"/>
                      <a:pt x="1025" y="36"/>
                      <a:pt x="1025" y="36"/>
                    </a:cubicBezTo>
                    <a:cubicBezTo>
                      <a:pt x="1000" y="36"/>
                      <a:pt x="1000" y="36"/>
                      <a:pt x="1000" y="36"/>
                    </a:cubicBezTo>
                    <a:close/>
                    <a:moveTo>
                      <a:pt x="1032" y="2"/>
                    </a:moveTo>
                    <a:cubicBezTo>
                      <a:pt x="1027" y="25"/>
                      <a:pt x="1027" y="25"/>
                      <a:pt x="1027" y="25"/>
                    </a:cubicBezTo>
                    <a:cubicBezTo>
                      <a:pt x="1002" y="25"/>
                      <a:pt x="1002" y="25"/>
                      <a:pt x="1002" y="25"/>
                    </a:cubicBezTo>
                    <a:cubicBezTo>
                      <a:pt x="1007" y="2"/>
                      <a:pt x="1007" y="2"/>
                      <a:pt x="1007" y="2"/>
                    </a:cubicBezTo>
                    <a:cubicBezTo>
                      <a:pt x="1032" y="2"/>
                      <a:pt x="1032" y="2"/>
                      <a:pt x="1032" y="2"/>
                    </a:cubicBezTo>
                    <a:close/>
                    <a:moveTo>
                      <a:pt x="1090" y="103"/>
                    </a:moveTo>
                    <a:cubicBezTo>
                      <a:pt x="1116" y="103"/>
                      <a:pt x="1116" y="103"/>
                      <a:pt x="1116" y="103"/>
                    </a:cubicBezTo>
                    <a:cubicBezTo>
                      <a:pt x="1112" y="111"/>
                      <a:pt x="1107" y="117"/>
                      <a:pt x="1102" y="122"/>
                    </a:cubicBezTo>
                    <a:cubicBezTo>
                      <a:pt x="1096" y="126"/>
                      <a:pt x="1090" y="129"/>
                      <a:pt x="1084" y="131"/>
                    </a:cubicBezTo>
                    <a:cubicBezTo>
                      <a:pt x="1082" y="132"/>
                      <a:pt x="1079" y="132"/>
                      <a:pt x="1076" y="133"/>
                    </a:cubicBezTo>
                    <a:cubicBezTo>
                      <a:pt x="1073" y="133"/>
                      <a:pt x="1071" y="133"/>
                      <a:pt x="1068" y="133"/>
                    </a:cubicBezTo>
                    <a:cubicBezTo>
                      <a:pt x="1057" y="133"/>
                      <a:pt x="1048" y="131"/>
                      <a:pt x="1040" y="126"/>
                    </a:cubicBezTo>
                    <a:cubicBezTo>
                      <a:pt x="1033" y="121"/>
                      <a:pt x="1030" y="112"/>
                      <a:pt x="1030" y="99"/>
                    </a:cubicBezTo>
                    <a:cubicBezTo>
                      <a:pt x="1030" y="97"/>
                      <a:pt x="1030" y="94"/>
                      <a:pt x="1030" y="91"/>
                    </a:cubicBezTo>
                    <a:cubicBezTo>
                      <a:pt x="1031" y="88"/>
                      <a:pt x="1031" y="85"/>
                      <a:pt x="1032" y="82"/>
                    </a:cubicBezTo>
                    <a:cubicBezTo>
                      <a:pt x="1032" y="79"/>
                      <a:pt x="1033" y="76"/>
                      <a:pt x="1035" y="72"/>
                    </a:cubicBezTo>
                    <a:cubicBezTo>
                      <a:pt x="1036" y="68"/>
                      <a:pt x="1038" y="64"/>
                      <a:pt x="1041" y="60"/>
                    </a:cubicBezTo>
                    <a:cubicBezTo>
                      <a:pt x="1045" y="53"/>
                      <a:pt x="1050" y="47"/>
                      <a:pt x="1058" y="42"/>
                    </a:cubicBezTo>
                    <a:cubicBezTo>
                      <a:pt x="1065" y="37"/>
                      <a:pt x="1075" y="34"/>
                      <a:pt x="1087" y="34"/>
                    </a:cubicBezTo>
                    <a:cubicBezTo>
                      <a:pt x="1089" y="34"/>
                      <a:pt x="1090" y="34"/>
                      <a:pt x="1091" y="34"/>
                    </a:cubicBezTo>
                    <a:cubicBezTo>
                      <a:pt x="1093" y="34"/>
                      <a:pt x="1094" y="34"/>
                      <a:pt x="1095" y="34"/>
                    </a:cubicBezTo>
                    <a:cubicBezTo>
                      <a:pt x="1102" y="36"/>
                      <a:pt x="1108" y="39"/>
                      <a:pt x="1114" y="43"/>
                    </a:cubicBezTo>
                    <a:cubicBezTo>
                      <a:pt x="1120" y="48"/>
                      <a:pt x="1123" y="57"/>
                      <a:pt x="1123" y="69"/>
                    </a:cubicBezTo>
                    <a:cubicBezTo>
                      <a:pt x="1123" y="71"/>
                      <a:pt x="1123" y="74"/>
                      <a:pt x="1122" y="77"/>
                    </a:cubicBezTo>
                    <a:cubicBezTo>
                      <a:pt x="1122" y="80"/>
                      <a:pt x="1122" y="83"/>
                      <a:pt x="1121" y="86"/>
                    </a:cubicBezTo>
                    <a:cubicBezTo>
                      <a:pt x="1120" y="90"/>
                      <a:pt x="1120" y="90"/>
                      <a:pt x="1120" y="90"/>
                    </a:cubicBezTo>
                    <a:cubicBezTo>
                      <a:pt x="1055" y="90"/>
                      <a:pt x="1055" y="90"/>
                      <a:pt x="1055" y="90"/>
                    </a:cubicBezTo>
                    <a:cubicBezTo>
                      <a:pt x="1055" y="91"/>
                      <a:pt x="1055" y="92"/>
                      <a:pt x="1055" y="93"/>
                    </a:cubicBezTo>
                    <a:cubicBezTo>
                      <a:pt x="1054" y="94"/>
                      <a:pt x="1054" y="96"/>
                      <a:pt x="1054" y="97"/>
                    </a:cubicBezTo>
                    <a:cubicBezTo>
                      <a:pt x="1054" y="97"/>
                      <a:pt x="1054" y="98"/>
                      <a:pt x="1055" y="99"/>
                    </a:cubicBezTo>
                    <a:cubicBezTo>
                      <a:pt x="1055" y="99"/>
                      <a:pt x="1055" y="100"/>
                      <a:pt x="1055" y="100"/>
                    </a:cubicBezTo>
                    <a:cubicBezTo>
                      <a:pt x="1055" y="104"/>
                      <a:pt x="1057" y="107"/>
                      <a:pt x="1059" y="110"/>
                    </a:cubicBezTo>
                    <a:cubicBezTo>
                      <a:pt x="1061" y="112"/>
                      <a:pt x="1066" y="114"/>
                      <a:pt x="1072" y="114"/>
                    </a:cubicBezTo>
                    <a:cubicBezTo>
                      <a:pt x="1073" y="114"/>
                      <a:pt x="1073" y="114"/>
                      <a:pt x="1074" y="114"/>
                    </a:cubicBezTo>
                    <a:cubicBezTo>
                      <a:pt x="1075" y="114"/>
                      <a:pt x="1075" y="113"/>
                      <a:pt x="1076" y="113"/>
                    </a:cubicBezTo>
                    <a:cubicBezTo>
                      <a:pt x="1079" y="113"/>
                      <a:pt x="1082" y="112"/>
                      <a:pt x="1084" y="110"/>
                    </a:cubicBezTo>
                    <a:cubicBezTo>
                      <a:pt x="1087" y="108"/>
                      <a:pt x="1089" y="106"/>
                      <a:pt x="1090" y="103"/>
                    </a:cubicBezTo>
                    <a:cubicBezTo>
                      <a:pt x="1090" y="103"/>
                      <a:pt x="1090" y="103"/>
                      <a:pt x="1090" y="103"/>
                    </a:cubicBezTo>
                    <a:close/>
                    <a:moveTo>
                      <a:pt x="1059" y="74"/>
                    </a:moveTo>
                    <a:cubicBezTo>
                      <a:pt x="1098" y="74"/>
                      <a:pt x="1098" y="74"/>
                      <a:pt x="1098" y="74"/>
                    </a:cubicBezTo>
                    <a:cubicBezTo>
                      <a:pt x="1098" y="74"/>
                      <a:pt x="1098" y="73"/>
                      <a:pt x="1098" y="72"/>
                    </a:cubicBezTo>
                    <a:cubicBezTo>
                      <a:pt x="1098" y="72"/>
                      <a:pt x="1098" y="71"/>
                      <a:pt x="1098" y="70"/>
                    </a:cubicBezTo>
                    <a:cubicBezTo>
                      <a:pt x="1098" y="65"/>
                      <a:pt x="1096" y="61"/>
                      <a:pt x="1094" y="58"/>
                    </a:cubicBezTo>
                    <a:cubicBezTo>
                      <a:pt x="1091" y="56"/>
                      <a:pt x="1088" y="55"/>
                      <a:pt x="1084" y="54"/>
                    </a:cubicBezTo>
                    <a:cubicBezTo>
                      <a:pt x="1084" y="54"/>
                      <a:pt x="1084" y="54"/>
                      <a:pt x="1083" y="54"/>
                    </a:cubicBezTo>
                    <a:cubicBezTo>
                      <a:pt x="1083" y="54"/>
                      <a:pt x="1083" y="54"/>
                      <a:pt x="1083" y="54"/>
                    </a:cubicBezTo>
                    <a:cubicBezTo>
                      <a:pt x="1077" y="54"/>
                      <a:pt x="1072" y="56"/>
                      <a:pt x="1068" y="60"/>
                    </a:cubicBezTo>
                    <a:cubicBezTo>
                      <a:pt x="1064" y="63"/>
                      <a:pt x="1061" y="68"/>
                      <a:pt x="1059" y="74"/>
                    </a:cubicBezTo>
                    <a:close/>
                    <a:moveTo>
                      <a:pt x="1220" y="65"/>
                    </a:moveTo>
                    <a:cubicBezTo>
                      <a:pt x="1196" y="65"/>
                      <a:pt x="1196" y="65"/>
                      <a:pt x="1196" y="65"/>
                    </a:cubicBezTo>
                    <a:cubicBezTo>
                      <a:pt x="1196" y="65"/>
                      <a:pt x="1196" y="65"/>
                      <a:pt x="1196" y="65"/>
                    </a:cubicBezTo>
                    <a:cubicBezTo>
                      <a:pt x="1196" y="65"/>
                      <a:pt x="1196" y="65"/>
                      <a:pt x="1196" y="65"/>
                    </a:cubicBezTo>
                    <a:cubicBezTo>
                      <a:pt x="1196" y="65"/>
                      <a:pt x="1196" y="64"/>
                      <a:pt x="1196" y="64"/>
                    </a:cubicBezTo>
                    <a:cubicBezTo>
                      <a:pt x="1196" y="64"/>
                      <a:pt x="1196" y="64"/>
                      <a:pt x="1196" y="64"/>
                    </a:cubicBezTo>
                    <a:cubicBezTo>
                      <a:pt x="1196" y="61"/>
                      <a:pt x="1195" y="59"/>
                      <a:pt x="1193" y="56"/>
                    </a:cubicBezTo>
                    <a:cubicBezTo>
                      <a:pt x="1192" y="54"/>
                      <a:pt x="1188" y="53"/>
                      <a:pt x="1181" y="53"/>
                    </a:cubicBezTo>
                    <a:cubicBezTo>
                      <a:pt x="1176" y="53"/>
                      <a:pt x="1172" y="54"/>
                      <a:pt x="1169" y="55"/>
                    </a:cubicBezTo>
                    <a:cubicBezTo>
                      <a:pt x="1167" y="56"/>
                      <a:pt x="1165" y="58"/>
                      <a:pt x="1165" y="60"/>
                    </a:cubicBezTo>
                    <a:cubicBezTo>
                      <a:pt x="1165" y="60"/>
                      <a:pt x="1164" y="61"/>
                      <a:pt x="1164" y="61"/>
                    </a:cubicBezTo>
                    <a:cubicBezTo>
                      <a:pt x="1164" y="61"/>
                      <a:pt x="1164" y="62"/>
                      <a:pt x="1164" y="62"/>
                    </a:cubicBezTo>
                    <a:cubicBezTo>
                      <a:pt x="1164" y="62"/>
                      <a:pt x="1164" y="62"/>
                      <a:pt x="1164" y="62"/>
                    </a:cubicBezTo>
                    <a:cubicBezTo>
                      <a:pt x="1164" y="62"/>
                      <a:pt x="1164" y="62"/>
                      <a:pt x="1164" y="63"/>
                    </a:cubicBezTo>
                    <a:cubicBezTo>
                      <a:pt x="1164" y="63"/>
                      <a:pt x="1164" y="63"/>
                      <a:pt x="1164" y="63"/>
                    </a:cubicBezTo>
                    <a:cubicBezTo>
                      <a:pt x="1164" y="63"/>
                      <a:pt x="1164" y="63"/>
                      <a:pt x="1164" y="63"/>
                    </a:cubicBezTo>
                    <a:cubicBezTo>
                      <a:pt x="1164" y="66"/>
                      <a:pt x="1166" y="67"/>
                      <a:pt x="1169" y="68"/>
                    </a:cubicBezTo>
                    <a:cubicBezTo>
                      <a:pt x="1172" y="70"/>
                      <a:pt x="1175" y="71"/>
                      <a:pt x="1180" y="72"/>
                    </a:cubicBezTo>
                    <a:cubicBezTo>
                      <a:pt x="1181" y="72"/>
                      <a:pt x="1183" y="72"/>
                      <a:pt x="1185" y="73"/>
                    </a:cubicBezTo>
                    <a:cubicBezTo>
                      <a:pt x="1186" y="73"/>
                      <a:pt x="1188" y="73"/>
                      <a:pt x="1190" y="74"/>
                    </a:cubicBezTo>
                    <a:cubicBezTo>
                      <a:pt x="1196" y="75"/>
                      <a:pt x="1202" y="78"/>
                      <a:pt x="1208" y="81"/>
                    </a:cubicBezTo>
                    <a:cubicBezTo>
                      <a:pt x="1213" y="84"/>
                      <a:pt x="1216" y="89"/>
                      <a:pt x="1216" y="96"/>
                    </a:cubicBezTo>
                    <a:cubicBezTo>
                      <a:pt x="1216" y="96"/>
                      <a:pt x="1216" y="97"/>
                      <a:pt x="1216" y="98"/>
                    </a:cubicBezTo>
                    <a:cubicBezTo>
                      <a:pt x="1216" y="99"/>
                      <a:pt x="1215" y="100"/>
                      <a:pt x="1215" y="101"/>
                    </a:cubicBezTo>
                    <a:cubicBezTo>
                      <a:pt x="1213" y="110"/>
                      <a:pt x="1210" y="116"/>
                      <a:pt x="1204" y="121"/>
                    </a:cubicBezTo>
                    <a:cubicBezTo>
                      <a:pt x="1199" y="125"/>
                      <a:pt x="1193" y="129"/>
                      <a:pt x="1187" y="131"/>
                    </a:cubicBezTo>
                    <a:cubicBezTo>
                      <a:pt x="1183" y="132"/>
                      <a:pt x="1180" y="132"/>
                      <a:pt x="1176" y="133"/>
                    </a:cubicBezTo>
                    <a:cubicBezTo>
                      <a:pt x="1172" y="133"/>
                      <a:pt x="1169" y="133"/>
                      <a:pt x="1167" y="133"/>
                    </a:cubicBezTo>
                    <a:cubicBezTo>
                      <a:pt x="1167" y="133"/>
                      <a:pt x="1166" y="133"/>
                      <a:pt x="1166" y="133"/>
                    </a:cubicBezTo>
                    <a:cubicBezTo>
                      <a:pt x="1166" y="133"/>
                      <a:pt x="1166" y="133"/>
                      <a:pt x="1166" y="133"/>
                    </a:cubicBezTo>
                    <a:cubicBezTo>
                      <a:pt x="1156" y="133"/>
                      <a:pt x="1147" y="132"/>
                      <a:pt x="1139" y="128"/>
                    </a:cubicBezTo>
                    <a:cubicBezTo>
                      <a:pt x="1131" y="124"/>
                      <a:pt x="1127" y="117"/>
                      <a:pt x="1127" y="107"/>
                    </a:cubicBezTo>
                    <a:cubicBezTo>
                      <a:pt x="1127" y="106"/>
                      <a:pt x="1127" y="105"/>
                      <a:pt x="1128" y="104"/>
                    </a:cubicBezTo>
                    <a:cubicBezTo>
                      <a:pt x="1128" y="103"/>
                      <a:pt x="1128" y="102"/>
                      <a:pt x="1128" y="101"/>
                    </a:cubicBezTo>
                    <a:cubicBezTo>
                      <a:pt x="1154" y="101"/>
                      <a:pt x="1154" y="101"/>
                      <a:pt x="1154" y="101"/>
                    </a:cubicBezTo>
                    <a:cubicBezTo>
                      <a:pt x="1154" y="101"/>
                      <a:pt x="1153" y="102"/>
                      <a:pt x="1153" y="102"/>
                    </a:cubicBezTo>
                    <a:cubicBezTo>
                      <a:pt x="1153" y="103"/>
                      <a:pt x="1153" y="103"/>
                      <a:pt x="1153" y="104"/>
                    </a:cubicBezTo>
                    <a:cubicBezTo>
                      <a:pt x="1153" y="107"/>
                      <a:pt x="1155" y="110"/>
                      <a:pt x="1157" y="112"/>
                    </a:cubicBezTo>
                    <a:cubicBezTo>
                      <a:pt x="1160" y="114"/>
                      <a:pt x="1165" y="115"/>
                      <a:pt x="1171" y="115"/>
                    </a:cubicBezTo>
                    <a:cubicBezTo>
                      <a:pt x="1176" y="115"/>
                      <a:pt x="1180" y="114"/>
                      <a:pt x="1182" y="113"/>
                    </a:cubicBezTo>
                    <a:cubicBezTo>
                      <a:pt x="1185" y="112"/>
                      <a:pt x="1186" y="110"/>
                      <a:pt x="1187" y="109"/>
                    </a:cubicBezTo>
                    <a:cubicBezTo>
                      <a:pt x="1188" y="108"/>
                      <a:pt x="1188" y="107"/>
                      <a:pt x="1189" y="107"/>
                    </a:cubicBezTo>
                    <a:cubicBezTo>
                      <a:pt x="1189" y="106"/>
                      <a:pt x="1189" y="105"/>
                      <a:pt x="1189" y="105"/>
                    </a:cubicBezTo>
                    <a:cubicBezTo>
                      <a:pt x="1189" y="105"/>
                      <a:pt x="1189" y="105"/>
                      <a:pt x="1189" y="105"/>
                    </a:cubicBezTo>
                    <a:cubicBezTo>
                      <a:pt x="1189" y="104"/>
                      <a:pt x="1189" y="104"/>
                      <a:pt x="1189" y="104"/>
                    </a:cubicBezTo>
                    <a:cubicBezTo>
                      <a:pt x="1189" y="104"/>
                      <a:pt x="1189" y="104"/>
                      <a:pt x="1189" y="104"/>
                    </a:cubicBezTo>
                    <a:cubicBezTo>
                      <a:pt x="1189" y="104"/>
                      <a:pt x="1189" y="104"/>
                      <a:pt x="1189" y="104"/>
                    </a:cubicBezTo>
                    <a:cubicBezTo>
                      <a:pt x="1189" y="101"/>
                      <a:pt x="1188" y="99"/>
                      <a:pt x="1185" y="98"/>
                    </a:cubicBezTo>
                    <a:cubicBezTo>
                      <a:pt x="1182" y="97"/>
                      <a:pt x="1178" y="96"/>
                      <a:pt x="1173" y="95"/>
                    </a:cubicBezTo>
                    <a:cubicBezTo>
                      <a:pt x="1172" y="95"/>
                      <a:pt x="1170" y="94"/>
                      <a:pt x="1169" y="94"/>
                    </a:cubicBezTo>
                    <a:cubicBezTo>
                      <a:pt x="1167" y="94"/>
                      <a:pt x="1165" y="93"/>
                      <a:pt x="1164" y="93"/>
                    </a:cubicBezTo>
                    <a:cubicBezTo>
                      <a:pt x="1157" y="91"/>
                      <a:pt x="1152" y="89"/>
                      <a:pt x="1146" y="86"/>
                    </a:cubicBezTo>
                    <a:cubicBezTo>
                      <a:pt x="1141" y="83"/>
                      <a:pt x="1138" y="78"/>
                      <a:pt x="1138" y="71"/>
                    </a:cubicBezTo>
                    <a:cubicBezTo>
                      <a:pt x="1138" y="70"/>
                      <a:pt x="1138" y="69"/>
                      <a:pt x="1138" y="68"/>
                    </a:cubicBezTo>
                    <a:cubicBezTo>
                      <a:pt x="1139" y="68"/>
                      <a:pt x="1139" y="67"/>
                      <a:pt x="1139" y="66"/>
                    </a:cubicBezTo>
                    <a:cubicBezTo>
                      <a:pt x="1139" y="64"/>
                      <a:pt x="1139" y="63"/>
                      <a:pt x="1140" y="62"/>
                    </a:cubicBezTo>
                    <a:cubicBezTo>
                      <a:pt x="1140" y="60"/>
                      <a:pt x="1141" y="59"/>
                      <a:pt x="1142" y="58"/>
                    </a:cubicBezTo>
                    <a:cubicBezTo>
                      <a:pt x="1144" y="52"/>
                      <a:pt x="1149" y="46"/>
                      <a:pt x="1156" y="41"/>
                    </a:cubicBezTo>
                    <a:cubicBezTo>
                      <a:pt x="1162" y="36"/>
                      <a:pt x="1172" y="34"/>
                      <a:pt x="1184" y="34"/>
                    </a:cubicBezTo>
                    <a:cubicBezTo>
                      <a:pt x="1185" y="34"/>
                      <a:pt x="1186" y="34"/>
                      <a:pt x="1187" y="34"/>
                    </a:cubicBezTo>
                    <a:cubicBezTo>
                      <a:pt x="1187" y="34"/>
                      <a:pt x="1188" y="34"/>
                      <a:pt x="1189" y="34"/>
                    </a:cubicBezTo>
                    <a:cubicBezTo>
                      <a:pt x="1197" y="34"/>
                      <a:pt x="1204" y="36"/>
                      <a:pt x="1211" y="40"/>
                    </a:cubicBezTo>
                    <a:cubicBezTo>
                      <a:pt x="1217" y="43"/>
                      <a:pt x="1220" y="50"/>
                      <a:pt x="1220" y="59"/>
                    </a:cubicBezTo>
                    <a:cubicBezTo>
                      <a:pt x="1220" y="60"/>
                      <a:pt x="1220" y="61"/>
                      <a:pt x="1220" y="62"/>
                    </a:cubicBezTo>
                    <a:cubicBezTo>
                      <a:pt x="1220" y="63"/>
                      <a:pt x="1220" y="64"/>
                      <a:pt x="1220" y="65"/>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368" tIns="45684" rIns="91368" bIns="45684" numCol="1" anchor="t" anchorCtr="0" compatLnSpc="1">
                <a:prstTxWarp prst="textNoShape">
                  <a:avLst/>
                </a:prstTxWarp>
              </a:bodyPr>
              <a:lstStyle/>
              <a:p>
                <a:pPr defTabSz="913944"/>
                <a:endParaRPr lang="zh-CN" altLang="en-US" sz="1798">
                  <a:solidFill>
                    <a:schemeClr val="tx2"/>
                  </a:solidFill>
                  <a:latin typeface="Arial"/>
                  <a:ea typeface="微软雅黑"/>
                </a:endParaRPr>
              </a:p>
            </p:txBody>
          </p:sp>
        </p:grpSp>
        <p:sp>
          <p:nvSpPr>
            <p:cNvPr id="15" name="矩形 14"/>
            <p:cNvSpPr/>
            <p:nvPr/>
          </p:nvSpPr>
          <p:spPr>
            <a:xfrm>
              <a:off x="5322149" y="2001295"/>
              <a:ext cx="2428479" cy="680456"/>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4"/>
              <a:endParaRPr lang="zh-CN" altLang="en-US" sz="1798">
                <a:solidFill>
                  <a:schemeClr val="tx2"/>
                </a:solidFill>
                <a:latin typeface="Arial"/>
                <a:ea typeface="微软雅黑"/>
              </a:endParaRPr>
            </a:p>
          </p:txBody>
        </p:sp>
      </p:grpSp>
      <p:grpSp>
        <p:nvGrpSpPr>
          <p:cNvPr id="32" name="组合 31"/>
          <p:cNvGrpSpPr/>
          <p:nvPr/>
        </p:nvGrpSpPr>
        <p:grpSpPr>
          <a:xfrm rot="5400000">
            <a:off x="4131913" y="3636555"/>
            <a:ext cx="1185496" cy="935607"/>
            <a:chOff x="4672226" y="2203218"/>
            <a:chExt cx="2203458" cy="1840647"/>
          </a:xfrm>
        </p:grpSpPr>
        <p:sp>
          <p:nvSpPr>
            <p:cNvPr id="33" name="圆角矩形 32">
              <a:extLst>
                <a:ext uri="{FF2B5EF4-FFF2-40B4-BE49-F238E27FC236}">
                  <a16:creationId xmlns:a16="http://schemas.microsoft.com/office/drawing/2014/main" id="{BA0A2925-8093-5646-839B-B4654724045A}"/>
                </a:ext>
              </a:extLst>
            </p:cNvPr>
            <p:cNvSpPr/>
            <p:nvPr/>
          </p:nvSpPr>
          <p:spPr>
            <a:xfrm>
              <a:off x="4672226" y="2637707"/>
              <a:ext cx="333614" cy="1395456"/>
            </a:xfrm>
            <a:prstGeom prst="roundRect">
              <a:avLst>
                <a:gd name="adj" fmla="val 3824"/>
              </a:avLst>
            </a:prstGeom>
            <a:gradFill>
              <a:gsLst>
                <a:gs pos="98000">
                  <a:srgbClr val="0B4286">
                    <a:alpha val="63000"/>
                  </a:srgbClr>
                </a:gs>
                <a:gs pos="0">
                  <a:srgbClr val="1768CF"/>
                </a:gs>
              </a:gsLst>
              <a:lin ang="5400000" scaled="0"/>
            </a:gra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defTabSz="913944"/>
              <a:r>
                <a:rPr kumimoji="1" lang="en-US" sz="1000">
                  <a:solidFill>
                    <a:schemeClr val="tx2"/>
                  </a:solidFill>
                  <a:latin typeface="Arial"/>
                  <a:ea typeface="微软雅黑"/>
                </a:rPr>
                <a:t>Block</a:t>
              </a:r>
            </a:p>
          </p:txBody>
        </p:sp>
        <p:sp>
          <p:nvSpPr>
            <p:cNvPr id="34" name="圆角矩形 33">
              <a:extLst>
                <a:ext uri="{FF2B5EF4-FFF2-40B4-BE49-F238E27FC236}">
                  <a16:creationId xmlns:a16="http://schemas.microsoft.com/office/drawing/2014/main" id="{C6986926-69E1-154C-9166-3468DA1FB02B}"/>
                </a:ext>
              </a:extLst>
            </p:cNvPr>
            <p:cNvSpPr/>
            <p:nvPr/>
          </p:nvSpPr>
          <p:spPr>
            <a:xfrm>
              <a:off x="5130264" y="2637707"/>
              <a:ext cx="334800" cy="1406158"/>
            </a:xfrm>
            <a:prstGeom prst="roundRect">
              <a:avLst>
                <a:gd name="adj" fmla="val 3824"/>
              </a:avLst>
            </a:prstGeom>
            <a:gradFill>
              <a:gsLst>
                <a:gs pos="98000">
                  <a:srgbClr val="0061BD">
                    <a:alpha val="45000"/>
                  </a:srgbClr>
                </a:gs>
                <a:gs pos="0">
                  <a:srgbClr val="00A0F1"/>
                </a:gs>
              </a:gsLst>
              <a:lin ang="5400000" scaled="0"/>
            </a:gra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defTabSz="913944"/>
              <a:r>
                <a:rPr kumimoji="1" lang="en-US" sz="1000">
                  <a:solidFill>
                    <a:schemeClr val="tx2"/>
                  </a:solidFill>
                  <a:latin typeface="Arial"/>
                  <a:ea typeface="微软雅黑"/>
                </a:rPr>
                <a:t>File</a:t>
              </a:r>
            </a:p>
          </p:txBody>
        </p:sp>
        <p:sp>
          <p:nvSpPr>
            <p:cNvPr id="35" name="圆角矩形 34">
              <a:extLst>
                <a:ext uri="{FF2B5EF4-FFF2-40B4-BE49-F238E27FC236}">
                  <a16:creationId xmlns:a16="http://schemas.microsoft.com/office/drawing/2014/main" id="{C6986926-69E1-154C-9166-3468DA1FB02B}"/>
                </a:ext>
              </a:extLst>
            </p:cNvPr>
            <p:cNvSpPr/>
            <p:nvPr/>
          </p:nvSpPr>
          <p:spPr>
            <a:xfrm>
              <a:off x="6047526" y="2637707"/>
              <a:ext cx="334800" cy="1406158"/>
            </a:xfrm>
            <a:prstGeom prst="roundRect">
              <a:avLst>
                <a:gd name="adj" fmla="val 3824"/>
              </a:avLst>
            </a:prstGeom>
            <a:gradFill>
              <a:gsLst>
                <a:gs pos="98000">
                  <a:srgbClr val="0061BD">
                    <a:alpha val="45000"/>
                  </a:srgbClr>
                </a:gs>
                <a:gs pos="0">
                  <a:srgbClr val="00A0F1"/>
                </a:gs>
              </a:gsLst>
              <a:lin ang="5400000" scaled="0"/>
            </a:gra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defTabSz="913944"/>
              <a:r>
                <a:rPr kumimoji="1" lang="en-US" sz="1000">
                  <a:solidFill>
                    <a:schemeClr val="tx2"/>
                  </a:solidFill>
                  <a:latin typeface="Arial"/>
                  <a:ea typeface="微软雅黑"/>
                </a:rPr>
                <a:t>HDFS</a:t>
              </a:r>
            </a:p>
          </p:txBody>
        </p:sp>
        <p:sp>
          <p:nvSpPr>
            <p:cNvPr id="36" name="圆角矩形 35">
              <a:extLst>
                <a:ext uri="{FF2B5EF4-FFF2-40B4-BE49-F238E27FC236}">
                  <a16:creationId xmlns:a16="http://schemas.microsoft.com/office/drawing/2014/main" id="{BA0A2925-8093-5646-839B-B4654724045A}"/>
                </a:ext>
              </a:extLst>
            </p:cNvPr>
            <p:cNvSpPr/>
            <p:nvPr/>
          </p:nvSpPr>
          <p:spPr>
            <a:xfrm>
              <a:off x="5589488" y="2637707"/>
              <a:ext cx="333615" cy="1395456"/>
            </a:xfrm>
            <a:prstGeom prst="roundRect">
              <a:avLst>
                <a:gd name="adj" fmla="val 3824"/>
              </a:avLst>
            </a:prstGeom>
            <a:gradFill>
              <a:gsLst>
                <a:gs pos="98000">
                  <a:srgbClr val="0B4286">
                    <a:alpha val="63000"/>
                  </a:srgbClr>
                </a:gs>
                <a:gs pos="0">
                  <a:srgbClr val="1768CF"/>
                </a:gs>
              </a:gsLst>
              <a:lin ang="5400000" scaled="0"/>
            </a:gra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defTabSz="913944"/>
              <a:r>
                <a:rPr kumimoji="1" lang="en-US" sz="1000">
                  <a:solidFill>
                    <a:schemeClr val="tx2"/>
                  </a:solidFill>
                  <a:latin typeface="Arial"/>
                  <a:ea typeface="微软雅黑"/>
                </a:rPr>
                <a:t>Object</a:t>
              </a:r>
            </a:p>
          </p:txBody>
        </p:sp>
        <p:sp>
          <p:nvSpPr>
            <p:cNvPr id="37" name="圆角矩形 36">
              <a:extLst>
                <a:ext uri="{FF2B5EF4-FFF2-40B4-BE49-F238E27FC236}">
                  <a16:creationId xmlns:a16="http://schemas.microsoft.com/office/drawing/2014/main" id="{BA0A2925-8093-5646-839B-B4654724045A}"/>
                </a:ext>
              </a:extLst>
            </p:cNvPr>
            <p:cNvSpPr/>
            <p:nvPr/>
          </p:nvSpPr>
          <p:spPr>
            <a:xfrm>
              <a:off x="6506749" y="2637707"/>
              <a:ext cx="333614" cy="1395456"/>
            </a:xfrm>
            <a:prstGeom prst="roundRect">
              <a:avLst>
                <a:gd name="adj" fmla="val 3824"/>
              </a:avLst>
            </a:prstGeom>
            <a:gradFill>
              <a:gsLst>
                <a:gs pos="98000">
                  <a:srgbClr val="0B4286">
                    <a:alpha val="63000"/>
                  </a:srgbClr>
                </a:gs>
                <a:gs pos="0">
                  <a:srgbClr val="1768CF"/>
                </a:gs>
              </a:gsLst>
              <a:lin ang="5400000" scaled="0"/>
            </a:gra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defTabSz="913944"/>
              <a:r>
                <a:rPr kumimoji="1" lang="en-US" sz="1000">
                  <a:solidFill>
                    <a:schemeClr val="tx2"/>
                  </a:solidFill>
                  <a:latin typeface="Arial"/>
                  <a:ea typeface="微软雅黑"/>
                </a:rPr>
                <a:t>SQL</a:t>
              </a:r>
            </a:p>
          </p:txBody>
        </p:sp>
        <p:sp>
          <p:nvSpPr>
            <p:cNvPr id="38" name="五边形 37"/>
            <p:cNvSpPr/>
            <p:nvPr/>
          </p:nvSpPr>
          <p:spPr>
            <a:xfrm rot="16200000">
              <a:off x="5598714" y="1281534"/>
              <a:ext cx="355286" cy="2198654"/>
            </a:xfrm>
            <a:prstGeom prst="homePlate">
              <a:avLst>
                <a:gd name="adj" fmla="val 54931"/>
              </a:avLst>
            </a:prstGeom>
            <a:gradFill>
              <a:gsLst>
                <a:gs pos="0">
                  <a:srgbClr val="00B0F0">
                    <a:alpha val="64000"/>
                  </a:srgbClr>
                </a:gs>
                <a:gs pos="100000">
                  <a:srgbClr val="00B0F0">
                    <a:alpha val="28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defTabSz="913944"/>
              <a:endParaRPr lang="en-US" sz="1050">
                <a:solidFill>
                  <a:schemeClr val="tx2"/>
                </a:solidFill>
                <a:latin typeface="Arial"/>
                <a:ea typeface="微软雅黑"/>
              </a:endParaRPr>
            </a:p>
          </p:txBody>
        </p:sp>
      </p:grpSp>
      <p:sp>
        <p:nvSpPr>
          <p:cNvPr id="40" name="矩形 39"/>
          <p:cNvSpPr/>
          <p:nvPr/>
        </p:nvSpPr>
        <p:spPr>
          <a:xfrm>
            <a:off x="5203685" y="1383302"/>
            <a:ext cx="2555251" cy="343235"/>
          </a:xfrm>
          <a:prstGeom prst="rect">
            <a:avLst/>
          </a:prstGeom>
        </p:spPr>
        <p:txBody>
          <a:bodyPr wrap="none">
            <a:spAutoFit/>
          </a:bodyPr>
          <a:lstStyle/>
          <a:p>
            <a:pPr algn="ctr" defTabSz="913944">
              <a:lnSpc>
                <a:spcPct val="130000"/>
              </a:lnSpc>
            </a:pPr>
            <a:r>
              <a:rPr lang="en-US" sz="1400" b="1">
                <a:solidFill>
                  <a:schemeClr val="tx2"/>
                </a:solidFill>
                <a:latin typeface="Arial"/>
                <a:ea typeface="微软雅黑"/>
              </a:rPr>
              <a:t>OceanStor Dorado All Flash</a:t>
            </a:r>
          </a:p>
        </p:txBody>
      </p:sp>
      <p:grpSp>
        <p:nvGrpSpPr>
          <p:cNvPr id="42" name="组合 41"/>
          <p:cNvGrpSpPr/>
          <p:nvPr/>
        </p:nvGrpSpPr>
        <p:grpSpPr>
          <a:xfrm rot="5400000">
            <a:off x="4161960" y="2186155"/>
            <a:ext cx="1182911" cy="1139930"/>
            <a:chOff x="4657427" y="2213045"/>
            <a:chExt cx="2198654" cy="1830820"/>
          </a:xfrm>
        </p:grpSpPr>
        <p:sp>
          <p:nvSpPr>
            <p:cNvPr id="43" name="圆角矩形 42">
              <a:extLst>
                <a:ext uri="{FF2B5EF4-FFF2-40B4-BE49-F238E27FC236}">
                  <a16:creationId xmlns:a16="http://schemas.microsoft.com/office/drawing/2014/main" id="{BA0A2925-8093-5646-839B-B4654724045A}"/>
                </a:ext>
              </a:extLst>
            </p:cNvPr>
            <p:cNvSpPr/>
            <p:nvPr/>
          </p:nvSpPr>
          <p:spPr>
            <a:xfrm>
              <a:off x="4672226" y="2637707"/>
              <a:ext cx="333614" cy="1395456"/>
            </a:xfrm>
            <a:prstGeom prst="roundRect">
              <a:avLst>
                <a:gd name="adj" fmla="val 3824"/>
              </a:avLst>
            </a:prstGeom>
            <a:gradFill>
              <a:gsLst>
                <a:gs pos="98000">
                  <a:srgbClr val="0B4286">
                    <a:alpha val="63000"/>
                  </a:srgbClr>
                </a:gs>
                <a:gs pos="0">
                  <a:srgbClr val="1768CF"/>
                </a:gs>
              </a:gsLst>
              <a:lin ang="5400000" scaled="0"/>
            </a:gra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defTabSz="913944"/>
              <a:r>
                <a:rPr kumimoji="1" lang="en-US" sz="900">
                  <a:solidFill>
                    <a:schemeClr val="tx2"/>
                  </a:solidFill>
                  <a:latin typeface="Arial"/>
                  <a:ea typeface="微软雅黑"/>
                </a:rPr>
                <a:t>Production</a:t>
              </a:r>
            </a:p>
          </p:txBody>
        </p:sp>
        <p:sp>
          <p:nvSpPr>
            <p:cNvPr id="44" name="圆角矩形 43">
              <a:extLst>
                <a:ext uri="{FF2B5EF4-FFF2-40B4-BE49-F238E27FC236}">
                  <a16:creationId xmlns:a16="http://schemas.microsoft.com/office/drawing/2014/main" id="{C6986926-69E1-154C-9166-3468DA1FB02B}"/>
                </a:ext>
              </a:extLst>
            </p:cNvPr>
            <p:cNvSpPr/>
            <p:nvPr/>
          </p:nvSpPr>
          <p:spPr>
            <a:xfrm>
              <a:off x="5130264" y="2637707"/>
              <a:ext cx="334800" cy="1406158"/>
            </a:xfrm>
            <a:prstGeom prst="roundRect">
              <a:avLst>
                <a:gd name="adj" fmla="val 3824"/>
              </a:avLst>
            </a:prstGeom>
            <a:gradFill>
              <a:gsLst>
                <a:gs pos="98000">
                  <a:srgbClr val="0061BD">
                    <a:alpha val="45000"/>
                  </a:srgbClr>
                </a:gs>
                <a:gs pos="0">
                  <a:srgbClr val="00A0F1"/>
                </a:gs>
              </a:gsLst>
              <a:lin ang="5400000" scaled="0"/>
            </a:gra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defTabSz="913944"/>
              <a:r>
                <a:rPr kumimoji="1" lang="en-US" sz="1100">
                  <a:solidFill>
                    <a:schemeClr val="tx2"/>
                  </a:solidFill>
                  <a:latin typeface="Arial"/>
                  <a:ea typeface="微软雅黑"/>
                </a:rPr>
                <a:t>DR</a:t>
              </a:r>
            </a:p>
          </p:txBody>
        </p:sp>
        <p:sp>
          <p:nvSpPr>
            <p:cNvPr id="45" name="圆角矩形 44">
              <a:extLst>
                <a:ext uri="{FF2B5EF4-FFF2-40B4-BE49-F238E27FC236}">
                  <a16:creationId xmlns:a16="http://schemas.microsoft.com/office/drawing/2014/main" id="{C6986926-69E1-154C-9166-3468DA1FB02B}"/>
                </a:ext>
              </a:extLst>
            </p:cNvPr>
            <p:cNvSpPr/>
            <p:nvPr/>
          </p:nvSpPr>
          <p:spPr>
            <a:xfrm>
              <a:off x="6047526" y="2637707"/>
              <a:ext cx="334800" cy="1406158"/>
            </a:xfrm>
            <a:prstGeom prst="roundRect">
              <a:avLst>
                <a:gd name="adj" fmla="val 3824"/>
              </a:avLst>
            </a:prstGeom>
            <a:gradFill>
              <a:gsLst>
                <a:gs pos="98000">
                  <a:srgbClr val="0061BD">
                    <a:alpha val="45000"/>
                  </a:srgbClr>
                </a:gs>
                <a:gs pos="0">
                  <a:srgbClr val="00A0F1"/>
                </a:gs>
              </a:gsLst>
              <a:lin ang="5400000" scaled="0"/>
            </a:gra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defTabSz="913944"/>
              <a:r>
                <a:rPr kumimoji="1" lang="en-US" sz="1100">
                  <a:solidFill>
                    <a:schemeClr val="tx2"/>
                  </a:solidFill>
                  <a:latin typeface="Arial"/>
                  <a:ea typeface="微软雅黑"/>
                </a:rPr>
                <a:t>Archive</a:t>
              </a:r>
            </a:p>
          </p:txBody>
        </p:sp>
        <p:sp>
          <p:nvSpPr>
            <p:cNvPr id="46" name="圆角矩形 45">
              <a:extLst>
                <a:ext uri="{FF2B5EF4-FFF2-40B4-BE49-F238E27FC236}">
                  <a16:creationId xmlns:a16="http://schemas.microsoft.com/office/drawing/2014/main" id="{BA0A2925-8093-5646-839B-B4654724045A}"/>
                </a:ext>
              </a:extLst>
            </p:cNvPr>
            <p:cNvSpPr/>
            <p:nvPr/>
          </p:nvSpPr>
          <p:spPr>
            <a:xfrm>
              <a:off x="5589488" y="2637707"/>
              <a:ext cx="333614" cy="1395456"/>
            </a:xfrm>
            <a:prstGeom prst="roundRect">
              <a:avLst>
                <a:gd name="adj" fmla="val 3824"/>
              </a:avLst>
            </a:prstGeom>
            <a:gradFill>
              <a:gsLst>
                <a:gs pos="98000">
                  <a:srgbClr val="0B4286">
                    <a:alpha val="63000"/>
                  </a:srgbClr>
                </a:gs>
                <a:gs pos="0">
                  <a:srgbClr val="1768CF"/>
                </a:gs>
              </a:gsLst>
              <a:lin ang="5400000" scaled="0"/>
            </a:gra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defTabSz="913944"/>
              <a:r>
                <a:rPr kumimoji="1" lang="en-US" sz="1100">
                  <a:solidFill>
                    <a:schemeClr val="tx2"/>
                  </a:solidFill>
                  <a:latin typeface="Arial"/>
                  <a:ea typeface="微软雅黑"/>
                </a:rPr>
                <a:t>Backup</a:t>
              </a:r>
            </a:p>
          </p:txBody>
        </p:sp>
        <p:sp>
          <p:nvSpPr>
            <p:cNvPr id="47" name="圆角矩形 46">
              <a:extLst>
                <a:ext uri="{FF2B5EF4-FFF2-40B4-BE49-F238E27FC236}">
                  <a16:creationId xmlns:a16="http://schemas.microsoft.com/office/drawing/2014/main" id="{BA0A2925-8093-5646-839B-B4654724045A}"/>
                </a:ext>
              </a:extLst>
            </p:cNvPr>
            <p:cNvSpPr/>
            <p:nvPr/>
          </p:nvSpPr>
          <p:spPr>
            <a:xfrm>
              <a:off x="6506749" y="2637707"/>
              <a:ext cx="333614" cy="1395456"/>
            </a:xfrm>
            <a:prstGeom prst="roundRect">
              <a:avLst>
                <a:gd name="adj" fmla="val 3824"/>
              </a:avLst>
            </a:prstGeom>
            <a:gradFill>
              <a:gsLst>
                <a:gs pos="98000">
                  <a:srgbClr val="0B4286">
                    <a:alpha val="63000"/>
                  </a:srgbClr>
                </a:gs>
                <a:gs pos="0">
                  <a:srgbClr val="1768CF"/>
                </a:gs>
              </a:gsLst>
              <a:lin ang="5400000" scaled="0"/>
            </a:gra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defTabSz="913944"/>
              <a:r>
                <a:rPr kumimoji="1" lang="en-US" sz="1100">
                  <a:solidFill>
                    <a:schemeClr val="tx2"/>
                  </a:solidFill>
                  <a:latin typeface="Arial"/>
                  <a:ea typeface="微软雅黑"/>
                </a:rPr>
                <a:t>Analytics</a:t>
              </a:r>
            </a:p>
          </p:txBody>
        </p:sp>
        <p:sp>
          <p:nvSpPr>
            <p:cNvPr id="48" name="五边形 47"/>
            <p:cNvSpPr/>
            <p:nvPr/>
          </p:nvSpPr>
          <p:spPr>
            <a:xfrm rot="16200000">
              <a:off x="5579111" y="1291361"/>
              <a:ext cx="355286" cy="2198654"/>
            </a:xfrm>
            <a:prstGeom prst="homePlate">
              <a:avLst>
                <a:gd name="adj" fmla="val 54931"/>
              </a:avLst>
            </a:prstGeom>
            <a:gradFill>
              <a:gsLst>
                <a:gs pos="0">
                  <a:srgbClr val="00B0F0">
                    <a:alpha val="64000"/>
                  </a:srgbClr>
                </a:gs>
                <a:gs pos="100000">
                  <a:srgbClr val="00B0F0">
                    <a:alpha val="28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defTabSz="913944"/>
              <a:endParaRPr lang="en-US" sz="1200">
                <a:solidFill>
                  <a:schemeClr val="tx2"/>
                </a:solidFill>
                <a:latin typeface="Arial"/>
                <a:ea typeface="微软雅黑"/>
              </a:endParaRPr>
            </a:p>
          </p:txBody>
        </p:sp>
      </p:grpSp>
      <p:sp>
        <p:nvSpPr>
          <p:cNvPr id="52" name="圆角矩形 51">
            <a:extLst>
              <a:ext uri="{FF2B5EF4-FFF2-40B4-BE49-F238E27FC236}">
                <a16:creationId xmlns:a16="http://schemas.microsoft.com/office/drawing/2014/main" id="{BA0A2925-8093-5646-839B-B4654724045A}"/>
              </a:ext>
            </a:extLst>
          </p:cNvPr>
          <p:cNvSpPr/>
          <p:nvPr/>
        </p:nvSpPr>
        <p:spPr>
          <a:xfrm rot="5400000">
            <a:off x="6248995" y="3573057"/>
            <a:ext cx="518555" cy="1432608"/>
          </a:xfrm>
          <a:prstGeom prst="roundRect">
            <a:avLst>
              <a:gd name="adj" fmla="val 3824"/>
            </a:avLst>
          </a:prstGeom>
          <a:gradFill>
            <a:gsLst>
              <a:gs pos="98000">
                <a:srgbClr val="0B4286">
                  <a:alpha val="63000"/>
                </a:srgbClr>
              </a:gs>
              <a:gs pos="0">
                <a:srgbClr val="1768CF"/>
              </a:gs>
            </a:gsLst>
            <a:lin ang="5400000" scaled="0"/>
          </a:gra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defTabSz="913944"/>
            <a:r>
              <a:rPr kumimoji="1" lang="en-US" sz="1000">
                <a:solidFill>
                  <a:schemeClr val="tx2"/>
                </a:solidFill>
                <a:latin typeface="Arial"/>
                <a:ea typeface="微软雅黑"/>
              </a:rPr>
              <a:t>Online upgrade</a:t>
            </a:r>
          </a:p>
        </p:txBody>
      </p:sp>
      <p:sp>
        <p:nvSpPr>
          <p:cNvPr id="53" name="圆角矩形 52">
            <a:extLst>
              <a:ext uri="{FF2B5EF4-FFF2-40B4-BE49-F238E27FC236}">
                <a16:creationId xmlns:a16="http://schemas.microsoft.com/office/drawing/2014/main" id="{C6986926-69E1-154C-9166-3468DA1FB02B}"/>
              </a:ext>
            </a:extLst>
          </p:cNvPr>
          <p:cNvSpPr/>
          <p:nvPr/>
        </p:nvSpPr>
        <p:spPr>
          <a:xfrm rot="5400000">
            <a:off x="6351725" y="4030952"/>
            <a:ext cx="331690" cy="1443593"/>
          </a:xfrm>
          <a:prstGeom prst="roundRect">
            <a:avLst>
              <a:gd name="adj" fmla="val 3824"/>
            </a:avLst>
          </a:prstGeom>
          <a:gradFill>
            <a:gsLst>
              <a:gs pos="98000">
                <a:srgbClr val="0061BD">
                  <a:alpha val="45000"/>
                </a:srgbClr>
              </a:gs>
              <a:gs pos="0">
                <a:srgbClr val="00A0F1"/>
              </a:gs>
            </a:gsLst>
            <a:lin ang="5400000" scaled="0"/>
          </a:gra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defTabSz="913944"/>
            <a:r>
              <a:rPr kumimoji="1" lang="en-US" sz="900">
                <a:solidFill>
                  <a:schemeClr val="tx2"/>
                </a:solidFill>
                <a:latin typeface="Arial"/>
                <a:ea typeface="微软雅黑"/>
              </a:rPr>
              <a:t>Plug-and-play</a:t>
            </a:r>
          </a:p>
        </p:txBody>
      </p:sp>
      <p:sp>
        <p:nvSpPr>
          <p:cNvPr id="54" name="圆角矩形 53">
            <a:extLst>
              <a:ext uri="{FF2B5EF4-FFF2-40B4-BE49-F238E27FC236}">
                <a16:creationId xmlns:a16="http://schemas.microsoft.com/office/drawing/2014/main" id="{C6986926-69E1-154C-9166-3468DA1FB02B}"/>
              </a:ext>
            </a:extLst>
          </p:cNvPr>
          <p:cNvSpPr/>
          <p:nvPr/>
        </p:nvSpPr>
        <p:spPr>
          <a:xfrm rot="5400000">
            <a:off x="6332098" y="4778261"/>
            <a:ext cx="331690" cy="1443593"/>
          </a:xfrm>
          <a:prstGeom prst="roundRect">
            <a:avLst>
              <a:gd name="adj" fmla="val 3824"/>
            </a:avLst>
          </a:prstGeom>
          <a:gradFill>
            <a:gsLst>
              <a:gs pos="98000">
                <a:srgbClr val="0061BD">
                  <a:alpha val="45000"/>
                </a:srgbClr>
              </a:gs>
              <a:gs pos="0">
                <a:srgbClr val="00A0F1"/>
              </a:gs>
            </a:gsLst>
            <a:lin ang="5400000" scaled="0"/>
          </a:gra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defTabSz="913944"/>
            <a:r>
              <a:rPr kumimoji="1" lang="en-US" sz="900">
                <a:solidFill>
                  <a:schemeClr val="tx2"/>
                </a:solidFill>
                <a:latin typeface="Arial"/>
                <a:ea typeface="微软雅黑"/>
              </a:rPr>
              <a:t>Always on</a:t>
            </a:r>
          </a:p>
        </p:txBody>
      </p:sp>
      <p:sp>
        <p:nvSpPr>
          <p:cNvPr id="55" name="圆角矩形 54">
            <a:extLst>
              <a:ext uri="{FF2B5EF4-FFF2-40B4-BE49-F238E27FC236}">
                <a16:creationId xmlns:a16="http://schemas.microsoft.com/office/drawing/2014/main" id="{BA0A2925-8093-5646-839B-B4654724045A}"/>
              </a:ext>
            </a:extLst>
          </p:cNvPr>
          <p:cNvSpPr/>
          <p:nvPr/>
        </p:nvSpPr>
        <p:spPr>
          <a:xfrm rot="5400000">
            <a:off x="6353180" y="4399682"/>
            <a:ext cx="321171" cy="1443593"/>
          </a:xfrm>
          <a:prstGeom prst="roundRect">
            <a:avLst>
              <a:gd name="adj" fmla="val 3824"/>
            </a:avLst>
          </a:prstGeom>
          <a:gradFill>
            <a:gsLst>
              <a:gs pos="98000">
                <a:srgbClr val="0B4286">
                  <a:alpha val="63000"/>
                </a:srgbClr>
              </a:gs>
              <a:gs pos="0">
                <a:srgbClr val="1768CF"/>
              </a:gs>
            </a:gsLst>
            <a:lin ang="5400000" scaled="0"/>
          </a:gra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defTabSz="913944"/>
            <a:r>
              <a:rPr kumimoji="1" lang="en-US" sz="1000">
                <a:solidFill>
                  <a:schemeClr val="tx2"/>
                </a:solidFill>
                <a:latin typeface="Arial"/>
                <a:ea typeface="微软雅黑"/>
              </a:rPr>
              <a:t>No migration</a:t>
            </a:r>
          </a:p>
        </p:txBody>
      </p:sp>
      <p:grpSp>
        <p:nvGrpSpPr>
          <p:cNvPr id="6" name="Group 5">
            <a:extLst>
              <a:ext uri="{FF2B5EF4-FFF2-40B4-BE49-F238E27FC236}">
                <a16:creationId xmlns:a16="http://schemas.microsoft.com/office/drawing/2014/main" id="{2A6CB7DC-2D50-4341-8DB0-63BDE26FF9D3}"/>
              </a:ext>
            </a:extLst>
          </p:cNvPr>
          <p:cNvGrpSpPr/>
          <p:nvPr/>
        </p:nvGrpSpPr>
        <p:grpSpPr>
          <a:xfrm rot="10800000">
            <a:off x="5557744" y="3568186"/>
            <a:ext cx="1919651" cy="435823"/>
            <a:chOff x="5497343" y="5555674"/>
            <a:chExt cx="1919651" cy="435823"/>
          </a:xfrm>
        </p:grpSpPr>
        <p:sp>
          <p:nvSpPr>
            <p:cNvPr id="56" name="五边形 55"/>
            <p:cNvSpPr/>
            <p:nvPr/>
          </p:nvSpPr>
          <p:spPr>
            <a:xfrm rot="5400000">
              <a:off x="6239257" y="4813760"/>
              <a:ext cx="435823" cy="1919651"/>
            </a:xfrm>
            <a:prstGeom prst="homePlate">
              <a:avLst>
                <a:gd name="adj" fmla="val 54931"/>
              </a:avLst>
            </a:prstGeom>
            <a:gradFill>
              <a:gsLst>
                <a:gs pos="0">
                  <a:srgbClr val="00B0F0">
                    <a:alpha val="64000"/>
                  </a:srgbClr>
                </a:gs>
                <a:gs pos="100000">
                  <a:srgbClr val="00B0F0">
                    <a:alpha val="28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defTabSz="913944"/>
              <a:endParaRPr lang="en-US" sz="1200">
                <a:solidFill>
                  <a:schemeClr val="tx2"/>
                </a:solidFill>
                <a:latin typeface="Arial"/>
                <a:ea typeface="微软雅黑"/>
              </a:endParaRPr>
            </a:p>
          </p:txBody>
        </p:sp>
        <p:sp>
          <p:nvSpPr>
            <p:cNvPr id="59" name="文本框 58"/>
            <p:cNvSpPr txBox="1"/>
            <p:nvPr/>
          </p:nvSpPr>
          <p:spPr>
            <a:xfrm rot="10800000">
              <a:off x="5804529" y="5593215"/>
              <a:ext cx="1476944" cy="276991"/>
            </a:xfrm>
            <a:prstGeom prst="rect">
              <a:avLst/>
            </a:prstGeom>
            <a:noFill/>
          </p:spPr>
          <p:txBody>
            <a:bodyPr vert="horz" wrap="square" rtlCol="0">
              <a:spAutoFit/>
            </a:bodyPr>
            <a:lstStyle/>
            <a:p>
              <a:pPr algn="ctr" defTabSz="913944"/>
              <a:r>
                <a:rPr lang="en-US" sz="1200" err="1">
                  <a:solidFill>
                    <a:schemeClr val="tx2"/>
                  </a:solidFill>
                  <a:latin typeface="Arial"/>
                  <a:ea typeface="微软雅黑"/>
                </a:rPr>
                <a:t>AIOps</a:t>
              </a:r>
              <a:r>
                <a:rPr lang="en-US" sz="1200">
                  <a:solidFill>
                    <a:schemeClr val="tx2"/>
                  </a:solidFill>
                  <a:latin typeface="Arial"/>
                  <a:ea typeface="微软雅黑"/>
                </a:rPr>
                <a:t> O&amp;M</a:t>
              </a:r>
            </a:p>
          </p:txBody>
        </p:sp>
      </p:grpSp>
      <p:pic>
        <p:nvPicPr>
          <p:cNvPr id="60" name="图片 5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05519" y="3944787"/>
            <a:ext cx="1610670" cy="2029490"/>
          </a:xfrm>
          <a:prstGeom prst="rect">
            <a:avLst/>
          </a:prstGeom>
        </p:spPr>
      </p:pic>
      <p:sp>
        <p:nvSpPr>
          <p:cNvPr id="4" name="TextBox 3">
            <a:extLst>
              <a:ext uri="{FF2B5EF4-FFF2-40B4-BE49-F238E27FC236}">
                <a16:creationId xmlns:a16="http://schemas.microsoft.com/office/drawing/2014/main" id="{8804D560-A735-4018-940D-4909F9E1A349}"/>
              </a:ext>
            </a:extLst>
          </p:cNvPr>
          <p:cNvSpPr txBox="1"/>
          <p:nvPr/>
        </p:nvSpPr>
        <p:spPr>
          <a:xfrm>
            <a:off x="5684900" y="2941072"/>
            <a:ext cx="1605636" cy="307777"/>
          </a:xfrm>
          <a:prstGeom prst="rect">
            <a:avLst/>
          </a:prstGeom>
          <a:noFill/>
        </p:spPr>
        <p:txBody>
          <a:bodyPr wrap="square" rtlCol="0">
            <a:spAutoFit/>
          </a:bodyPr>
          <a:lstStyle/>
          <a:p>
            <a:r>
              <a:rPr lang="en-US" sz="1400" b="1">
                <a:solidFill>
                  <a:schemeClr val="tx2"/>
                </a:solidFill>
              </a:rPr>
              <a:t>OceanStor 100D</a:t>
            </a:r>
          </a:p>
        </p:txBody>
      </p:sp>
      <p:sp>
        <p:nvSpPr>
          <p:cNvPr id="23" name="TextBox 22">
            <a:extLst>
              <a:ext uri="{FF2B5EF4-FFF2-40B4-BE49-F238E27FC236}">
                <a16:creationId xmlns:a16="http://schemas.microsoft.com/office/drawing/2014/main" id="{E13EF095-B0AA-4326-BC97-00D5B90C9E38}"/>
              </a:ext>
            </a:extLst>
          </p:cNvPr>
          <p:cNvSpPr txBox="1"/>
          <p:nvPr/>
        </p:nvSpPr>
        <p:spPr>
          <a:xfrm>
            <a:off x="8211714" y="1720383"/>
            <a:ext cx="3624877" cy="4247317"/>
          </a:xfrm>
          <a:prstGeom prst="rect">
            <a:avLst/>
          </a:prstGeom>
          <a:noFill/>
        </p:spPr>
        <p:txBody>
          <a:bodyPr wrap="square" rtlCol="0">
            <a:spAutoFit/>
          </a:bodyPr>
          <a:lstStyle/>
          <a:p>
            <a:pPr marL="342900" indent="-342900">
              <a:buFont typeface="+mj-lt"/>
              <a:buAutoNum type="arabicPeriod"/>
            </a:pPr>
            <a:r>
              <a:rPr lang="en-US"/>
              <a:t>OceanStor Dorado and 100D share one data architecture, which provides Block/File/Object/HDFS/SQL services and enterprise features. </a:t>
            </a:r>
            <a:r>
              <a:rPr lang="en-US" err="1"/>
              <a:t>Kunpeng</a:t>
            </a:r>
            <a:r>
              <a:rPr lang="en-US"/>
              <a:t> and </a:t>
            </a:r>
            <a:r>
              <a:rPr lang="en-US" err="1"/>
              <a:t>HiSilicon</a:t>
            </a:r>
            <a:r>
              <a:rPr lang="en-US"/>
              <a:t> chips provide best performance and TCO.</a:t>
            </a:r>
          </a:p>
          <a:p>
            <a:pPr marL="342900" indent="-342900">
              <a:buFont typeface="+mj-lt"/>
              <a:buAutoNum type="arabicPeriod"/>
            </a:pPr>
            <a:endParaRPr lang="en-US"/>
          </a:p>
          <a:p>
            <a:pPr marL="342900" indent="-342900">
              <a:buFont typeface="+mj-lt"/>
              <a:buAutoNum type="arabicPeriod"/>
            </a:pPr>
            <a:r>
              <a:rPr lang="en-US"/>
              <a:t>Unified management platform, with AI-chip assisted optimization and management, with cloud-based </a:t>
            </a:r>
            <a:r>
              <a:rPr lang="en-US" err="1"/>
              <a:t>AIOps</a:t>
            </a:r>
            <a:r>
              <a:rPr lang="en-US"/>
              <a:t> support.</a:t>
            </a:r>
          </a:p>
          <a:p>
            <a:pPr marL="342900" indent="-342900">
              <a:buFont typeface="+mj-lt"/>
              <a:buAutoNum type="arabicPeriod"/>
            </a:pPr>
            <a:endParaRPr lang="en-US"/>
          </a:p>
        </p:txBody>
      </p:sp>
      <p:grpSp>
        <p:nvGrpSpPr>
          <p:cNvPr id="96" name="组合 41">
            <a:extLst>
              <a:ext uri="{FF2B5EF4-FFF2-40B4-BE49-F238E27FC236}">
                <a16:creationId xmlns:a16="http://schemas.microsoft.com/office/drawing/2014/main" id="{EC8363A1-FB84-4771-9B8E-F3CE24EB91F8}"/>
              </a:ext>
            </a:extLst>
          </p:cNvPr>
          <p:cNvGrpSpPr/>
          <p:nvPr/>
        </p:nvGrpSpPr>
        <p:grpSpPr>
          <a:xfrm>
            <a:off x="4569717" y="5753804"/>
            <a:ext cx="760643" cy="760643"/>
            <a:chOff x="1013777" y="3873124"/>
            <a:chExt cx="1708158" cy="1708158"/>
          </a:xfrm>
        </p:grpSpPr>
        <p:sp>
          <p:nvSpPr>
            <p:cNvPr id="97" name="椭圆 42">
              <a:extLst>
                <a:ext uri="{FF2B5EF4-FFF2-40B4-BE49-F238E27FC236}">
                  <a16:creationId xmlns:a16="http://schemas.microsoft.com/office/drawing/2014/main" id="{C612EDBC-7C3D-4468-BD7C-C6DC65BB26FA}"/>
                </a:ext>
              </a:extLst>
            </p:cNvPr>
            <p:cNvSpPr/>
            <p:nvPr/>
          </p:nvSpPr>
          <p:spPr>
            <a:xfrm>
              <a:off x="1013777" y="3873124"/>
              <a:ext cx="1708158" cy="1708158"/>
            </a:xfrm>
            <a:prstGeom prst="ellipse">
              <a:avLst/>
            </a:prstGeom>
            <a:noFill/>
            <a:ln w="9525" cap="flat" cmpd="sng" algn="ctr">
              <a:gradFill flip="none" rotWithShape="1">
                <a:gsLst>
                  <a:gs pos="0">
                    <a:srgbClr val="33CCFF"/>
                  </a:gs>
                  <a:gs pos="50000">
                    <a:srgbClr val="66FFFF">
                      <a:alpha val="0"/>
                    </a:srgbClr>
                  </a:gs>
                  <a:gs pos="100000">
                    <a:srgbClr val="66FFFF"/>
                  </a:gs>
                </a:gsLst>
                <a:lin ang="0" scaled="1"/>
                <a:tileRect/>
              </a:gradFill>
              <a:prstDash val="solid"/>
              <a:round/>
              <a:headEnd type="none" w="med" len="med"/>
              <a:tailEnd type="none" w="med" len="med"/>
            </a:ln>
            <a:effectLst/>
          </p:spPr>
          <p:txBody>
            <a:bodyPr rtlCol="0" anchor="ctr"/>
            <a:lstStyle/>
            <a:p>
              <a:pPr algn="ctr" defTabSz="1218784"/>
              <a:endParaRPr kumimoji="1" lang="zh-CN" altLang="en-US" sz="600">
                <a:solidFill>
                  <a:prstClr val="white"/>
                </a:solidFill>
                <a:latin typeface="Arial"/>
                <a:ea typeface="宋体" charset="-122"/>
              </a:endParaRPr>
            </a:p>
          </p:txBody>
        </p:sp>
        <p:sp>
          <p:nvSpPr>
            <p:cNvPr id="98" name="椭圆 43">
              <a:extLst>
                <a:ext uri="{FF2B5EF4-FFF2-40B4-BE49-F238E27FC236}">
                  <a16:creationId xmlns:a16="http://schemas.microsoft.com/office/drawing/2014/main" id="{3BDB812B-9C98-4C0F-AB24-5D2ACE309BDA}"/>
                </a:ext>
              </a:extLst>
            </p:cNvPr>
            <p:cNvSpPr/>
            <p:nvPr/>
          </p:nvSpPr>
          <p:spPr>
            <a:xfrm>
              <a:off x="1069881" y="3929229"/>
              <a:ext cx="1595949" cy="1595947"/>
            </a:xfrm>
            <a:prstGeom prst="ellipse">
              <a:avLst/>
            </a:prstGeom>
            <a:gradFill flip="none" rotWithShape="1">
              <a:gsLst>
                <a:gs pos="89000">
                  <a:srgbClr val="0098DE"/>
                </a:gs>
                <a:gs pos="97000">
                  <a:srgbClr val="0070C0"/>
                </a:gs>
                <a:gs pos="62000">
                  <a:srgbClr val="00A0E4">
                    <a:alpha val="11000"/>
                  </a:srgbClr>
                </a:gs>
                <a:gs pos="0">
                  <a:srgbClr val="00B0F0">
                    <a:alpha val="0"/>
                  </a:srgbClr>
                </a:gs>
              </a:gsLst>
              <a:path path="circle">
                <a:fillToRect l="50000" t="50000" r="50000" b="50000"/>
              </a:path>
              <a:tileRect/>
            </a:gradFill>
            <a:ln w="12700" cap="flat" cmpd="sng" algn="ctr">
              <a:solidFill>
                <a:srgbClr val="33CCFF"/>
              </a:solidFill>
              <a:prstDash val="solid"/>
              <a:round/>
              <a:headEnd type="none" w="med" len="med"/>
              <a:tailEnd type="none" w="med" len="med"/>
            </a:ln>
            <a:effectLst>
              <a:softEdge rad="0"/>
            </a:effectLst>
          </p:spPr>
          <p:txBody>
            <a:bodyPr rtlCol="0" anchor="ctr"/>
            <a:lstStyle/>
            <a:p>
              <a:pPr algn="ctr" defTabSz="1218784"/>
              <a:endParaRPr kumimoji="1" lang="zh-CN" altLang="en-US" sz="600">
                <a:solidFill>
                  <a:prstClr val="white"/>
                </a:solidFill>
                <a:latin typeface="Arial"/>
                <a:ea typeface="宋体" charset="-122"/>
              </a:endParaRPr>
            </a:p>
          </p:txBody>
        </p:sp>
      </p:grpSp>
      <p:grpSp>
        <p:nvGrpSpPr>
          <p:cNvPr id="108" name="组合 59">
            <a:extLst>
              <a:ext uri="{FF2B5EF4-FFF2-40B4-BE49-F238E27FC236}">
                <a16:creationId xmlns:a16="http://schemas.microsoft.com/office/drawing/2014/main" id="{4A8E71EA-A696-42C6-AFC7-199CDEBD9E81}"/>
              </a:ext>
            </a:extLst>
          </p:cNvPr>
          <p:cNvGrpSpPr/>
          <p:nvPr/>
        </p:nvGrpSpPr>
        <p:grpSpPr>
          <a:xfrm>
            <a:off x="7017062" y="5781695"/>
            <a:ext cx="760643" cy="760643"/>
            <a:chOff x="1013777" y="3873124"/>
            <a:chExt cx="1708158" cy="1708158"/>
          </a:xfrm>
        </p:grpSpPr>
        <p:sp>
          <p:nvSpPr>
            <p:cNvPr id="109" name="椭圆 60">
              <a:extLst>
                <a:ext uri="{FF2B5EF4-FFF2-40B4-BE49-F238E27FC236}">
                  <a16:creationId xmlns:a16="http://schemas.microsoft.com/office/drawing/2014/main" id="{771B0EEC-2208-45FF-BDE0-5BBBFCD71D31}"/>
                </a:ext>
              </a:extLst>
            </p:cNvPr>
            <p:cNvSpPr/>
            <p:nvPr/>
          </p:nvSpPr>
          <p:spPr>
            <a:xfrm>
              <a:off x="1013777" y="3873124"/>
              <a:ext cx="1708158" cy="1708158"/>
            </a:xfrm>
            <a:prstGeom prst="ellipse">
              <a:avLst/>
            </a:prstGeom>
            <a:noFill/>
            <a:ln w="9525" cap="flat" cmpd="sng" algn="ctr">
              <a:gradFill flip="none" rotWithShape="1">
                <a:gsLst>
                  <a:gs pos="0">
                    <a:srgbClr val="33CCFF"/>
                  </a:gs>
                  <a:gs pos="50000">
                    <a:srgbClr val="66FFFF">
                      <a:alpha val="0"/>
                    </a:srgbClr>
                  </a:gs>
                  <a:gs pos="100000">
                    <a:srgbClr val="66FFFF"/>
                  </a:gs>
                </a:gsLst>
                <a:lin ang="0" scaled="1"/>
                <a:tileRect/>
              </a:gradFill>
              <a:prstDash val="solid"/>
              <a:round/>
              <a:headEnd type="none" w="med" len="med"/>
              <a:tailEnd type="none" w="med" len="med"/>
            </a:ln>
            <a:effectLst/>
          </p:spPr>
          <p:txBody>
            <a:bodyPr rtlCol="0" anchor="ctr"/>
            <a:lstStyle/>
            <a:p>
              <a:pPr algn="ctr" defTabSz="1218784"/>
              <a:endParaRPr kumimoji="1" lang="zh-CN" altLang="en-US" sz="600">
                <a:solidFill>
                  <a:prstClr val="white"/>
                </a:solidFill>
                <a:latin typeface="Arial"/>
                <a:ea typeface="宋体" charset="-122"/>
              </a:endParaRPr>
            </a:p>
          </p:txBody>
        </p:sp>
        <p:sp>
          <p:nvSpPr>
            <p:cNvPr id="110" name="椭圆 61">
              <a:extLst>
                <a:ext uri="{FF2B5EF4-FFF2-40B4-BE49-F238E27FC236}">
                  <a16:creationId xmlns:a16="http://schemas.microsoft.com/office/drawing/2014/main" id="{3285DD2F-3B1B-481D-82AD-1A9640C3B374}"/>
                </a:ext>
              </a:extLst>
            </p:cNvPr>
            <p:cNvSpPr/>
            <p:nvPr/>
          </p:nvSpPr>
          <p:spPr>
            <a:xfrm>
              <a:off x="1069881" y="3929229"/>
              <a:ext cx="1595949" cy="1595947"/>
            </a:xfrm>
            <a:prstGeom prst="ellipse">
              <a:avLst/>
            </a:prstGeom>
            <a:gradFill flip="none" rotWithShape="1">
              <a:gsLst>
                <a:gs pos="89000">
                  <a:srgbClr val="0098DE"/>
                </a:gs>
                <a:gs pos="97000">
                  <a:srgbClr val="0070C0"/>
                </a:gs>
                <a:gs pos="62000">
                  <a:srgbClr val="00A0E4">
                    <a:alpha val="11000"/>
                  </a:srgbClr>
                </a:gs>
                <a:gs pos="0">
                  <a:srgbClr val="00B0F0">
                    <a:alpha val="0"/>
                  </a:srgbClr>
                </a:gs>
              </a:gsLst>
              <a:path path="circle">
                <a:fillToRect l="50000" t="50000" r="50000" b="50000"/>
              </a:path>
              <a:tileRect/>
            </a:gradFill>
            <a:ln w="12700" cap="flat" cmpd="sng" algn="ctr">
              <a:solidFill>
                <a:srgbClr val="33CCFF"/>
              </a:solidFill>
              <a:prstDash val="solid"/>
              <a:round/>
              <a:headEnd type="none" w="med" len="med"/>
              <a:tailEnd type="none" w="med" len="med"/>
            </a:ln>
            <a:effectLst>
              <a:softEdge rad="0"/>
            </a:effectLst>
          </p:spPr>
          <p:txBody>
            <a:bodyPr rtlCol="0" anchor="ctr"/>
            <a:lstStyle/>
            <a:p>
              <a:pPr algn="ctr" defTabSz="1218784"/>
              <a:endParaRPr kumimoji="1" lang="zh-CN" altLang="en-US" sz="600">
                <a:solidFill>
                  <a:prstClr val="white"/>
                </a:solidFill>
                <a:latin typeface="Arial"/>
                <a:ea typeface="宋体" charset="-122"/>
              </a:endParaRPr>
            </a:p>
          </p:txBody>
        </p:sp>
      </p:grpSp>
      <p:pic>
        <p:nvPicPr>
          <p:cNvPr id="112" name="1171416230">
            <a:extLst>
              <a:ext uri="{FF2B5EF4-FFF2-40B4-BE49-F238E27FC236}">
                <a16:creationId xmlns:a16="http://schemas.microsoft.com/office/drawing/2014/main" id="{A5243094-40A4-4817-BFD7-ACDB5A638C87}"/>
              </a:ext>
            </a:extLst>
          </p:cNvPr>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7241445" y="5998155"/>
            <a:ext cx="323053" cy="323907"/>
          </a:xfrm>
          <a:prstGeom prst="rect">
            <a:avLst/>
          </a:prstGeom>
          <a:solidFill>
            <a:schemeClr val="bg1">
              <a:lumMod val="65000"/>
            </a:schemeClr>
          </a:solidFill>
          <a:ln w="9525">
            <a:solidFill>
              <a:schemeClr val="bg1">
                <a:lumMod val="65000"/>
              </a:schemeClr>
            </a:solidFill>
            <a:miter lim="800000"/>
            <a:headEnd/>
            <a:tailEnd/>
          </a:ln>
        </p:spPr>
      </p:pic>
      <p:pic>
        <p:nvPicPr>
          <p:cNvPr id="114" name="Picture 6">
            <a:extLst>
              <a:ext uri="{FF2B5EF4-FFF2-40B4-BE49-F238E27FC236}">
                <a16:creationId xmlns:a16="http://schemas.microsoft.com/office/drawing/2014/main" id="{94F26F9F-30C2-4598-8799-A20BB300F036}"/>
              </a:ext>
            </a:extLst>
          </p:cNvPr>
          <p:cNvPicPr>
            <a:picLocks noChangeArrowheads="1"/>
          </p:cNvPicPr>
          <p:nvPr/>
        </p:nvPicPr>
        <p:blipFill rotWithShape="1">
          <a:blip r:embed="rId8" cstate="print"/>
          <a:srcRect l="7888" t="5539" r="8879" b="7307"/>
          <a:stretch/>
        </p:blipFill>
        <p:spPr bwMode="auto">
          <a:xfrm>
            <a:off x="4776473" y="5956244"/>
            <a:ext cx="359895" cy="359895"/>
          </a:xfrm>
          <a:prstGeom prst="rect">
            <a:avLst/>
          </a:prstGeom>
          <a:noFill/>
          <a:ln w="9525">
            <a:noFill/>
            <a:miter lim="800000"/>
            <a:headEnd/>
            <a:tailEnd/>
          </a:ln>
        </p:spPr>
      </p:pic>
      <p:grpSp>
        <p:nvGrpSpPr>
          <p:cNvPr id="24" name="Group 23">
            <a:extLst>
              <a:ext uri="{FF2B5EF4-FFF2-40B4-BE49-F238E27FC236}">
                <a16:creationId xmlns:a16="http://schemas.microsoft.com/office/drawing/2014/main" id="{7552B48D-B722-486C-A1BE-9025AAEC865F}"/>
              </a:ext>
            </a:extLst>
          </p:cNvPr>
          <p:cNvGrpSpPr/>
          <p:nvPr/>
        </p:nvGrpSpPr>
        <p:grpSpPr>
          <a:xfrm>
            <a:off x="5387209" y="5753804"/>
            <a:ext cx="760643" cy="760643"/>
            <a:chOff x="5840953" y="5745318"/>
            <a:chExt cx="760643" cy="760643"/>
          </a:xfrm>
        </p:grpSpPr>
        <p:grpSp>
          <p:nvGrpSpPr>
            <p:cNvPr id="99" name="组合 44">
              <a:extLst>
                <a:ext uri="{FF2B5EF4-FFF2-40B4-BE49-F238E27FC236}">
                  <a16:creationId xmlns:a16="http://schemas.microsoft.com/office/drawing/2014/main" id="{F311A1EC-C6AB-476E-B491-E14730D4A830}"/>
                </a:ext>
              </a:extLst>
            </p:cNvPr>
            <p:cNvGrpSpPr/>
            <p:nvPr/>
          </p:nvGrpSpPr>
          <p:grpSpPr>
            <a:xfrm>
              <a:off x="5840953" y="5745318"/>
              <a:ext cx="760643" cy="760643"/>
              <a:chOff x="1013777" y="3873124"/>
              <a:chExt cx="1708158" cy="1708158"/>
            </a:xfrm>
          </p:grpSpPr>
          <p:sp>
            <p:nvSpPr>
              <p:cNvPr id="100" name="椭圆 45">
                <a:extLst>
                  <a:ext uri="{FF2B5EF4-FFF2-40B4-BE49-F238E27FC236}">
                    <a16:creationId xmlns:a16="http://schemas.microsoft.com/office/drawing/2014/main" id="{5C176025-8240-41EC-A6D8-6242DCECA10C}"/>
                  </a:ext>
                </a:extLst>
              </p:cNvPr>
              <p:cNvSpPr/>
              <p:nvPr/>
            </p:nvSpPr>
            <p:spPr>
              <a:xfrm>
                <a:off x="1013777" y="3873124"/>
                <a:ext cx="1708158" cy="1708158"/>
              </a:xfrm>
              <a:prstGeom prst="ellipse">
                <a:avLst/>
              </a:prstGeom>
              <a:noFill/>
              <a:ln w="9525" cap="flat" cmpd="sng" algn="ctr">
                <a:gradFill flip="none" rotWithShape="1">
                  <a:gsLst>
                    <a:gs pos="0">
                      <a:srgbClr val="33CCFF"/>
                    </a:gs>
                    <a:gs pos="50000">
                      <a:srgbClr val="66FFFF">
                        <a:alpha val="0"/>
                      </a:srgbClr>
                    </a:gs>
                    <a:gs pos="100000">
                      <a:srgbClr val="66FFFF"/>
                    </a:gs>
                  </a:gsLst>
                  <a:lin ang="0" scaled="1"/>
                  <a:tileRect/>
                </a:gradFill>
                <a:prstDash val="solid"/>
                <a:round/>
                <a:headEnd type="none" w="med" len="med"/>
                <a:tailEnd type="none" w="med" len="med"/>
              </a:ln>
              <a:effectLst/>
            </p:spPr>
            <p:txBody>
              <a:bodyPr rtlCol="0" anchor="ctr"/>
              <a:lstStyle/>
              <a:p>
                <a:pPr algn="ctr" defTabSz="1218784"/>
                <a:endParaRPr kumimoji="1" lang="zh-CN" altLang="en-US" sz="600">
                  <a:solidFill>
                    <a:prstClr val="white"/>
                  </a:solidFill>
                  <a:latin typeface="Arial"/>
                  <a:ea typeface="宋体" charset="-122"/>
                </a:endParaRPr>
              </a:p>
            </p:txBody>
          </p:sp>
          <p:sp>
            <p:nvSpPr>
              <p:cNvPr id="101" name="椭圆 52">
                <a:extLst>
                  <a:ext uri="{FF2B5EF4-FFF2-40B4-BE49-F238E27FC236}">
                    <a16:creationId xmlns:a16="http://schemas.microsoft.com/office/drawing/2014/main" id="{B00CE372-3828-454B-A146-C6C814E56F71}"/>
                  </a:ext>
                </a:extLst>
              </p:cNvPr>
              <p:cNvSpPr/>
              <p:nvPr/>
            </p:nvSpPr>
            <p:spPr>
              <a:xfrm>
                <a:off x="1069881" y="3929229"/>
                <a:ext cx="1595949" cy="1595947"/>
              </a:xfrm>
              <a:prstGeom prst="ellipse">
                <a:avLst/>
              </a:prstGeom>
              <a:gradFill flip="none" rotWithShape="1">
                <a:gsLst>
                  <a:gs pos="89000">
                    <a:srgbClr val="0098DE"/>
                  </a:gs>
                  <a:gs pos="97000">
                    <a:srgbClr val="0070C0"/>
                  </a:gs>
                  <a:gs pos="62000">
                    <a:srgbClr val="00A0E4">
                      <a:alpha val="11000"/>
                    </a:srgbClr>
                  </a:gs>
                  <a:gs pos="0">
                    <a:srgbClr val="00B0F0">
                      <a:alpha val="0"/>
                    </a:srgbClr>
                  </a:gs>
                </a:gsLst>
                <a:path path="circle">
                  <a:fillToRect l="50000" t="50000" r="50000" b="50000"/>
                </a:path>
                <a:tileRect/>
              </a:gradFill>
              <a:ln w="12700" cap="flat" cmpd="sng" algn="ctr">
                <a:solidFill>
                  <a:srgbClr val="33CCFF"/>
                </a:solidFill>
                <a:prstDash val="solid"/>
                <a:round/>
                <a:headEnd type="none" w="med" len="med"/>
                <a:tailEnd type="none" w="med" len="med"/>
              </a:ln>
              <a:effectLst>
                <a:softEdge rad="0"/>
              </a:effectLst>
            </p:spPr>
            <p:txBody>
              <a:bodyPr rtlCol="0" anchor="ctr"/>
              <a:lstStyle/>
              <a:p>
                <a:pPr algn="ctr" defTabSz="1218784"/>
                <a:endParaRPr kumimoji="1" lang="zh-CN" altLang="en-US" sz="600">
                  <a:solidFill>
                    <a:prstClr val="white"/>
                  </a:solidFill>
                  <a:latin typeface="Arial"/>
                  <a:ea typeface="宋体" charset="-122"/>
                </a:endParaRPr>
              </a:p>
            </p:txBody>
          </p:sp>
        </p:grpSp>
        <p:pic>
          <p:nvPicPr>
            <p:cNvPr id="115" name="1171416230">
              <a:extLst>
                <a:ext uri="{FF2B5EF4-FFF2-40B4-BE49-F238E27FC236}">
                  <a16:creationId xmlns:a16="http://schemas.microsoft.com/office/drawing/2014/main" id="{86EB3E1C-ECDE-4B8D-A76D-0DD5473A7FF2}"/>
                </a:ext>
              </a:extLst>
            </p:cNvPr>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6075576" y="5972171"/>
              <a:ext cx="323053" cy="323907"/>
            </a:xfrm>
            <a:prstGeom prst="rect">
              <a:avLst/>
            </a:prstGeom>
            <a:solidFill>
              <a:schemeClr val="bg1">
                <a:lumMod val="65000"/>
              </a:schemeClr>
            </a:solidFill>
            <a:ln w="9525">
              <a:solidFill>
                <a:schemeClr val="bg1">
                  <a:lumMod val="65000"/>
                </a:schemeClr>
              </a:solidFill>
              <a:miter lim="800000"/>
              <a:headEnd/>
              <a:tailEnd/>
            </a:ln>
          </p:spPr>
        </p:pic>
      </p:grpSp>
      <p:sp>
        <p:nvSpPr>
          <p:cNvPr id="117" name="矩形 64">
            <a:extLst>
              <a:ext uri="{FF2B5EF4-FFF2-40B4-BE49-F238E27FC236}">
                <a16:creationId xmlns:a16="http://schemas.microsoft.com/office/drawing/2014/main" id="{129FDD1B-F3F9-445C-BEE1-8E3AAC6E7471}"/>
              </a:ext>
            </a:extLst>
          </p:cNvPr>
          <p:cNvSpPr/>
          <p:nvPr/>
        </p:nvSpPr>
        <p:spPr>
          <a:xfrm>
            <a:off x="6797233" y="6459523"/>
            <a:ext cx="1171927" cy="246157"/>
          </a:xfrm>
          <a:prstGeom prst="rect">
            <a:avLst/>
          </a:prstGeom>
        </p:spPr>
        <p:txBody>
          <a:bodyPr wrap="square" anchor="ctr" anchorCtr="1">
            <a:spAutoFit/>
          </a:bodyPr>
          <a:lstStyle/>
          <a:p>
            <a:pPr algn="ctr" defTabSz="1218784"/>
            <a:r>
              <a:rPr kumimoji="1" lang="en-US" sz="1000">
                <a:gradFill>
                  <a:gsLst>
                    <a:gs pos="0">
                      <a:srgbClr val="FFC000"/>
                    </a:gs>
                    <a:gs pos="100000">
                      <a:srgbClr val="DE7108"/>
                    </a:gs>
                  </a:gsLst>
                  <a:lin ang="5400000" scaled="0"/>
                </a:gradFill>
                <a:effectLst>
                  <a:outerShdw blurRad="38100" dist="38100" dir="2700000" algn="tl">
                    <a:srgbClr val="000000">
                      <a:alpha val="43137"/>
                    </a:srgbClr>
                  </a:outerShdw>
                </a:effectLst>
                <a:latin typeface="Arial"/>
                <a:ea typeface="微软雅黑"/>
              </a:rPr>
              <a:t>AI Ascend </a:t>
            </a:r>
          </a:p>
        </p:txBody>
      </p:sp>
      <p:sp>
        <p:nvSpPr>
          <p:cNvPr id="119" name="矩形 70">
            <a:extLst>
              <a:ext uri="{FF2B5EF4-FFF2-40B4-BE49-F238E27FC236}">
                <a16:creationId xmlns:a16="http://schemas.microsoft.com/office/drawing/2014/main" id="{EFF73C73-3342-4ED0-8CA8-CD95984130BF}"/>
              </a:ext>
            </a:extLst>
          </p:cNvPr>
          <p:cNvSpPr/>
          <p:nvPr/>
        </p:nvSpPr>
        <p:spPr>
          <a:xfrm>
            <a:off x="4211491" y="6436818"/>
            <a:ext cx="1417774" cy="246157"/>
          </a:xfrm>
          <a:prstGeom prst="rect">
            <a:avLst/>
          </a:prstGeom>
        </p:spPr>
        <p:txBody>
          <a:bodyPr wrap="square" anchor="ctr" anchorCtr="1">
            <a:spAutoFit/>
          </a:bodyPr>
          <a:lstStyle/>
          <a:p>
            <a:pPr algn="ctr" defTabSz="1218784"/>
            <a:r>
              <a:rPr kumimoji="1" lang="en-US" sz="1000">
                <a:gradFill>
                  <a:gsLst>
                    <a:gs pos="0">
                      <a:srgbClr val="FFC000"/>
                    </a:gs>
                    <a:gs pos="100000">
                      <a:srgbClr val="DE7108"/>
                    </a:gs>
                  </a:gsLst>
                  <a:lin ang="5400000" scaled="0"/>
                </a:gradFill>
                <a:effectLst>
                  <a:outerShdw blurRad="38100" dist="38100" dir="2700000" algn="tl">
                    <a:srgbClr val="000000">
                      <a:alpha val="43137"/>
                    </a:srgbClr>
                  </a:outerShdw>
                </a:effectLst>
                <a:latin typeface="Arial"/>
                <a:ea typeface="微软雅黑"/>
              </a:rPr>
              <a:t>Hi1822 </a:t>
            </a:r>
          </a:p>
        </p:txBody>
      </p:sp>
      <p:sp>
        <p:nvSpPr>
          <p:cNvPr id="120" name="矩形 72">
            <a:extLst>
              <a:ext uri="{FF2B5EF4-FFF2-40B4-BE49-F238E27FC236}">
                <a16:creationId xmlns:a16="http://schemas.microsoft.com/office/drawing/2014/main" id="{370D2B08-1E4B-43F7-89D3-A4C291F600B7}"/>
              </a:ext>
            </a:extLst>
          </p:cNvPr>
          <p:cNvSpPr/>
          <p:nvPr/>
        </p:nvSpPr>
        <p:spPr>
          <a:xfrm>
            <a:off x="5190069" y="6444238"/>
            <a:ext cx="1171927" cy="246157"/>
          </a:xfrm>
          <a:prstGeom prst="rect">
            <a:avLst/>
          </a:prstGeom>
        </p:spPr>
        <p:txBody>
          <a:bodyPr wrap="square" anchor="ctr" anchorCtr="1">
            <a:spAutoFit/>
          </a:bodyPr>
          <a:lstStyle/>
          <a:p>
            <a:pPr algn="ctr" defTabSz="1218784"/>
            <a:r>
              <a:rPr kumimoji="1" lang="en-US" sz="1000">
                <a:gradFill>
                  <a:gsLst>
                    <a:gs pos="0">
                      <a:srgbClr val="FFC000"/>
                    </a:gs>
                    <a:gs pos="100000">
                      <a:srgbClr val="DE7108"/>
                    </a:gs>
                  </a:gsLst>
                  <a:lin ang="5400000" scaled="0"/>
                </a:gradFill>
                <a:effectLst>
                  <a:outerShdw blurRad="38100" dist="38100" dir="2700000" algn="tl">
                    <a:srgbClr val="000000">
                      <a:alpha val="43137"/>
                    </a:srgbClr>
                  </a:outerShdw>
                </a:effectLst>
                <a:latin typeface="Arial"/>
                <a:ea typeface="微软雅黑"/>
              </a:rPr>
              <a:t>Hi1710 BMC</a:t>
            </a:r>
          </a:p>
        </p:txBody>
      </p:sp>
      <p:grpSp>
        <p:nvGrpSpPr>
          <p:cNvPr id="102" name="组合 53">
            <a:extLst>
              <a:ext uri="{FF2B5EF4-FFF2-40B4-BE49-F238E27FC236}">
                <a16:creationId xmlns:a16="http://schemas.microsoft.com/office/drawing/2014/main" id="{42CBB679-0EB4-415B-A116-E1762AEFF8F1}"/>
              </a:ext>
            </a:extLst>
          </p:cNvPr>
          <p:cNvGrpSpPr/>
          <p:nvPr/>
        </p:nvGrpSpPr>
        <p:grpSpPr>
          <a:xfrm>
            <a:off x="6209102" y="5781695"/>
            <a:ext cx="760643" cy="760643"/>
            <a:chOff x="1013777" y="3873124"/>
            <a:chExt cx="1708158" cy="1708158"/>
          </a:xfrm>
        </p:grpSpPr>
        <p:sp>
          <p:nvSpPr>
            <p:cNvPr id="103" name="椭圆 54">
              <a:extLst>
                <a:ext uri="{FF2B5EF4-FFF2-40B4-BE49-F238E27FC236}">
                  <a16:creationId xmlns:a16="http://schemas.microsoft.com/office/drawing/2014/main" id="{64A06509-01DF-47B7-9232-F2138C27F5AD}"/>
                </a:ext>
              </a:extLst>
            </p:cNvPr>
            <p:cNvSpPr/>
            <p:nvPr/>
          </p:nvSpPr>
          <p:spPr>
            <a:xfrm>
              <a:off x="1013777" y="3873124"/>
              <a:ext cx="1708158" cy="1708158"/>
            </a:xfrm>
            <a:prstGeom prst="ellipse">
              <a:avLst/>
            </a:prstGeom>
            <a:noFill/>
            <a:ln w="9525" cap="flat" cmpd="sng" algn="ctr">
              <a:gradFill flip="none" rotWithShape="1">
                <a:gsLst>
                  <a:gs pos="0">
                    <a:srgbClr val="33CCFF"/>
                  </a:gs>
                  <a:gs pos="50000">
                    <a:srgbClr val="66FFFF">
                      <a:alpha val="0"/>
                    </a:srgbClr>
                  </a:gs>
                  <a:gs pos="100000">
                    <a:srgbClr val="66FFFF"/>
                  </a:gs>
                </a:gsLst>
                <a:lin ang="0" scaled="1"/>
                <a:tileRect/>
              </a:gradFill>
              <a:prstDash val="solid"/>
              <a:round/>
              <a:headEnd type="none" w="med" len="med"/>
              <a:tailEnd type="none" w="med" len="med"/>
            </a:ln>
            <a:effectLst/>
          </p:spPr>
          <p:txBody>
            <a:bodyPr rtlCol="0" anchor="ctr"/>
            <a:lstStyle/>
            <a:p>
              <a:pPr algn="ctr" defTabSz="1218784"/>
              <a:endParaRPr kumimoji="1" lang="zh-CN" altLang="en-US" sz="600">
                <a:solidFill>
                  <a:prstClr val="white"/>
                </a:solidFill>
                <a:latin typeface="Arial"/>
                <a:ea typeface="宋体" charset="-122"/>
              </a:endParaRPr>
            </a:p>
          </p:txBody>
        </p:sp>
        <p:sp>
          <p:nvSpPr>
            <p:cNvPr id="104" name="椭圆 55">
              <a:extLst>
                <a:ext uri="{FF2B5EF4-FFF2-40B4-BE49-F238E27FC236}">
                  <a16:creationId xmlns:a16="http://schemas.microsoft.com/office/drawing/2014/main" id="{62D8C6D3-01C5-4F18-9FA6-6E5E05F20070}"/>
                </a:ext>
              </a:extLst>
            </p:cNvPr>
            <p:cNvSpPr/>
            <p:nvPr/>
          </p:nvSpPr>
          <p:spPr>
            <a:xfrm>
              <a:off x="1069881" y="3929229"/>
              <a:ext cx="1595949" cy="1595947"/>
            </a:xfrm>
            <a:prstGeom prst="ellipse">
              <a:avLst/>
            </a:prstGeom>
            <a:gradFill flip="none" rotWithShape="1">
              <a:gsLst>
                <a:gs pos="89000">
                  <a:srgbClr val="0098DE"/>
                </a:gs>
                <a:gs pos="97000">
                  <a:srgbClr val="0070C0"/>
                </a:gs>
                <a:gs pos="62000">
                  <a:srgbClr val="00A0E4">
                    <a:alpha val="11000"/>
                  </a:srgbClr>
                </a:gs>
                <a:gs pos="0">
                  <a:srgbClr val="00B0F0">
                    <a:alpha val="0"/>
                  </a:srgbClr>
                </a:gs>
              </a:gsLst>
              <a:path path="circle">
                <a:fillToRect l="50000" t="50000" r="50000" b="50000"/>
              </a:path>
              <a:tileRect/>
            </a:gradFill>
            <a:ln w="12700" cap="flat" cmpd="sng" algn="ctr">
              <a:solidFill>
                <a:srgbClr val="33CCFF"/>
              </a:solidFill>
              <a:prstDash val="solid"/>
              <a:round/>
              <a:headEnd type="none" w="med" len="med"/>
              <a:tailEnd type="none" w="med" len="med"/>
            </a:ln>
            <a:effectLst>
              <a:softEdge rad="0"/>
            </a:effectLst>
          </p:spPr>
          <p:txBody>
            <a:bodyPr rtlCol="0" anchor="ctr"/>
            <a:lstStyle/>
            <a:p>
              <a:pPr algn="ctr" defTabSz="1218784"/>
              <a:endParaRPr kumimoji="1" lang="zh-CN" altLang="en-US" sz="600">
                <a:solidFill>
                  <a:prstClr val="white"/>
                </a:solidFill>
                <a:latin typeface="Arial"/>
                <a:ea typeface="宋体" charset="-122"/>
              </a:endParaRPr>
            </a:p>
          </p:txBody>
        </p:sp>
      </p:grpSp>
      <p:sp>
        <p:nvSpPr>
          <p:cNvPr id="118" name="矩形 66">
            <a:extLst>
              <a:ext uri="{FF2B5EF4-FFF2-40B4-BE49-F238E27FC236}">
                <a16:creationId xmlns:a16="http://schemas.microsoft.com/office/drawing/2014/main" id="{C524B0D0-1187-4A22-9D11-B2B087AE4ACF}"/>
              </a:ext>
            </a:extLst>
          </p:cNvPr>
          <p:cNvSpPr/>
          <p:nvPr/>
        </p:nvSpPr>
        <p:spPr>
          <a:xfrm>
            <a:off x="6009284" y="6444238"/>
            <a:ext cx="1171927" cy="400110"/>
          </a:xfrm>
          <a:prstGeom prst="rect">
            <a:avLst/>
          </a:prstGeom>
        </p:spPr>
        <p:txBody>
          <a:bodyPr wrap="square" anchor="ctr" anchorCtr="1">
            <a:spAutoFit/>
          </a:bodyPr>
          <a:lstStyle/>
          <a:p>
            <a:pPr algn="ctr" defTabSz="1218784"/>
            <a:r>
              <a:rPr kumimoji="1" lang="en-US" sz="1000" err="1">
                <a:gradFill>
                  <a:gsLst>
                    <a:gs pos="0">
                      <a:srgbClr val="FFC000"/>
                    </a:gs>
                    <a:gs pos="100000">
                      <a:srgbClr val="DE7108"/>
                    </a:gs>
                  </a:gsLst>
                  <a:lin ang="5400000" scaled="0"/>
                </a:gradFill>
                <a:effectLst>
                  <a:outerShdw blurRad="38100" dist="38100" dir="2700000" algn="tl">
                    <a:srgbClr val="000000">
                      <a:alpha val="43137"/>
                    </a:srgbClr>
                  </a:outerShdw>
                </a:effectLst>
                <a:latin typeface="Arial"/>
                <a:ea typeface="微软雅黑"/>
              </a:rPr>
              <a:t>Kunpeng</a:t>
            </a:r>
            <a:r>
              <a:rPr kumimoji="1" lang="en-US" sz="1000">
                <a:gradFill>
                  <a:gsLst>
                    <a:gs pos="0">
                      <a:srgbClr val="FFC000"/>
                    </a:gs>
                    <a:gs pos="100000">
                      <a:srgbClr val="DE7108"/>
                    </a:gs>
                  </a:gsLst>
                  <a:lin ang="5400000" scaled="0"/>
                </a:gradFill>
                <a:effectLst>
                  <a:outerShdw blurRad="38100" dist="38100" dir="2700000" algn="tl">
                    <a:srgbClr val="000000">
                      <a:alpha val="43137"/>
                    </a:srgbClr>
                  </a:outerShdw>
                </a:effectLst>
                <a:latin typeface="Arial"/>
                <a:ea typeface="微软雅黑"/>
              </a:rPr>
              <a:t> 920 ARM</a:t>
            </a:r>
          </a:p>
        </p:txBody>
      </p:sp>
      <p:pic>
        <p:nvPicPr>
          <p:cNvPr id="31" name="Picture 30">
            <a:extLst>
              <a:ext uri="{FF2B5EF4-FFF2-40B4-BE49-F238E27FC236}">
                <a16:creationId xmlns:a16="http://schemas.microsoft.com/office/drawing/2014/main" id="{689BE282-E75D-45C6-98A7-536B1F5F5DFD}"/>
              </a:ext>
            </a:extLst>
          </p:cNvPr>
          <p:cNvPicPr>
            <a:picLocks noChangeAspect="1"/>
          </p:cNvPicPr>
          <p:nvPr/>
        </p:nvPicPr>
        <p:blipFill>
          <a:blip r:embed="rId9"/>
          <a:stretch>
            <a:fillRect/>
          </a:stretch>
        </p:blipFill>
        <p:spPr>
          <a:xfrm>
            <a:off x="6422213" y="6011388"/>
            <a:ext cx="334420" cy="321458"/>
          </a:xfrm>
          <a:prstGeom prst="rect">
            <a:avLst/>
          </a:prstGeom>
        </p:spPr>
      </p:pic>
      <p:graphicFrame>
        <p:nvGraphicFramePr>
          <p:cNvPr id="66" name="Diagram 65">
            <a:extLst>
              <a:ext uri="{FF2B5EF4-FFF2-40B4-BE49-F238E27FC236}">
                <a16:creationId xmlns:a16="http://schemas.microsoft.com/office/drawing/2014/main" id="{65617F3E-DEB9-4BDA-865B-5A3757DCA84F}"/>
              </a:ext>
            </a:extLst>
          </p:cNvPr>
          <p:cNvGraphicFramePr/>
          <p:nvPr>
            <p:extLst>
              <p:ext uri="{D42A27DB-BD31-4B8C-83A1-F6EECF244321}">
                <p14:modId xmlns:p14="http://schemas.microsoft.com/office/powerpoint/2010/main" val="40763790"/>
              </p:ext>
            </p:extLst>
          </p:nvPr>
        </p:nvGraphicFramePr>
        <p:xfrm>
          <a:off x="7039921" y="65907"/>
          <a:ext cx="5069711" cy="375945"/>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spTree>
    <p:extLst>
      <p:ext uri="{BB962C8B-B14F-4D97-AF65-F5344CB8AC3E}">
        <p14:creationId xmlns:p14="http://schemas.microsoft.com/office/powerpoint/2010/main" val="2172392358"/>
      </p:ext>
    </p:extLst>
  </p:cSld>
  <p:clrMapOvr>
    <a:masterClrMapping/>
  </p:clrMapOvr>
  <mc:AlternateContent xmlns:mc="http://schemas.openxmlformats.org/markup-compatibility/2006" xmlns:p14="http://schemas.microsoft.com/office/powerpoint/2010/main">
    <mc:Choice Requires="p14">
      <p:transition spd="slow" p14:dur="2000" advTm="5208"/>
    </mc:Choice>
    <mc:Fallback xmlns="">
      <p:transition spd="slow" advTm="5208"/>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Rectangle: Rounded Corners 125">
            <a:extLst>
              <a:ext uri="{FF2B5EF4-FFF2-40B4-BE49-F238E27FC236}">
                <a16:creationId xmlns:a16="http://schemas.microsoft.com/office/drawing/2014/main" id="{00F539BB-DBAB-4E0A-B675-AE1058FDC061}"/>
              </a:ext>
            </a:extLst>
          </p:cNvPr>
          <p:cNvSpPr/>
          <p:nvPr/>
        </p:nvSpPr>
        <p:spPr>
          <a:xfrm>
            <a:off x="6409589" y="1260509"/>
            <a:ext cx="1573174" cy="430887"/>
          </a:xfrm>
          <a:prstGeom prst="roundRect">
            <a:avLst>
              <a:gd name="adj" fmla="val 16667"/>
            </a:avLst>
          </a:prstGeom>
          <a:solidFill>
            <a:srgbClr val="84D0A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Rectangle: Rounded Corners 122">
            <a:extLst>
              <a:ext uri="{FF2B5EF4-FFF2-40B4-BE49-F238E27FC236}">
                <a16:creationId xmlns:a16="http://schemas.microsoft.com/office/drawing/2014/main" id="{6C52B0E7-B17F-4FC3-B12A-5D11008F1359}"/>
              </a:ext>
            </a:extLst>
          </p:cNvPr>
          <p:cNvSpPr/>
          <p:nvPr/>
        </p:nvSpPr>
        <p:spPr>
          <a:xfrm>
            <a:off x="9067941" y="3140674"/>
            <a:ext cx="1950731" cy="652533"/>
          </a:xfrm>
          <a:prstGeom prst="roundRect">
            <a:avLst/>
          </a:prstGeom>
          <a:solidFill>
            <a:srgbClr val="84D0A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Rectangle: Rounded Corners 120">
            <a:extLst>
              <a:ext uri="{FF2B5EF4-FFF2-40B4-BE49-F238E27FC236}">
                <a16:creationId xmlns:a16="http://schemas.microsoft.com/office/drawing/2014/main" id="{912347C5-A274-491E-93E1-7243B4D91692}"/>
              </a:ext>
            </a:extLst>
          </p:cNvPr>
          <p:cNvSpPr/>
          <p:nvPr/>
        </p:nvSpPr>
        <p:spPr>
          <a:xfrm>
            <a:off x="1436768" y="4664661"/>
            <a:ext cx="1778092" cy="814717"/>
          </a:xfrm>
          <a:prstGeom prst="roundRect">
            <a:avLst>
              <a:gd name="adj" fmla="val 16667"/>
            </a:avLst>
          </a:prstGeom>
          <a:solidFill>
            <a:srgbClr val="84D0A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Rounded Corners 2">
            <a:extLst>
              <a:ext uri="{FF2B5EF4-FFF2-40B4-BE49-F238E27FC236}">
                <a16:creationId xmlns:a16="http://schemas.microsoft.com/office/drawing/2014/main" id="{161C970B-7483-4D27-AC55-48D0057FCBF4}"/>
              </a:ext>
            </a:extLst>
          </p:cNvPr>
          <p:cNvSpPr/>
          <p:nvPr/>
        </p:nvSpPr>
        <p:spPr>
          <a:xfrm>
            <a:off x="9105783" y="5336906"/>
            <a:ext cx="1837412" cy="430887"/>
          </a:xfrm>
          <a:prstGeom prst="roundRect">
            <a:avLst>
              <a:gd name="adj" fmla="val 16667"/>
            </a:avLst>
          </a:prstGeom>
          <a:solidFill>
            <a:srgbClr val="84D0A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F0E4D02-C79B-4962-918D-B9E90B629792}"/>
              </a:ext>
            </a:extLst>
          </p:cNvPr>
          <p:cNvSpPr>
            <a:spLocks noGrp="1"/>
          </p:cNvSpPr>
          <p:nvPr>
            <p:ph type="title"/>
          </p:nvPr>
        </p:nvSpPr>
        <p:spPr>
          <a:xfrm>
            <a:off x="541333" y="241207"/>
            <a:ext cx="10515600" cy="1325563"/>
          </a:xfrm>
        </p:spPr>
        <p:txBody>
          <a:bodyPr/>
          <a:lstStyle/>
          <a:p>
            <a:r>
              <a:rPr lang="en-US" dirty="0"/>
              <a:t>Key storage technologies</a:t>
            </a:r>
          </a:p>
        </p:txBody>
      </p:sp>
      <p:sp>
        <p:nvSpPr>
          <p:cNvPr id="5" name="Footer Placeholder 4">
            <a:extLst>
              <a:ext uri="{FF2B5EF4-FFF2-40B4-BE49-F238E27FC236}">
                <a16:creationId xmlns:a16="http://schemas.microsoft.com/office/drawing/2014/main" id="{BDB24852-DEDA-4552-A890-B083FFF3C913}"/>
              </a:ext>
            </a:extLst>
          </p:cNvPr>
          <p:cNvSpPr>
            <a:spLocks noGrp="1"/>
          </p:cNvSpPr>
          <p:nvPr>
            <p:ph type="ftr" sz="quarter" idx="11"/>
          </p:nvPr>
        </p:nvSpPr>
        <p:spPr/>
        <p:txBody>
          <a:bodyPr/>
          <a:lstStyle/>
          <a:p>
            <a:r>
              <a:rPr lang="en-US"/>
              <a:t>FUTUREWEI INTERNAL</a:t>
            </a:r>
          </a:p>
        </p:txBody>
      </p:sp>
      <p:sp>
        <p:nvSpPr>
          <p:cNvPr id="6" name="Slide Number Placeholder 5">
            <a:extLst>
              <a:ext uri="{FF2B5EF4-FFF2-40B4-BE49-F238E27FC236}">
                <a16:creationId xmlns:a16="http://schemas.microsoft.com/office/drawing/2014/main" id="{FB96A0F0-480A-42B8-86D6-800B43EF0AC6}"/>
              </a:ext>
            </a:extLst>
          </p:cNvPr>
          <p:cNvSpPr>
            <a:spLocks noGrp="1"/>
          </p:cNvSpPr>
          <p:nvPr>
            <p:ph type="sldNum" sz="quarter" idx="12"/>
          </p:nvPr>
        </p:nvSpPr>
        <p:spPr/>
        <p:txBody>
          <a:bodyPr/>
          <a:lstStyle/>
          <a:p>
            <a:fld id="{3B917CB5-27BD-4ECA-9D86-80D4B900A204}" type="slidenum">
              <a:rPr lang="en-US" smtClean="0"/>
              <a:t>13</a:t>
            </a:fld>
            <a:endParaRPr lang="en-US"/>
          </a:p>
        </p:txBody>
      </p:sp>
      <p:grpSp>
        <p:nvGrpSpPr>
          <p:cNvPr id="7" name="组合 87">
            <a:extLst>
              <a:ext uri="{FF2B5EF4-FFF2-40B4-BE49-F238E27FC236}">
                <a16:creationId xmlns:a16="http://schemas.microsoft.com/office/drawing/2014/main" id="{735ECC98-C84D-4473-8401-A1FE79CBCF53}"/>
              </a:ext>
            </a:extLst>
          </p:cNvPr>
          <p:cNvGrpSpPr/>
          <p:nvPr/>
        </p:nvGrpSpPr>
        <p:grpSpPr>
          <a:xfrm>
            <a:off x="4199144" y="4399210"/>
            <a:ext cx="1632098" cy="385073"/>
            <a:chOff x="2243042" y="4468882"/>
            <a:chExt cx="1251381" cy="385073"/>
          </a:xfrm>
        </p:grpSpPr>
        <p:sp>
          <p:nvSpPr>
            <p:cNvPr id="8" name="圆角矩形 6">
              <a:extLst>
                <a:ext uri="{FF2B5EF4-FFF2-40B4-BE49-F238E27FC236}">
                  <a16:creationId xmlns:a16="http://schemas.microsoft.com/office/drawing/2014/main" id="{5607A208-45E5-4A26-B2AC-C70CE3B9A3E5}"/>
                </a:ext>
              </a:extLst>
            </p:cNvPr>
            <p:cNvSpPr/>
            <p:nvPr/>
          </p:nvSpPr>
          <p:spPr bwMode="auto">
            <a:xfrm>
              <a:off x="2243042" y="4468882"/>
              <a:ext cx="1251381" cy="385073"/>
            </a:xfrm>
            <a:prstGeom prst="roundRect">
              <a:avLst>
                <a:gd name="adj" fmla="val 6773"/>
              </a:avLst>
            </a:prstGeom>
            <a:noFill/>
            <a:ln w="12700" cap="flat" cmpd="sng" algn="ctr">
              <a:solidFill>
                <a:schemeClr val="bg1">
                  <a:lumMod val="50000"/>
                </a:schemeClr>
              </a:solidFill>
              <a:prstDash val="sysDash"/>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09753" tIns="54877" rIns="109753" bIns="54877" numCol="1" rtlCol="0" anchor="t" anchorCtr="0" compatLnSpc="1">
              <a:prstTxWarp prst="textNoShape">
                <a:avLst/>
              </a:prstTxWarp>
            </a:bodyPr>
            <a:lstStyle/>
            <a:p>
              <a:pPr defTabSz="1097554">
                <a:defRPr/>
              </a:pPr>
              <a:endParaRPr lang="zh-CN" altLang="en-US" sz="2161" kern="0">
                <a:solidFill>
                  <a:srgbClr val="B2B2B2"/>
                </a:solidFill>
                <a:latin typeface="Arial" panose="020B0604020202020204" pitchFamily="34" charset="0"/>
              </a:endParaRPr>
            </a:p>
          </p:txBody>
        </p:sp>
        <p:sp>
          <p:nvSpPr>
            <p:cNvPr id="9" name="Freeform 131">
              <a:extLst>
                <a:ext uri="{FF2B5EF4-FFF2-40B4-BE49-F238E27FC236}">
                  <a16:creationId xmlns:a16="http://schemas.microsoft.com/office/drawing/2014/main" id="{64374ED1-02C9-4049-A449-D268154874C5}"/>
                </a:ext>
              </a:extLst>
            </p:cNvPr>
            <p:cNvSpPr>
              <a:spLocks noEditPoints="1"/>
            </p:cNvSpPr>
            <p:nvPr/>
          </p:nvSpPr>
          <p:spPr bwMode="auto">
            <a:xfrm>
              <a:off x="2309032" y="4516716"/>
              <a:ext cx="151851" cy="289405"/>
            </a:xfrm>
            <a:custGeom>
              <a:avLst/>
              <a:gdLst>
                <a:gd name="T0" fmla="*/ 100 w 291"/>
                <a:gd name="T1" fmla="*/ 4 h 362"/>
                <a:gd name="T2" fmla="*/ 40 w 291"/>
                <a:gd name="T3" fmla="*/ 19 h 362"/>
                <a:gd name="T4" fmla="*/ 6 w 291"/>
                <a:gd name="T5" fmla="*/ 45 h 362"/>
                <a:gd name="T6" fmla="*/ 0 w 291"/>
                <a:gd name="T7" fmla="*/ 112 h 362"/>
                <a:gd name="T8" fmla="*/ 16 w 291"/>
                <a:gd name="T9" fmla="*/ 143 h 362"/>
                <a:gd name="T10" fmla="*/ 61 w 291"/>
                <a:gd name="T11" fmla="*/ 165 h 362"/>
                <a:gd name="T12" fmla="*/ 129 w 291"/>
                <a:gd name="T13" fmla="*/ 176 h 362"/>
                <a:gd name="T14" fmla="*/ 191 w 291"/>
                <a:gd name="T15" fmla="*/ 173 h 362"/>
                <a:gd name="T16" fmla="*/ 250 w 291"/>
                <a:gd name="T17" fmla="*/ 157 h 362"/>
                <a:gd name="T18" fmla="*/ 284 w 291"/>
                <a:gd name="T19" fmla="*/ 131 h 362"/>
                <a:gd name="T20" fmla="*/ 291 w 291"/>
                <a:gd name="T21" fmla="*/ 64 h 362"/>
                <a:gd name="T22" fmla="*/ 274 w 291"/>
                <a:gd name="T23" fmla="*/ 34 h 362"/>
                <a:gd name="T24" fmla="*/ 229 w 291"/>
                <a:gd name="T25" fmla="*/ 11 h 362"/>
                <a:gd name="T26" fmla="*/ 161 w 291"/>
                <a:gd name="T27" fmla="*/ 1 h 362"/>
                <a:gd name="T28" fmla="*/ 57 w 291"/>
                <a:gd name="T29" fmla="*/ 143 h 362"/>
                <a:gd name="T30" fmla="*/ 50 w 291"/>
                <a:gd name="T31" fmla="*/ 126 h 362"/>
                <a:gd name="T32" fmla="*/ 66 w 291"/>
                <a:gd name="T33" fmla="*/ 120 h 362"/>
                <a:gd name="T34" fmla="*/ 72 w 291"/>
                <a:gd name="T35" fmla="*/ 136 h 362"/>
                <a:gd name="T36" fmla="*/ 145 w 291"/>
                <a:gd name="T37" fmla="*/ 113 h 362"/>
                <a:gd name="T38" fmla="*/ 57 w 291"/>
                <a:gd name="T39" fmla="*/ 99 h 362"/>
                <a:gd name="T40" fmla="*/ 2 w 291"/>
                <a:gd name="T41" fmla="*/ 60 h 362"/>
                <a:gd name="T42" fmla="*/ 60 w 291"/>
                <a:gd name="T43" fmla="*/ 94 h 362"/>
                <a:gd name="T44" fmla="*/ 145 w 291"/>
                <a:gd name="T45" fmla="*/ 107 h 362"/>
                <a:gd name="T46" fmla="*/ 248 w 291"/>
                <a:gd name="T47" fmla="*/ 87 h 362"/>
                <a:gd name="T48" fmla="*/ 284 w 291"/>
                <a:gd name="T49" fmla="*/ 65 h 362"/>
                <a:gd name="T50" fmla="*/ 215 w 291"/>
                <a:gd name="T51" fmla="*/ 105 h 362"/>
                <a:gd name="T52" fmla="*/ 145 w 291"/>
                <a:gd name="T53" fmla="*/ 297 h 362"/>
                <a:gd name="T54" fmla="*/ 48 w 291"/>
                <a:gd name="T55" fmla="*/ 281 h 362"/>
                <a:gd name="T56" fmla="*/ 12 w 291"/>
                <a:gd name="T57" fmla="*/ 258 h 362"/>
                <a:gd name="T58" fmla="*/ 0 w 291"/>
                <a:gd name="T59" fmla="*/ 246 h 362"/>
                <a:gd name="T60" fmla="*/ 3 w 291"/>
                <a:gd name="T61" fmla="*/ 312 h 362"/>
                <a:gd name="T62" fmla="*/ 32 w 291"/>
                <a:gd name="T63" fmla="*/ 339 h 362"/>
                <a:gd name="T64" fmla="*/ 87 w 291"/>
                <a:gd name="T65" fmla="*/ 358 h 362"/>
                <a:gd name="T66" fmla="*/ 145 w 291"/>
                <a:gd name="T67" fmla="*/ 362 h 362"/>
                <a:gd name="T68" fmla="*/ 217 w 291"/>
                <a:gd name="T69" fmla="*/ 355 h 362"/>
                <a:gd name="T70" fmla="*/ 268 w 291"/>
                <a:gd name="T71" fmla="*/ 335 h 362"/>
                <a:gd name="T72" fmla="*/ 290 w 291"/>
                <a:gd name="T73" fmla="*/ 305 h 362"/>
                <a:gd name="T74" fmla="*/ 288 w 291"/>
                <a:gd name="T75" fmla="*/ 242 h 362"/>
                <a:gd name="T76" fmla="*/ 273 w 291"/>
                <a:gd name="T77" fmla="*/ 264 h 362"/>
                <a:gd name="T78" fmla="*/ 223 w 291"/>
                <a:gd name="T79" fmla="*/ 288 h 362"/>
                <a:gd name="T80" fmla="*/ 61 w 291"/>
                <a:gd name="T81" fmla="*/ 334 h 362"/>
                <a:gd name="T82" fmla="*/ 49 w 291"/>
                <a:gd name="T83" fmla="*/ 322 h 362"/>
                <a:gd name="T84" fmla="*/ 61 w 291"/>
                <a:gd name="T85" fmla="*/ 309 h 362"/>
                <a:gd name="T86" fmla="*/ 73 w 291"/>
                <a:gd name="T87" fmla="*/ 322 h 362"/>
                <a:gd name="T88" fmla="*/ 61 w 291"/>
                <a:gd name="T89" fmla="*/ 334 h 362"/>
                <a:gd name="T90" fmla="*/ 92 w 291"/>
                <a:gd name="T91" fmla="*/ 199 h 362"/>
                <a:gd name="T92" fmla="*/ 17 w 291"/>
                <a:gd name="T93" fmla="*/ 170 h 362"/>
                <a:gd name="T94" fmla="*/ 2 w 291"/>
                <a:gd name="T95" fmla="*/ 148 h 362"/>
                <a:gd name="T96" fmla="*/ 1 w 291"/>
                <a:gd name="T97" fmla="*/ 212 h 362"/>
                <a:gd name="T98" fmla="*/ 23 w 291"/>
                <a:gd name="T99" fmla="*/ 242 h 362"/>
                <a:gd name="T100" fmla="*/ 73 w 291"/>
                <a:gd name="T101" fmla="*/ 261 h 362"/>
                <a:gd name="T102" fmla="*/ 145 w 291"/>
                <a:gd name="T103" fmla="*/ 269 h 362"/>
                <a:gd name="T104" fmla="*/ 204 w 291"/>
                <a:gd name="T105" fmla="*/ 265 h 362"/>
                <a:gd name="T106" fmla="*/ 259 w 291"/>
                <a:gd name="T107" fmla="*/ 246 h 362"/>
                <a:gd name="T108" fmla="*/ 287 w 291"/>
                <a:gd name="T109" fmla="*/ 219 h 362"/>
                <a:gd name="T110" fmla="*/ 290 w 291"/>
                <a:gd name="T111" fmla="*/ 153 h 362"/>
                <a:gd name="T112" fmla="*/ 279 w 291"/>
                <a:gd name="T113" fmla="*/ 165 h 362"/>
                <a:gd name="T114" fmla="*/ 222 w 291"/>
                <a:gd name="T115" fmla="*/ 193 h 362"/>
                <a:gd name="T116" fmla="*/ 61 w 291"/>
                <a:gd name="T117" fmla="*/ 238 h 362"/>
                <a:gd name="T118" fmla="*/ 49 w 291"/>
                <a:gd name="T119" fmla="*/ 225 h 362"/>
                <a:gd name="T120" fmla="*/ 61 w 291"/>
                <a:gd name="T121" fmla="*/ 213 h 362"/>
                <a:gd name="T122" fmla="*/ 73 w 291"/>
                <a:gd name="T123" fmla="*/ 225 h 362"/>
                <a:gd name="T124" fmla="*/ 61 w 291"/>
                <a:gd name="T125" fmla="*/ 238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91" h="362">
                  <a:moveTo>
                    <a:pt x="145" y="0"/>
                  </a:moveTo>
                  <a:lnTo>
                    <a:pt x="145" y="0"/>
                  </a:lnTo>
                  <a:lnTo>
                    <a:pt x="129" y="1"/>
                  </a:lnTo>
                  <a:lnTo>
                    <a:pt x="114" y="1"/>
                  </a:lnTo>
                  <a:lnTo>
                    <a:pt x="100" y="4"/>
                  </a:lnTo>
                  <a:lnTo>
                    <a:pt x="87" y="6"/>
                  </a:lnTo>
                  <a:lnTo>
                    <a:pt x="73" y="8"/>
                  </a:lnTo>
                  <a:lnTo>
                    <a:pt x="61" y="11"/>
                  </a:lnTo>
                  <a:lnTo>
                    <a:pt x="50" y="15"/>
                  </a:lnTo>
                  <a:lnTo>
                    <a:pt x="40" y="19"/>
                  </a:lnTo>
                  <a:lnTo>
                    <a:pt x="32" y="23"/>
                  </a:lnTo>
                  <a:lnTo>
                    <a:pt x="23" y="29"/>
                  </a:lnTo>
                  <a:lnTo>
                    <a:pt x="16" y="34"/>
                  </a:lnTo>
                  <a:lnTo>
                    <a:pt x="11" y="40"/>
                  </a:lnTo>
                  <a:lnTo>
                    <a:pt x="6" y="45"/>
                  </a:lnTo>
                  <a:lnTo>
                    <a:pt x="3" y="52"/>
                  </a:lnTo>
                  <a:lnTo>
                    <a:pt x="1" y="57"/>
                  </a:lnTo>
                  <a:lnTo>
                    <a:pt x="0" y="64"/>
                  </a:lnTo>
                  <a:lnTo>
                    <a:pt x="0" y="112"/>
                  </a:lnTo>
                  <a:lnTo>
                    <a:pt x="0" y="112"/>
                  </a:lnTo>
                  <a:lnTo>
                    <a:pt x="1" y="119"/>
                  </a:lnTo>
                  <a:lnTo>
                    <a:pt x="3" y="125"/>
                  </a:lnTo>
                  <a:lnTo>
                    <a:pt x="6" y="131"/>
                  </a:lnTo>
                  <a:lnTo>
                    <a:pt x="11" y="137"/>
                  </a:lnTo>
                  <a:lnTo>
                    <a:pt x="16" y="143"/>
                  </a:lnTo>
                  <a:lnTo>
                    <a:pt x="23" y="147"/>
                  </a:lnTo>
                  <a:lnTo>
                    <a:pt x="32" y="153"/>
                  </a:lnTo>
                  <a:lnTo>
                    <a:pt x="40" y="157"/>
                  </a:lnTo>
                  <a:lnTo>
                    <a:pt x="50" y="162"/>
                  </a:lnTo>
                  <a:lnTo>
                    <a:pt x="61" y="165"/>
                  </a:lnTo>
                  <a:lnTo>
                    <a:pt x="73" y="168"/>
                  </a:lnTo>
                  <a:lnTo>
                    <a:pt x="87" y="170"/>
                  </a:lnTo>
                  <a:lnTo>
                    <a:pt x="100" y="173"/>
                  </a:lnTo>
                  <a:lnTo>
                    <a:pt x="114" y="175"/>
                  </a:lnTo>
                  <a:lnTo>
                    <a:pt x="129" y="176"/>
                  </a:lnTo>
                  <a:lnTo>
                    <a:pt x="145" y="176"/>
                  </a:lnTo>
                  <a:lnTo>
                    <a:pt x="145" y="176"/>
                  </a:lnTo>
                  <a:lnTo>
                    <a:pt x="161" y="176"/>
                  </a:lnTo>
                  <a:lnTo>
                    <a:pt x="175" y="175"/>
                  </a:lnTo>
                  <a:lnTo>
                    <a:pt x="191" y="173"/>
                  </a:lnTo>
                  <a:lnTo>
                    <a:pt x="204" y="170"/>
                  </a:lnTo>
                  <a:lnTo>
                    <a:pt x="217" y="168"/>
                  </a:lnTo>
                  <a:lnTo>
                    <a:pt x="229" y="165"/>
                  </a:lnTo>
                  <a:lnTo>
                    <a:pt x="240" y="162"/>
                  </a:lnTo>
                  <a:lnTo>
                    <a:pt x="250" y="157"/>
                  </a:lnTo>
                  <a:lnTo>
                    <a:pt x="259" y="153"/>
                  </a:lnTo>
                  <a:lnTo>
                    <a:pt x="268" y="147"/>
                  </a:lnTo>
                  <a:lnTo>
                    <a:pt x="274" y="143"/>
                  </a:lnTo>
                  <a:lnTo>
                    <a:pt x="280" y="137"/>
                  </a:lnTo>
                  <a:lnTo>
                    <a:pt x="284" y="131"/>
                  </a:lnTo>
                  <a:lnTo>
                    <a:pt x="287" y="125"/>
                  </a:lnTo>
                  <a:lnTo>
                    <a:pt x="290" y="119"/>
                  </a:lnTo>
                  <a:lnTo>
                    <a:pt x="291" y="112"/>
                  </a:lnTo>
                  <a:lnTo>
                    <a:pt x="291" y="64"/>
                  </a:lnTo>
                  <a:lnTo>
                    <a:pt x="291" y="64"/>
                  </a:lnTo>
                  <a:lnTo>
                    <a:pt x="290" y="57"/>
                  </a:lnTo>
                  <a:lnTo>
                    <a:pt x="287" y="52"/>
                  </a:lnTo>
                  <a:lnTo>
                    <a:pt x="284" y="45"/>
                  </a:lnTo>
                  <a:lnTo>
                    <a:pt x="280" y="40"/>
                  </a:lnTo>
                  <a:lnTo>
                    <a:pt x="274" y="34"/>
                  </a:lnTo>
                  <a:lnTo>
                    <a:pt x="268" y="29"/>
                  </a:lnTo>
                  <a:lnTo>
                    <a:pt x="259" y="23"/>
                  </a:lnTo>
                  <a:lnTo>
                    <a:pt x="250" y="19"/>
                  </a:lnTo>
                  <a:lnTo>
                    <a:pt x="240" y="15"/>
                  </a:lnTo>
                  <a:lnTo>
                    <a:pt x="229" y="11"/>
                  </a:lnTo>
                  <a:lnTo>
                    <a:pt x="217" y="8"/>
                  </a:lnTo>
                  <a:lnTo>
                    <a:pt x="204" y="6"/>
                  </a:lnTo>
                  <a:lnTo>
                    <a:pt x="191" y="4"/>
                  </a:lnTo>
                  <a:lnTo>
                    <a:pt x="175" y="1"/>
                  </a:lnTo>
                  <a:lnTo>
                    <a:pt x="161" y="1"/>
                  </a:lnTo>
                  <a:lnTo>
                    <a:pt x="145" y="0"/>
                  </a:lnTo>
                  <a:lnTo>
                    <a:pt x="145" y="0"/>
                  </a:lnTo>
                  <a:close/>
                  <a:moveTo>
                    <a:pt x="61" y="144"/>
                  </a:moveTo>
                  <a:lnTo>
                    <a:pt x="61" y="144"/>
                  </a:lnTo>
                  <a:lnTo>
                    <a:pt x="57" y="143"/>
                  </a:lnTo>
                  <a:lnTo>
                    <a:pt x="53" y="140"/>
                  </a:lnTo>
                  <a:lnTo>
                    <a:pt x="50" y="136"/>
                  </a:lnTo>
                  <a:lnTo>
                    <a:pt x="49" y="131"/>
                  </a:lnTo>
                  <a:lnTo>
                    <a:pt x="49" y="131"/>
                  </a:lnTo>
                  <a:lnTo>
                    <a:pt x="50" y="126"/>
                  </a:lnTo>
                  <a:lnTo>
                    <a:pt x="53" y="123"/>
                  </a:lnTo>
                  <a:lnTo>
                    <a:pt x="57" y="120"/>
                  </a:lnTo>
                  <a:lnTo>
                    <a:pt x="61" y="119"/>
                  </a:lnTo>
                  <a:lnTo>
                    <a:pt x="61" y="119"/>
                  </a:lnTo>
                  <a:lnTo>
                    <a:pt x="66" y="120"/>
                  </a:lnTo>
                  <a:lnTo>
                    <a:pt x="70" y="123"/>
                  </a:lnTo>
                  <a:lnTo>
                    <a:pt x="72" y="126"/>
                  </a:lnTo>
                  <a:lnTo>
                    <a:pt x="73" y="131"/>
                  </a:lnTo>
                  <a:lnTo>
                    <a:pt x="73" y="131"/>
                  </a:lnTo>
                  <a:lnTo>
                    <a:pt x="72" y="136"/>
                  </a:lnTo>
                  <a:lnTo>
                    <a:pt x="70" y="140"/>
                  </a:lnTo>
                  <a:lnTo>
                    <a:pt x="66" y="143"/>
                  </a:lnTo>
                  <a:lnTo>
                    <a:pt x="61" y="144"/>
                  </a:lnTo>
                  <a:lnTo>
                    <a:pt x="61" y="144"/>
                  </a:lnTo>
                  <a:close/>
                  <a:moveTo>
                    <a:pt x="145" y="113"/>
                  </a:moveTo>
                  <a:lnTo>
                    <a:pt x="145" y="113"/>
                  </a:lnTo>
                  <a:lnTo>
                    <a:pt x="121" y="113"/>
                  </a:lnTo>
                  <a:lnTo>
                    <a:pt x="98" y="110"/>
                  </a:lnTo>
                  <a:lnTo>
                    <a:pt x="76" y="105"/>
                  </a:lnTo>
                  <a:lnTo>
                    <a:pt x="57" y="99"/>
                  </a:lnTo>
                  <a:lnTo>
                    <a:pt x="39" y="90"/>
                  </a:lnTo>
                  <a:lnTo>
                    <a:pt x="24" y="81"/>
                  </a:lnTo>
                  <a:lnTo>
                    <a:pt x="12" y="72"/>
                  </a:lnTo>
                  <a:lnTo>
                    <a:pt x="6" y="65"/>
                  </a:lnTo>
                  <a:lnTo>
                    <a:pt x="2" y="60"/>
                  </a:lnTo>
                  <a:lnTo>
                    <a:pt x="2" y="60"/>
                  </a:lnTo>
                  <a:lnTo>
                    <a:pt x="14" y="69"/>
                  </a:lnTo>
                  <a:lnTo>
                    <a:pt x="27" y="79"/>
                  </a:lnTo>
                  <a:lnTo>
                    <a:pt x="43" y="87"/>
                  </a:lnTo>
                  <a:lnTo>
                    <a:pt x="60" y="94"/>
                  </a:lnTo>
                  <a:lnTo>
                    <a:pt x="79" y="99"/>
                  </a:lnTo>
                  <a:lnTo>
                    <a:pt x="100" y="103"/>
                  </a:lnTo>
                  <a:lnTo>
                    <a:pt x="122" y="106"/>
                  </a:lnTo>
                  <a:lnTo>
                    <a:pt x="145" y="107"/>
                  </a:lnTo>
                  <a:lnTo>
                    <a:pt x="145" y="107"/>
                  </a:lnTo>
                  <a:lnTo>
                    <a:pt x="169" y="106"/>
                  </a:lnTo>
                  <a:lnTo>
                    <a:pt x="191" y="103"/>
                  </a:lnTo>
                  <a:lnTo>
                    <a:pt x="212" y="99"/>
                  </a:lnTo>
                  <a:lnTo>
                    <a:pt x="230" y="94"/>
                  </a:lnTo>
                  <a:lnTo>
                    <a:pt x="248" y="87"/>
                  </a:lnTo>
                  <a:lnTo>
                    <a:pt x="263" y="79"/>
                  </a:lnTo>
                  <a:lnTo>
                    <a:pt x="276" y="69"/>
                  </a:lnTo>
                  <a:lnTo>
                    <a:pt x="288" y="60"/>
                  </a:lnTo>
                  <a:lnTo>
                    <a:pt x="288" y="60"/>
                  </a:lnTo>
                  <a:lnTo>
                    <a:pt x="284" y="65"/>
                  </a:lnTo>
                  <a:lnTo>
                    <a:pt x="279" y="72"/>
                  </a:lnTo>
                  <a:lnTo>
                    <a:pt x="266" y="81"/>
                  </a:lnTo>
                  <a:lnTo>
                    <a:pt x="251" y="90"/>
                  </a:lnTo>
                  <a:lnTo>
                    <a:pt x="234" y="99"/>
                  </a:lnTo>
                  <a:lnTo>
                    <a:pt x="215" y="105"/>
                  </a:lnTo>
                  <a:lnTo>
                    <a:pt x="193" y="110"/>
                  </a:lnTo>
                  <a:lnTo>
                    <a:pt x="170" y="113"/>
                  </a:lnTo>
                  <a:lnTo>
                    <a:pt x="145" y="113"/>
                  </a:lnTo>
                  <a:lnTo>
                    <a:pt x="145" y="113"/>
                  </a:lnTo>
                  <a:close/>
                  <a:moveTo>
                    <a:pt x="145" y="297"/>
                  </a:moveTo>
                  <a:lnTo>
                    <a:pt x="145" y="297"/>
                  </a:lnTo>
                  <a:lnTo>
                    <a:pt x="117" y="295"/>
                  </a:lnTo>
                  <a:lnTo>
                    <a:pt x="91" y="292"/>
                  </a:lnTo>
                  <a:lnTo>
                    <a:pt x="68" y="288"/>
                  </a:lnTo>
                  <a:lnTo>
                    <a:pt x="48" y="281"/>
                  </a:lnTo>
                  <a:lnTo>
                    <a:pt x="39" y="277"/>
                  </a:lnTo>
                  <a:lnTo>
                    <a:pt x="31" y="272"/>
                  </a:lnTo>
                  <a:lnTo>
                    <a:pt x="24" y="268"/>
                  </a:lnTo>
                  <a:lnTo>
                    <a:pt x="17" y="264"/>
                  </a:lnTo>
                  <a:lnTo>
                    <a:pt x="12" y="258"/>
                  </a:lnTo>
                  <a:lnTo>
                    <a:pt x="8" y="253"/>
                  </a:lnTo>
                  <a:lnTo>
                    <a:pt x="4" y="247"/>
                  </a:lnTo>
                  <a:lnTo>
                    <a:pt x="2" y="242"/>
                  </a:lnTo>
                  <a:lnTo>
                    <a:pt x="2" y="242"/>
                  </a:lnTo>
                  <a:lnTo>
                    <a:pt x="0" y="246"/>
                  </a:lnTo>
                  <a:lnTo>
                    <a:pt x="0" y="252"/>
                  </a:lnTo>
                  <a:lnTo>
                    <a:pt x="0" y="299"/>
                  </a:lnTo>
                  <a:lnTo>
                    <a:pt x="0" y="299"/>
                  </a:lnTo>
                  <a:lnTo>
                    <a:pt x="1" y="305"/>
                  </a:lnTo>
                  <a:lnTo>
                    <a:pt x="3" y="312"/>
                  </a:lnTo>
                  <a:lnTo>
                    <a:pt x="6" y="319"/>
                  </a:lnTo>
                  <a:lnTo>
                    <a:pt x="11" y="324"/>
                  </a:lnTo>
                  <a:lnTo>
                    <a:pt x="16" y="330"/>
                  </a:lnTo>
                  <a:lnTo>
                    <a:pt x="23" y="335"/>
                  </a:lnTo>
                  <a:lnTo>
                    <a:pt x="32" y="339"/>
                  </a:lnTo>
                  <a:lnTo>
                    <a:pt x="40" y="344"/>
                  </a:lnTo>
                  <a:lnTo>
                    <a:pt x="50" y="348"/>
                  </a:lnTo>
                  <a:lnTo>
                    <a:pt x="61" y="351"/>
                  </a:lnTo>
                  <a:lnTo>
                    <a:pt x="73" y="355"/>
                  </a:lnTo>
                  <a:lnTo>
                    <a:pt x="87" y="358"/>
                  </a:lnTo>
                  <a:lnTo>
                    <a:pt x="100" y="360"/>
                  </a:lnTo>
                  <a:lnTo>
                    <a:pt x="114" y="361"/>
                  </a:lnTo>
                  <a:lnTo>
                    <a:pt x="129" y="362"/>
                  </a:lnTo>
                  <a:lnTo>
                    <a:pt x="145" y="362"/>
                  </a:lnTo>
                  <a:lnTo>
                    <a:pt x="145" y="362"/>
                  </a:lnTo>
                  <a:lnTo>
                    <a:pt x="161" y="362"/>
                  </a:lnTo>
                  <a:lnTo>
                    <a:pt x="175" y="361"/>
                  </a:lnTo>
                  <a:lnTo>
                    <a:pt x="191" y="360"/>
                  </a:lnTo>
                  <a:lnTo>
                    <a:pt x="204" y="358"/>
                  </a:lnTo>
                  <a:lnTo>
                    <a:pt x="217" y="355"/>
                  </a:lnTo>
                  <a:lnTo>
                    <a:pt x="229" y="351"/>
                  </a:lnTo>
                  <a:lnTo>
                    <a:pt x="240" y="348"/>
                  </a:lnTo>
                  <a:lnTo>
                    <a:pt x="250" y="344"/>
                  </a:lnTo>
                  <a:lnTo>
                    <a:pt x="259" y="339"/>
                  </a:lnTo>
                  <a:lnTo>
                    <a:pt x="268" y="335"/>
                  </a:lnTo>
                  <a:lnTo>
                    <a:pt x="274" y="330"/>
                  </a:lnTo>
                  <a:lnTo>
                    <a:pt x="280" y="324"/>
                  </a:lnTo>
                  <a:lnTo>
                    <a:pt x="284" y="319"/>
                  </a:lnTo>
                  <a:lnTo>
                    <a:pt x="287" y="312"/>
                  </a:lnTo>
                  <a:lnTo>
                    <a:pt x="290" y="305"/>
                  </a:lnTo>
                  <a:lnTo>
                    <a:pt x="291" y="299"/>
                  </a:lnTo>
                  <a:lnTo>
                    <a:pt x="291" y="252"/>
                  </a:lnTo>
                  <a:lnTo>
                    <a:pt x="291" y="252"/>
                  </a:lnTo>
                  <a:lnTo>
                    <a:pt x="291" y="246"/>
                  </a:lnTo>
                  <a:lnTo>
                    <a:pt x="288" y="242"/>
                  </a:lnTo>
                  <a:lnTo>
                    <a:pt x="288" y="242"/>
                  </a:lnTo>
                  <a:lnTo>
                    <a:pt x="286" y="247"/>
                  </a:lnTo>
                  <a:lnTo>
                    <a:pt x="283" y="253"/>
                  </a:lnTo>
                  <a:lnTo>
                    <a:pt x="279" y="258"/>
                  </a:lnTo>
                  <a:lnTo>
                    <a:pt x="273" y="264"/>
                  </a:lnTo>
                  <a:lnTo>
                    <a:pt x="266" y="268"/>
                  </a:lnTo>
                  <a:lnTo>
                    <a:pt x="260" y="272"/>
                  </a:lnTo>
                  <a:lnTo>
                    <a:pt x="251" y="277"/>
                  </a:lnTo>
                  <a:lnTo>
                    <a:pt x="242" y="281"/>
                  </a:lnTo>
                  <a:lnTo>
                    <a:pt x="223" y="288"/>
                  </a:lnTo>
                  <a:lnTo>
                    <a:pt x="200" y="292"/>
                  </a:lnTo>
                  <a:lnTo>
                    <a:pt x="173" y="295"/>
                  </a:lnTo>
                  <a:lnTo>
                    <a:pt x="145" y="297"/>
                  </a:lnTo>
                  <a:lnTo>
                    <a:pt x="145" y="297"/>
                  </a:lnTo>
                  <a:close/>
                  <a:moveTo>
                    <a:pt x="61" y="334"/>
                  </a:moveTo>
                  <a:lnTo>
                    <a:pt x="61" y="334"/>
                  </a:lnTo>
                  <a:lnTo>
                    <a:pt x="57" y="333"/>
                  </a:lnTo>
                  <a:lnTo>
                    <a:pt x="53" y="330"/>
                  </a:lnTo>
                  <a:lnTo>
                    <a:pt x="50" y="326"/>
                  </a:lnTo>
                  <a:lnTo>
                    <a:pt x="49" y="322"/>
                  </a:lnTo>
                  <a:lnTo>
                    <a:pt x="49" y="322"/>
                  </a:lnTo>
                  <a:lnTo>
                    <a:pt x="50" y="316"/>
                  </a:lnTo>
                  <a:lnTo>
                    <a:pt x="53" y="313"/>
                  </a:lnTo>
                  <a:lnTo>
                    <a:pt x="57" y="310"/>
                  </a:lnTo>
                  <a:lnTo>
                    <a:pt x="61" y="309"/>
                  </a:lnTo>
                  <a:lnTo>
                    <a:pt x="61" y="309"/>
                  </a:lnTo>
                  <a:lnTo>
                    <a:pt x="66" y="310"/>
                  </a:lnTo>
                  <a:lnTo>
                    <a:pt x="70" y="313"/>
                  </a:lnTo>
                  <a:lnTo>
                    <a:pt x="72" y="316"/>
                  </a:lnTo>
                  <a:lnTo>
                    <a:pt x="73" y="322"/>
                  </a:lnTo>
                  <a:lnTo>
                    <a:pt x="73" y="322"/>
                  </a:lnTo>
                  <a:lnTo>
                    <a:pt x="72" y="326"/>
                  </a:lnTo>
                  <a:lnTo>
                    <a:pt x="70" y="330"/>
                  </a:lnTo>
                  <a:lnTo>
                    <a:pt x="66" y="333"/>
                  </a:lnTo>
                  <a:lnTo>
                    <a:pt x="61" y="334"/>
                  </a:lnTo>
                  <a:lnTo>
                    <a:pt x="61" y="334"/>
                  </a:lnTo>
                  <a:close/>
                  <a:moveTo>
                    <a:pt x="145" y="203"/>
                  </a:moveTo>
                  <a:lnTo>
                    <a:pt x="145" y="203"/>
                  </a:lnTo>
                  <a:lnTo>
                    <a:pt x="117" y="202"/>
                  </a:lnTo>
                  <a:lnTo>
                    <a:pt x="92" y="199"/>
                  </a:lnTo>
                  <a:lnTo>
                    <a:pt x="69" y="193"/>
                  </a:lnTo>
                  <a:lnTo>
                    <a:pt x="48" y="187"/>
                  </a:lnTo>
                  <a:lnTo>
                    <a:pt x="32" y="179"/>
                  </a:lnTo>
                  <a:lnTo>
                    <a:pt x="24" y="175"/>
                  </a:lnTo>
                  <a:lnTo>
                    <a:pt x="17" y="170"/>
                  </a:lnTo>
                  <a:lnTo>
                    <a:pt x="12" y="165"/>
                  </a:lnTo>
                  <a:lnTo>
                    <a:pt x="8" y="159"/>
                  </a:lnTo>
                  <a:lnTo>
                    <a:pt x="4" y="154"/>
                  </a:lnTo>
                  <a:lnTo>
                    <a:pt x="2" y="148"/>
                  </a:lnTo>
                  <a:lnTo>
                    <a:pt x="2" y="148"/>
                  </a:lnTo>
                  <a:lnTo>
                    <a:pt x="0" y="153"/>
                  </a:lnTo>
                  <a:lnTo>
                    <a:pt x="0" y="157"/>
                  </a:lnTo>
                  <a:lnTo>
                    <a:pt x="0" y="205"/>
                  </a:lnTo>
                  <a:lnTo>
                    <a:pt x="0" y="205"/>
                  </a:lnTo>
                  <a:lnTo>
                    <a:pt x="1" y="212"/>
                  </a:lnTo>
                  <a:lnTo>
                    <a:pt x="3" y="219"/>
                  </a:lnTo>
                  <a:lnTo>
                    <a:pt x="6" y="224"/>
                  </a:lnTo>
                  <a:lnTo>
                    <a:pt x="11" y="231"/>
                  </a:lnTo>
                  <a:lnTo>
                    <a:pt x="16" y="236"/>
                  </a:lnTo>
                  <a:lnTo>
                    <a:pt x="23" y="242"/>
                  </a:lnTo>
                  <a:lnTo>
                    <a:pt x="32" y="246"/>
                  </a:lnTo>
                  <a:lnTo>
                    <a:pt x="40" y="250"/>
                  </a:lnTo>
                  <a:lnTo>
                    <a:pt x="50" y="255"/>
                  </a:lnTo>
                  <a:lnTo>
                    <a:pt x="61" y="258"/>
                  </a:lnTo>
                  <a:lnTo>
                    <a:pt x="73" y="261"/>
                  </a:lnTo>
                  <a:lnTo>
                    <a:pt x="87" y="265"/>
                  </a:lnTo>
                  <a:lnTo>
                    <a:pt x="100" y="267"/>
                  </a:lnTo>
                  <a:lnTo>
                    <a:pt x="114" y="268"/>
                  </a:lnTo>
                  <a:lnTo>
                    <a:pt x="129" y="269"/>
                  </a:lnTo>
                  <a:lnTo>
                    <a:pt x="145" y="269"/>
                  </a:lnTo>
                  <a:lnTo>
                    <a:pt x="145" y="269"/>
                  </a:lnTo>
                  <a:lnTo>
                    <a:pt x="161" y="269"/>
                  </a:lnTo>
                  <a:lnTo>
                    <a:pt x="175" y="268"/>
                  </a:lnTo>
                  <a:lnTo>
                    <a:pt x="191" y="267"/>
                  </a:lnTo>
                  <a:lnTo>
                    <a:pt x="204" y="265"/>
                  </a:lnTo>
                  <a:lnTo>
                    <a:pt x="217" y="261"/>
                  </a:lnTo>
                  <a:lnTo>
                    <a:pt x="229" y="258"/>
                  </a:lnTo>
                  <a:lnTo>
                    <a:pt x="240" y="255"/>
                  </a:lnTo>
                  <a:lnTo>
                    <a:pt x="250" y="250"/>
                  </a:lnTo>
                  <a:lnTo>
                    <a:pt x="259" y="246"/>
                  </a:lnTo>
                  <a:lnTo>
                    <a:pt x="268" y="242"/>
                  </a:lnTo>
                  <a:lnTo>
                    <a:pt x="274" y="236"/>
                  </a:lnTo>
                  <a:lnTo>
                    <a:pt x="280" y="231"/>
                  </a:lnTo>
                  <a:lnTo>
                    <a:pt x="284" y="224"/>
                  </a:lnTo>
                  <a:lnTo>
                    <a:pt x="287" y="219"/>
                  </a:lnTo>
                  <a:lnTo>
                    <a:pt x="290" y="212"/>
                  </a:lnTo>
                  <a:lnTo>
                    <a:pt x="291" y="205"/>
                  </a:lnTo>
                  <a:lnTo>
                    <a:pt x="291" y="157"/>
                  </a:lnTo>
                  <a:lnTo>
                    <a:pt x="291" y="157"/>
                  </a:lnTo>
                  <a:lnTo>
                    <a:pt x="290" y="153"/>
                  </a:lnTo>
                  <a:lnTo>
                    <a:pt x="288" y="148"/>
                  </a:lnTo>
                  <a:lnTo>
                    <a:pt x="288" y="148"/>
                  </a:lnTo>
                  <a:lnTo>
                    <a:pt x="286" y="154"/>
                  </a:lnTo>
                  <a:lnTo>
                    <a:pt x="283" y="159"/>
                  </a:lnTo>
                  <a:lnTo>
                    <a:pt x="279" y="165"/>
                  </a:lnTo>
                  <a:lnTo>
                    <a:pt x="273" y="170"/>
                  </a:lnTo>
                  <a:lnTo>
                    <a:pt x="266" y="175"/>
                  </a:lnTo>
                  <a:lnTo>
                    <a:pt x="259" y="179"/>
                  </a:lnTo>
                  <a:lnTo>
                    <a:pt x="242" y="187"/>
                  </a:lnTo>
                  <a:lnTo>
                    <a:pt x="222" y="193"/>
                  </a:lnTo>
                  <a:lnTo>
                    <a:pt x="198" y="199"/>
                  </a:lnTo>
                  <a:lnTo>
                    <a:pt x="173" y="202"/>
                  </a:lnTo>
                  <a:lnTo>
                    <a:pt x="145" y="203"/>
                  </a:lnTo>
                  <a:lnTo>
                    <a:pt x="145" y="203"/>
                  </a:lnTo>
                  <a:close/>
                  <a:moveTo>
                    <a:pt x="61" y="238"/>
                  </a:moveTo>
                  <a:lnTo>
                    <a:pt x="61" y="238"/>
                  </a:lnTo>
                  <a:lnTo>
                    <a:pt x="57" y="237"/>
                  </a:lnTo>
                  <a:lnTo>
                    <a:pt x="53" y="234"/>
                  </a:lnTo>
                  <a:lnTo>
                    <a:pt x="50" y="231"/>
                  </a:lnTo>
                  <a:lnTo>
                    <a:pt x="49" y="225"/>
                  </a:lnTo>
                  <a:lnTo>
                    <a:pt x="49" y="225"/>
                  </a:lnTo>
                  <a:lnTo>
                    <a:pt x="50" y="221"/>
                  </a:lnTo>
                  <a:lnTo>
                    <a:pt x="53" y="218"/>
                  </a:lnTo>
                  <a:lnTo>
                    <a:pt x="57" y="214"/>
                  </a:lnTo>
                  <a:lnTo>
                    <a:pt x="61" y="213"/>
                  </a:lnTo>
                  <a:lnTo>
                    <a:pt x="61" y="213"/>
                  </a:lnTo>
                  <a:lnTo>
                    <a:pt x="66" y="214"/>
                  </a:lnTo>
                  <a:lnTo>
                    <a:pt x="70" y="218"/>
                  </a:lnTo>
                  <a:lnTo>
                    <a:pt x="72" y="221"/>
                  </a:lnTo>
                  <a:lnTo>
                    <a:pt x="73" y="225"/>
                  </a:lnTo>
                  <a:lnTo>
                    <a:pt x="73" y="225"/>
                  </a:lnTo>
                  <a:lnTo>
                    <a:pt x="72" y="231"/>
                  </a:lnTo>
                  <a:lnTo>
                    <a:pt x="70" y="234"/>
                  </a:lnTo>
                  <a:lnTo>
                    <a:pt x="66" y="237"/>
                  </a:lnTo>
                  <a:lnTo>
                    <a:pt x="61" y="238"/>
                  </a:lnTo>
                  <a:lnTo>
                    <a:pt x="61" y="238"/>
                  </a:lnTo>
                  <a:close/>
                </a:path>
              </a:pathLst>
            </a:custGeom>
            <a:solidFill>
              <a:srgbClr val="2298F0"/>
            </a:solidFill>
            <a:ln>
              <a:noFill/>
            </a:ln>
          </p:spPr>
          <p:txBody>
            <a:bodyPr vert="horz" wrap="square" lIns="109753" tIns="54877" rIns="109753" bIns="54877" numCol="1" anchor="t" anchorCtr="0" compatLnSpc="1">
              <a:prstTxWarp prst="textNoShape">
                <a:avLst/>
              </a:prstTxWarp>
            </a:bodyPr>
            <a:lstStyle/>
            <a:p>
              <a:pPr defTabSz="1097554">
                <a:defRPr/>
              </a:pPr>
              <a:endParaRPr lang="zh-CN" altLang="en-US" sz="2161" kern="0">
                <a:solidFill>
                  <a:srgbClr val="B2B2B2"/>
                </a:solidFill>
                <a:latin typeface="Arial" panose="020B0604020202020204" pitchFamily="34" charset="0"/>
              </a:endParaRPr>
            </a:p>
          </p:txBody>
        </p:sp>
        <p:sp>
          <p:nvSpPr>
            <p:cNvPr id="10" name="Freeform 131">
              <a:extLst>
                <a:ext uri="{FF2B5EF4-FFF2-40B4-BE49-F238E27FC236}">
                  <a16:creationId xmlns:a16="http://schemas.microsoft.com/office/drawing/2014/main" id="{5317DCB1-7948-4235-AB86-6FCDB129BC5F}"/>
                </a:ext>
              </a:extLst>
            </p:cNvPr>
            <p:cNvSpPr>
              <a:spLocks noEditPoints="1"/>
            </p:cNvSpPr>
            <p:nvPr/>
          </p:nvSpPr>
          <p:spPr bwMode="auto">
            <a:xfrm>
              <a:off x="2499793" y="4516716"/>
              <a:ext cx="151851" cy="289405"/>
            </a:xfrm>
            <a:custGeom>
              <a:avLst/>
              <a:gdLst>
                <a:gd name="T0" fmla="*/ 100 w 291"/>
                <a:gd name="T1" fmla="*/ 4 h 362"/>
                <a:gd name="T2" fmla="*/ 40 w 291"/>
                <a:gd name="T3" fmla="*/ 19 h 362"/>
                <a:gd name="T4" fmla="*/ 6 w 291"/>
                <a:gd name="T5" fmla="*/ 45 h 362"/>
                <a:gd name="T6" fmla="*/ 0 w 291"/>
                <a:gd name="T7" fmla="*/ 112 h 362"/>
                <a:gd name="T8" fmla="*/ 16 w 291"/>
                <a:gd name="T9" fmla="*/ 143 h 362"/>
                <a:gd name="T10" fmla="*/ 61 w 291"/>
                <a:gd name="T11" fmla="*/ 165 h 362"/>
                <a:gd name="T12" fmla="*/ 129 w 291"/>
                <a:gd name="T13" fmla="*/ 176 h 362"/>
                <a:gd name="T14" fmla="*/ 191 w 291"/>
                <a:gd name="T15" fmla="*/ 173 h 362"/>
                <a:gd name="T16" fmla="*/ 250 w 291"/>
                <a:gd name="T17" fmla="*/ 157 h 362"/>
                <a:gd name="T18" fmla="*/ 284 w 291"/>
                <a:gd name="T19" fmla="*/ 131 h 362"/>
                <a:gd name="T20" fmla="*/ 291 w 291"/>
                <a:gd name="T21" fmla="*/ 64 h 362"/>
                <a:gd name="T22" fmla="*/ 274 w 291"/>
                <a:gd name="T23" fmla="*/ 34 h 362"/>
                <a:gd name="T24" fmla="*/ 229 w 291"/>
                <a:gd name="T25" fmla="*/ 11 h 362"/>
                <a:gd name="T26" fmla="*/ 161 w 291"/>
                <a:gd name="T27" fmla="*/ 1 h 362"/>
                <a:gd name="T28" fmla="*/ 57 w 291"/>
                <a:gd name="T29" fmla="*/ 143 h 362"/>
                <a:gd name="T30" fmla="*/ 50 w 291"/>
                <a:gd name="T31" fmla="*/ 126 h 362"/>
                <a:gd name="T32" fmla="*/ 66 w 291"/>
                <a:gd name="T33" fmla="*/ 120 h 362"/>
                <a:gd name="T34" fmla="*/ 72 w 291"/>
                <a:gd name="T35" fmla="*/ 136 h 362"/>
                <a:gd name="T36" fmla="*/ 145 w 291"/>
                <a:gd name="T37" fmla="*/ 113 h 362"/>
                <a:gd name="T38" fmla="*/ 57 w 291"/>
                <a:gd name="T39" fmla="*/ 99 h 362"/>
                <a:gd name="T40" fmla="*/ 2 w 291"/>
                <a:gd name="T41" fmla="*/ 60 h 362"/>
                <a:gd name="T42" fmla="*/ 60 w 291"/>
                <a:gd name="T43" fmla="*/ 94 h 362"/>
                <a:gd name="T44" fmla="*/ 145 w 291"/>
                <a:gd name="T45" fmla="*/ 107 h 362"/>
                <a:gd name="T46" fmla="*/ 248 w 291"/>
                <a:gd name="T47" fmla="*/ 87 h 362"/>
                <a:gd name="T48" fmla="*/ 284 w 291"/>
                <a:gd name="T49" fmla="*/ 65 h 362"/>
                <a:gd name="T50" fmla="*/ 215 w 291"/>
                <a:gd name="T51" fmla="*/ 105 h 362"/>
                <a:gd name="T52" fmla="*/ 145 w 291"/>
                <a:gd name="T53" fmla="*/ 297 h 362"/>
                <a:gd name="T54" fmla="*/ 48 w 291"/>
                <a:gd name="T55" fmla="*/ 281 h 362"/>
                <a:gd name="T56" fmla="*/ 12 w 291"/>
                <a:gd name="T57" fmla="*/ 258 h 362"/>
                <a:gd name="T58" fmla="*/ 0 w 291"/>
                <a:gd name="T59" fmla="*/ 246 h 362"/>
                <a:gd name="T60" fmla="*/ 3 w 291"/>
                <a:gd name="T61" fmla="*/ 312 h 362"/>
                <a:gd name="T62" fmla="*/ 32 w 291"/>
                <a:gd name="T63" fmla="*/ 339 h 362"/>
                <a:gd name="T64" fmla="*/ 87 w 291"/>
                <a:gd name="T65" fmla="*/ 358 h 362"/>
                <a:gd name="T66" fmla="*/ 145 w 291"/>
                <a:gd name="T67" fmla="*/ 362 h 362"/>
                <a:gd name="T68" fmla="*/ 217 w 291"/>
                <a:gd name="T69" fmla="*/ 355 h 362"/>
                <a:gd name="T70" fmla="*/ 268 w 291"/>
                <a:gd name="T71" fmla="*/ 335 h 362"/>
                <a:gd name="T72" fmla="*/ 290 w 291"/>
                <a:gd name="T73" fmla="*/ 305 h 362"/>
                <a:gd name="T74" fmla="*/ 288 w 291"/>
                <a:gd name="T75" fmla="*/ 242 h 362"/>
                <a:gd name="T76" fmla="*/ 273 w 291"/>
                <a:gd name="T77" fmla="*/ 264 h 362"/>
                <a:gd name="T78" fmla="*/ 223 w 291"/>
                <a:gd name="T79" fmla="*/ 288 h 362"/>
                <a:gd name="T80" fmla="*/ 61 w 291"/>
                <a:gd name="T81" fmla="*/ 334 h 362"/>
                <a:gd name="T82" fmla="*/ 49 w 291"/>
                <a:gd name="T83" fmla="*/ 322 h 362"/>
                <a:gd name="T84" fmla="*/ 61 w 291"/>
                <a:gd name="T85" fmla="*/ 309 h 362"/>
                <a:gd name="T86" fmla="*/ 73 w 291"/>
                <a:gd name="T87" fmla="*/ 322 h 362"/>
                <a:gd name="T88" fmla="*/ 61 w 291"/>
                <a:gd name="T89" fmla="*/ 334 h 362"/>
                <a:gd name="T90" fmla="*/ 92 w 291"/>
                <a:gd name="T91" fmla="*/ 199 h 362"/>
                <a:gd name="T92" fmla="*/ 17 w 291"/>
                <a:gd name="T93" fmla="*/ 170 h 362"/>
                <a:gd name="T94" fmla="*/ 2 w 291"/>
                <a:gd name="T95" fmla="*/ 148 h 362"/>
                <a:gd name="T96" fmla="*/ 1 w 291"/>
                <a:gd name="T97" fmla="*/ 212 h 362"/>
                <a:gd name="T98" fmla="*/ 23 w 291"/>
                <a:gd name="T99" fmla="*/ 242 h 362"/>
                <a:gd name="T100" fmla="*/ 73 w 291"/>
                <a:gd name="T101" fmla="*/ 261 h 362"/>
                <a:gd name="T102" fmla="*/ 145 w 291"/>
                <a:gd name="T103" fmla="*/ 269 h 362"/>
                <a:gd name="T104" fmla="*/ 204 w 291"/>
                <a:gd name="T105" fmla="*/ 265 h 362"/>
                <a:gd name="T106" fmla="*/ 259 w 291"/>
                <a:gd name="T107" fmla="*/ 246 h 362"/>
                <a:gd name="T108" fmla="*/ 287 w 291"/>
                <a:gd name="T109" fmla="*/ 219 h 362"/>
                <a:gd name="T110" fmla="*/ 290 w 291"/>
                <a:gd name="T111" fmla="*/ 153 h 362"/>
                <a:gd name="T112" fmla="*/ 279 w 291"/>
                <a:gd name="T113" fmla="*/ 165 h 362"/>
                <a:gd name="T114" fmla="*/ 222 w 291"/>
                <a:gd name="T115" fmla="*/ 193 h 362"/>
                <a:gd name="T116" fmla="*/ 61 w 291"/>
                <a:gd name="T117" fmla="*/ 238 h 362"/>
                <a:gd name="T118" fmla="*/ 49 w 291"/>
                <a:gd name="T119" fmla="*/ 225 h 362"/>
                <a:gd name="T120" fmla="*/ 61 w 291"/>
                <a:gd name="T121" fmla="*/ 213 h 362"/>
                <a:gd name="T122" fmla="*/ 73 w 291"/>
                <a:gd name="T123" fmla="*/ 225 h 362"/>
                <a:gd name="T124" fmla="*/ 61 w 291"/>
                <a:gd name="T125" fmla="*/ 238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91" h="362">
                  <a:moveTo>
                    <a:pt x="145" y="0"/>
                  </a:moveTo>
                  <a:lnTo>
                    <a:pt x="145" y="0"/>
                  </a:lnTo>
                  <a:lnTo>
                    <a:pt x="129" y="1"/>
                  </a:lnTo>
                  <a:lnTo>
                    <a:pt x="114" y="1"/>
                  </a:lnTo>
                  <a:lnTo>
                    <a:pt x="100" y="4"/>
                  </a:lnTo>
                  <a:lnTo>
                    <a:pt x="87" y="6"/>
                  </a:lnTo>
                  <a:lnTo>
                    <a:pt x="73" y="8"/>
                  </a:lnTo>
                  <a:lnTo>
                    <a:pt x="61" y="11"/>
                  </a:lnTo>
                  <a:lnTo>
                    <a:pt x="50" y="15"/>
                  </a:lnTo>
                  <a:lnTo>
                    <a:pt x="40" y="19"/>
                  </a:lnTo>
                  <a:lnTo>
                    <a:pt x="32" y="23"/>
                  </a:lnTo>
                  <a:lnTo>
                    <a:pt x="23" y="29"/>
                  </a:lnTo>
                  <a:lnTo>
                    <a:pt x="16" y="34"/>
                  </a:lnTo>
                  <a:lnTo>
                    <a:pt x="11" y="40"/>
                  </a:lnTo>
                  <a:lnTo>
                    <a:pt x="6" y="45"/>
                  </a:lnTo>
                  <a:lnTo>
                    <a:pt x="3" y="52"/>
                  </a:lnTo>
                  <a:lnTo>
                    <a:pt x="1" y="57"/>
                  </a:lnTo>
                  <a:lnTo>
                    <a:pt x="0" y="64"/>
                  </a:lnTo>
                  <a:lnTo>
                    <a:pt x="0" y="112"/>
                  </a:lnTo>
                  <a:lnTo>
                    <a:pt x="0" y="112"/>
                  </a:lnTo>
                  <a:lnTo>
                    <a:pt x="1" y="119"/>
                  </a:lnTo>
                  <a:lnTo>
                    <a:pt x="3" y="125"/>
                  </a:lnTo>
                  <a:lnTo>
                    <a:pt x="6" y="131"/>
                  </a:lnTo>
                  <a:lnTo>
                    <a:pt x="11" y="137"/>
                  </a:lnTo>
                  <a:lnTo>
                    <a:pt x="16" y="143"/>
                  </a:lnTo>
                  <a:lnTo>
                    <a:pt x="23" y="147"/>
                  </a:lnTo>
                  <a:lnTo>
                    <a:pt x="32" y="153"/>
                  </a:lnTo>
                  <a:lnTo>
                    <a:pt x="40" y="157"/>
                  </a:lnTo>
                  <a:lnTo>
                    <a:pt x="50" y="162"/>
                  </a:lnTo>
                  <a:lnTo>
                    <a:pt x="61" y="165"/>
                  </a:lnTo>
                  <a:lnTo>
                    <a:pt x="73" y="168"/>
                  </a:lnTo>
                  <a:lnTo>
                    <a:pt x="87" y="170"/>
                  </a:lnTo>
                  <a:lnTo>
                    <a:pt x="100" y="173"/>
                  </a:lnTo>
                  <a:lnTo>
                    <a:pt x="114" y="175"/>
                  </a:lnTo>
                  <a:lnTo>
                    <a:pt x="129" y="176"/>
                  </a:lnTo>
                  <a:lnTo>
                    <a:pt x="145" y="176"/>
                  </a:lnTo>
                  <a:lnTo>
                    <a:pt x="145" y="176"/>
                  </a:lnTo>
                  <a:lnTo>
                    <a:pt x="161" y="176"/>
                  </a:lnTo>
                  <a:lnTo>
                    <a:pt x="175" y="175"/>
                  </a:lnTo>
                  <a:lnTo>
                    <a:pt x="191" y="173"/>
                  </a:lnTo>
                  <a:lnTo>
                    <a:pt x="204" y="170"/>
                  </a:lnTo>
                  <a:lnTo>
                    <a:pt x="217" y="168"/>
                  </a:lnTo>
                  <a:lnTo>
                    <a:pt x="229" y="165"/>
                  </a:lnTo>
                  <a:lnTo>
                    <a:pt x="240" y="162"/>
                  </a:lnTo>
                  <a:lnTo>
                    <a:pt x="250" y="157"/>
                  </a:lnTo>
                  <a:lnTo>
                    <a:pt x="259" y="153"/>
                  </a:lnTo>
                  <a:lnTo>
                    <a:pt x="268" y="147"/>
                  </a:lnTo>
                  <a:lnTo>
                    <a:pt x="274" y="143"/>
                  </a:lnTo>
                  <a:lnTo>
                    <a:pt x="280" y="137"/>
                  </a:lnTo>
                  <a:lnTo>
                    <a:pt x="284" y="131"/>
                  </a:lnTo>
                  <a:lnTo>
                    <a:pt x="287" y="125"/>
                  </a:lnTo>
                  <a:lnTo>
                    <a:pt x="290" y="119"/>
                  </a:lnTo>
                  <a:lnTo>
                    <a:pt x="291" y="112"/>
                  </a:lnTo>
                  <a:lnTo>
                    <a:pt x="291" y="64"/>
                  </a:lnTo>
                  <a:lnTo>
                    <a:pt x="291" y="64"/>
                  </a:lnTo>
                  <a:lnTo>
                    <a:pt x="290" y="57"/>
                  </a:lnTo>
                  <a:lnTo>
                    <a:pt x="287" y="52"/>
                  </a:lnTo>
                  <a:lnTo>
                    <a:pt x="284" y="45"/>
                  </a:lnTo>
                  <a:lnTo>
                    <a:pt x="280" y="40"/>
                  </a:lnTo>
                  <a:lnTo>
                    <a:pt x="274" y="34"/>
                  </a:lnTo>
                  <a:lnTo>
                    <a:pt x="268" y="29"/>
                  </a:lnTo>
                  <a:lnTo>
                    <a:pt x="259" y="23"/>
                  </a:lnTo>
                  <a:lnTo>
                    <a:pt x="250" y="19"/>
                  </a:lnTo>
                  <a:lnTo>
                    <a:pt x="240" y="15"/>
                  </a:lnTo>
                  <a:lnTo>
                    <a:pt x="229" y="11"/>
                  </a:lnTo>
                  <a:lnTo>
                    <a:pt x="217" y="8"/>
                  </a:lnTo>
                  <a:lnTo>
                    <a:pt x="204" y="6"/>
                  </a:lnTo>
                  <a:lnTo>
                    <a:pt x="191" y="4"/>
                  </a:lnTo>
                  <a:lnTo>
                    <a:pt x="175" y="1"/>
                  </a:lnTo>
                  <a:lnTo>
                    <a:pt x="161" y="1"/>
                  </a:lnTo>
                  <a:lnTo>
                    <a:pt x="145" y="0"/>
                  </a:lnTo>
                  <a:lnTo>
                    <a:pt x="145" y="0"/>
                  </a:lnTo>
                  <a:close/>
                  <a:moveTo>
                    <a:pt x="61" y="144"/>
                  </a:moveTo>
                  <a:lnTo>
                    <a:pt x="61" y="144"/>
                  </a:lnTo>
                  <a:lnTo>
                    <a:pt x="57" y="143"/>
                  </a:lnTo>
                  <a:lnTo>
                    <a:pt x="53" y="140"/>
                  </a:lnTo>
                  <a:lnTo>
                    <a:pt x="50" y="136"/>
                  </a:lnTo>
                  <a:lnTo>
                    <a:pt x="49" y="131"/>
                  </a:lnTo>
                  <a:lnTo>
                    <a:pt x="49" y="131"/>
                  </a:lnTo>
                  <a:lnTo>
                    <a:pt x="50" y="126"/>
                  </a:lnTo>
                  <a:lnTo>
                    <a:pt x="53" y="123"/>
                  </a:lnTo>
                  <a:lnTo>
                    <a:pt x="57" y="120"/>
                  </a:lnTo>
                  <a:lnTo>
                    <a:pt x="61" y="119"/>
                  </a:lnTo>
                  <a:lnTo>
                    <a:pt x="61" y="119"/>
                  </a:lnTo>
                  <a:lnTo>
                    <a:pt x="66" y="120"/>
                  </a:lnTo>
                  <a:lnTo>
                    <a:pt x="70" y="123"/>
                  </a:lnTo>
                  <a:lnTo>
                    <a:pt x="72" y="126"/>
                  </a:lnTo>
                  <a:lnTo>
                    <a:pt x="73" y="131"/>
                  </a:lnTo>
                  <a:lnTo>
                    <a:pt x="73" y="131"/>
                  </a:lnTo>
                  <a:lnTo>
                    <a:pt x="72" y="136"/>
                  </a:lnTo>
                  <a:lnTo>
                    <a:pt x="70" y="140"/>
                  </a:lnTo>
                  <a:lnTo>
                    <a:pt x="66" y="143"/>
                  </a:lnTo>
                  <a:lnTo>
                    <a:pt x="61" y="144"/>
                  </a:lnTo>
                  <a:lnTo>
                    <a:pt x="61" y="144"/>
                  </a:lnTo>
                  <a:close/>
                  <a:moveTo>
                    <a:pt x="145" y="113"/>
                  </a:moveTo>
                  <a:lnTo>
                    <a:pt x="145" y="113"/>
                  </a:lnTo>
                  <a:lnTo>
                    <a:pt x="121" y="113"/>
                  </a:lnTo>
                  <a:lnTo>
                    <a:pt x="98" y="110"/>
                  </a:lnTo>
                  <a:lnTo>
                    <a:pt x="76" y="105"/>
                  </a:lnTo>
                  <a:lnTo>
                    <a:pt x="57" y="99"/>
                  </a:lnTo>
                  <a:lnTo>
                    <a:pt x="39" y="90"/>
                  </a:lnTo>
                  <a:lnTo>
                    <a:pt x="24" y="81"/>
                  </a:lnTo>
                  <a:lnTo>
                    <a:pt x="12" y="72"/>
                  </a:lnTo>
                  <a:lnTo>
                    <a:pt x="6" y="65"/>
                  </a:lnTo>
                  <a:lnTo>
                    <a:pt x="2" y="60"/>
                  </a:lnTo>
                  <a:lnTo>
                    <a:pt x="2" y="60"/>
                  </a:lnTo>
                  <a:lnTo>
                    <a:pt x="14" y="69"/>
                  </a:lnTo>
                  <a:lnTo>
                    <a:pt x="27" y="79"/>
                  </a:lnTo>
                  <a:lnTo>
                    <a:pt x="43" y="87"/>
                  </a:lnTo>
                  <a:lnTo>
                    <a:pt x="60" y="94"/>
                  </a:lnTo>
                  <a:lnTo>
                    <a:pt x="79" y="99"/>
                  </a:lnTo>
                  <a:lnTo>
                    <a:pt x="100" y="103"/>
                  </a:lnTo>
                  <a:lnTo>
                    <a:pt x="122" y="106"/>
                  </a:lnTo>
                  <a:lnTo>
                    <a:pt x="145" y="107"/>
                  </a:lnTo>
                  <a:lnTo>
                    <a:pt x="145" y="107"/>
                  </a:lnTo>
                  <a:lnTo>
                    <a:pt x="169" y="106"/>
                  </a:lnTo>
                  <a:lnTo>
                    <a:pt x="191" y="103"/>
                  </a:lnTo>
                  <a:lnTo>
                    <a:pt x="212" y="99"/>
                  </a:lnTo>
                  <a:lnTo>
                    <a:pt x="230" y="94"/>
                  </a:lnTo>
                  <a:lnTo>
                    <a:pt x="248" y="87"/>
                  </a:lnTo>
                  <a:lnTo>
                    <a:pt x="263" y="79"/>
                  </a:lnTo>
                  <a:lnTo>
                    <a:pt x="276" y="69"/>
                  </a:lnTo>
                  <a:lnTo>
                    <a:pt x="288" y="60"/>
                  </a:lnTo>
                  <a:lnTo>
                    <a:pt x="288" y="60"/>
                  </a:lnTo>
                  <a:lnTo>
                    <a:pt x="284" y="65"/>
                  </a:lnTo>
                  <a:lnTo>
                    <a:pt x="279" y="72"/>
                  </a:lnTo>
                  <a:lnTo>
                    <a:pt x="266" y="81"/>
                  </a:lnTo>
                  <a:lnTo>
                    <a:pt x="251" y="90"/>
                  </a:lnTo>
                  <a:lnTo>
                    <a:pt x="234" y="99"/>
                  </a:lnTo>
                  <a:lnTo>
                    <a:pt x="215" y="105"/>
                  </a:lnTo>
                  <a:lnTo>
                    <a:pt x="193" y="110"/>
                  </a:lnTo>
                  <a:lnTo>
                    <a:pt x="170" y="113"/>
                  </a:lnTo>
                  <a:lnTo>
                    <a:pt x="145" y="113"/>
                  </a:lnTo>
                  <a:lnTo>
                    <a:pt x="145" y="113"/>
                  </a:lnTo>
                  <a:close/>
                  <a:moveTo>
                    <a:pt x="145" y="297"/>
                  </a:moveTo>
                  <a:lnTo>
                    <a:pt x="145" y="297"/>
                  </a:lnTo>
                  <a:lnTo>
                    <a:pt x="117" y="295"/>
                  </a:lnTo>
                  <a:lnTo>
                    <a:pt x="91" y="292"/>
                  </a:lnTo>
                  <a:lnTo>
                    <a:pt x="68" y="288"/>
                  </a:lnTo>
                  <a:lnTo>
                    <a:pt x="48" y="281"/>
                  </a:lnTo>
                  <a:lnTo>
                    <a:pt x="39" y="277"/>
                  </a:lnTo>
                  <a:lnTo>
                    <a:pt x="31" y="272"/>
                  </a:lnTo>
                  <a:lnTo>
                    <a:pt x="24" y="268"/>
                  </a:lnTo>
                  <a:lnTo>
                    <a:pt x="17" y="264"/>
                  </a:lnTo>
                  <a:lnTo>
                    <a:pt x="12" y="258"/>
                  </a:lnTo>
                  <a:lnTo>
                    <a:pt x="8" y="253"/>
                  </a:lnTo>
                  <a:lnTo>
                    <a:pt x="4" y="247"/>
                  </a:lnTo>
                  <a:lnTo>
                    <a:pt x="2" y="242"/>
                  </a:lnTo>
                  <a:lnTo>
                    <a:pt x="2" y="242"/>
                  </a:lnTo>
                  <a:lnTo>
                    <a:pt x="0" y="246"/>
                  </a:lnTo>
                  <a:lnTo>
                    <a:pt x="0" y="252"/>
                  </a:lnTo>
                  <a:lnTo>
                    <a:pt x="0" y="299"/>
                  </a:lnTo>
                  <a:lnTo>
                    <a:pt x="0" y="299"/>
                  </a:lnTo>
                  <a:lnTo>
                    <a:pt x="1" y="305"/>
                  </a:lnTo>
                  <a:lnTo>
                    <a:pt x="3" y="312"/>
                  </a:lnTo>
                  <a:lnTo>
                    <a:pt x="6" y="319"/>
                  </a:lnTo>
                  <a:lnTo>
                    <a:pt x="11" y="324"/>
                  </a:lnTo>
                  <a:lnTo>
                    <a:pt x="16" y="330"/>
                  </a:lnTo>
                  <a:lnTo>
                    <a:pt x="23" y="335"/>
                  </a:lnTo>
                  <a:lnTo>
                    <a:pt x="32" y="339"/>
                  </a:lnTo>
                  <a:lnTo>
                    <a:pt x="40" y="344"/>
                  </a:lnTo>
                  <a:lnTo>
                    <a:pt x="50" y="348"/>
                  </a:lnTo>
                  <a:lnTo>
                    <a:pt x="61" y="351"/>
                  </a:lnTo>
                  <a:lnTo>
                    <a:pt x="73" y="355"/>
                  </a:lnTo>
                  <a:lnTo>
                    <a:pt x="87" y="358"/>
                  </a:lnTo>
                  <a:lnTo>
                    <a:pt x="100" y="360"/>
                  </a:lnTo>
                  <a:lnTo>
                    <a:pt x="114" y="361"/>
                  </a:lnTo>
                  <a:lnTo>
                    <a:pt x="129" y="362"/>
                  </a:lnTo>
                  <a:lnTo>
                    <a:pt x="145" y="362"/>
                  </a:lnTo>
                  <a:lnTo>
                    <a:pt x="145" y="362"/>
                  </a:lnTo>
                  <a:lnTo>
                    <a:pt x="161" y="362"/>
                  </a:lnTo>
                  <a:lnTo>
                    <a:pt x="175" y="361"/>
                  </a:lnTo>
                  <a:lnTo>
                    <a:pt x="191" y="360"/>
                  </a:lnTo>
                  <a:lnTo>
                    <a:pt x="204" y="358"/>
                  </a:lnTo>
                  <a:lnTo>
                    <a:pt x="217" y="355"/>
                  </a:lnTo>
                  <a:lnTo>
                    <a:pt x="229" y="351"/>
                  </a:lnTo>
                  <a:lnTo>
                    <a:pt x="240" y="348"/>
                  </a:lnTo>
                  <a:lnTo>
                    <a:pt x="250" y="344"/>
                  </a:lnTo>
                  <a:lnTo>
                    <a:pt x="259" y="339"/>
                  </a:lnTo>
                  <a:lnTo>
                    <a:pt x="268" y="335"/>
                  </a:lnTo>
                  <a:lnTo>
                    <a:pt x="274" y="330"/>
                  </a:lnTo>
                  <a:lnTo>
                    <a:pt x="280" y="324"/>
                  </a:lnTo>
                  <a:lnTo>
                    <a:pt x="284" y="319"/>
                  </a:lnTo>
                  <a:lnTo>
                    <a:pt x="287" y="312"/>
                  </a:lnTo>
                  <a:lnTo>
                    <a:pt x="290" y="305"/>
                  </a:lnTo>
                  <a:lnTo>
                    <a:pt x="291" y="299"/>
                  </a:lnTo>
                  <a:lnTo>
                    <a:pt x="291" y="252"/>
                  </a:lnTo>
                  <a:lnTo>
                    <a:pt x="291" y="252"/>
                  </a:lnTo>
                  <a:lnTo>
                    <a:pt x="291" y="246"/>
                  </a:lnTo>
                  <a:lnTo>
                    <a:pt x="288" y="242"/>
                  </a:lnTo>
                  <a:lnTo>
                    <a:pt x="288" y="242"/>
                  </a:lnTo>
                  <a:lnTo>
                    <a:pt x="286" y="247"/>
                  </a:lnTo>
                  <a:lnTo>
                    <a:pt x="283" y="253"/>
                  </a:lnTo>
                  <a:lnTo>
                    <a:pt x="279" y="258"/>
                  </a:lnTo>
                  <a:lnTo>
                    <a:pt x="273" y="264"/>
                  </a:lnTo>
                  <a:lnTo>
                    <a:pt x="266" y="268"/>
                  </a:lnTo>
                  <a:lnTo>
                    <a:pt x="260" y="272"/>
                  </a:lnTo>
                  <a:lnTo>
                    <a:pt x="251" y="277"/>
                  </a:lnTo>
                  <a:lnTo>
                    <a:pt x="242" y="281"/>
                  </a:lnTo>
                  <a:lnTo>
                    <a:pt x="223" y="288"/>
                  </a:lnTo>
                  <a:lnTo>
                    <a:pt x="200" y="292"/>
                  </a:lnTo>
                  <a:lnTo>
                    <a:pt x="173" y="295"/>
                  </a:lnTo>
                  <a:lnTo>
                    <a:pt x="145" y="297"/>
                  </a:lnTo>
                  <a:lnTo>
                    <a:pt x="145" y="297"/>
                  </a:lnTo>
                  <a:close/>
                  <a:moveTo>
                    <a:pt x="61" y="334"/>
                  </a:moveTo>
                  <a:lnTo>
                    <a:pt x="61" y="334"/>
                  </a:lnTo>
                  <a:lnTo>
                    <a:pt x="57" y="333"/>
                  </a:lnTo>
                  <a:lnTo>
                    <a:pt x="53" y="330"/>
                  </a:lnTo>
                  <a:lnTo>
                    <a:pt x="50" y="326"/>
                  </a:lnTo>
                  <a:lnTo>
                    <a:pt x="49" y="322"/>
                  </a:lnTo>
                  <a:lnTo>
                    <a:pt x="49" y="322"/>
                  </a:lnTo>
                  <a:lnTo>
                    <a:pt x="50" y="316"/>
                  </a:lnTo>
                  <a:lnTo>
                    <a:pt x="53" y="313"/>
                  </a:lnTo>
                  <a:lnTo>
                    <a:pt x="57" y="310"/>
                  </a:lnTo>
                  <a:lnTo>
                    <a:pt x="61" y="309"/>
                  </a:lnTo>
                  <a:lnTo>
                    <a:pt x="61" y="309"/>
                  </a:lnTo>
                  <a:lnTo>
                    <a:pt x="66" y="310"/>
                  </a:lnTo>
                  <a:lnTo>
                    <a:pt x="70" y="313"/>
                  </a:lnTo>
                  <a:lnTo>
                    <a:pt x="72" y="316"/>
                  </a:lnTo>
                  <a:lnTo>
                    <a:pt x="73" y="322"/>
                  </a:lnTo>
                  <a:lnTo>
                    <a:pt x="73" y="322"/>
                  </a:lnTo>
                  <a:lnTo>
                    <a:pt x="72" y="326"/>
                  </a:lnTo>
                  <a:lnTo>
                    <a:pt x="70" y="330"/>
                  </a:lnTo>
                  <a:lnTo>
                    <a:pt x="66" y="333"/>
                  </a:lnTo>
                  <a:lnTo>
                    <a:pt x="61" y="334"/>
                  </a:lnTo>
                  <a:lnTo>
                    <a:pt x="61" y="334"/>
                  </a:lnTo>
                  <a:close/>
                  <a:moveTo>
                    <a:pt x="145" y="203"/>
                  </a:moveTo>
                  <a:lnTo>
                    <a:pt x="145" y="203"/>
                  </a:lnTo>
                  <a:lnTo>
                    <a:pt x="117" y="202"/>
                  </a:lnTo>
                  <a:lnTo>
                    <a:pt x="92" y="199"/>
                  </a:lnTo>
                  <a:lnTo>
                    <a:pt x="69" y="193"/>
                  </a:lnTo>
                  <a:lnTo>
                    <a:pt x="48" y="187"/>
                  </a:lnTo>
                  <a:lnTo>
                    <a:pt x="32" y="179"/>
                  </a:lnTo>
                  <a:lnTo>
                    <a:pt x="24" y="175"/>
                  </a:lnTo>
                  <a:lnTo>
                    <a:pt x="17" y="170"/>
                  </a:lnTo>
                  <a:lnTo>
                    <a:pt x="12" y="165"/>
                  </a:lnTo>
                  <a:lnTo>
                    <a:pt x="8" y="159"/>
                  </a:lnTo>
                  <a:lnTo>
                    <a:pt x="4" y="154"/>
                  </a:lnTo>
                  <a:lnTo>
                    <a:pt x="2" y="148"/>
                  </a:lnTo>
                  <a:lnTo>
                    <a:pt x="2" y="148"/>
                  </a:lnTo>
                  <a:lnTo>
                    <a:pt x="0" y="153"/>
                  </a:lnTo>
                  <a:lnTo>
                    <a:pt x="0" y="157"/>
                  </a:lnTo>
                  <a:lnTo>
                    <a:pt x="0" y="205"/>
                  </a:lnTo>
                  <a:lnTo>
                    <a:pt x="0" y="205"/>
                  </a:lnTo>
                  <a:lnTo>
                    <a:pt x="1" y="212"/>
                  </a:lnTo>
                  <a:lnTo>
                    <a:pt x="3" y="219"/>
                  </a:lnTo>
                  <a:lnTo>
                    <a:pt x="6" y="224"/>
                  </a:lnTo>
                  <a:lnTo>
                    <a:pt x="11" y="231"/>
                  </a:lnTo>
                  <a:lnTo>
                    <a:pt x="16" y="236"/>
                  </a:lnTo>
                  <a:lnTo>
                    <a:pt x="23" y="242"/>
                  </a:lnTo>
                  <a:lnTo>
                    <a:pt x="32" y="246"/>
                  </a:lnTo>
                  <a:lnTo>
                    <a:pt x="40" y="250"/>
                  </a:lnTo>
                  <a:lnTo>
                    <a:pt x="50" y="255"/>
                  </a:lnTo>
                  <a:lnTo>
                    <a:pt x="61" y="258"/>
                  </a:lnTo>
                  <a:lnTo>
                    <a:pt x="73" y="261"/>
                  </a:lnTo>
                  <a:lnTo>
                    <a:pt x="87" y="265"/>
                  </a:lnTo>
                  <a:lnTo>
                    <a:pt x="100" y="267"/>
                  </a:lnTo>
                  <a:lnTo>
                    <a:pt x="114" y="268"/>
                  </a:lnTo>
                  <a:lnTo>
                    <a:pt x="129" y="269"/>
                  </a:lnTo>
                  <a:lnTo>
                    <a:pt x="145" y="269"/>
                  </a:lnTo>
                  <a:lnTo>
                    <a:pt x="145" y="269"/>
                  </a:lnTo>
                  <a:lnTo>
                    <a:pt x="161" y="269"/>
                  </a:lnTo>
                  <a:lnTo>
                    <a:pt x="175" y="268"/>
                  </a:lnTo>
                  <a:lnTo>
                    <a:pt x="191" y="267"/>
                  </a:lnTo>
                  <a:lnTo>
                    <a:pt x="204" y="265"/>
                  </a:lnTo>
                  <a:lnTo>
                    <a:pt x="217" y="261"/>
                  </a:lnTo>
                  <a:lnTo>
                    <a:pt x="229" y="258"/>
                  </a:lnTo>
                  <a:lnTo>
                    <a:pt x="240" y="255"/>
                  </a:lnTo>
                  <a:lnTo>
                    <a:pt x="250" y="250"/>
                  </a:lnTo>
                  <a:lnTo>
                    <a:pt x="259" y="246"/>
                  </a:lnTo>
                  <a:lnTo>
                    <a:pt x="268" y="242"/>
                  </a:lnTo>
                  <a:lnTo>
                    <a:pt x="274" y="236"/>
                  </a:lnTo>
                  <a:lnTo>
                    <a:pt x="280" y="231"/>
                  </a:lnTo>
                  <a:lnTo>
                    <a:pt x="284" y="224"/>
                  </a:lnTo>
                  <a:lnTo>
                    <a:pt x="287" y="219"/>
                  </a:lnTo>
                  <a:lnTo>
                    <a:pt x="290" y="212"/>
                  </a:lnTo>
                  <a:lnTo>
                    <a:pt x="291" y="205"/>
                  </a:lnTo>
                  <a:lnTo>
                    <a:pt x="291" y="157"/>
                  </a:lnTo>
                  <a:lnTo>
                    <a:pt x="291" y="157"/>
                  </a:lnTo>
                  <a:lnTo>
                    <a:pt x="290" y="153"/>
                  </a:lnTo>
                  <a:lnTo>
                    <a:pt x="288" y="148"/>
                  </a:lnTo>
                  <a:lnTo>
                    <a:pt x="288" y="148"/>
                  </a:lnTo>
                  <a:lnTo>
                    <a:pt x="286" y="154"/>
                  </a:lnTo>
                  <a:lnTo>
                    <a:pt x="283" y="159"/>
                  </a:lnTo>
                  <a:lnTo>
                    <a:pt x="279" y="165"/>
                  </a:lnTo>
                  <a:lnTo>
                    <a:pt x="273" y="170"/>
                  </a:lnTo>
                  <a:lnTo>
                    <a:pt x="266" y="175"/>
                  </a:lnTo>
                  <a:lnTo>
                    <a:pt x="259" y="179"/>
                  </a:lnTo>
                  <a:lnTo>
                    <a:pt x="242" y="187"/>
                  </a:lnTo>
                  <a:lnTo>
                    <a:pt x="222" y="193"/>
                  </a:lnTo>
                  <a:lnTo>
                    <a:pt x="198" y="199"/>
                  </a:lnTo>
                  <a:lnTo>
                    <a:pt x="173" y="202"/>
                  </a:lnTo>
                  <a:lnTo>
                    <a:pt x="145" y="203"/>
                  </a:lnTo>
                  <a:lnTo>
                    <a:pt x="145" y="203"/>
                  </a:lnTo>
                  <a:close/>
                  <a:moveTo>
                    <a:pt x="61" y="238"/>
                  </a:moveTo>
                  <a:lnTo>
                    <a:pt x="61" y="238"/>
                  </a:lnTo>
                  <a:lnTo>
                    <a:pt x="57" y="237"/>
                  </a:lnTo>
                  <a:lnTo>
                    <a:pt x="53" y="234"/>
                  </a:lnTo>
                  <a:lnTo>
                    <a:pt x="50" y="231"/>
                  </a:lnTo>
                  <a:lnTo>
                    <a:pt x="49" y="225"/>
                  </a:lnTo>
                  <a:lnTo>
                    <a:pt x="49" y="225"/>
                  </a:lnTo>
                  <a:lnTo>
                    <a:pt x="50" y="221"/>
                  </a:lnTo>
                  <a:lnTo>
                    <a:pt x="53" y="218"/>
                  </a:lnTo>
                  <a:lnTo>
                    <a:pt x="57" y="214"/>
                  </a:lnTo>
                  <a:lnTo>
                    <a:pt x="61" y="213"/>
                  </a:lnTo>
                  <a:lnTo>
                    <a:pt x="61" y="213"/>
                  </a:lnTo>
                  <a:lnTo>
                    <a:pt x="66" y="214"/>
                  </a:lnTo>
                  <a:lnTo>
                    <a:pt x="70" y="218"/>
                  </a:lnTo>
                  <a:lnTo>
                    <a:pt x="72" y="221"/>
                  </a:lnTo>
                  <a:lnTo>
                    <a:pt x="73" y="225"/>
                  </a:lnTo>
                  <a:lnTo>
                    <a:pt x="73" y="225"/>
                  </a:lnTo>
                  <a:lnTo>
                    <a:pt x="72" y="231"/>
                  </a:lnTo>
                  <a:lnTo>
                    <a:pt x="70" y="234"/>
                  </a:lnTo>
                  <a:lnTo>
                    <a:pt x="66" y="237"/>
                  </a:lnTo>
                  <a:lnTo>
                    <a:pt x="61" y="238"/>
                  </a:lnTo>
                  <a:lnTo>
                    <a:pt x="61" y="238"/>
                  </a:lnTo>
                  <a:close/>
                </a:path>
              </a:pathLst>
            </a:custGeom>
            <a:solidFill>
              <a:srgbClr val="2298F0"/>
            </a:solidFill>
            <a:ln>
              <a:noFill/>
            </a:ln>
          </p:spPr>
          <p:txBody>
            <a:bodyPr vert="horz" wrap="square" lIns="109753" tIns="54877" rIns="109753" bIns="54877" numCol="1" anchor="t" anchorCtr="0" compatLnSpc="1">
              <a:prstTxWarp prst="textNoShape">
                <a:avLst/>
              </a:prstTxWarp>
            </a:bodyPr>
            <a:lstStyle/>
            <a:p>
              <a:pPr defTabSz="1097554">
                <a:defRPr/>
              </a:pPr>
              <a:endParaRPr lang="zh-CN" altLang="en-US" sz="2161" kern="0">
                <a:solidFill>
                  <a:srgbClr val="B2B2B2"/>
                </a:solidFill>
                <a:latin typeface="Arial" panose="020B0604020202020204" pitchFamily="34" charset="0"/>
              </a:endParaRPr>
            </a:p>
          </p:txBody>
        </p:sp>
        <p:sp>
          <p:nvSpPr>
            <p:cNvPr id="11" name="Freeform 131">
              <a:extLst>
                <a:ext uri="{FF2B5EF4-FFF2-40B4-BE49-F238E27FC236}">
                  <a16:creationId xmlns:a16="http://schemas.microsoft.com/office/drawing/2014/main" id="{168B9F26-70D5-46F4-AED7-0266BCC568EA}"/>
                </a:ext>
              </a:extLst>
            </p:cNvPr>
            <p:cNvSpPr>
              <a:spLocks noEditPoints="1"/>
            </p:cNvSpPr>
            <p:nvPr/>
          </p:nvSpPr>
          <p:spPr bwMode="auto">
            <a:xfrm>
              <a:off x="2690553" y="4516716"/>
              <a:ext cx="151851" cy="289405"/>
            </a:xfrm>
            <a:custGeom>
              <a:avLst/>
              <a:gdLst>
                <a:gd name="T0" fmla="*/ 100 w 291"/>
                <a:gd name="T1" fmla="*/ 4 h 362"/>
                <a:gd name="T2" fmla="*/ 40 w 291"/>
                <a:gd name="T3" fmla="*/ 19 h 362"/>
                <a:gd name="T4" fmla="*/ 6 w 291"/>
                <a:gd name="T5" fmla="*/ 45 h 362"/>
                <a:gd name="T6" fmla="*/ 0 w 291"/>
                <a:gd name="T7" fmla="*/ 112 h 362"/>
                <a:gd name="T8" fmla="*/ 16 w 291"/>
                <a:gd name="T9" fmla="*/ 143 h 362"/>
                <a:gd name="T10" fmla="*/ 61 w 291"/>
                <a:gd name="T11" fmla="*/ 165 h 362"/>
                <a:gd name="T12" fmla="*/ 129 w 291"/>
                <a:gd name="T13" fmla="*/ 176 h 362"/>
                <a:gd name="T14" fmla="*/ 191 w 291"/>
                <a:gd name="T15" fmla="*/ 173 h 362"/>
                <a:gd name="T16" fmla="*/ 250 w 291"/>
                <a:gd name="T17" fmla="*/ 157 h 362"/>
                <a:gd name="T18" fmla="*/ 284 w 291"/>
                <a:gd name="T19" fmla="*/ 131 h 362"/>
                <a:gd name="T20" fmla="*/ 291 w 291"/>
                <a:gd name="T21" fmla="*/ 64 h 362"/>
                <a:gd name="T22" fmla="*/ 274 w 291"/>
                <a:gd name="T23" fmla="*/ 34 h 362"/>
                <a:gd name="T24" fmla="*/ 229 w 291"/>
                <a:gd name="T25" fmla="*/ 11 h 362"/>
                <a:gd name="T26" fmla="*/ 161 w 291"/>
                <a:gd name="T27" fmla="*/ 1 h 362"/>
                <a:gd name="T28" fmla="*/ 57 w 291"/>
                <a:gd name="T29" fmla="*/ 143 h 362"/>
                <a:gd name="T30" fmla="*/ 50 w 291"/>
                <a:gd name="T31" fmla="*/ 126 h 362"/>
                <a:gd name="T32" fmla="*/ 66 w 291"/>
                <a:gd name="T33" fmla="*/ 120 h 362"/>
                <a:gd name="T34" fmla="*/ 72 w 291"/>
                <a:gd name="T35" fmla="*/ 136 h 362"/>
                <a:gd name="T36" fmla="*/ 145 w 291"/>
                <a:gd name="T37" fmla="*/ 113 h 362"/>
                <a:gd name="T38" fmla="*/ 57 w 291"/>
                <a:gd name="T39" fmla="*/ 99 h 362"/>
                <a:gd name="T40" fmla="*/ 2 w 291"/>
                <a:gd name="T41" fmla="*/ 60 h 362"/>
                <a:gd name="T42" fmla="*/ 60 w 291"/>
                <a:gd name="T43" fmla="*/ 94 h 362"/>
                <a:gd name="T44" fmla="*/ 145 w 291"/>
                <a:gd name="T45" fmla="*/ 107 h 362"/>
                <a:gd name="T46" fmla="*/ 248 w 291"/>
                <a:gd name="T47" fmla="*/ 87 h 362"/>
                <a:gd name="T48" fmla="*/ 284 w 291"/>
                <a:gd name="T49" fmla="*/ 65 h 362"/>
                <a:gd name="T50" fmla="*/ 215 w 291"/>
                <a:gd name="T51" fmla="*/ 105 h 362"/>
                <a:gd name="T52" fmla="*/ 145 w 291"/>
                <a:gd name="T53" fmla="*/ 297 h 362"/>
                <a:gd name="T54" fmla="*/ 48 w 291"/>
                <a:gd name="T55" fmla="*/ 281 h 362"/>
                <a:gd name="T56" fmla="*/ 12 w 291"/>
                <a:gd name="T57" fmla="*/ 258 h 362"/>
                <a:gd name="T58" fmla="*/ 0 w 291"/>
                <a:gd name="T59" fmla="*/ 246 h 362"/>
                <a:gd name="T60" fmla="*/ 3 w 291"/>
                <a:gd name="T61" fmla="*/ 312 h 362"/>
                <a:gd name="T62" fmla="*/ 32 w 291"/>
                <a:gd name="T63" fmla="*/ 339 h 362"/>
                <a:gd name="T64" fmla="*/ 87 w 291"/>
                <a:gd name="T65" fmla="*/ 358 h 362"/>
                <a:gd name="T66" fmla="*/ 145 w 291"/>
                <a:gd name="T67" fmla="*/ 362 h 362"/>
                <a:gd name="T68" fmla="*/ 217 w 291"/>
                <a:gd name="T69" fmla="*/ 355 h 362"/>
                <a:gd name="T70" fmla="*/ 268 w 291"/>
                <a:gd name="T71" fmla="*/ 335 h 362"/>
                <a:gd name="T72" fmla="*/ 290 w 291"/>
                <a:gd name="T73" fmla="*/ 305 h 362"/>
                <a:gd name="T74" fmla="*/ 288 w 291"/>
                <a:gd name="T75" fmla="*/ 242 h 362"/>
                <a:gd name="T76" fmla="*/ 273 w 291"/>
                <a:gd name="T77" fmla="*/ 264 h 362"/>
                <a:gd name="T78" fmla="*/ 223 w 291"/>
                <a:gd name="T79" fmla="*/ 288 h 362"/>
                <a:gd name="T80" fmla="*/ 61 w 291"/>
                <a:gd name="T81" fmla="*/ 334 h 362"/>
                <a:gd name="T82" fmla="*/ 49 w 291"/>
                <a:gd name="T83" fmla="*/ 322 h 362"/>
                <a:gd name="T84" fmla="*/ 61 w 291"/>
                <a:gd name="T85" fmla="*/ 309 h 362"/>
                <a:gd name="T86" fmla="*/ 73 w 291"/>
                <a:gd name="T87" fmla="*/ 322 h 362"/>
                <a:gd name="T88" fmla="*/ 61 w 291"/>
                <a:gd name="T89" fmla="*/ 334 h 362"/>
                <a:gd name="T90" fmla="*/ 92 w 291"/>
                <a:gd name="T91" fmla="*/ 199 h 362"/>
                <a:gd name="T92" fmla="*/ 17 w 291"/>
                <a:gd name="T93" fmla="*/ 170 h 362"/>
                <a:gd name="T94" fmla="*/ 2 w 291"/>
                <a:gd name="T95" fmla="*/ 148 h 362"/>
                <a:gd name="T96" fmla="*/ 1 w 291"/>
                <a:gd name="T97" fmla="*/ 212 h 362"/>
                <a:gd name="T98" fmla="*/ 23 w 291"/>
                <a:gd name="T99" fmla="*/ 242 h 362"/>
                <a:gd name="T100" fmla="*/ 73 w 291"/>
                <a:gd name="T101" fmla="*/ 261 h 362"/>
                <a:gd name="T102" fmla="*/ 145 w 291"/>
                <a:gd name="T103" fmla="*/ 269 h 362"/>
                <a:gd name="T104" fmla="*/ 204 w 291"/>
                <a:gd name="T105" fmla="*/ 265 h 362"/>
                <a:gd name="T106" fmla="*/ 259 w 291"/>
                <a:gd name="T107" fmla="*/ 246 h 362"/>
                <a:gd name="T108" fmla="*/ 287 w 291"/>
                <a:gd name="T109" fmla="*/ 219 h 362"/>
                <a:gd name="T110" fmla="*/ 290 w 291"/>
                <a:gd name="T111" fmla="*/ 153 h 362"/>
                <a:gd name="T112" fmla="*/ 279 w 291"/>
                <a:gd name="T113" fmla="*/ 165 h 362"/>
                <a:gd name="T114" fmla="*/ 222 w 291"/>
                <a:gd name="T115" fmla="*/ 193 h 362"/>
                <a:gd name="T116" fmla="*/ 61 w 291"/>
                <a:gd name="T117" fmla="*/ 238 h 362"/>
                <a:gd name="T118" fmla="*/ 49 w 291"/>
                <a:gd name="T119" fmla="*/ 225 h 362"/>
                <a:gd name="T120" fmla="*/ 61 w 291"/>
                <a:gd name="T121" fmla="*/ 213 h 362"/>
                <a:gd name="T122" fmla="*/ 73 w 291"/>
                <a:gd name="T123" fmla="*/ 225 h 362"/>
                <a:gd name="T124" fmla="*/ 61 w 291"/>
                <a:gd name="T125" fmla="*/ 238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91" h="362">
                  <a:moveTo>
                    <a:pt x="145" y="0"/>
                  </a:moveTo>
                  <a:lnTo>
                    <a:pt x="145" y="0"/>
                  </a:lnTo>
                  <a:lnTo>
                    <a:pt x="129" y="1"/>
                  </a:lnTo>
                  <a:lnTo>
                    <a:pt x="114" y="1"/>
                  </a:lnTo>
                  <a:lnTo>
                    <a:pt x="100" y="4"/>
                  </a:lnTo>
                  <a:lnTo>
                    <a:pt x="87" y="6"/>
                  </a:lnTo>
                  <a:lnTo>
                    <a:pt x="73" y="8"/>
                  </a:lnTo>
                  <a:lnTo>
                    <a:pt x="61" y="11"/>
                  </a:lnTo>
                  <a:lnTo>
                    <a:pt x="50" y="15"/>
                  </a:lnTo>
                  <a:lnTo>
                    <a:pt x="40" y="19"/>
                  </a:lnTo>
                  <a:lnTo>
                    <a:pt x="32" y="23"/>
                  </a:lnTo>
                  <a:lnTo>
                    <a:pt x="23" y="29"/>
                  </a:lnTo>
                  <a:lnTo>
                    <a:pt x="16" y="34"/>
                  </a:lnTo>
                  <a:lnTo>
                    <a:pt x="11" y="40"/>
                  </a:lnTo>
                  <a:lnTo>
                    <a:pt x="6" y="45"/>
                  </a:lnTo>
                  <a:lnTo>
                    <a:pt x="3" y="52"/>
                  </a:lnTo>
                  <a:lnTo>
                    <a:pt x="1" y="57"/>
                  </a:lnTo>
                  <a:lnTo>
                    <a:pt x="0" y="64"/>
                  </a:lnTo>
                  <a:lnTo>
                    <a:pt x="0" y="112"/>
                  </a:lnTo>
                  <a:lnTo>
                    <a:pt x="0" y="112"/>
                  </a:lnTo>
                  <a:lnTo>
                    <a:pt x="1" y="119"/>
                  </a:lnTo>
                  <a:lnTo>
                    <a:pt x="3" y="125"/>
                  </a:lnTo>
                  <a:lnTo>
                    <a:pt x="6" y="131"/>
                  </a:lnTo>
                  <a:lnTo>
                    <a:pt x="11" y="137"/>
                  </a:lnTo>
                  <a:lnTo>
                    <a:pt x="16" y="143"/>
                  </a:lnTo>
                  <a:lnTo>
                    <a:pt x="23" y="147"/>
                  </a:lnTo>
                  <a:lnTo>
                    <a:pt x="32" y="153"/>
                  </a:lnTo>
                  <a:lnTo>
                    <a:pt x="40" y="157"/>
                  </a:lnTo>
                  <a:lnTo>
                    <a:pt x="50" y="162"/>
                  </a:lnTo>
                  <a:lnTo>
                    <a:pt x="61" y="165"/>
                  </a:lnTo>
                  <a:lnTo>
                    <a:pt x="73" y="168"/>
                  </a:lnTo>
                  <a:lnTo>
                    <a:pt x="87" y="170"/>
                  </a:lnTo>
                  <a:lnTo>
                    <a:pt x="100" y="173"/>
                  </a:lnTo>
                  <a:lnTo>
                    <a:pt x="114" y="175"/>
                  </a:lnTo>
                  <a:lnTo>
                    <a:pt x="129" y="176"/>
                  </a:lnTo>
                  <a:lnTo>
                    <a:pt x="145" y="176"/>
                  </a:lnTo>
                  <a:lnTo>
                    <a:pt x="145" y="176"/>
                  </a:lnTo>
                  <a:lnTo>
                    <a:pt x="161" y="176"/>
                  </a:lnTo>
                  <a:lnTo>
                    <a:pt x="175" y="175"/>
                  </a:lnTo>
                  <a:lnTo>
                    <a:pt x="191" y="173"/>
                  </a:lnTo>
                  <a:lnTo>
                    <a:pt x="204" y="170"/>
                  </a:lnTo>
                  <a:lnTo>
                    <a:pt x="217" y="168"/>
                  </a:lnTo>
                  <a:lnTo>
                    <a:pt x="229" y="165"/>
                  </a:lnTo>
                  <a:lnTo>
                    <a:pt x="240" y="162"/>
                  </a:lnTo>
                  <a:lnTo>
                    <a:pt x="250" y="157"/>
                  </a:lnTo>
                  <a:lnTo>
                    <a:pt x="259" y="153"/>
                  </a:lnTo>
                  <a:lnTo>
                    <a:pt x="268" y="147"/>
                  </a:lnTo>
                  <a:lnTo>
                    <a:pt x="274" y="143"/>
                  </a:lnTo>
                  <a:lnTo>
                    <a:pt x="280" y="137"/>
                  </a:lnTo>
                  <a:lnTo>
                    <a:pt x="284" y="131"/>
                  </a:lnTo>
                  <a:lnTo>
                    <a:pt x="287" y="125"/>
                  </a:lnTo>
                  <a:lnTo>
                    <a:pt x="290" y="119"/>
                  </a:lnTo>
                  <a:lnTo>
                    <a:pt x="291" y="112"/>
                  </a:lnTo>
                  <a:lnTo>
                    <a:pt x="291" y="64"/>
                  </a:lnTo>
                  <a:lnTo>
                    <a:pt x="291" y="64"/>
                  </a:lnTo>
                  <a:lnTo>
                    <a:pt x="290" y="57"/>
                  </a:lnTo>
                  <a:lnTo>
                    <a:pt x="287" y="52"/>
                  </a:lnTo>
                  <a:lnTo>
                    <a:pt x="284" y="45"/>
                  </a:lnTo>
                  <a:lnTo>
                    <a:pt x="280" y="40"/>
                  </a:lnTo>
                  <a:lnTo>
                    <a:pt x="274" y="34"/>
                  </a:lnTo>
                  <a:lnTo>
                    <a:pt x="268" y="29"/>
                  </a:lnTo>
                  <a:lnTo>
                    <a:pt x="259" y="23"/>
                  </a:lnTo>
                  <a:lnTo>
                    <a:pt x="250" y="19"/>
                  </a:lnTo>
                  <a:lnTo>
                    <a:pt x="240" y="15"/>
                  </a:lnTo>
                  <a:lnTo>
                    <a:pt x="229" y="11"/>
                  </a:lnTo>
                  <a:lnTo>
                    <a:pt x="217" y="8"/>
                  </a:lnTo>
                  <a:lnTo>
                    <a:pt x="204" y="6"/>
                  </a:lnTo>
                  <a:lnTo>
                    <a:pt x="191" y="4"/>
                  </a:lnTo>
                  <a:lnTo>
                    <a:pt x="175" y="1"/>
                  </a:lnTo>
                  <a:lnTo>
                    <a:pt x="161" y="1"/>
                  </a:lnTo>
                  <a:lnTo>
                    <a:pt x="145" y="0"/>
                  </a:lnTo>
                  <a:lnTo>
                    <a:pt x="145" y="0"/>
                  </a:lnTo>
                  <a:close/>
                  <a:moveTo>
                    <a:pt x="61" y="144"/>
                  </a:moveTo>
                  <a:lnTo>
                    <a:pt x="61" y="144"/>
                  </a:lnTo>
                  <a:lnTo>
                    <a:pt x="57" y="143"/>
                  </a:lnTo>
                  <a:lnTo>
                    <a:pt x="53" y="140"/>
                  </a:lnTo>
                  <a:lnTo>
                    <a:pt x="50" y="136"/>
                  </a:lnTo>
                  <a:lnTo>
                    <a:pt x="49" y="131"/>
                  </a:lnTo>
                  <a:lnTo>
                    <a:pt x="49" y="131"/>
                  </a:lnTo>
                  <a:lnTo>
                    <a:pt x="50" y="126"/>
                  </a:lnTo>
                  <a:lnTo>
                    <a:pt x="53" y="123"/>
                  </a:lnTo>
                  <a:lnTo>
                    <a:pt x="57" y="120"/>
                  </a:lnTo>
                  <a:lnTo>
                    <a:pt x="61" y="119"/>
                  </a:lnTo>
                  <a:lnTo>
                    <a:pt x="61" y="119"/>
                  </a:lnTo>
                  <a:lnTo>
                    <a:pt x="66" y="120"/>
                  </a:lnTo>
                  <a:lnTo>
                    <a:pt x="70" y="123"/>
                  </a:lnTo>
                  <a:lnTo>
                    <a:pt x="72" y="126"/>
                  </a:lnTo>
                  <a:lnTo>
                    <a:pt x="73" y="131"/>
                  </a:lnTo>
                  <a:lnTo>
                    <a:pt x="73" y="131"/>
                  </a:lnTo>
                  <a:lnTo>
                    <a:pt x="72" y="136"/>
                  </a:lnTo>
                  <a:lnTo>
                    <a:pt x="70" y="140"/>
                  </a:lnTo>
                  <a:lnTo>
                    <a:pt x="66" y="143"/>
                  </a:lnTo>
                  <a:lnTo>
                    <a:pt x="61" y="144"/>
                  </a:lnTo>
                  <a:lnTo>
                    <a:pt x="61" y="144"/>
                  </a:lnTo>
                  <a:close/>
                  <a:moveTo>
                    <a:pt x="145" y="113"/>
                  </a:moveTo>
                  <a:lnTo>
                    <a:pt x="145" y="113"/>
                  </a:lnTo>
                  <a:lnTo>
                    <a:pt x="121" y="113"/>
                  </a:lnTo>
                  <a:lnTo>
                    <a:pt x="98" y="110"/>
                  </a:lnTo>
                  <a:lnTo>
                    <a:pt x="76" y="105"/>
                  </a:lnTo>
                  <a:lnTo>
                    <a:pt x="57" y="99"/>
                  </a:lnTo>
                  <a:lnTo>
                    <a:pt x="39" y="90"/>
                  </a:lnTo>
                  <a:lnTo>
                    <a:pt x="24" y="81"/>
                  </a:lnTo>
                  <a:lnTo>
                    <a:pt x="12" y="72"/>
                  </a:lnTo>
                  <a:lnTo>
                    <a:pt x="6" y="65"/>
                  </a:lnTo>
                  <a:lnTo>
                    <a:pt x="2" y="60"/>
                  </a:lnTo>
                  <a:lnTo>
                    <a:pt x="2" y="60"/>
                  </a:lnTo>
                  <a:lnTo>
                    <a:pt x="14" y="69"/>
                  </a:lnTo>
                  <a:lnTo>
                    <a:pt x="27" y="79"/>
                  </a:lnTo>
                  <a:lnTo>
                    <a:pt x="43" y="87"/>
                  </a:lnTo>
                  <a:lnTo>
                    <a:pt x="60" y="94"/>
                  </a:lnTo>
                  <a:lnTo>
                    <a:pt x="79" y="99"/>
                  </a:lnTo>
                  <a:lnTo>
                    <a:pt x="100" y="103"/>
                  </a:lnTo>
                  <a:lnTo>
                    <a:pt x="122" y="106"/>
                  </a:lnTo>
                  <a:lnTo>
                    <a:pt x="145" y="107"/>
                  </a:lnTo>
                  <a:lnTo>
                    <a:pt x="145" y="107"/>
                  </a:lnTo>
                  <a:lnTo>
                    <a:pt x="169" y="106"/>
                  </a:lnTo>
                  <a:lnTo>
                    <a:pt x="191" y="103"/>
                  </a:lnTo>
                  <a:lnTo>
                    <a:pt x="212" y="99"/>
                  </a:lnTo>
                  <a:lnTo>
                    <a:pt x="230" y="94"/>
                  </a:lnTo>
                  <a:lnTo>
                    <a:pt x="248" y="87"/>
                  </a:lnTo>
                  <a:lnTo>
                    <a:pt x="263" y="79"/>
                  </a:lnTo>
                  <a:lnTo>
                    <a:pt x="276" y="69"/>
                  </a:lnTo>
                  <a:lnTo>
                    <a:pt x="288" y="60"/>
                  </a:lnTo>
                  <a:lnTo>
                    <a:pt x="288" y="60"/>
                  </a:lnTo>
                  <a:lnTo>
                    <a:pt x="284" y="65"/>
                  </a:lnTo>
                  <a:lnTo>
                    <a:pt x="279" y="72"/>
                  </a:lnTo>
                  <a:lnTo>
                    <a:pt x="266" y="81"/>
                  </a:lnTo>
                  <a:lnTo>
                    <a:pt x="251" y="90"/>
                  </a:lnTo>
                  <a:lnTo>
                    <a:pt x="234" y="99"/>
                  </a:lnTo>
                  <a:lnTo>
                    <a:pt x="215" y="105"/>
                  </a:lnTo>
                  <a:lnTo>
                    <a:pt x="193" y="110"/>
                  </a:lnTo>
                  <a:lnTo>
                    <a:pt x="170" y="113"/>
                  </a:lnTo>
                  <a:lnTo>
                    <a:pt x="145" y="113"/>
                  </a:lnTo>
                  <a:lnTo>
                    <a:pt x="145" y="113"/>
                  </a:lnTo>
                  <a:close/>
                  <a:moveTo>
                    <a:pt x="145" y="297"/>
                  </a:moveTo>
                  <a:lnTo>
                    <a:pt x="145" y="297"/>
                  </a:lnTo>
                  <a:lnTo>
                    <a:pt x="117" y="295"/>
                  </a:lnTo>
                  <a:lnTo>
                    <a:pt x="91" y="292"/>
                  </a:lnTo>
                  <a:lnTo>
                    <a:pt x="68" y="288"/>
                  </a:lnTo>
                  <a:lnTo>
                    <a:pt x="48" y="281"/>
                  </a:lnTo>
                  <a:lnTo>
                    <a:pt x="39" y="277"/>
                  </a:lnTo>
                  <a:lnTo>
                    <a:pt x="31" y="272"/>
                  </a:lnTo>
                  <a:lnTo>
                    <a:pt x="24" y="268"/>
                  </a:lnTo>
                  <a:lnTo>
                    <a:pt x="17" y="264"/>
                  </a:lnTo>
                  <a:lnTo>
                    <a:pt x="12" y="258"/>
                  </a:lnTo>
                  <a:lnTo>
                    <a:pt x="8" y="253"/>
                  </a:lnTo>
                  <a:lnTo>
                    <a:pt x="4" y="247"/>
                  </a:lnTo>
                  <a:lnTo>
                    <a:pt x="2" y="242"/>
                  </a:lnTo>
                  <a:lnTo>
                    <a:pt x="2" y="242"/>
                  </a:lnTo>
                  <a:lnTo>
                    <a:pt x="0" y="246"/>
                  </a:lnTo>
                  <a:lnTo>
                    <a:pt x="0" y="252"/>
                  </a:lnTo>
                  <a:lnTo>
                    <a:pt x="0" y="299"/>
                  </a:lnTo>
                  <a:lnTo>
                    <a:pt x="0" y="299"/>
                  </a:lnTo>
                  <a:lnTo>
                    <a:pt x="1" y="305"/>
                  </a:lnTo>
                  <a:lnTo>
                    <a:pt x="3" y="312"/>
                  </a:lnTo>
                  <a:lnTo>
                    <a:pt x="6" y="319"/>
                  </a:lnTo>
                  <a:lnTo>
                    <a:pt x="11" y="324"/>
                  </a:lnTo>
                  <a:lnTo>
                    <a:pt x="16" y="330"/>
                  </a:lnTo>
                  <a:lnTo>
                    <a:pt x="23" y="335"/>
                  </a:lnTo>
                  <a:lnTo>
                    <a:pt x="32" y="339"/>
                  </a:lnTo>
                  <a:lnTo>
                    <a:pt x="40" y="344"/>
                  </a:lnTo>
                  <a:lnTo>
                    <a:pt x="50" y="348"/>
                  </a:lnTo>
                  <a:lnTo>
                    <a:pt x="61" y="351"/>
                  </a:lnTo>
                  <a:lnTo>
                    <a:pt x="73" y="355"/>
                  </a:lnTo>
                  <a:lnTo>
                    <a:pt x="87" y="358"/>
                  </a:lnTo>
                  <a:lnTo>
                    <a:pt x="100" y="360"/>
                  </a:lnTo>
                  <a:lnTo>
                    <a:pt x="114" y="361"/>
                  </a:lnTo>
                  <a:lnTo>
                    <a:pt x="129" y="362"/>
                  </a:lnTo>
                  <a:lnTo>
                    <a:pt x="145" y="362"/>
                  </a:lnTo>
                  <a:lnTo>
                    <a:pt x="145" y="362"/>
                  </a:lnTo>
                  <a:lnTo>
                    <a:pt x="161" y="362"/>
                  </a:lnTo>
                  <a:lnTo>
                    <a:pt x="175" y="361"/>
                  </a:lnTo>
                  <a:lnTo>
                    <a:pt x="191" y="360"/>
                  </a:lnTo>
                  <a:lnTo>
                    <a:pt x="204" y="358"/>
                  </a:lnTo>
                  <a:lnTo>
                    <a:pt x="217" y="355"/>
                  </a:lnTo>
                  <a:lnTo>
                    <a:pt x="229" y="351"/>
                  </a:lnTo>
                  <a:lnTo>
                    <a:pt x="240" y="348"/>
                  </a:lnTo>
                  <a:lnTo>
                    <a:pt x="250" y="344"/>
                  </a:lnTo>
                  <a:lnTo>
                    <a:pt x="259" y="339"/>
                  </a:lnTo>
                  <a:lnTo>
                    <a:pt x="268" y="335"/>
                  </a:lnTo>
                  <a:lnTo>
                    <a:pt x="274" y="330"/>
                  </a:lnTo>
                  <a:lnTo>
                    <a:pt x="280" y="324"/>
                  </a:lnTo>
                  <a:lnTo>
                    <a:pt x="284" y="319"/>
                  </a:lnTo>
                  <a:lnTo>
                    <a:pt x="287" y="312"/>
                  </a:lnTo>
                  <a:lnTo>
                    <a:pt x="290" y="305"/>
                  </a:lnTo>
                  <a:lnTo>
                    <a:pt x="291" y="299"/>
                  </a:lnTo>
                  <a:lnTo>
                    <a:pt x="291" y="252"/>
                  </a:lnTo>
                  <a:lnTo>
                    <a:pt x="291" y="252"/>
                  </a:lnTo>
                  <a:lnTo>
                    <a:pt x="291" y="246"/>
                  </a:lnTo>
                  <a:lnTo>
                    <a:pt x="288" y="242"/>
                  </a:lnTo>
                  <a:lnTo>
                    <a:pt x="288" y="242"/>
                  </a:lnTo>
                  <a:lnTo>
                    <a:pt x="286" y="247"/>
                  </a:lnTo>
                  <a:lnTo>
                    <a:pt x="283" y="253"/>
                  </a:lnTo>
                  <a:lnTo>
                    <a:pt x="279" y="258"/>
                  </a:lnTo>
                  <a:lnTo>
                    <a:pt x="273" y="264"/>
                  </a:lnTo>
                  <a:lnTo>
                    <a:pt x="266" y="268"/>
                  </a:lnTo>
                  <a:lnTo>
                    <a:pt x="260" y="272"/>
                  </a:lnTo>
                  <a:lnTo>
                    <a:pt x="251" y="277"/>
                  </a:lnTo>
                  <a:lnTo>
                    <a:pt x="242" y="281"/>
                  </a:lnTo>
                  <a:lnTo>
                    <a:pt x="223" y="288"/>
                  </a:lnTo>
                  <a:lnTo>
                    <a:pt x="200" y="292"/>
                  </a:lnTo>
                  <a:lnTo>
                    <a:pt x="173" y="295"/>
                  </a:lnTo>
                  <a:lnTo>
                    <a:pt x="145" y="297"/>
                  </a:lnTo>
                  <a:lnTo>
                    <a:pt x="145" y="297"/>
                  </a:lnTo>
                  <a:close/>
                  <a:moveTo>
                    <a:pt x="61" y="334"/>
                  </a:moveTo>
                  <a:lnTo>
                    <a:pt x="61" y="334"/>
                  </a:lnTo>
                  <a:lnTo>
                    <a:pt x="57" y="333"/>
                  </a:lnTo>
                  <a:lnTo>
                    <a:pt x="53" y="330"/>
                  </a:lnTo>
                  <a:lnTo>
                    <a:pt x="50" y="326"/>
                  </a:lnTo>
                  <a:lnTo>
                    <a:pt x="49" y="322"/>
                  </a:lnTo>
                  <a:lnTo>
                    <a:pt x="49" y="322"/>
                  </a:lnTo>
                  <a:lnTo>
                    <a:pt x="50" y="316"/>
                  </a:lnTo>
                  <a:lnTo>
                    <a:pt x="53" y="313"/>
                  </a:lnTo>
                  <a:lnTo>
                    <a:pt x="57" y="310"/>
                  </a:lnTo>
                  <a:lnTo>
                    <a:pt x="61" y="309"/>
                  </a:lnTo>
                  <a:lnTo>
                    <a:pt x="61" y="309"/>
                  </a:lnTo>
                  <a:lnTo>
                    <a:pt x="66" y="310"/>
                  </a:lnTo>
                  <a:lnTo>
                    <a:pt x="70" y="313"/>
                  </a:lnTo>
                  <a:lnTo>
                    <a:pt x="72" y="316"/>
                  </a:lnTo>
                  <a:lnTo>
                    <a:pt x="73" y="322"/>
                  </a:lnTo>
                  <a:lnTo>
                    <a:pt x="73" y="322"/>
                  </a:lnTo>
                  <a:lnTo>
                    <a:pt x="72" y="326"/>
                  </a:lnTo>
                  <a:lnTo>
                    <a:pt x="70" y="330"/>
                  </a:lnTo>
                  <a:lnTo>
                    <a:pt x="66" y="333"/>
                  </a:lnTo>
                  <a:lnTo>
                    <a:pt x="61" y="334"/>
                  </a:lnTo>
                  <a:lnTo>
                    <a:pt x="61" y="334"/>
                  </a:lnTo>
                  <a:close/>
                  <a:moveTo>
                    <a:pt x="145" y="203"/>
                  </a:moveTo>
                  <a:lnTo>
                    <a:pt x="145" y="203"/>
                  </a:lnTo>
                  <a:lnTo>
                    <a:pt x="117" y="202"/>
                  </a:lnTo>
                  <a:lnTo>
                    <a:pt x="92" y="199"/>
                  </a:lnTo>
                  <a:lnTo>
                    <a:pt x="69" y="193"/>
                  </a:lnTo>
                  <a:lnTo>
                    <a:pt x="48" y="187"/>
                  </a:lnTo>
                  <a:lnTo>
                    <a:pt x="32" y="179"/>
                  </a:lnTo>
                  <a:lnTo>
                    <a:pt x="24" y="175"/>
                  </a:lnTo>
                  <a:lnTo>
                    <a:pt x="17" y="170"/>
                  </a:lnTo>
                  <a:lnTo>
                    <a:pt x="12" y="165"/>
                  </a:lnTo>
                  <a:lnTo>
                    <a:pt x="8" y="159"/>
                  </a:lnTo>
                  <a:lnTo>
                    <a:pt x="4" y="154"/>
                  </a:lnTo>
                  <a:lnTo>
                    <a:pt x="2" y="148"/>
                  </a:lnTo>
                  <a:lnTo>
                    <a:pt x="2" y="148"/>
                  </a:lnTo>
                  <a:lnTo>
                    <a:pt x="0" y="153"/>
                  </a:lnTo>
                  <a:lnTo>
                    <a:pt x="0" y="157"/>
                  </a:lnTo>
                  <a:lnTo>
                    <a:pt x="0" y="205"/>
                  </a:lnTo>
                  <a:lnTo>
                    <a:pt x="0" y="205"/>
                  </a:lnTo>
                  <a:lnTo>
                    <a:pt x="1" y="212"/>
                  </a:lnTo>
                  <a:lnTo>
                    <a:pt x="3" y="219"/>
                  </a:lnTo>
                  <a:lnTo>
                    <a:pt x="6" y="224"/>
                  </a:lnTo>
                  <a:lnTo>
                    <a:pt x="11" y="231"/>
                  </a:lnTo>
                  <a:lnTo>
                    <a:pt x="16" y="236"/>
                  </a:lnTo>
                  <a:lnTo>
                    <a:pt x="23" y="242"/>
                  </a:lnTo>
                  <a:lnTo>
                    <a:pt x="32" y="246"/>
                  </a:lnTo>
                  <a:lnTo>
                    <a:pt x="40" y="250"/>
                  </a:lnTo>
                  <a:lnTo>
                    <a:pt x="50" y="255"/>
                  </a:lnTo>
                  <a:lnTo>
                    <a:pt x="61" y="258"/>
                  </a:lnTo>
                  <a:lnTo>
                    <a:pt x="73" y="261"/>
                  </a:lnTo>
                  <a:lnTo>
                    <a:pt x="87" y="265"/>
                  </a:lnTo>
                  <a:lnTo>
                    <a:pt x="100" y="267"/>
                  </a:lnTo>
                  <a:lnTo>
                    <a:pt x="114" y="268"/>
                  </a:lnTo>
                  <a:lnTo>
                    <a:pt x="129" y="269"/>
                  </a:lnTo>
                  <a:lnTo>
                    <a:pt x="145" y="269"/>
                  </a:lnTo>
                  <a:lnTo>
                    <a:pt x="145" y="269"/>
                  </a:lnTo>
                  <a:lnTo>
                    <a:pt x="161" y="269"/>
                  </a:lnTo>
                  <a:lnTo>
                    <a:pt x="175" y="268"/>
                  </a:lnTo>
                  <a:lnTo>
                    <a:pt x="191" y="267"/>
                  </a:lnTo>
                  <a:lnTo>
                    <a:pt x="204" y="265"/>
                  </a:lnTo>
                  <a:lnTo>
                    <a:pt x="217" y="261"/>
                  </a:lnTo>
                  <a:lnTo>
                    <a:pt x="229" y="258"/>
                  </a:lnTo>
                  <a:lnTo>
                    <a:pt x="240" y="255"/>
                  </a:lnTo>
                  <a:lnTo>
                    <a:pt x="250" y="250"/>
                  </a:lnTo>
                  <a:lnTo>
                    <a:pt x="259" y="246"/>
                  </a:lnTo>
                  <a:lnTo>
                    <a:pt x="268" y="242"/>
                  </a:lnTo>
                  <a:lnTo>
                    <a:pt x="274" y="236"/>
                  </a:lnTo>
                  <a:lnTo>
                    <a:pt x="280" y="231"/>
                  </a:lnTo>
                  <a:lnTo>
                    <a:pt x="284" y="224"/>
                  </a:lnTo>
                  <a:lnTo>
                    <a:pt x="287" y="219"/>
                  </a:lnTo>
                  <a:lnTo>
                    <a:pt x="290" y="212"/>
                  </a:lnTo>
                  <a:lnTo>
                    <a:pt x="291" y="205"/>
                  </a:lnTo>
                  <a:lnTo>
                    <a:pt x="291" y="157"/>
                  </a:lnTo>
                  <a:lnTo>
                    <a:pt x="291" y="157"/>
                  </a:lnTo>
                  <a:lnTo>
                    <a:pt x="290" y="153"/>
                  </a:lnTo>
                  <a:lnTo>
                    <a:pt x="288" y="148"/>
                  </a:lnTo>
                  <a:lnTo>
                    <a:pt x="288" y="148"/>
                  </a:lnTo>
                  <a:lnTo>
                    <a:pt x="286" y="154"/>
                  </a:lnTo>
                  <a:lnTo>
                    <a:pt x="283" y="159"/>
                  </a:lnTo>
                  <a:lnTo>
                    <a:pt x="279" y="165"/>
                  </a:lnTo>
                  <a:lnTo>
                    <a:pt x="273" y="170"/>
                  </a:lnTo>
                  <a:lnTo>
                    <a:pt x="266" y="175"/>
                  </a:lnTo>
                  <a:lnTo>
                    <a:pt x="259" y="179"/>
                  </a:lnTo>
                  <a:lnTo>
                    <a:pt x="242" y="187"/>
                  </a:lnTo>
                  <a:lnTo>
                    <a:pt x="222" y="193"/>
                  </a:lnTo>
                  <a:lnTo>
                    <a:pt x="198" y="199"/>
                  </a:lnTo>
                  <a:lnTo>
                    <a:pt x="173" y="202"/>
                  </a:lnTo>
                  <a:lnTo>
                    <a:pt x="145" y="203"/>
                  </a:lnTo>
                  <a:lnTo>
                    <a:pt x="145" y="203"/>
                  </a:lnTo>
                  <a:close/>
                  <a:moveTo>
                    <a:pt x="61" y="238"/>
                  </a:moveTo>
                  <a:lnTo>
                    <a:pt x="61" y="238"/>
                  </a:lnTo>
                  <a:lnTo>
                    <a:pt x="57" y="237"/>
                  </a:lnTo>
                  <a:lnTo>
                    <a:pt x="53" y="234"/>
                  </a:lnTo>
                  <a:lnTo>
                    <a:pt x="50" y="231"/>
                  </a:lnTo>
                  <a:lnTo>
                    <a:pt x="49" y="225"/>
                  </a:lnTo>
                  <a:lnTo>
                    <a:pt x="49" y="225"/>
                  </a:lnTo>
                  <a:lnTo>
                    <a:pt x="50" y="221"/>
                  </a:lnTo>
                  <a:lnTo>
                    <a:pt x="53" y="218"/>
                  </a:lnTo>
                  <a:lnTo>
                    <a:pt x="57" y="214"/>
                  </a:lnTo>
                  <a:lnTo>
                    <a:pt x="61" y="213"/>
                  </a:lnTo>
                  <a:lnTo>
                    <a:pt x="61" y="213"/>
                  </a:lnTo>
                  <a:lnTo>
                    <a:pt x="66" y="214"/>
                  </a:lnTo>
                  <a:lnTo>
                    <a:pt x="70" y="218"/>
                  </a:lnTo>
                  <a:lnTo>
                    <a:pt x="72" y="221"/>
                  </a:lnTo>
                  <a:lnTo>
                    <a:pt x="73" y="225"/>
                  </a:lnTo>
                  <a:lnTo>
                    <a:pt x="73" y="225"/>
                  </a:lnTo>
                  <a:lnTo>
                    <a:pt x="72" y="231"/>
                  </a:lnTo>
                  <a:lnTo>
                    <a:pt x="70" y="234"/>
                  </a:lnTo>
                  <a:lnTo>
                    <a:pt x="66" y="237"/>
                  </a:lnTo>
                  <a:lnTo>
                    <a:pt x="61" y="238"/>
                  </a:lnTo>
                  <a:lnTo>
                    <a:pt x="61" y="238"/>
                  </a:lnTo>
                  <a:close/>
                </a:path>
              </a:pathLst>
            </a:custGeom>
            <a:solidFill>
              <a:srgbClr val="2298F0"/>
            </a:solidFill>
            <a:ln>
              <a:noFill/>
            </a:ln>
          </p:spPr>
          <p:txBody>
            <a:bodyPr vert="horz" wrap="square" lIns="109753" tIns="54877" rIns="109753" bIns="54877" numCol="1" anchor="t" anchorCtr="0" compatLnSpc="1">
              <a:prstTxWarp prst="textNoShape">
                <a:avLst/>
              </a:prstTxWarp>
            </a:bodyPr>
            <a:lstStyle/>
            <a:p>
              <a:pPr defTabSz="1097554">
                <a:defRPr/>
              </a:pPr>
              <a:endParaRPr lang="zh-CN" altLang="en-US" sz="2161" kern="0">
                <a:solidFill>
                  <a:srgbClr val="B2B2B2"/>
                </a:solidFill>
                <a:latin typeface="Arial" panose="020B0604020202020204" pitchFamily="34" charset="0"/>
              </a:endParaRPr>
            </a:p>
          </p:txBody>
        </p:sp>
        <p:sp>
          <p:nvSpPr>
            <p:cNvPr id="12" name="Freeform 131">
              <a:extLst>
                <a:ext uri="{FF2B5EF4-FFF2-40B4-BE49-F238E27FC236}">
                  <a16:creationId xmlns:a16="http://schemas.microsoft.com/office/drawing/2014/main" id="{C43D6511-88DE-4A93-9F7D-85EA3266FCB3}"/>
                </a:ext>
              </a:extLst>
            </p:cNvPr>
            <p:cNvSpPr>
              <a:spLocks noEditPoints="1"/>
            </p:cNvSpPr>
            <p:nvPr/>
          </p:nvSpPr>
          <p:spPr bwMode="auto">
            <a:xfrm>
              <a:off x="2881314" y="4516716"/>
              <a:ext cx="151851" cy="289405"/>
            </a:xfrm>
            <a:custGeom>
              <a:avLst/>
              <a:gdLst>
                <a:gd name="T0" fmla="*/ 100 w 291"/>
                <a:gd name="T1" fmla="*/ 4 h 362"/>
                <a:gd name="T2" fmla="*/ 40 w 291"/>
                <a:gd name="T3" fmla="*/ 19 h 362"/>
                <a:gd name="T4" fmla="*/ 6 w 291"/>
                <a:gd name="T5" fmla="*/ 45 h 362"/>
                <a:gd name="T6" fmla="*/ 0 w 291"/>
                <a:gd name="T7" fmla="*/ 112 h 362"/>
                <a:gd name="T8" fmla="*/ 16 w 291"/>
                <a:gd name="T9" fmla="*/ 143 h 362"/>
                <a:gd name="T10" fmla="*/ 61 w 291"/>
                <a:gd name="T11" fmla="*/ 165 h 362"/>
                <a:gd name="T12" fmla="*/ 129 w 291"/>
                <a:gd name="T13" fmla="*/ 176 h 362"/>
                <a:gd name="T14" fmla="*/ 191 w 291"/>
                <a:gd name="T15" fmla="*/ 173 h 362"/>
                <a:gd name="T16" fmla="*/ 250 w 291"/>
                <a:gd name="T17" fmla="*/ 157 h 362"/>
                <a:gd name="T18" fmla="*/ 284 w 291"/>
                <a:gd name="T19" fmla="*/ 131 h 362"/>
                <a:gd name="T20" fmla="*/ 291 w 291"/>
                <a:gd name="T21" fmla="*/ 64 h 362"/>
                <a:gd name="T22" fmla="*/ 274 w 291"/>
                <a:gd name="T23" fmla="*/ 34 h 362"/>
                <a:gd name="T24" fmla="*/ 229 w 291"/>
                <a:gd name="T25" fmla="*/ 11 h 362"/>
                <a:gd name="T26" fmla="*/ 161 w 291"/>
                <a:gd name="T27" fmla="*/ 1 h 362"/>
                <a:gd name="T28" fmla="*/ 57 w 291"/>
                <a:gd name="T29" fmla="*/ 143 h 362"/>
                <a:gd name="T30" fmla="*/ 50 w 291"/>
                <a:gd name="T31" fmla="*/ 126 h 362"/>
                <a:gd name="T32" fmla="*/ 66 w 291"/>
                <a:gd name="T33" fmla="*/ 120 h 362"/>
                <a:gd name="T34" fmla="*/ 72 w 291"/>
                <a:gd name="T35" fmla="*/ 136 h 362"/>
                <a:gd name="T36" fmla="*/ 145 w 291"/>
                <a:gd name="T37" fmla="*/ 113 h 362"/>
                <a:gd name="T38" fmla="*/ 57 w 291"/>
                <a:gd name="T39" fmla="*/ 99 h 362"/>
                <a:gd name="T40" fmla="*/ 2 w 291"/>
                <a:gd name="T41" fmla="*/ 60 h 362"/>
                <a:gd name="T42" fmla="*/ 60 w 291"/>
                <a:gd name="T43" fmla="*/ 94 h 362"/>
                <a:gd name="T44" fmla="*/ 145 w 291"/>
                <a:gd name="T45" fmla="*/ 107 h 362"/>
                <a:gd name="T46" fmla="*/ 248 w 291"/>
                <a:gd name="T47" fmla="*/ 87 h 362"/>
                <a:gd name="T48" fmla="*/ 284 w 291"/>
                <a:gd name="T49" fmla="*/ 65 h 362"/>
                <a:gd name="T50" fmla="*/ 215 w 291"/>
                <a:gd name="T51" fmla="*/ 105 h 362"/>
                <a:gd name="T52" fmla="*/ 145 w 291"/>
                <a:gd name="T53" fmla="*/ 297 h 362"/>
                <a:gd name="T54" fmla="*/ 48 w 291"/>
                <a:gd name="T55" fmla="*/ 281 h 362"/>
                <a:gd name="T56" fmla="*/ 12 w 291"/>
                <a:gd name="T57" fmla="*/ 258 h 362"/>
                <a:gd name="T58" fmla="*/ 0 w 291"/>
                <a:gd name="T59" fmla="*/ 246 h 362"/>
                <a:gd name="T60" fmla="*/ 3 w 291"/>
                <a:gd name="T61" fmla="*/ 312 h 362"/>
                <a:gd name="T62" fmla="*/ 32 w 291"/>
                <a:gd name="T63" fmla="*/ 339 h 362"/>
                <a:gd name="T64" fmla="*/ 87 w 291"/>
                <a:gd name="T65" fmla="*/ 358 h 362"/>
                <a:gd name="T66" fmla="*/ 145 w 291"/>
                <a:gd name="T67" fmla="*/ 362 h 362"/>
                <a:gd name="T68" fmla="*/ 217 w 291"/>
                <a:gd name="T69" fmla="*/ 355 h 362"/>
                <a:gd name="T70" fmla="*/ 268 w 291"/>
                <a:gd name="T71" fmla="*/ 335 h 362"/>
                <a:gd name="T72" fmla="*/ 290 w 291"/>
                <a:gd name="T73" fmla="*/ 305 h 362"/>
                <a:gd name="T74" fmla="*/ 288 w 291"/>
                <a:gd name="T75" fmla="*/ 242 h 362"/>
                <a:gd name="T76" fmla="*/ 273 w 291"/>
                <a:gd name="T77" fmla="*/ 264 h 362"/>
                <a:gd name="T78" fmla="*/ 223 w 291"/>
                <a:gd name="T79" fmla="*/ 288 h 362"/>
                <a:gd name="T80" fmla="*/ 61 w 291"/>
                <a:gd name="T81" fmla="*/ 334 h 362"/>
                <a:gd name="T82" fmla="*/ 49 w 291"/>
                <a:gd name="T83" fmla="*/ 322 h 362"/>
                <a:gd name="T84" fmla="*/ 61 w 291"/>
                <a:gd name="T85" fmla="*/ 309 h 362"/>
                <a:gd name="T86" fmla="*/ 73 w 291"/>
                <a:gd name="T87" fmla="*/ 322 h 362"/>
                <a:gd name="T88" fmla="*/ 61 w 291"/>
                <a:gd name="T89" fmla="*/ 334 h 362"/>
                <a:gd name="T90" fmla="*/ 92 w 291"/>
                <a:gd name="T91" fmla="*/ 199 h 362"/>
                <a:gd name="T92" fmla="*/ 17 w 291"/>
                <a:gd name="T93" fmla="*/ 170 h 362"/>
                <a:gd name="T94" fmla="*/ 2 w 291"/>
                <a:gd name="T95" fmla="*/ 148 h 362"/>
                <a:gd name="T96" fmla="*/ 1 w 291"/>
                <a:gd name="T97" fmla="*/ 212 h 362"/>
                <a:gd name="T98" fmla="*/ 23 w 291"/>
                <a:gd name="T99" fmla="*/ 242 h 362"/>
                <a:gd name="T100" fmla="*/ 73 w 291"/>
                <a:gd name="T101" fmla="*/ 261 h 362"/>
                <a:gd name="T102" fmla="*/ 145 w 291"/>
                <a:gd name="T103" fmla="*/ 269 h 362"/>
                <a:gd name="T104" fmla="*/ 204 w 291"/>
                <a:gd name="T105" fmla="*/ 265 h 362"/>
                <a:gd name="T106" fmla="*/ 259 w 291"/>
                <a:gd name="T107" fmla="*/ 246 h 362"/>
                <a:gd name="T108" fmla="*/ 287 w 291"/>
                <a:gd name="T109" fmla="*/ 219 h 362"/>
                <a:gd name="T110" fmla="*/ 290 w 291"/>
                <a:gd name="T111" fmla="*/ 153 h 362"/>
                <a:gd name="T112" fmla="*/ 279 w 291"/>
                <a:gd name="T113" fmla="*/ 165 h 362"/>
                <a:gd name="T114" fmla="*/ 222 w 291"/>
                <a:gd name="T115" fmla="*/ 193 h 362"/>
                <a:gd name="T116" fmla="*/ 61 w 291"/>
                <a:gd name="T117" fmla="*/ 238 h 362"/>
                <a:gd name="T118" fmla="*/ 49 w 291"/>
                <a:gd name="T119" fmla="*/ 225 h 362"/>
                <a:gd name="T120" fmla="*/ 61 w 291"/>
                <a:gd name="T121" fmla="*/ 213 h 362"/>
                <a:gd name="T122" fmla="*/ 73 w 291"/>
                <a:gd name="T123" fmla="*/ 225 h 362"/>
                <a:gd name="T124" fmla="*/ 61 w 291"/>
                <a:gd name="T125" fmla="*/ 238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91" h="362">
                  <a:moveTo>
                    <a:pt x="145" y="0"/>
                  </a:moveTo>
                  <a:lnTo>
                    <a:pt x="145" y="0"/>
                  </a:lnTo>
                  <a:lnTo>
                    <a:pt x="129" y="1"/>
                  </a:lnTo>
                  <a:lnTo>
                    <a:pt x="114" y="1"/>
                  </a:lnTo>
                  <a:lnTo>
                    <a:pt x="100" y="4"/>
                  </a:lnTo>
                  <a:lnTo>
                    <a:pt x="87" y="6"/>
                  </a:lnTo>
                  <a:lnTo>
                    <a:pt x="73" y="8"/>
                  </a:lnTo>
                  <a:lnTo>
                    <a:pt x="61" y="11"/>
                  </a:lnTo>
                  <a:lnTo>
                    <a:pt x="50" y="15"/>
                  </a:lnTo>
                  <a:lnTo>
                    <a:pt x="40" y="19"/>
                  </a:lnTo>
                  <a:lnTo>
                    <a:pt x="32" y="23"/>
                  </a:lnTo>
                  <a:lnTo>
                    <a:pt x="23" y="29"/>
                  </a:lnTo>
                  <a:lnTo>
                    <a:pt x="16" y="34"/>
                  </a:lnTo>
                  <a:lnTo>
                    <a:pt x="11" y="40"/>
                  </a:lnTo>
                  <a:lnTo>
                    <a:pt x="6" y="45"/>
                  </a:lnTo>
                  <a:lnTo>
                    <a:pt x="3" y="52"/>
                  </a:lnTo>
                  <a:lnTo>
                    <a:pt x="1" y="57"/>
                  </a:lnTo>
                  <a:lnTo>
                    <a:pt x="0" y="64"/>
                  </a:lnTo>
                  <a:lnTo>
                    <a:pt x="0" y="112"/>
                  </a:lnTo>
                  <a:lnTo>
                    <a:pt x="0" y="112"/>
                  </a:lnTo>
                  <a:lnTo>
                    <a:pt x="1" y="119"/>
                  </a:lnTo>
                  <a:lnTo>
                    <a:pt x="3" y="125"/>
                  </a:lnTo>
                  <a:lnTo>
                    <a:pt x="6" y="131"/>
                  </a:lnTo>
                  <a:lnTo>
                    <a:pt x="11" y="137"/>
                  </a:lnTo>
                  <a:lnTo>
                    <a:pt x="16" y="143"/>
                  </a:lnTo>
                  <a:lnTo>
                    <a:pt x="23" y="147"/>
                  </a:lnTo>
                  <a:lnTo>
                    <a:pt x="32" y="153"/>
                  </a:lnTo>
                  <a:lnTo>
                    <a:pt x="40" y="157"/>
                  </a:lnTo>
                  <a:lnTo>
                    <a:pt x="50" y="162"/>
                  </a:lnTo>
                  <a:lnTo>
                    <a:pt x="61" y="165"/>
                  </a:lnTo>
                  <a:lnTo>
                    <a:pt x="73" y="168"/>
                  </a:lnTo>
                  <a:lnTo>
                    <a:pt x="87" y="170"/>
                  </a:lnTo>
                  <a:lnTo>
                    <a:pt x="100" y="173"/>
                  </a:lnTo>
                  <a:lnTo>
                    <a:pt x="114" y="175"/>
                  </a:lnTo>
                  <a:lnTo>
                    <a:pt x="129" y="176"/>
                  </a:lnTo>
                  <a:lnTo>
                    <a:pt x="145" y="176"/>
                  </a:lnTo>
                  <a:lnTo>
                    <a:pt x="145" y="176"/>
                  </a:lnTo>
                  <a:lnTo>
                    <a:pt x="161" y="176"/>
                  </a:lnTo>
                  <a:lnTo>
                    <a:pt x="175" y="175"/>
                  </a:lnTo>
                  <a:lnTo>
                    <a:pt x="191" y="173"/>
                  </a:lnTo>
                  <a:lnTo>
                    <a:pt x="204" y="170"/>
                  </a:lnTo>
                  <a:lnTo>
                    <a:pt x="217" y="168"/>
                  </a:lnTo>
                  <a:lnTo>
                    <a:pt x="229" y="165"/>
                  </a:lnTo>
                  <a:lnTo>
                    <a:pt x="240" y="162"/>
                  </a:lnTo>
                  <a:lnTo>
                    <a:pt x="250" y="157"/>
                  </a:lnTo>
                  <a:lnTo>
                    <a:pt x="259" y="153"/>
                  </a:lnTo>
                  <a:lnTo>
                    <a:pt x="268" y="147"/>
                  </a:lnTo>
                  <a:lnTo>
                    <a:pt x="274" y="143"/>
                  </a:lnTo>
                  <a:lnTo>
                    <a:pt x="280" y="137"/>
                  </a:lnTo>
                  <a:lnTo>
                    <a:pt x="284" y="131"/>
                  </a:lnTo>
                  <a:lnTo>
                    <a:pt x="287" y="125"/>
                  </a:lnTo>
                  <a:lnTo>
                    <a:pt x="290" y="119"/>
                  </a:lnTo>
                  <a:lnTo>
                    <a:pt x="291" y="112"/>
                  </a:lnTo>
                  <a:lnTo>
                    <a:pt x="291" y="64"/>
                  </a:lnTo>
                  <a:lnTo>
                    <a:pt x="291" y="64"/>
                  </a:lnTo>
                  <a:lnTo>
                    <a:pt x="290" y="57"/>
                  </a:lnTo>
                  <a:lnTo>
                    <a:pt x="287" y="52"/>
                  </a:lnTo>
                  <a:lnTo>
                    <a:pt x="284" y="45"/>
                  </a:lnTo>
                  <a:lnTo>
                    <a:pt x="280" y="40"/>
                  </a:lnTo>
                  <a:lnTo>
                    <a:pt x="274" y="34"/>
                  </a:lnTo>
                  <a:lnTo>
                    <a:pt x="268" y="29"/>
                  </a:lnTo>
                  <a:lnTo>
                    <a:pt x="259" y="23"/>
                  </a:lnTo>
                  <a:lnTo>
                    <a:pt x="250" y="19"/>
                  </a:lnTo>
                  <a:lnTo>
                    <a:pt x="240" y="15"/>
                  </a:lnTo>
                  <a:lnTo>
                    <a:pt x="229" y="11"/>
                  </a:lnTo>
                  <a:lnTo>
                    <a:pt x="217" y="8"/>
                  </a:lnTo>
                  <a:lnTo>
                    <a:pt x="204" y="6"/>
                  </a:lnTo>
                  <a:lnTo>
                    <a:pt x="191" y="4"/>
                  </a:lnTo>
                  <a:lnTo>
                    <a:pt x="175" y="1"/>
                  </a:lnTo>
                  <a:lnTo>
                    <a:pt x="161" y="1"/>
                  </a:lnTo>
                  <a:lnTo>
                    <a:pt x="145" y="0"/>
                  </a:lnTo>
                  <a:lnTo>
                    <a:pt x="145" y="0"/>
                  </a:lnTo>
                  <a:close/>
                  <a:moveTo>
                    <a:pt x="61" y="144"/>
                  </a:moveTo>
                  <a:lnTo>
                    <a:pt x="61" y="144"/>
                  </a:lnTo>
                  <a:lnTo>
                    <a:pt x="57" y="143"/>
                  </a:lnTo>
                  <a:lnTo>
                    <a:pt x="53" y="140"/>
                  </a:lnTo>
                  <a:lnTo>
                    <a:pt x="50" y="136"/>
                  </a:lnTo>
                  <a:lnTo>
                    <a:pt x="49" y="131"/>
                  </a:lnTo>
                  <a:lnTo>
                    <a:pt x="49" y="131"/>
                  </a:lnTo>
                  <a:lnTo>
                    <a:pt x="50" y="126"/>
                  </a:lnTo>
                  <a:lnTo>
                    <a:pt x="53" y="123"/>
                  </a:lnTo>
                  <a:lnTo>
                    <a:pt x="57" y="120"/>
                  </a:lnTo>
                  <a:lnTo>
                    <a:pt x="61" y="119"/>
                  </a:lnTo>
                  <a:lnTo>
                    <a:pt x="61" y="119"/>
                  </a:lnTo>
                  <a:lnTo>
                    <a:pt x="66" y="120"/>
                  </a:lnTo>
                  <a:lnTo>
                    <a:pt x="70" y="123"/>
                  </a:lnTo>
                  <a:lnTo>
                    <a:pt x="72" y="126"/>
                  </a:lnTo>
                  <a:lnTo>
                    <a:pt x="73" y="131"/>
                  </a:lnTo>
                  <a:lnTo>
                    <a:pt x="73" y="131"/>
                  </a:lnTo>
                  <a:lnTo>
                    <a:pt x="72" y="136"/>
                  </a:lnTo>
                  <a:lnTo>
                    <a:pt x="70" y="140"/>
                  </a:lnTo>
                  <a:lnTo>
                    <a:pt x="66" y="143"/>
                  </a:lnTo>
                  <a:lnTo>
                    <a:pt x="61" y="144"/>
                  </a:lnTo>
                  <a:lnTo>
                    <a:pt x="61" y="144"/>
                  </a:lnTo>
                  <a:close/>
                  <a:moveTo>
                    <a:pt x="145" y="113"/>
                  </a:moveTo>
                  <a:lnTo>
                    <a:pt x="145" y="113"/>
                  </a:lnTo>
                  <a:lnTo>
                    <a:pt x="121" y="113"/>
                  </a:lnTo>
                  <a:lnTo>
                    <a:pt x="98" y="110"/>
                  </a:lnTo>
                  <a:lnTo>
                    <a:pt x="76" y="105"/>
                  </a:lnTo>
                  <a:lnTo>
                    <a:pt x="57" y="99"/>
                  </a:lnTo>
                  <a:lnTo>
                    <a:pt x="39" y="90"/>
                  </a:lnTo>
                  <a:lnTo>
                    <a:pt x="24" y="81"/>
                  </a:lnTo>
                  <a:lnTo>
                    <a:pt x="12" y="72"/>
                  </a:lnTo>
                  <a:lnTo>
                    <a:pt x="6" y="65"/>
                  </a:lnTo>
                  <a:lnTo>
                    <a:pt x="2" y="60"/>
                  </a:lnTo>
                  <a:lnTo>
                    <a:pt x="2" y="60"/>
                  </a:lnTo>
                  <a:lnTo>
                    <a:pt x="14" y="69"/>
                  </a:lnTo>
                  <a:lnTo>
                    <a:pt x="27" y="79"/>
                  </a:lnTo>
                  <a:lnTo>
                    <a:pt x="43" y="87"/>
                  </a:lnTo>
                  <a:lnTo>
                    <a:pt x="60" y="94"/>
                  </a:lnTo>
                  <a:lnTo>
                    <a:pt x="79" y="99"/>
                  </a:lnTo>
                  <a:lnTo>
                    <a:pt x="100" y="103"/>
                  </a:lnTo>
                  <a:lnTo>
                    <a:pt x="122" y="106"/>
                  </a:lnTo>
                  <a:lnTo>
                    <a:pt x="145" y="107"/>
                  </a:lnTo>
                  <a:lnTo>
                    <a:pt x="145" y="107"/>
                  </a:lnTo>
                  <a:lnTo>
                    <a:pt x="169" y="106"/>
                  </a:lnTo>
                  <a:lnTo>
                    <a:pt x="191" y="103"/>
                  </a:lnTo>
                  <a:lnTo>
                    <a:pt x="212" y="99"/>
                  </a:lnTo>
                  <a:lnTo>
                    <a:pt x="230" y="94"/>
                  </a:lnTo>
                  <a:lnTo>
                    <a:pt x="248" y="87"/>
                  </a:lnTo>
                  <a:lnTo>
                    <a:pt x="263" y="79"/>
                  </a:lnTo>
                  <a:lnTo>
                    <a:pt x="276" y="69"/>
                  </a:lnTo>
                  <a:lnTo>
                    <a:pt x="288" y="60"/>
                  </a:lnTo>
                  <a:lnTo>
                    <a:pt x="288" y="60"/>
                  </a:lnTo>
                  <a:lnTo>
                    <a:pt x="284" y="65"/>
                  </a:lnTo>
                  <a:lnTo>
                    <a:pt x="279" y="72"/>
                  </a:lnTo>
                  <a:lnTo>
                    <a:pt x="266" y="81"/>
                  </a:lnTo>
                  <a:lnTo>
                    <a:pt x="251" y="90"/>
                  </a:lnTo>
                  <a:lnTo>
                    <a:pt x="234" y="99"/>
                  </a:lnTo>
                  <a:lnTo>
                    <a:pt x="215" y="105"/>
                  </a:lnTo>
                  <a:lnTo>
                    <a:pt x="193" y="110"/>
                  </a:lnTo>
                  <a:lnTo>
                    <a:pt x="170" y="113"/>
                  </a:lnTo>
                  <a:lnTo>
                    <a:pt x="145" y="113"/>
                  </a:lnTo>
                  <a:lnTo>
                    <a:pt x="145" y="113"/>
                  </a:lnTo>
                  <a:close/>
                  <a:moveTo>
                    <a:pt x="145" y="297"/>
                  </a:moveTo>
                  <a:lnTo>
                    <a:pt x="145" y="297"/>
                  </a:lnTo>
                  <a:lnTo>
                    <a:pt x="117" y="295"/>
                  </a:lnTo>
                  <a:lnTo>
                    <a:pt x="91" y="292"/>
                  </a:lnTo>
                  <a:lnTo>
                    <a:pt x="68" y="288"/>
                  </a:lnTo>
                  <a:lnTo>
                    <a:pt x="48" y="281"/>
                  </a:lnTo>
                  <a:lnTo>
                    <a:pt x="39" y="277"/>
                  </a:lnTo>
                  <a:lnTo>
                    <a:pt x="31" y="272"/>
                  </a:lnTo>
                  <a:lnTo>
                    <a:pt x="24" y="268"/>
                  </a:lnTo>
                  <a:lnTo>
                    <a:pt x="17" y="264"/>
                  </a:lnTo>
                  <a:lnTo>
                    <a:pt x="12" y="258"/>
                  </a:lnTo>
                  <a:lnTo>
                    <a:pt x="8" y="253"/>
                  </a:lnTo>
                  <a:lnTo>
                    <a:pt x="4" y="247"/>
                  </a:lnTo>
                  <a:lnTo>
                    <a:pt x="2" y="242"/>
                  </a:lnTo>
                  <a:lnTo>
                    <a:pt x="2" y="242"/>
                  </a:lnTo>
                  <a:lnTo>
                    <a:pt x="0" y="246"/>
                  </a:lnTo>
                  <a:lnTo>
                    <a:pt x="0" y="252"/>
                  </a:lnTo>
                  <a:lnTo>
                    <a:pt x="0" y="299"/>
                  </a:lnTo>
                  <a:lnTo>
                    <a:pt x="0" y="299"/>
                  </a:lnTo>
                  <a:lnTo>
                    <a:pt x="1" y="305"/>
                  </a:lnTo>
                  <a:lnTo>
                    <a:pt x="3" y="312"/>
                  </a:lnTo>
                  <a:lnTo>
                    <a:pt x="6" y="319"/>
                  </a:lnTo>
                  <a:lnTo>
                    <a:pt x="11" y="324"/>
                  </a:lnTo>
                  <a:lnTo>
                    <a:pt x="16" y="330"/>
                  </a:lnTo>
                  <a:lnTo>
                    <a:pt x="23" y="335"/>
                  </a:lnTo>
                  <a:lnTo>
                    <a:pt x="32" y="339"/>
                  </a:lnTo>
                  <a:lnTo>
                    <a:pt x="40" y="344"/>
                  </a:lnTo>
                  <a:lnTo>
                    <a:pt x="50" y="348"/>
                  </a:lnTo>
                  <a:lnTo>
                    <a:pt x="61" y="351"/>
                  </a:lnTo>
                  <a:lnTo>
                    <a:pt x="73" y="355"/>
                  </a:lnTo>
                  <a:lnTo>
                    <a:pt x="87" y="358"/>
                  </a:lnTo>
                  <a:lnTo>
                    <a:pt x="100" y="360"/>
                  </a:lnTo>
                  <a:lnTo>
                    <a:pt x="114" y="361"/>
                  </a:lnTo>
                  <a:lnTo>
                    <a:pt x="129" y="362"/>
                  </a:lnTo>
                  <a:lnTo>
                    <a:pt x="145" y="362"/>
                  </a:lnTo>
                  <a:lnTo>
                    <a:pt x="145" y="362"/>
                  </a:lnTo>
                  <a:lnTo>
                    <a:pt x="161" y="362"/>
                  </a:lnTo>
                  <a:lnTo>
                    <a:pt x="175" y="361"/>
                  </a:lnTo>
                  <a:lnTo>
                    <a:pt x="191" y="360"/>
                  </a:lnTo>
                  <a:lnTo>
                    <a:pt x="204" y="358"/>
                  </a:lnTo>
                  <a:lnTo>
                    <a:pt x="217" y="355"/>
                  </a:lnTo>
                  <a:lnTo>
                    <a:pt x="229" y="351"/>
                  </a:lnTo>
                  <a:lnTo>
                    <a:pt x="240" y="348"/>
                  </a:lnTo>
                  <a:lnTo>
                    <a:pt x="250" y="344"/>
                  </a:lnTo>
                  <a:lnTo>
                    <a:pt x="259" y="339"/>
                  </a:lnTo>
                  <a:lnTo>
                    <a:pt x="268" y="335"/>
                  </a:lnTo>
                  <a:lnTo>
                    <a:pt x="274" y="330"/>
                  </a:lnTo>
                  <a:lnTo>
                    <a:pt x="280" y="324"/>
                  </a:lnTo>
                  <a:lnTo>
                    <a:pt x="284" y="319"/>
                  </a:lnTo>
                  <a:lnTo>
                    <a:pt x="287" y="312"/>
                  </a:lnTo>
                  <a:lnTo>
                    <a:pt x="290" y="305"/>
                  </a:lnTo>
                  <a:lnTo>
                    <a:pt x="291" y="299"/>
                  </a:lnTo>
                  <a:lnTo>
                    <a:pt x="291" y="252"/>
                  </a:lnTo>
                  <a:lnTo>
                    <a:pt x="291" y="252"/>
                  </a:lnTo>
                  <a:lnTo>
                    <a:pt x="291" y="246"/>
                  </a:lnTo>
                  <a:lnTo>
                    <a:pt x="288" y="242"/>
                  </a:lnTo>
                  <a:lnTo>
                    <a:pt x="288" y="242"/>
                  </a:lnTo>
                  <a:lnTo>
                    <a:pt x="286" y="247"/>
                  </a:lnTo>
                  <a:lnTo>
                    <a:pt x="283" y="253"/>
                  </a:lnTo>
                  <a:lnTo>
                    <a:pt x="279" y="258"/>
                  </a:lnTo>
                  <a:lnTo>
                    <a:pt x="273" y="264"/>
                  </a:lnTo>
                  <a:lnTo>
                    <a:pt x="266" y="268"/>
                  </a:lnTo>
                  <a:lnTo>
                    <a:pt x="260" y="272"/>
                  </a:lnTo>
                  <a:lnTo>
                    <a:pt x="251" y="277"/>
                  </a:lnTo>
                  <a:lnTo>
                    <a:pt x="242" y="281"/>
                  </a:lnTo>
                  <a:lnTo>
                    <a:pt x="223" y="288"/>
                  </a:lnTo>
                  <a:lnTo>
                    <a:pt x="200" y="292"/>
                  </a:lnTo>
                  <a:lnTo>
                    <a:pt x="173" y="295"/>
                  </a:lnTo>
                  <a:lnTo>
                    <a:pt x="145" y="297"/>
                  </a:lnTo>
                  <a:lnTo>
                    <a:pt x="145" y="297"/>
                  </a:lnTo>
                  <a:close/>
                  <a:moveTo>
                    <a:pt x="61" y="334"/>
                  </a:moveTo>
                  <a:lnTo>
                    <a:pt x="61" y="334"/>
                  </a:lnTo>
                  <a:lnTo>
                    <a:pt x="57" y="333"/>
                  </a:lnTo>
                  <a:lnTo>
                    <a:pt x="53" y="330"/>
                  </a:lnTo>
                  <a:lnTo>
                    <a:pt x="50" y="326"/>
                  </a:lnTo>
                  <a:lnTo>
                    <a:pt x="49" y="322"/>
                  </a:lnTo>
                  <a:lnTo>
                    <a:pt x="49" y="322"/>
                  </a:lnTo>
                  <a:lnTo>
                    <a:pt x="50" y="316"/>
                  </a:lnTo>
                  <a:lnTo>
                    <a:pt x="53" y="313"/>
                  </a:lnTo>
                  <a:lnTo>
                    <a:pt x="57" y="310"/>
                  </a:lnTo>
                  <a:lnTo>
                    <a:pt x="61" y="309"/>
                  </a:lnTo>
                  <a:lnTo>
                    <a:pt x="61" y="309"/>
                  </a:lnTo>
                  <a:lnTo>
                    <a:pt x="66" y="310"/>
                  </a:lnTo>
                  <a:lnTo>
                    <a:pt x="70" y="313"/>
                  </a:lnTo>
                  <a:lnTo>
                    <a:pt x="72" y="316"/>
                  </a:lnTo>
                  <a:lnTo>
                    <a:pt x="73" y="322"/>
                  </a:lnTo>
                  <a:lnTo>
                    <a:pt x="73" y="322"/>
                  </a:lnTo>
                  <a:lnTo>
                    <a:pt x="72" y="326"/>
                  </a:lnTo>
                  <a:lnTo>
                    <a:pt x="70" y="330"/>
                  </a:lnTo>
                  <a:lnTo>
                    <a:pt x="66" y="333"/>
                  </a:lnTo>
                  <a:lnTo>
                    <a:pt x="61" y="334"/>
                  </a:lnTo>
                  <a:lnTo>
                    <a:pt x="61" y="334"/>
                  </a:lnTo>
                  <a:close/>
                  <a:moveTo>
                    <a:pt x="145" y="203"/>
                  </a:moveTo>
                  <a:lnTo>
                    <a:pt x="145" y="203"/>
                  </a:lnTo>
                  <a:lnTo>
                    <a:pt x="117" y="202"/>
                  </a:lnTo>
                  <a:lnTo>
                    <a:pt x="92" y="199"/>
                  </a:lnTo>
                  <a:lnTo>
                    <a:pt x="69" y="193"/>
                  </a:lnTo>
                  <a:lnTo>
                    <a:pt x="48" y="187"/>
                  </a:lnTo>
                  <a:lnTo>
                    <a:pt x="32" y="179"/>
                  </a:lnTo>
                  <a:lnTo>
                    <a:pt x="24" y="175"/>
                  </a:lnTo>
                  <a:lnTo>
                    <a:pt x="17" y="170"/>
                  </a:lnTo>
                  <a:lnTo>
                    <a:pt x="12" y="165"/>
                  </a:lnTo>
                  <a:lnTo>
                    <a:pt x="8" y="159"/>
                  </a:lnTo>
                  <a:lnTo>
                    <a:pt x="4" y="154"/>
                  </a:lnTo>
                  <a:lnTo>
                    <a:pt x="2" y="148"/>
                  </a:lnTo>
                  <a:lnTo>
                    <a:pt x="2" y="148"/>
                  </a:lnTo>
                  <a:lnTo>
                    <a:pt x="0" y="153"/>
                  </a:lnTo>
                  <a:lnTo>
                    <a:pt x="0" y="157"/>
                  </a:lnTo>
                  <a:lnTo>
                    <a:pt x="0" y="205"/>
                  </a:lnTo>
                  <a:lnTo>
                    <a:pt x="0" y="205"/>
                  </a:lnTo>
                  <a:lnTo>
                    <a:pt x="1" y="212"/>
                  </a:lnTo>
                  <a:lnTo>
                    <a:pt x="3" y="219"/>
                  </a:lnTo>
                  <a:lnTo>
                    <a:pt x="6" y="224"/>
                  </a:lnTo>
                  <a:lnTo>
                    <a:pt x="11" y="231"/>
                  </a:lnTo>
                  <a:lnTo>
                    <a:pt x="16" y="236"/>
                  </a:lnTo>
                  <a:lnTo>
                    <a:pt x="23" y="242"/>
                  </a:lnTo>
                  <a:lnTo>
                    <a:pt x="32" y="246"/>
                  </a:lnTo>
                  <a:lnTo>
                    <a:pt x="40" y="250"/>
                  </a:lnTo>
                  <a:lnTo>
                    <a:pt x="50" y="255"/>
                  </a:lnTo>
                  <a:lnTo>
                    <a:pt x="61" y="258"/>
                  </a:lnTo>
                  <a:lnTo>
                    <a:pt x="73" y="261"/>
                  </a:lnTo>
                  <a:lnTo>
                    <a:pt x="87" y="265"/>
                  </a:lnTo>
                  <a:lnTo>
                    <a:pt x="100" y="267"/>
                  </a:lnTo>
                  <a:lnTo>
                    <a:pt x="114" y="268"/>
                  </a:lnTo>
                  <a:lnTo>
                    <a:pt x="129" y="269"/>
                  </a:lnTo>
                  <a:lnTo>
                    <a:pt x="145" y="269"/>
                  </a:lnTo>
                  <a:lnTo>
                    <a:pt x="145" y="269"/>
                  </a:lnTo>
                  <a:lnTo>
                    <a:pt x="161" y="269"/>
                  </a:lnTo>
                  <a:lnTo>
                    <a:pt x="175" y="268"/>
                  </a:lnTo>
                  <a:lnTo>
                    <a:pt x="191" y="267"/>
                  </a:lnTo>
                  <a:lnTo>
                    <a:pt x="204" y="265"/>
                  </a:lnTo>
                  <a:lnTo>
                    <a:pt x="217" y="261"/>
                  </a:lnTo>
                  <a:lnTo>
                    <a:pt x="229" y="258"/>
                  </a:lnTo>
                  <a:lnTo>
                    <a:pt x="240" y="255"/>
                  </a:lnTo>
                  <a:lnTo>
                    <a:pt x="250" y="250"/>
                  </a:lnTo>
                  <a:lnTo>
                    <a:pt x="259" y="246"/>
                  </a:lnTo>
                  <a:lnTo>
                    <a:pt x="268" y="242"/>
                  </a:lnTo>
                  <a:lnTo>
                    <a:pt x="274" y="236"/>
                  </a:lnTo>
                  <a:lnTo>
                    <a:pt x="280" y="231"/>
                  </a:lnTo>
                  <a:lnTo>
                    <a:pt x="284" y="224"/>
                  </a:lnTo>
                  <a:lnTo>
                    <a:pt x="287" y="219"/>
                  </a:lnTo>
                  <a:lnTo>
                    <a:pt x="290" y="212"/>
                  </a:lnTo>
                  <a:lnTo>
                    <a:pt x="291" y="205"/>
                  </a:lnTo>
                  <a:lnTo>
                    <a:pt x="291" y="157"/>
                  </a:lnTo>
                  <a:lnTo>
                    <a:pt x="291" y="157"/>
                  </a:lnTo>
                  <a:lnTo>
                    <a:pt x="290" y="153"/>
                  </a:lnTo>
                  <a:lnTo>
                    <a:pt x="288" y="148"/>
                  </a:lnTo>
                  <a:lnTo>
                    <a:pt x="288" y="148"/>
                  </a:lnTo>
                  <a:lnTo>
                    <a:pt x="286" y="154"/>
                  </a:lnTo>
                  <a:lnTo>
                    <a:pt x="283" y="159"/>
                  </a:lnTo>
                  <a:lnTo>
                    <a:pt x="279" y="165"/>
                  </a:lnTo>
                  <a:lnTo>
                    <a:pt x="273" y="170"/>
                  </a:lnTo>
                  <a:lnTo>
                    <a:pt x="266" y="175"/>
                  </a:lnTo>
                  <a:lnTo>
                    <a:pt x="259" y="179"/>
                  </a:lnTo>
                  <a:lnTo>
                    <a:pt x="242" y="187"/>
                  </a:lnTo>
                  <a:lnTo>
                    <a:pt x="222" y="193"/>
                  </a:lnTo>
                  <a:lnTo>
                    <a:pt x="198" y="199"/>
                  </a:lnTo>
                  <a:lnTo>
                    <a:pt x="173" y="202"/>
                  </a:lnTo>
                  <a:lnTo>
                    <a:pt x="145" y="203"/>
                  </a:lnTo>
                  <a:lnTo>
                    <a:pt x="145" y="203"/>
                  </a:lnTo>
                  <a:close/>
                  <a:moveTo>
                    <a:pt x="61" y="238"/>
                  </a:moveTo>
                  <a:lnTo>
                    <a:pt x="61" y="238"/>
                  </a:lnTo>
                  <a:lnTo>
                    <a:pt x="57" y="237"/>
                  </a:lnTo>
                  <a:lnTo>
                    <a:pt x="53" y="234"/>
                  </a:lnTo>
                  <a:lnTo>
                    <a:pt x="50" y="231"/>
                  </a:lnTo>
                  <a:lnTo>
                    <a:pt x="49" y="225"/>
                  </a:lnTo>
                  <a:lnTo>
                    <a:pt x="49" y="225"/>
                  </a:lnTo>
                  <a:lnTo>
                    <a:pt x="50" y="221"/>
                  </a:lnTo>
                  <a:lnTo>
                    <a:pt x="53" y="218"/>
                  </a:lnTo>
                  <a:lnTo>
                    <a:pt x="57" y="214"/>
                  </a:lnTo>
                  <a:lnTo>
                    <a:pt x="61" y="213"/>
                  </a:lnTo>
                  <a:lnTo>
                    <a:pt x="61" y="213"/>
                  </a:lnTo>
                  <a:lnTo>
                    <a:pt x="66" y="214"/>
                  </a:lnTo>
                  <a:lnTo>
                    <a:pt x="70" y="218"/>
                  </a:lnTo>
                  <a:lnTo>
                    <a:pt x="72" y="221"/>
                  </a:lnTo>
                  <a:lnTo>
                    <a:pt x="73" y="225"/>
                  </a:lnTo>
                  <a:lnTo>
                    <a:pt x="73" y="225"/>
                  </a:lnTo>
                  <a:lnTo>
                    <a:pt x="72" y="231"/>
                  </a:lnTo>
                  <a:lnTo>
                    <a:pt x="70" y="234"/>
                  </a:lnTo>
                  <a:lnTo>
                    <a:pt x="66" y="237"/>
                  </a:lnTo>
                  <a:lnTo>
                    <a:pt x="61" y="238"/>
                  </a:lnTo>
                  <a:lnTo>
                    <a:pt x="61" y="238"/>
                  </a:lnTo>
                  <a:close/>
                </a:path>
              </a:pathLst>
            </a:custGeom>
            <a:solidFill>
              <a:srgbClr val="2298F0"/>
            </a:solidFill>
            <a:ln>
              <a:noFill/>
            </a:ln>
          </p:spPr>
          <p:txBody>
            <a:bodyPr vert="horz" wrap="square" lIns="109753" tIns="54877" rIns="109753" bIns="54877" numCol="1" anchor="t" anchorCtr="0" compatLnSpc="1">
              <a:prstTxWarp prst="textNoShape">
                <a:avLst/>
              </a:prstTxWarp>
            </a:bodyPr>
            <a:lstStyle/>
            <a:p>
              <a:pPr defTabSz="1097554">
                <a:defRPr/>
              </a:pPr>
              <a:endParaRPr lang="zh-CN" altLang="en-US" sz="2161" kern="0">
                <a:solidFill>
                  <a:srgbClr val="B2B2B2"/>
                </a:solidFill>
                <a:latin typeface="Arial" panose="020B0604020202020204" pitchFamily="34" charset="0"/>
              </a:endParaRPr>
            </a:p>
          </p:txBody>
        </p:sp>
        <p:sp>
          <p:nvSpPr>
            <p:cNvPr id="13" name="Freeform 131">
              <a:extLst>
                <a:ext uri="{FF2B5EF4-FFF2-40B4-BE49-F238E27FC236}">
                  <a16:creationId xmlns:a16="http://schemas.microsoft.com/office/drawing/2014/main" id="{6FED228F-FD0B-401D-B115-BDB88B5BA98E}"/>
                </a:ext>
              </a:extLst>
            </p:cNvPr>
            <p:cNvSpPr>
              <a:spLocks noEditPoints="1"/>
            </p:cNvSpPr>
            <p:nvPr/>
          </p:nvSpPr>
          <p:spPr bwMode="auto">
            <a:xfrm>
              <a:off x="3072074" y="4516716"/>
              <a:ext cx="151851" cy="289405"/>
            </a:xfrm>
            <a:custGeom>
              <a:avLst/>
              <a:gdLst>
                <a:gd name="T0" fmla="*/ 100 w 291"/>
                <a:gd name="T1" fmla="*/ 4 h 362"/>
                <a:gd name="T2" fmla="*/ 40 w 291"/>
                <a:gd name="T3" fmla="*/ 19 h 362"/>
                <a:gd name="T4" fmla="*/ 6 w 291"/>
                <a:gd name="T5" fmla="*/ 45 h 362"/>
                <a:gd name="T6" fmla="*/ 0 w 291"/>
                <a:gd name="T7" fmla="*/ 112 h 362"/>
                <a:gd name="T8" fmla="*/ 16 w 291"/>
                <a:gd name="T9" fmla="*/ 143 h 362"/>
                <a:gd name="T10" fmla="*/ 61 w 291"/>
                <a:gd name="T11" fmla="*/ 165 h 362"/>
                <a:gd name="T12" fmla="*/ 129 w 291"/>
                <a:gd name="T13" fmla="*/ 176 h 362"/>
                <a:gd name="T14" fmla="*/ 191 w 291"/>
                <a:gd name="T15" fmla="*/ 173 h 362"/>
                <a:gd name="T16" fmla="*/ 250 w 291"/>
                <a:gd name="T17" fmla="*/ 157 h 362"/>
                <a:gd name="T18" fmla="*/ 284 w 291"/>
                <a:gd name="T19" fmla="*/ 131 h 362"/>
                <a:gd name="T20" fmla="*/ 291 w 291"/>
                <a:gd name="T21" fmla="*/ 64 h 362"/>
                <a:gd name="T22" fmla="*/ 274 w 291"/>
                <a:gd name="T23" fmla="*/ 34 h 362"/>
                <a:gd name="T24" fmla="*/ 229 w 291"/>
                <a:gd name="T25" fmla="*/ 11 h 362"/>
                <a:gd name="T26" fmla="*/ 161 w 291"/>
                <a:gd name="T27" fmla="*/ 1 h 362"/>
                <a:gd name="T28" fmla="*/ 57 w 291"/>
                <a:gd name="T29" fmla="*/ 143 h 362"/>
                <a:gd name="T30" fmla="*/ 50 w 291"/>
                <a:gd name="T31" fmla="*/ 126 h 362"/>
                <a:gd name="T32" fmla="*/ 66 w 291"/>
                <a:gd name="T33" fmla="*/ 120 h 362"/>
                <a:gd name="T34" fmla="*/ 72 w 291"/>
                <a:gd name="T35" fmla="*/ 136 h 362"/>
                <a:gd name="T36" fmla="*/ 145 w 291"/>
                <a:gd name="T37" fmla="*/ 113 h 362"/>
                <a:gd name="T38" fmla="*/ 57 w 291"/>
                <a:gd name="T39" fmla="*/ 99 h 362"/>
                <a:gd name="T40" fmla="*/ 2 w 291"/>
                <a:gd name="T41" fmla="*/ 60 h 362"/>
                <a:gd name="T42" fmla="*/ 60 w 291"/>
                <a:gd name="T43" fmla="*/ 94 h 362"/>
                <a:gd name="T44" fmla="*/ 145 w 291"/>
                <a:gd name="T45" fmla="*/ 107 h 362"/>
                <a:gd name="T46" fmla="*/ 248 w 291"/>
                <a:gd name="T47" fmla="*/ 87 h 362"/>
                <a:gd name="T48" fmla="*/ 284 w 291"/>
                <a:gd name="T49" fmla="*/ 65 h 362"/>
                <a:gd name="T50" fmla="*/ 215 w 291"/>
                <a:gd name="T51" fmla="*/ 105 h 362"/>
                <a:gd name="T52" fmla="*/ 145 w 291"/>
                <a:gd name="T53" fmla="*/ 297 h 362"/>
                <a:gd name="T54" fmla="*/ 48 w 291"/>
                <a:gd name="T55" fmla="*/ 281 h 362"/>
                <a:gd name="T56" fmla="*/ 12 w 291"/>
                <a:gd name="T57" fmla="*/ 258 h 362"/>
                <a:gd name="T58" fmla="*/ 0 w 291"/>
                <a:gd name="T59" fmla="*/ 246 h 362"/>
                <a:gd name="T60" fmla="*/ 3 w 291"/>
                <a:gd name="T61" fmla="*/ 312 h 362"/>
                <a:gd name="T62" fmla="*/ 32 w 291"/>
                <a:gd name="T63" fmla="*/ 339 h 362"/>
                <a:gd name="T64" fmla="*/ 87 w 291"/>
                <a:gd name="T65" fmla="*/ 358 h 362"/>
                <a:gd name="T66" fmla="*/ 145 w 291"/>
                <a:gd name="T67" fmla="*/ 362 h 362"/>
                <a:gd name="T68" fmla="*/ 217 w 291"/>
                <a:gd name="T69" fmla="*/ 355 h 362"/>
                <a:gd name="T70" fmla="*/ 268 w 291"/>
                <a:gd name="T71" fmla="*/ 335 h 362"/>
                <a:gd name="T72" fmla="*/ 290 w 291"/>
                <a:gd name="T73" fmla="*/ 305 h 362"/>
                <a:gd name="T74" fmla="*/ 288 w 291"/>
                <a:gd name="T75" fmla="*/ 242 h 362"/>
                <a:gd name="T76" fmla="*/ 273 w 291"/>
                <a:gd name="T77" fmla="*/ 264 h 362"/>
                <a:gd name="T78" fmla="*/ 223 w 291"/>
                <a:gd name="T79" fmla="*/ 288 h 362"/>
                <a:gd name="T80" fmla="*/ 61 w 291"/>
                <a:gd name="T81" fmla="*/ 334 h 362"/>
                <a:gd name="T82" fmla="*/ 49 w 291"/>
                <a:gd name="T83" fmla="*/ 322 h 362"/>
                <a:gd name="T84" fmla="*/ 61 w 291"/>
                <a:gd name="T85" fmla="*/ 309 h 362"/>
                <a:gd name="T86" fmla="*/ 73 w 291"/>
                <a:gd name="T87" fmla="*/ 322 h 362"/>
                <a:gd name="T88" fmla="*/ 61 w 291"/>
                <a:gd name="T89" fmla="*/ 334 h 362"/>
                <a:gd name="T90" fmla="*/ 92 w 291"/>
                <a:gd name="T91" fmla="*/ 199 h 362"/>
                <a:gd name="T92" fmla="*/ 17 w 291"/>
                <a:gd name="T93" fmla="*/ 170 h 362"/>
                <a:gd name="T94" fmla="*/ 2 w 291"/>
                <a:gd name="T95" fmla="*/ 148 h 362"/>
                <a:gd name="T96" fmla="*/ 1 w 291"/>
                <a:gd name="T97" fmla="*/ 212 h 362"/>
                <a:gd name="T98" fmla="*/ 23 w 291"/>
                <a:gd name="T99" fmla="*/ 242 h 362"/>
                <a:gd name="T100" fmla="*/ 73 w 291"/>
                <a:gd name="T101" fmla="*/ 261 h 362"/>
                <a:gd name="T102" fmla="*/ 145 w 291"/>
                <a:gd name="T103" fmla="*/ 269 h 362"/>
                <a:gd name="T104" fmla="*/ 204 w 291"/>
                <a:gd name="T105" fmla="*/ 265 h 362"/>
                <a:gd name="T106" fmla="*/ 259 w 291"/>
                <a:gd name="T107" fmla="*/ 246 h 362"/>
                <a:gd name="T108" fmla="*/ 287 w 291"/>
                <a:gd name="T109" fmla="*/ 219 h 362"/>
                <a:gd name="T110" fmla="*/ 290 w 291"/>
                <a:gd name="T111" fmla="*/ 153 h 362"/>
                <a:gd name="T112" fmla="*/ 279 w 291"/>
                <a:gd name="T113" fmla="*/ 165 h 362"/>
                <a:gd name="T114" fmla="*/ 222 w 291"/>
                <a:gd name="T115" fmla="*/ 193 h 362"/>
                <a:gd name="T116" fmla="*/ 61 w 291"/>
                <a:gd name="T117" fmla="*/ 238 h 362"/>
                <a:gd name="T118" fmla="*/ 49 w 291"/>
                <a:gd name="T119" fmla="*/ 225 h 362"/>
                <a:gd name="T120" fmla="*/ 61 w 291"/>
                <a:gd name="T121" fmla="*/ 213 h 362"/>
                <a:gd name="T122" fmla="*/ 73 w 291"/>
                <a:gd name="T123" fmla="*/ 225 h 362"/>
                <a:gd name="T124" fmla="*/ 61 w 291"/>
                <a:gd name="T125" fmla="*/ 238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91" h="362">
                  <a:moveTo>
                    <a:pt x="145" y="0"/>
                  </a:moveTo>
                  <a:lnTo>
                    <a:pt x="145" y="0"/>
                  </a:lnTo>
                  <a:lnTo>
                    <a:pt x="129" y="1"/>
                  </a:lnTo>
                  <a:lnTo>
                    <a:pt x="114" y="1"/>
                  </a:lnTo>
                  <a:lnTo>
                    <a:pt x="100" y="4"/>
                  </a:lnTo>
                  <a:lnTo>
                    <a:pt x="87" y="6"/>
                  </a:lnTo>
                  <a:lnTo>
                    <a:pt x="73" y="8"/>
                  </a:lnTo>
                  <a:lnTo>
                    <a:pt x="61" y="11"/>
                  </a:lnTo>
                  <a:lnTo>
                    <a:pt x="50" y="15"/>
                  </a:lnTo>
                  <a:lnTo>
                    <a:pt x="40" y="19"/>
                  </a:lnTo>
                  <a:lnTo>
                    <a:pt x="32" y="23"/>
                  </a:lnTo>
                  <a:lnTo>
                    <a:pt x="23" y="29"/>
                  </a:lnTo>
                  <a:lnTo>
                    <a:pt x="16" y="34"/>
                  </a:lnTo>
                  <a:lnTo>
                    <a:pt x="11" y="40"/>
                  </a:lnTo>
                  <a:lnTo>
                    <a:pt x="6" y="45"/>
                  </a:lnTo>
                  <a:lnTo>
                    <a:pt x="3" y="52"/>
                  </a:lnTo>
                  <a:lnTo>
                    <a:pt x="1" y="57"/>
                  </a:lnTo>
                  <a:lnTo>
                    <a:pt x="0" y="64"/>
                  </a:lnTo>
                  <a:lnTo>
                    <a:pt x="0" y="112"/>
                  </a:lnTo>
                  <a:lnTo>
                    <a:pt x="0" y="112"/>
                  </a:lnTo>
                  <a:lnTo>
                    <a:pt x="1" y="119"/>
                  </a:lnTo>
                  <a:lnTo>
                    <a:pt x="3" y="125"/>
                  </a:lnTo>
                  <a:lnTo>
                    <a:pt x="6" y="131"/>
                  </a:lnTo>
                  <a:lnTo>
                    <a:pt x="11" y="137"/>
                  </a:lnTo>
                  <a:lnTo>
                    <a:pt x="16" y="143"/>
                  </a:lnTo>
                  <a:lnTo>
                    <a:pt x="23" y="147"/>
                  </a:lnTo>
                  <a:lnTo>
                    <a:pt x="32" y="153"/>
                  </a:lnTo>
                  <a:lnTo>
                    <a:pt x="40" y="157"/>
                  </a:lnTo>
                  <a:lnTo>
                    <a:pt x="50" y="162"/>
                  </a:lnTo>
                  <a:lnTo>
                    <a:pt x="61" y="165"/>
                  </a:lnTo>
                  <a:lnTo>
                    <a:pt x="73" y="168"/>
                  </a:lnTo>
                  <a:lnTo>
                    <a:pt x="87" y="170"/>
                  </a:lnTo>
                  <a:lnTo>
                    <a:pt x="100" y="173"/>
                  </a:lnTo>
                  <a:lnTo>
                    <a:pt x="114" y="175"/>
                  </a:lnTo>
                  <a:lnTo>
                    <a:pt x="129" y="176"/>
                  </a:lnTo>
                  <a:lnTo>
                    <a:pt x="145" y="176"/>
                  </a:lnTo>
                  <a:lnTo>
                    <a:pt x="145" y="176"/>
                  </a:lnTo>
                  <a:lnTo>
                    <a:pt x="161" y="176"/>
                  </a:lnTo>
                  <a:lnTo>
                    <a:pt x="175" y="175"/>
                  </a:lnTo>
                  <a:lnTo>
                    <a:pt x="191" y="173"/>
                  </a:lnTo>
                  <a:lnTo>
                    <a:pt x="204" y="170"/>
                  </a:lnTo>
                  <a:lnTo>
                    <a:pt x="217" y="168"/>
                  </a:lnTo>
                  <a:lnTo>
                    <a:pt x="229" y="165"/>
                  </a:lnTo>
                  <a:lnTo>
                    <a:pt x="240" y="162"/>
                  </a:lnTo>
                  <a:lnTo>
                    <a:pt x="250" y="157"/>
                  </a:lnTo>
                  <a:lnTo>
                    <a:pt x="259" y="153"/>
                  </a:lnTo>
                  <a:lnTo>
                    <a:pt x="268" y="147"/>
                  </a:lnTo>
                  <a:lnTo>
                    <a:pt x="274" y="143"/>
                  </a:lnTo>
                  <a:lnTo>
                    <a:pt x="280" y="137"/>
                  </a:lnTo>
                  <a:lnTo>
                    <a:pt x="284" y="131"/>
                  </a:lnTo>
                  <a:lnTo>
                    <a:pt x="287" y="125"/>
                  </a:lnTo>
                  <a:lnTo>
                    <a:pt x="290" y="119"/>
                  </a:lnTo>
                  <a:lnTo>
                    <a:pt x="291" y="112"/>
                  </a:lnTo>
                  <a:lnTo>
                    <a:pt x="291" y="64"/>
                  </a:lnTo>
                  <a:lnTo>
                    <a:pt x="291" y="64"/>
                  </a:lnTo>
                  <a:lnTo>
                    <a:pt x="290" y="57"/>
                  </a:lnTo>
                  <a:lnTo>
                    <a:pt x="287" y="52"/>
                  </a:lnTo>
                  <a:lnTo>
                    <a:pt x="284" y="45"/>
                  </a:lnTo>
                  <a:lnTo>
                    <a:pt x="280" y="40"/>
                  </a:lnTo>
                  <a:lnTo>
                    <a:pt x="274" y="34"/>
                  </a:lnTo>
                  <a:lnTo>
                    <a:pt x="268" y="29"/>
                  </a:lnTo>
                  <a:lnTo>
                    <a:pt x="259" y="23"/>
                  </a:lnTo>
                  <a:lnTo>
                    <a:pt x="250" y="19"/>
                  </a:lnTo>
                  <a:lnTo>
                    <a:pt x="240" y="15"/>
                  </a:lnTo>
                  <a:lnTo>
                    <a:pt x="229" y="11"/>
                  </a:lnTo>
                  <a:lnTo>
                    <a:pt x="217" y="8"/>
                  </a:lnTo>
                  <a:lnTo>
                    <a:pt x="204" y="6"/>
                  </a:lnTo>
                  <a:lnTo>
                    <a:pt x="191" y="4"/>
                  </a:lnTo>
                  <a:lnTo>
                    <a:pt x="175" y="1"/>
                  </a:lnTo>
                  <a:lnTo>
                    <a:pt x="161" y="1"/>
                  </a:lnTo>
                  <a:lnTo>
                    <a:pt x="145" y="0"/>
                  </a:lnTo>
                  <a:lnTo>
                    <a:pt x="145" y="0"/>
                  </a:lnTo>
                  <a:close/>
                  <a:moveTo>
                    <a:pt x="61" y="144"/>
                  </a:moveTo>
                  <a:lnTo>
                    <a:pt x="61" y="144"/>
                  </a:lnTo>
                  <a:lnTo>
                    <a:pt x="57" y="143"/>
                  </a:lnTo>
                  <a:lnTo>
                    <a:pt x="53" y="140"/>
                  </a:lnTo>
                  <a:lnTo>
                    <a:pt x="50" y="136"/>
                  </a:lnTo>
                  <a:lnTo>
                    <a:pt x="49" y="131"/>
                  </a:lnTo>
                  <a:lnTo>
                    <a:pt x="49" y="131"/>
                  </a:lnTo>
                  <a:lnTo>
                    <a:pt x="50" y="126"/>
                  </a:lnTo>
                  <a:lnTo>
                    <a:pt x="53" y="123"/>
                  </a:lnTo>
                  <a:lnTo>
                    <a:pt x="57" y="120"/>
                  </a:lnTo>
                  <a:lnTo>
                    <a:pt x="61" y="119"/>
                  </a:lnTo>
                  <a:lnTo>
                    <a:pt x="61" y="119"/>
                  </a:lnTo>
                  <a:lnTo>
                    <a:pt x="66" y="120"/>
                  </a:lnTo>
                  <a:lnTo>
                    <a:pt x="70" y="123"/>
                  </a:lnTo>
                  <a:lnTo>
                    <a:pt x="72" y="126"/>
                  </a:lnTo>
                  <a:lnTo>
                    <a:pt x="73" y="131"/>
                  </a:lnTo>
                  <a:lnTo>
                    <a:pt x="73" y="131"/>
                  </a:lnTo>
                  <a:lnTo>
                    <a:pt x="72" y="136"/>
                  </a:lnTo>
                  <a:lnTo>
                    <a:pt x="70" y="140"/>
                  </a:lnTo>
                  <a:lnTo>
                    <a:pt x="66" y="143"/>
                  </a:lnTo>
                  <a:lnTo>
                    <a:pt x="61" y="144"/>
                  </a:lnTo>
                  <a:lnTo>
                    <a:pt x="61" y="144"/>
                  </a:lnTo>
                  <a:close/>
                  <a:moveTo>
                    <a:pt x="145" y="113"/>
                  </a:moveTo>
                  <a:lnTo>
                    <a:pt x="145" y="113"/>
                  </a:lnTo>
                  <a:lnTo>
                    <a:pt x="121" y="113"/>
                  </a:lnTo>
                  <a:lnTo>
                    <a:pt x="98" y="110"/>
                  </a:lnTo>
                  <a:lnTo>
                    <a:pt x="76" y="105"/>
                  </a:lnTo>
                  <a:lnTo>
                    <a:pt x="57" y="99"/>
                  </a:lnTo>
                  <a:lnTo>
                    <a:pt x="39" y="90"/>
                  </a:lnTo>
                  <a:lnTo>
                    <a:pt x="24" y="81"/>
                  </a:lnTo>
                  <a:lnTo>
                    <a:pt x="12" y="72"/>
                  </a:lnTo>
                  <a:lnTo>
                    <a:pt x="6" y="65"/>
                  </a:lnTo>
                  <a:lnTo>
                    <a:pt x="2" y="60"/>
                  </a:lnTo>
                  <a:lnTo>
                    <a:pt x="2" y="60"/>
                  </a:lnTo>
                  <a:lnTo>
                    <a:pt x="14" y="69"/>
                  </a:lnTo>
                  <a:lnTo>
                    <a:pt x="27" y="79"/>
                  </a:lnTo>
                  <a:lnTo>
                    <a:pt x="43" y="87"/>
                  </a:lnTo>
                  <a:lnTo>
                    <a:pt x="60" y="94"/>
                  </a:lnTo>
                  <a:lnTo>
                    <a:pt x="79" y="99"/>
                  </a:lnTo>
                  <a:lnTo>
                    <a:pt x="100" y="103"/>
                  </a:lnTo>
                  <a:lnTo>
                    <a:pt x="122" y="106"/>
                  </a:lnTo>
                  <a:lnTo>
                    <a:pt x="145" y="107"/>
                  </a:lnTo>
                  <a:lnTo>
                    <a:pt x="145" y="107"/>
                  </a:lnTo>
                  <a:lnTo>
                    <a:pt x="169" y="106"/>
                  </a:lnTo>
                  <a:lnTo>
                    <a:pt x="191" y="103"/>
                  </a:lnTo>
                  <a:lnTo>
                    <a:pt x="212" y="99"/>
                  </a:lnTo>
                  <a:lnTo>
                    <a:pt x="230" y="94"/>
                  </a:lnTo>
                  <a:lnTo>
                    <a:pt x="248" y="87"/>
                  </a:lnTo>
                  <a:lnTo>
                    <a:pt x="263" y="79"/>
                  </a:lnTo>
                  <a:lnTo>
                    <a:pt x="276" y="69"/>
                  </a:lnTo>
                  <a:lnTo>
                    <a:pt x="288" y="60"/>
                  </a:lnTo>
                  <a:lnTo>
                    <a:pt x="288" y="60"/>
                  </a:lnTo>
                  <a:lnTo>
                    <a:pt x="284" y="65"/>
                  </a:lnTo>
                  <a:lnTo>
                    <a:pt x="279" y="72"/>
                  </a:lnTo>
                  <a:lnTo>
                    <a:pt x="266" y="81"/>
                  </a:lnTo>
                  <a:lnTo>
                    <a:pt x="251" y="90"/>
                  </a:lnTo>
                  <a:lnTo>
                    <a:pt x="234" y="99"/>
                  </a:lnTo>
                  <a:lnTo>
                    <a:pt x="215" y="105"/>
                  </a:lnTo>
                  <a:lnTo>
                    <a:pt x="193" y="110"/>
                  </a:lnTo>
                  <a:lnTo>
                    <a:pt x="170" y="113"/>
                  </a:lnTo>
                  <a:lnTo>
                    <a:pt x="145" y="113"/>
                  </a:lnTo>
                  <a:lnTo>
                    <a:pt x="145" y="113"/>
                  </a:lnTo>
                  <a:close/>
                  <a:moveTo>
                    <a:pt x="145" y="297"/>
                  </a:moveTo>
                  <a:lnTo>
                    <a:pt x="145" y="297"/>
                  </a:lnTo>
                  <a:lnTo>
                    <a:pt x="117" y="295"/>
                  </a:lnTo>
                  <a:lnTo>
                    <a:pt x="91" y="292"/>
                  </a:lnTo>
                  <a:lnTo>
                    <a:pt x="68" y="288"/>
                  </a:lnTo>
                  <a:lnTo>
                    <a:pt x="48" y="281"/>
                  </a:lnTo>
                  <a:lnTo>
                    <a:pt x="39" y="277"/>
                  </a:lnTo>
                  <a:lnTo>
                    <a:pt x="31" y="272"/>
                  </a:lnTo>
                  <a:lnTo>
                    <a:pt x="24" y="268"/>
                  </a:lnTo>
                  <a:lnTo>
                    <a:pt x="17" y="264"/>
                  </a:lnTo>
                  <a:lnTo>
                    <a:pt x="12" y="258"/>
                  </a:lnTo>
                  <a:lnTo>
                    <a:pt x="8" y="253"/>
                  </a:lnTo>
                  <a:lnTo>
                    <a:pt x="4" y="247"/>
                  </a:lnTo>
                  <a:lnTo>
                    <a:pt x="2" y="242"/>
                  </a:lnTo>
                  <a:lnTo>
                    <a:pt x="2" y="242"/>
                  </a:lnTo>
                  <a:lnTo>
                    <a:pt x="0" y="246"/>
                  </a:lnTo>
                  <a:lnTo>
                    <a:pt x="0" y="252"/>
                  </a:lnTo>
                  <a:lnTo>
                    <a:pt x="0" y="299"/>
                  </a:lnTo>
                  <a:lnTo>
                    <a:pt x="0" y="299"/>
                  </a:lnTo>
                  <a:lnTo>
                    <a:pt x="1" y="305"/>
                  </a:lnTo>
                  <a:lnTo>
                    <a:pt x="3" y="312"/>
                  </a:lnTo>
                  <a:lnTo>
                    <a:pt x="6" y="319"/>
                  </a:lnTo>
                  <a:lnTo>
                    <a:pt x="11" y="324"/>
                  </a:lnTo>
                  <a:lnTo>
                    <a:pt x="16" y="330"/>
                  </a:lnTo>
                  <a:lnTo>
                    <a:pt x="23" y="335"/>
                  </a:lnTo>
                  <a:lnTo>
                    <a:pt x="32" y="339"/>
                  </a:lnTo>
                  <a:lnTo>
                    <a:pt x="40" y="344"/>
                  </a:lnTo>
                  <a:lnTo>
                    <a:pt x="50" y="348"/>
                  </a:lnTo>
                  <a:lnTo>
                    <a:pt x="61" y="351"/>
                  </a:lnTo>
                  <a:lnTo>
                    <a:pt x="73" y="355"/>
                  </a:lnTo>
                  <a:lnTo>
                    <a:pt x="87" y="358"/>
                  </a:lnTo>
                  <a:lnTo>
                    <a:pt x="100" y="360"/>
                  </a:lnTo>
                  <a:lnTo>
                    <a:pt x="114" y="361"/>
                  </a:lnTo>
                  <a:lnTo>
                    <a:pt x="129" y="362"/>
                  </a:lnTo>
                  <a:lnTo>
                    <a:pt x="145" y="362"/>
                  </a:lnTo>
                  <a:lnTo>
                    <a:pt x="145" y="362"/>
                  </a:lnTo>
                  <a:lnTo>
                    <a:pt x="161" y="362"/>
                  </a:lnTo>
                  <a:lnTo>
                    <a:pt x="175" y="361"/>
                  </a:lnTo>
                  <a:lnTo>
                    <a:pt x="191" y="360"/>
                  </a:lnTo>
                  <a:lnTo>
                    <a:pt x="204" y="358"/>
                  </a:lnTo>
                  <a:lnTo>
                    <a:pt x="217" y="355"/>
                  </a:lnTo>
                  <a:lnTo>
                    <a:pt x="229" y="351"/>
                  </a:lnTo>
                  <a:lnTo>
                    <a:pt x="240" y="348"/>
                  </a:lnTo>
                  <a:lnTo>
                    <a:pt x="250" y="344"/>
                  </a:lnTo>
                  <a:lnTo>
                    <a:pt x="259" y="339"/>
                  </a:lnTo>
                  <a:lnTo>
                    <a:pt x="268" y="335"/>
                  </a:lnTo>
                  <a:lnTo>
                    <a:pt x="274" y="330"/>
                  </a:lnTo>
                  <a:lnTo>
                    <a:pt x="280" y="324"/>
                  </a:lnTo>
                  <a:lnTo>
                    <a:pt x="284" y="319"/>
                  </a:lnTo>
                  <a:lnTo>
                    <a:pt x="287" y="312"/>
                  </a:lnTo>
                  <a:lnTo>
                    <a:pt x="290" y="305"/>
                  </a:lnTo>
                  <a:lnTo>
                    <a:pt x="291" y="299"/>
                  </a:lnTo>
                  <a:lnTo>
                    <a:pt x="291" y="252"/>
                  </a:lnTo>
                  <a:lnTo>
                    <a:pt x="291" y="252"/>
                  </a:lnTo>
                  <a:lnTo>
                    <a:pt x="291" y="246"/>
                  </a:lnTo>
                  <a:lnTo>
                    <a:pt x="288" y="242"/>
                  </a:lnTo>
                  <a:lnTo>
                    <a:pt x="288" y="242"/>
                  </a:lnTo>
                  <a:lnTo>
                    <a:pt x="286" y="247"/>
                  </a:lnTo>
                  <a:lnTo>
                    <a:pt x="283" y="253"/>
                  </a:lnTo>
                  <a:lnTo>
                    <a:pt x="279" y="258"/>
                  </a:lnTo>
                  <a:lnTo>
                    <a:pt x="273" y="264"/>
                  </a:lnTo>
                  <a:lnTo>
                    <a:pt x="266" y="268"/>
                  </a:lnTo>
                  <a:lnTo>
                    <a:pt x="260" y="272"/>
                  </a:lnTo>
                  <a:lnTo>
                    <a:pt x="251" y="277"/>
                  </a:lnTo>
                  <a:lnTo>
                    <a:pt x="242" y="281"/>
                  </a:lnTo>
                  <a:lnTo>
                    <a:pt x="223" y="288"/>
                  </a:lnTo>
                  <a:lnTo>
                    <a:pt x="200" y="292"/>
                  </a:lnTo>
                  <a:lnTo>
                    <a:pt x="173" y="295"/>
                  </a:lnTo>
                  <a:lnTo>
                    <a:pt x="145" y="297"/>
                  </a:lnTo>
                  <a:lnTo>
                    <a:pt x="145" y="297"/>
                  </a:lnTo>
                  <a:close/>
                  <a:moveTo>
                    <a:pt x="61" y="334"/>
                  </a:moveTo>
                  <a:lnTo>
                    <a:pt x="61" y="334"/>
                  </a:lnTo>
                  <a:lnTo>
                    <a:pt x="57" y="333"/>
                  </a:lnTo>
                  <a:lnTo>
                    <a:pt x="53" y="330"/>
                  </a:lnTo>
                  <a:lnTo>
                    <a:pt x="50" y="326"/>
                  </a:lnTo>
                  <a:lnTo>
                    <a:pt x="49" y="322"/>
                  </a:lnTo>
                  <a:lnTo>
                    <a:pt x="49" y="322"/>
                  </a:lnTo>
                  <a:lnTo>
                    <a:pt x="50" y="316"/>
                  </a:lnTo>
                  <a:lnTo>
                    <a:pt x="53" y="313"/>
                  </a:lnTo>
                  <a:lnTo>
                    <a:pt x="57" y="310"/>
                  </a:lnTo>
                  <a:lnTo>
                    <a:pt x="61" y="309"/>
                  </a:lnTo>
                  <a:lnTo>
                    <a:pt x="61" y="309"/>
                  </a:lnTo>
                  <a:lnTo>
                    <a:pt x="66" y="310"/>
                  </a:lnTo>
                  <a:lnTo>
                    <a:pt x="70" y="313"/>
                  </a:lnTo>
                  <a:lnTo>
                    <a:pt x="72" y="316"/>
                  </a:lnTo>
                  <a:lnTo>
                    <a:pt x="73" y="322"/>
                  </a:lnTo>
                  <a:lnTo>
                    <a:pt x="73" y="322"/>
                  </a:lnTo>
                  <a:lnTo>
                    <a:pt x="72" y="326"/>
                  </a:lnTo>
                  <a:lnTo>
                    <a:pt x="70" y="330"/>
                  </a:lnTo>
                  <a:lnTo>
                    <a:pt x="66" y="333"/>
                  </a:lnTo>
                  <a:lnTo>
                    <a:pt x="61" y="334"/>
                  </a:lnTo>
                  <a:lnTo>
                    <a:pt x="61" y="334"/>
                  </a:lnTo>
                  <a:close/>
                  <a:moveTo>
                    <a:pt x="145" y="203"/>
                  </a:moveTo>
                  <a:lnTo>
                    <a:pt x="145" y="203"/>
                  </a:lnTo>
                  <a:lnTo>
                    <a:pt x="117" y="202"/>
                  </a:lnTo>
                  <a:lnTo>
                    <a:pt x="92" y="199"/>
                  </a:lnTo>
                  <a:lnTo>
                    <a:pt x="69" y="193"/>
                  </a:lnTo>
                  <a:lnTo>
                    <a:pt x="48" y="187"/>
                  </a:lnTo>
                  <a:lnTo>
                    <a:pt x="32" y="179"/>
                  </a:lnTo>
                  <a:lnTo>
                    <a:pt x="24" y="175"/>
                  </a:lnTo>
                  <a:lnTo>
                    <a:pt x="17" y="170"/>
                  </a:lnTo>
                  <a:lnTo>
                    <a:pt x="12" y="165"/>
                  </a:lnTo>
                  <a:lnTo>
                    <a:pt x="8" y="159"/>
                  </a:lnTo>
                  <a:lnTo>
                    <a:pt x="4" y="154"/>
                  </a:lnTo>
                  <a:lnTo>
                    <a:pt x="2" y="148"/>
                  </a:lnTo>
                  <a:lnTo>
                    <a:pt x="2" y="148"/>
                  </a:lnTo>
                  <a:lnTo>
                    <a:pt x="0" y="153"/>
                  </a:lnTo>
                  <a:lnTo>
                    <a:pt x="0" y="157"/>
                  </a:lnTo>
                  <a:lnTo>
                    <a:pt x="0" y="205"/>
                  </a:lnTo>
                  <a:lnTo>
                    <a:pt x="0" y="205"/>
                  </a:lnTo>
                  <a:lnTo>
                    <a:pt x="1" y="212"/>
                  </a:lnTo>
                  <a:lnTo>
                    <a:pt x="3" y="219"/>
                  </a:lnTo>
                  <a:lnTo>
                    <a:pt x="6" y="224"/>
                  </a:lnTo>
                  <a:lnTo>
                    <a:pt x="11" y="231"/>
                  </a:lnTo>
                  <a:lnTo>
                    <a:pt x="16" y="236"/>
                  </a:lnTo>
                  <a:lnTo>
                    <a:pt x="23" y="242"/>
                  </a:lnTo>
                  <a:lnTo>
                    <a:pt x="32" y="246"/>
                  </a:lnTo>
                  <a:lnTo>
                    <a:pt x="40" y="250"/>
                  </a:lnTo>
                  <a:lnTo>
                    <a:pt x="50" y="255"/>
                  </a:lnTo>
                  <a:lnTo>
                    <a:pt x="61" y="258"/>
                  </a:lnTo>
                  <a:lnTo>
                    <a:pt x="73" y="261"/>
                  </a:lnTo>
                  <a:lnTo>
                    <a:pt x="87" y="265"/>
                  </a:lnTo>
                  <a:lnTo>
                    <a:pt x="100" y="267"/>
                  </a:lnTo>
                  <a:lnTo>
                    <a:pt x="114" y="268"/>
                  </a:lnTo>
                  <a:lnTo>
                    <a:pt x="129" y="269"/>
                  </a:lnTo>
                  <a:lnTo>
                    <a:pt x="145" y="269"/>
                  </a:lnTo>
                  <a:lnTo>
                    <a:pt x="145" y="269"/>
                  </a:lnTo>
                  <a:lnTo>
                    <a:pt x="161" y="269"/>
                  </a:lnTo>
                  <a:lnTo>
                    <a:pt x="175" y="268"/>
                  </a:lnTo>
                  <a:lnTo>
                    <a:pt x="191" y="267"/>
                  </a:lnTo>
                  <a:lnTo>
                    <a:pt x="204" y="265"/>
                  </a:lnTo>
                  <a:lnTo>
                    <a:pt x="217" y="261"/>
                  </a:lnTo>
                  <a:lnTo>
                    <a:pt x="229" y="258"/>
                  </a:lnTo>
                  <a:lnTo>
                    <a:pt x="240" y="255"/>
                  </a:lnTo>
                  <a:lnTo>
                    <a:pt x="250" y="250"/>
                  </a:lnTo>
                  <a:lnTo>
                    <a:pt x="259" y="246"/>
                  </a:lnTo>
                  <a:lnTo>
                    <a:pt x="268" y="242"/>
                  </a:lnTo>
                  <a:lnTo>
                    <a:pt x="274" y="236"/>
                  </a:lnTo>
                  <a:lnTo>
                    <a:pt x="280" y="231"/>
                  </a:lnTo>
                  <a:lnTo>
                    <a:pt x="284" y="224"/>
                  </a:lnTo>
                  <a:lnTo>
                    <a:pt x="287" y="219"/>
                  </a:lnTo>
                  <a:lnTo>
                    <a:pt x="290" y="212"/>
                  </a:lnTo>
                  <a:lnTo>
                    <a:pt x="291" y="205"/>
                  </a:lnTo>
                  <a:lnTo>
                    <a:pt x="291" y="157"/>
                  </a:lnTo>
                  <a:lnTo>
                    <a:pt x="291" y="157"/>
                  </a:lnTo>
                  <a:lnTo>
                    <a:pt x="290" y="153"/>
                  </a:lnTo>
                  <a:lnTo>
                    <a:pt x="288" y="148"/>
                  </a:lnTo>
                  <a:lnTo>
                    <a:pt x="288" y="148"/>
                  </a:lnTo>
                  <a:lnTo>
                    <a:pt x="286" y="154"/>
                  </a:lnTo>
                  <a:lnTo>
                    <a:pt x="283" y="159"/>
                  </a:lnTo>
                  <a:lnTo>
                    <a:pt x="279" y="165"/>
                  </a:lnTo>
                  <a:lnTo>
                    <a:pt x="273" y="170"/>
                  </a:lnTo>
                  <a:lnTo>
                    <a:pt x="266" y="175"/>
                  </a:lnTo>
                  <a:lnTo>
                    <a:pt x="259" y="179"/>
                  </a:lnTo>
                  <a:lnTo>
                    <a:pt x="242" y="187"/>
                  </a:lnTo>
                  <a:lnTo>
                    <a:pt x="222" y="193"/>
                  </a:lnTo>
                  <a:lnTo>
                    <a:pt x="198" y="199"/>
                  </a:lnTo>
                  <a:lnTo>
                    <a:pt x="173" y="202"/>
                  </a:lnTo>
                  <a:lnTo>
                    <a:pt x="145" y="203"/>
                  </a:lnTo>
                  <a:lnTo>
                    <a:pt x="145" y="203"/>
                  </a:lnTo>
                  <a:close/>
                  <a:moveTo>
                    <a:pt x="61" y="238"/>
                  </a:moveTo>
                  <a:lnTo>
                    <a:pt x="61" y="238"/>
                  </a:lnTo>
                  <a:lnTo>
                    <a:pt x="57" y="237"/>
                  </a:lnTo>
                  <a:lnTo>
                    <a:pt x="53" y="234"/>
                  </a:lnTo>
                  <a:lnTo>
                    <a:pt x="50" y="231"/>
                  </a:lnTo>
                  <a:lnTo>
                    <a:pt x="49" y="225"/>
                  </a:lnTo>
                  <a:lnTo>
                    <a:pt x="49" y="225"/>
                  </a:lnTo>
                  <a:lnTo>
                    <a:pt x="50" y="221"/>
                  </a:lnTo>
                  <a:lnTo>
                    <a:pt x="53" y="218"/>
                  </a:lnTo>
                  <a:lnTo>
                    <a:pt x="57" y="214"/>
                  </a:lnTo>
                  <a:lnTo>
                    <a:pt x="61" y="213"/>
                  </a:lnTo>
                  <a:lnTo>
                    <a:pt x="61" y="213"/>
                  </a:lnTo>
                  <a:lnTo>
                    <a:pt x="66" y="214"/>
                  </a:lnTo>
                  <a:lnTo>
                    <a:pt x="70" y="218"/>
                  </a:lnTo>
                  <a:lnTo>
                    <a:pt x="72" y="221"/>
                  </a:lnTo>
                  <a:lnTo>
                    <a:pt x="73" y="225"/>
                  </a:lnTo>
                  <a:lnTo>
                    <a:pt x="73" y="225"/>
                  </a:lnTo>
                  <a:lnTo>
                    <a:pt x="72" y="231"/>
                  </a:lnTo>
                  <a:lnTo>
                    <a:pt x="70" y="234"/>
                  </a:lnTo>
                  <a:lnTo>
                    <a:pt x="66" y="237"/>
                  </a:lnTo>
                  <a:lnTo>
                    <a:pt x="61" y="238"/>
                  </a:lnTo>
                  <a:lnTo>
                    <a:pt x="61" y="238"/>
                  </a:lnTo>
                  <a:close/>
                </a:path>
              </a:pathLst>
            </a:custGeom>
            <a:solidFill>
              <a:schemeClr val="bg1">
                <a:lumMod val="50000"/>
              </a:schemeClr>
            </a:solidFill>
            <a:ln>
              <a:noFill/>
            </a:ln>
          </p:spPr>
          <p:txBody>
            <a:bodyPr vert="horz" wrap="square" lIns="109753" tIns="54877" rIns="109753" bIns="54877" numCol="1" anchor="t" anchorCtr="0" compatLnSpc="1">
              <a:prstTxWarp prst="textNoShape">
                <a:avLst/>
              </a:prstTxWarp>
            </a:bodyPr>
            <a:lstStyle/>
            <a:p>
              <a:pPr defTabSz="1097554">
                <a:defRPr/>
              </a:pPr>
              <a:endParaRPr lang="zh-CN" altLang="en-US" sz="2161" kern="0">
                <a:solidFill>
                  <a:srgbClr val="B2B2B2"/>
                </a:solidFill>
                <a:latin typeface="Arial" panose="020B0604020202020204" pitchFamily="34" charset="0"/>
              </a:endParaRPr>
            </a:p>
          </p:txBody>
        </p:sp>
        <p:sp>
          <p:nvSpPr>
            <p:cNvPr id="14" name="Freeform 131">
              <a:extLst>
                <a:ext uri="{FF2B5EF4-FFF2-40B4-BE49-F238E27FC236}">
                  <a16:creationId xmlns:a16="http://schemas.microsoft.com/office/drawing/2014/main" id="{535EC570-E05D-4880-86EE-070E881E8743}"/>
                </a:ext>
              </a:extLst>
            </p:cNvPr>
            <p:cNvSpPr>
              <a:spLocks noEditPoints="1"/>
            </p:cNvSpPr>
            <p:nvPr/>
          </p:nvSpPr>
          <p:spPr bwMode="auto">
            <a:xfrm>
              <a:off x="3262834" y="4516716"/>
              <a:ext cx="151851" cy="289405"/>
            </a:xfrm>
            <a:custGeom>
              <a:avLst/>
              <a:gdLst>
                <a:gd name="T0" fmla="*/ 100 w 291"/>
                <a:gd name="T1" fmla="*/ 4 h 362"/>
                <a:gd name="T2" fmla="*/ 40 w 291"/>
                <a:gd name="T3" fmla="*/ 19 h 362"/>
                <a:gd name="T4" fmla="*/ 6 w 291"/>
                <a:gd name="T5" fmla="*/ 45 h 362"/>
                <a:gd name="T6" fmla="*/ 0 w 291"/>
                <a:gd name="T7" fmla="*/ 112 h 362"/>
                <a:gd name="T8" fmla="*/ 16 w 291"/>
                <a:gd name="T9" fmla="*/ 143 h 362"/>
                <a:gd name="T10" fmla="*/ 61 w 291"/>
                <a:gd name="T11" fmla="*/ 165 h 362"/>
                <a:gd name="T12" fmla="*/ 129 w 291"/>
                <a:gd name="T13" fmla="*/ 176 h 362"/>
                <a:gd name="T14" fmla="*/ 191 w 291"/>
                <a:gd name="T15" fmla="*/ 173 h 362"/>
                <a:gd name="T16" fmla="*/ 250 w 291"/>
                <a:gd name="T17" fmla="*/ 157 h 362"/>
                <a:gd name="T18" fmla="*/ 284 w 291"/>
                <a:gd name="T19" fmla="*/ 131 h 362"/>
                <a:gd name="T20" fmla="*/ 291 w 291"/>
                <a:gd name="T21" fmla="*/ 64 h 362"/>
                <a:gd name="T22" fmla="*/ 274 w 291"/>
                <a:gd name="T23" fmla="*/ 34 h 362"/>
                <a:gd name="T24" fmla="*/ 229 w 291"/>
                <a:gd name="T25" fmla="*/ 11 h 362"/>
                <a:gd name="T26" fmla="*/ 161 w 291"/>
                <a:gd name="T27" fmla="*/ 1 h 362"/>
                <a:gd name="T28" fmla="*/ 57 w 291"/>
                <a:gd name="T29" fmla="*/ 143 h 362"/>
                <a:gd name="T30" fmla="*/ 50 w 291"/>
                <a:gd name="T31" fmla="*/ 126 h 362"/>
                <a:gd name="T32" fmla="*/ 66 w 291"/>
                <a:gd name="T33" fmla="*/ 120 h 362"/>
                <a:gd name="T34" fmla="*/ 72 w 291"/>
                <a:gd name="T35" fmla="*/ 136 h 362"/>
                <a:gd name="T36" fmla="*/ 145 w 291"/>
                <a:gd name="T37" fmla="*/ 113 h 362"/>
                <a:gd name="T38" fmla="*/ 57 w 291"/>
                <a:gd name="T39" fmla="*/ 99 h 362"/>
                <a:gd name="T40" fmla="*/ 2 w 291"/>
                <a:gd name="T41" fmla="*/ 60 h 362"/>
                <a:gd name="T42" fmla="*/ 60 w 291"/>
                <a:gd name="T43" fmla="*/ 94 h 362"/>
                <a:gd name="T44" fmla="*/ 145 w 291"/>
                <a:gd name="T45" fmla="*/ 107 h 362"/>
                <a:gd name="T46" fmla="*/ 248 w 291"/>
                <a:gd name="T47" fmla="*/ 87 h 362"/>
                <a:gd name="T48" fmla="*/ 284 w 291"/>
                <a:gd name="T49" fmla="*/ 65 h 362"/>
                <a:gd name="T50" fmla="*/ 215 w 291"/>
                <a:gd name="T51" fmla="*/ 105 h 362"/>
                <a:gd name="T52" fmla="*/ 145 w 291"/>
                <a:gd name="T53" fmla="*/ 297 h 362"/>
                <a:gd name="T54" fmla="*/ 48 w 291"/>
                <a:gd name="T55" fmla="*/ 281 h 362"/>
                <a:gd name="T56" fmla="*/ 12 w 291"/>
                <a:gd name="T57" fmla="*/ 258 h 362"/>
                <a:gd name="T58" fmla="*/ 0 w 291"/>
                <a:gd name="T59" fmla="*/ 246 h 362"/>
                <a:gd name="T60" fmla="*/ 3 w 291"/>
                <a:gd name="T61" fmla="*/ 312 h 362"/>
                <a:gd name="T62" fmla="*/ 32 w 291"/>
                <a:gd name="T63" fmla="*/ 339 h 362"/>
                <a:gd name="T64" fmla="*/ 87 w 291"/>
                <a:gd name="T65" fmla="*/ 358 h 362"/>
                <a:gd name="T66" fmla="*/ 145 w 291"/>
                <a:gd name="T67" fmla="*/ 362 h 362"/>
                <a:gd name="T68" fmla="*/ 217 w 291"/>
                <a:gd name="T69" fmla="*/ 355 h 362"/>
                <a:gd name="T70" fmla="*/ 268 w 291"/>
                <a:gd name="T71" fmla="*/ 335 h 362"/>
                <a:gd name="T72" fmla="*/ 290 w 291"/>
                <a:gd name="T73" fmla="*/ 305 h 362"/>
                <a:gd name="T74" fmla="*/ 288 w 291"/>
                <a:gd name="T75" fmla="*/ 242 h 362"/>
                <a:gd name="T76" fmla="*/ 273 w 291"/>
                <a:gd name="T77" fmla="*/ 264 h 362"/>
                <a:gd name="T78" fmla="*/ 223 w 291"/>
                <a:gd name="T79" fmla="*/ 288 h 362"/>
                <a:gd name="T80" fmla="*/ 61 w 291"/>
                <a:gd name="T81" fmla="*/ 334 h 362"/>
                <a:gd name="T82" fmla="*/ 49 w 291"/>
                <a:gd name="T83" fmla="*/ 322 h 362"/>
                <a:gd name="T84" fmla="*/ 61 w 291"/>
                <a:gd name="T85" fmla="*/ 309 h 362"/>
                <a:gd name="T86" fmla="*/ 73 w 291"/>
                <a:gd name="T87" fmla="*/ 322 h 362"/>
                <a:gd name="T88" fmla="*/ 61 w 291"/>
                <a:gd name="T89" fmla="*/ 334 h 362"/>
                <a:gd name="T90" fmla="*/ 92 w 291"/>
                <a:gd name="T91" fmla="*/ 199 h 362"/>
                <a:gd name="T92" fmla="*/ 17 w 291"/>
                <a:gd name="T93" fmla="*/ 170 h 362"/>
                <a:gd name="T94" fmla="*/ 2 w 291"/>
                <a:gd name="T95" fmla="*/ 148 h 362"/>
                <a:gd name="T96" fmla="*/ 1 w 291"/>
                <a:gd name="T97" fmla="*/ 212 h 362"/>
                <a:gd name="T98" fmla="*/ 23 w 291"/>
                <a:gd name="T99" fmla="*/ 242 h 362"/>
                <a:gd name="T100" fmla="*/ 73 w 291"/>
                <a:gd name="T101" fmla="*/ 261 h 362"/>
                <a:gd name="T102" fmla="*/ 145 w 291"/>
                <a:gd name="T103" fmla="*/ 269 h 362"/>
                <a:gd name="T104" fmla="*/ 204 w 291"/>
                <a:gd name="T105" fmla="*/ 265 h 362"/>
                <a:gd name="T106" fmla="*/ 259 w 291"/>
                <a:gd name="T107" fmla="*/ 246 h 362"/>
                <a:gd name="T108" fmla="*/ 287 w 291"/>
                <a:gd name="T109" fmla="*/ 219 h 362"/>
                <a:gd name="T110" fmla="*/ 290 w 291"/>
                <a:gd name="T111" fmla="*/ 153 h 362"/>
                <a:gd name="T112" fmla="*/ 279 w 291"/>
                <a:gd name="T113" fmla="*/ 165 h 362"/>
                <a:gd name="T114" fmla="*/ 222 w 291"/>
                <a:gd name="T115" fmla="*/ 193 h 362"/>
                <a:gd name="T116" fmla="*/ 61 w 291"/>
                <a:gd name="T117" fmla="*/ 238 h 362"/>
                <a:gd name="T118" fmla="*/ 49 w 291"/>
                <a:gd name="T119" fmla="*/ 225 h 362"/>
                <a:gd name="T120" fmla="*/ 61 w 291"/>
                <a:gd name="T121" fmla="*/ 213 h 362"/>
                <a:gd name="T122" fmla="*/ 73 w 291"/>
                <a:gd name="T123" fmla="*/ 225 h 362"/>
                <a:gd name="T124" fmla="*/ 61 w 291"/>
                <a:gd name="T125" fmla="*/ 238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91" h="362">
                  <a:moveTo>
                    <a:pt x="145" y="0"/>
                  </a:moveTo>
                  <a:lnTo>
                    <a:pt x="145" y="0"/>
                  </a:lnTo>
                  <a:lnTo>
                    <a:pt x="129" y="1"/>
                  </a:lnTo>
                  <a:lnTo>
                    <a:pt x="114" y="1"/>
                  </a:lnTo>
                  <a:lnTo>
                    <a:pt x="100" y="4"/>
                  </a:lnTo>
                  <a:lnTo>
                    <a:pt x="87" y="6"/>
                  </a:lnTo>
                  <a:lnTo>
                    <a:pt x="73" y="8"/>
                  </a:lnTo>
                  <a:lnTo>
                    <a:pt x="61" y="11"/>
                  </a:lnTo>
                  <a:lnTo>
                    <a:pt x="50" y="15"/>
                  </a:lnTo>
                  <a:lnTo>
                    <a:pt x="40" y="19"/>
                  </a:lnTo>
                  <a:lnTo>
                    <a:pt x="32" y="23"/>
                  </a:lnTo>
                  <a:lnTo>
                    <a:pt x="23" y="29"/>
                  </a:lnTo>
                  <a:lnTo>
                    <a:pt x="16" y="34"/>
                  </a:lnTo>
                  <a:lnTo>
                    <a:pt x="11" y="40"/>
                  </a:lnTo>
                  <a:lnTo>
                    <a:pt x="6" y="45"/>
                  </a:lnTo>
                  <a:lnTo>
                    <a:pt x="3" y="52"/>
                  </a:lnTo>
                  <a:lnTo>
                    <a:pt x="1" y="57"/>
                  </a:lnTo>
                  <a:lnTo>
                    <a:pt x="0" y="64"/>
                  </a:lnTo>
                  <a:lnTo>
                    <a:pt x="0" y="112"/>
                  </a:lnTo>
                  <a:lnTo>
                    <a:pt x="0" y="112"/>
                  </a:lnTo>
                  <a:lnTo>
                    <a:pt x="1" y="119"/>
                  </a:lnTo>
                  <a:lnTo>
                    <a:pt x="3" y="125"/>
                  </a:lnTo>
                  <a:lnTo>
                    <a:pt x="6" y="131"/>
                  </a:lnTo>
                  <a:lnTo>
                    <a:pt x="11" y="137"/>
                  </a:lnTo>
                  <a:lnTo>
                    <a:pt x="16" y="143"/>
                  </a:lnTo>
                  <a:lnTo>
                    <a:pt x="23" y="147"/>
                  </a:lnTo>
                  <a:lnTo>
                    <a:pt x="32" y="153"/>
                  </a:lnTo>
                  <a:lnTo>
                    <a:pt x="40" y="157"/>
                  </a:lnTo>
                  <a:lnTo>
                    <a:pt x="50" y="162"/>
                  </a:lnTo>
                  <a:lnTo>
                    <a:pt x="61" y="165"/>
                  </a:lnTo>
                  <a:lnTo>
                    <a:pt x="73" y="168"/>
                  </a:lnTo>
                  <a:lnTo>
                    <a:pt x="87" y="170"/>
                  </a:lnTo>
                  <a:lnTo>
                    <a:pt x="100" y="173"/>
                  </a:lnTo>
                  <a:lnTo>
                    <a:pt x="114" y="175"/>
                  </a:lnTo>
                  <a:lnTo>
                    <a:pt x="129" y="176"/>
                  </a:lnTo>
                  <a:lnTo>
                    <a:pt x="145" y="176"/>
                  </a:lnTo>
                  <a:lnTo>
                    <a:pt x="145" y="176"/>
                  </a:lnTo>
                  <a:lnTo>
                    <a:pt x="161" y="176"/>
                  </a:lnTo>
                  <a:lnTo>
                    <a:pt x="175" y="175"/>
                  </a:lnTo>
                  <a:lnTo>
                    <a:pt x="191" y="173"/>
                  </a:lnTo>
                  <a:lnTo>
                    <a:pt x="204" y="170"/>
                  </a:lnTo>
                  <a:lnTo>
                    <a:pt x="217" y="168"/>
                  </a:lnTo>
                  <a:lnTo>
                    <a:pt x="229" y="165"/>
                  </a:lnTo>
                  <a:lnTo>
                    <a:pt x="240" y="162"/>
                  </a:lnTo>
                  <a:lnTo>
                    <a:pt x="250" y="157"/>
                  </a:lnTo>
                  <a:lnTo>
                    <a:pt x="259" y="153"/>
                  </a:lnTo>
                  <a:lnTo>
                    <a:pt x="268" y="147"/>
                  </a:lnTo>
                  <a:lnTo>
                    <a:pt x="274" y="143"/>
                  </a:lnTo>
                  <a:lnTo>
                    <a:pt x="280" y="137"/>
                  </a:lnTo>
                  <a:lnTo>
                    <a:pt x="284" y="131"/>
                  </a:lnTo>
                  <a:lnTo>
                    <a:pt x="287" y="125"/>
                  </a:lnTo>
                  <a:lnTo>
                    <a:pt x="290" y="119"/>
                  </a:lnTo>
                  <a:lnTo>
                    <a:pt x="291" y="112"/>
                  </a:lnTo>
                  <a:lnTo>
                    <a:pt x="291" y="64"/>
                  </a:lnTo>
                  <a:lnTo>
                    <a:pt x="291" y="64"/>
                  </a:lnTo>
                  <a:lnTo>
                    <a:pt x="290" y="57"/>
                  </a:lnTo>
                  <a:lnTo>
                    <a:pt x="287" y="52"/>
                  </a:lnTo>
                  <a:lnTo>
                    <a:pt x="284" y="45"/>
                  </a:lnTo>
                  <a:lnTo>
                    <a:pt x="280" y="40"/>
                  </a:lnTo>
                  <a:lnTo>
                    <a:pt x="274" y="34"/>
                  </a:lnTo>
                  <a:lnTo>
                    <a:pt x="268" y="29"/>
                  </a:lnTo>
                  <a:lnTo>
                    <a:pt x="259" y="23"/>
                  </a:lnTo>
                  <a:lnTo>
                    <a:pt x="250" y="19"/>
                  </a:lnTo>
                  <a:lnTo>
                    <a:pt x="240" y="15"/>
                  </a:lnTo>
                  <a:lnTo>
                    <a:pt x="229" y="11"/>
                  </a:lnTo>
                  <a:lnTo>
                    <a:pt x="217" y="8"/>
                  </a:lnTo>
                  <a:lnTo>
                    <a:pt x="204" y="6"/>
                  </a:lnTo>
                  <a:lnTo>
                    <a:pt x="191" y="4"/>
                  </a:lnTo>
                  <a:lnTo>
                    <a:pt x="175" y="1"/>
                  </a:lnTo>
                  <a:lnTo>
                    <a:pt x="161" y="1"/>
                  </a:lnTo>
                  <a:lnTo>
                    <a:pt x="145" y="0"/>
                  </a:lnTo>
                  <a:lnTo>
                    <a:pt x="145" y="0"/>
                  </a:lnTo>
                  <a:close/>
                  <a:moveTo>
                    <a:pt x="61" y="144"/>
                  </a:moveTo>
                  <a:lnTo>
                    <a:pt x="61" y="144"/>
                  </a:lnTo>
                  <a:lnTo>
                    <a:pt x="57" y="143"/>
                  </a:lnTo>
                  <a:lnTo>
                    <a:pt x="53" y="140"/>
                  </a:lnTo>
                  <a:lnTo>
                    <a:pt x="50" y="136"/>
                  </a:lnTo>
                  <a:lnTo>
                    <a:pt x="49" y="131"/>
                  </a:lnTo>
                  <a:lnTo>
                    <a:pt x="49" y="131"/>
                  </a:lnTo>
                  <a:lnTo>
                    <a:pt x="50" y="126"/>
                  </a:lnTo>
                  <a:lnTo>
                    <a:pt x="53" y="123"/>
                  </a:lnTo>
                  <a:lnTo>
                    <a:pt x="57" y="120"/>
                  </a:lnTo>
                  <a:lnTo>
                    <a:pt x="61" y="119"/>
                  </a:lnTo>
                  <a:lnTo>
                    <a:pt x="61" y="119"/>
                  </a:lnTo>
                  <a:lnTo>
                    <a:pt x="66" y="120"/>
                  </a:lnTo>
                  <a:lnTo>
                    <a:pt x="70" y="123"/>
                  </a:lnTo>
                  <a:lnTo>
                    <a:pt x="72" y="126"/>
                  </a:lnTo>
                  <a:lnTo>
                    <a:pt x="73" y="131"/>
                  </a:lnTo>
                  <a:lnTo>
                    <a:pt x="73" y="131"/>
                  </a:lnTo>
                  <a:lnTo>
                    <a:pt x="72" y="136"/>
                  </a:lnTo>
                  <a:lnTo>
                    <a:pt x="70" y="140"/>
                  </a:lnTo>
                  <a:lnTo>
                    <a:pt x="66" y="143"/>
                  </a:lnTo>
                  <a:lnTo>
                    <a:pt x="61" y="144"/>
                  </a:lnTo>
                  <a:lnTo>
                    <a:pt x="61" y="144"/>
                  </a:lnTo>
                  <a:close/>
                  <a:moveTo>
                    <a:pt x="145" y="113"/>
                  </a:moveTo>
                  <a:lnTo>
                    <a:pt x="145" y="113"/>
                  </a:lnTo>
                  <a:lnTo>
                    <a:pt x="121" y="113"/>
                  </a:lnTo>
                  <a:lnTo>
                    <a:pt x="98" y="110"/>
                  </a:lnTo>
                  <a:lnTo>
                    <a:pt x="76" y="105"/>
                  </a:lnTo>
                  <a:lnTo>
                    <a:pt x="57" y="99"/>
                  </a:lnTo>
                  <a:lnTo>
                    <a:pt x="39" y="90"/>
                  </a:lnTo>
                  <a:lnTo>
                    <a:pt x="24" y="81"/>
                  </a:lnTo>
                  <a:lnTo>
                    <a:pt x="12" y="72"/>
                  </a:lnTo>
                  <a:lnTo>
                    <a:pt x="6" y="65"/>
                  </a:lnTo>
                  <a:lnTo>
                    <a:pt x="2" y="60"/>
                  </a:lnTo>
                  <a:lnTo>
                    <a:pt x="2" y="60"/>
                  </a:lnTo>
                  <a:lnTo>
                    <a:pt x="14" y="69"/>
                  </a:lnTo>
                  <a:lnTo>
                    <a:pt x="27" y="79"/>
                  </a:lnTo>
                  <a:lnTo>
                    <a:pt x="43" y="87"/>
                  </a:lnTo>
                  <a:lnTo>
                    <a:pt x="60" y="94"/>
                  </a:lnTo>
                  <a:lnTo>
                    <a:pt x="79" y="99"/>
                  </a:lnTo>
                  <a:lnTo>
                    <a:pt x="100" y="103"/>
                  </a:lnTo>
                  <a:lnTo>
                    <a:pt x="122" y="106"/>
                  </a:lnTo>
                  <a:lnTo>
                    <a:pt x="145" y="107"/>
                  </a:lnTo>
                  <a:lnTo>
                    <a:pt x="145" y="107"/>
                  </a:lnTo>
                  <a:lnTo>
                    <a:pt x="169" y="106"/>
                  </a:lnTo>
                  <a:lnTo>
                    <a:pt x="191" y="103"/>
                  </a:lnTo>
                  <a:lnTo>
                    <a:pt x="212" y="99"/>
                  </a:lnTo>
                  <a:lnTo>
                    <a:pt x="230" y="94"/>
                  </a:lnTo>
                  <a:lnTo>
                    <a:pt x="248" y="87"/>
                  </a:lnTo>
                  <a:lnTo>
                    <a:pt x="263" y="79"/>
                  </a:lnTo>
                  <a:lnTo>
                    <a:pt x="276" y="69"/>
                  </a:lnTo>
                  <a:lnTo>
                    <a:pt x="288" y="60"/>
                  </a:lnTo>
                  <a:lnTo>
                    <a:pt x="288" y="60"/>
                  </a:lnTo>
                  <a:lnTo>
                    <a:pt x="284" y="65"/>
                  </a:lnTo>
                  <a:lnTo>
                    <a:pt x="279" y="72"/>
                  </a:lnTo>
                  <a:lnTo>
                    <a:pt x="266" y="81"/>
                  </a:lnTo>
                  <a:lnTo>
                    <a:pt x="251" y="90"/>
                  </a:lnTo>
                  <a:lnTo>
                    <a:pt x="234" y="99"/>
                  </a:lnTo>
                  <a:lnTo>
                    <a:pt x="215" y="105"/>
                  </a:lnTo>
                  <a:lnTo>
                    <a:pt x="193" y="110"/>
                  </a:lnTo>
                  <a:lnTo>
                    <a:pt x="170" y="113"/>
                  </a:lnTo>
                  <a:lnTo>
                    <a:pt x="145" y="113"/>
                  </a:lnTo>
                  <a:lnTo>
                    <a:pt x="145" y="113"/>
                  </a:lnTo>
                  <a:close/>
                  <a:moveTo>
                    <a:pt x="145" y="297"/>
                  </a:moveTo>
                  <a:lnTo>
                    <a:pt x="145" y="297"/>
                  </a:lnTo>
                  <a:lnTo>
                    <a:pt x="117" y="295"/>
                  </a:lnTo>
                  <a:lnTo>
                    <a:pt x="91" y="292"/>
                  </a:lnTo>
                  <a:lnTo>
                    <a:pt x="68" y="288"/>
                  </a:lnTo>
                  <a:lnTo>
                    <a:pt x="48" y="281"/>
                  </a:lnTo>
                  <a:lnTo>
                    <a:pt x="39" y="277"/>
                  </a:lnTo>
                  <a:lnTo>
                    <a:pt x="31" y="272"/>
                  </a:lnTo>
                  <a:lnTo>
                    <a:pt x="24" y="268"/>
                  </a:lnTo>
                  <a:lnTo>
                    <a:pt x="17" y="264"/>
                  </a:lnTo>
                  <a:lnTo>
                    <a:pt x="12" y="258"/>
                  </a:lnTo>
                  <a:lnTo>
                    <a:pt x="8" y="253"/>
                  </a:lnTo>
                  <a:lnTo>
                    <a:pt x="4" y="247"/>
                  </a:lnTo>
                  <a:lnTo>
                    <a:pt x="2" y="242"/>
                  </a:lnTo>
                  <a:lnTo>
                    <a:pt x="2" y="242"/>
                  </a:lnTo>
                  <a:lnTo>
                    <a:pt x="0" y="246"/>
                  </a:lnTo>
                  <a:lnTo>
                    <a:pt x="0" y="252"/>
                  </a:lnTo>
                  <a:lnTo>
                    <a:pt x="0" y="299"/>
                  </a:lnTo>
                  <a:lnTo>
                    <a:pt x="0" y="299"/>
                  </a:lnTo>
                  <a:lnTo>
                    <a:pt x="1" y="305"/>
                  </a:lnTo>
                  <a:lnTo>
                    <a:pt x="3" y="312"/>
                  </a:lnTo>
                  <a:lnTo>
                    <a:pt x="6" y="319"/>
                  </a:lnTo>
                  <a:lnTo>
                    <a:pt x="11" y="324"/>
                  </a:lnTo>
                  <a:lnTo>
                    <a:pt x="16" y="330"/>
                  </a:lnTo>
                  <a:lnTo>
                    <a:pt x="23" y="335"/>
                  </a:lnTo>
                  <a:lnTo>
                    <a:pt x="32" y="339"/>
                  </a:lnTo>
                  <a:lnTo>
                    <a:pt x="40" y="344"/>
                  </a:lnTo>
                  <a:lnTo>
                    <a:pt x="50" y="348"/>
                  </a:lnTo>
                  <a:lnTo>
                    <a:pt x="61" y="351"/>
                  </a:lnTo>
                  <a:lnTo>
                    <a:pt x="73" y="355"/>
                  </a:lnTo>
                  <a:lnTo>
                    <a:pt x="87" y="358"/>
                  </a:lnTo>
                  <a:lnTo>
                    <a:pt x="100" y="360"/>
                  </a:lnTo>
                  <a:lnTo>
                    <a:pt x="114" y="361"/>
                  </a:lnTo>
                  <a:lnTo>
                    <a:pt x="129" y="362"/>
                  </a:lnTo>
                  <a:lnTo>
                    <a:pt x="145" y="362"/>
                  </a:lnTo>
                  <a:lnTo>
                    <a:pt x="145" y="362"/>
                  </a:lnTo>
                  <a:lnTo>
                    <a:pt x="161" y="362"/>
                  </a:lnTo>
                  <a:lnTo>
                    <a:pt x="175" y="361"/>
                  </a:lnTo>
                  <a:lnTo>
                    <a:pt x="191" y="360"/>
                  </a:lnTo>
                  <a:lnTo>
                    <a:pt x="204" y="358"/>
                  </a:lnTo>
                  <a:lnTo>
                    <a:pt x="217" y="355"/>
                  </a:lnTo>
                  <a:lnTo>
                    <a:pt x="229" y="351"/>
                  </a:lnTo>
                  <a:lnTo>
                    <a:pt x="240" y="348"/>
                  </a:lnTo>
                  <a:lnTo>
                    <a:pt x="250" y="344"/>
                  </a:lnTo>
                  <a:lnTo>
                    <a:pt x="259" y="339"/>
                  </a:lnTo>
                  <a:lnTo>
                    <a:pt x="268" y="335"/>
                  </a:lnTo>
                  <a:lnTo>
                    <a:pt x="274" y="330"/>
                  </a:lnTo>
                  <a:lnTo>
                    <a:pt x="280" y="324"/>
                  </a:lnTo>
                  <a:lnTo>
                    <a:pt x="284" y="319"/>
                  </a:lnTo>
                  <a:lnTo>
                    <a:pt x="287" y="312"/>
                  </a:lnTo>
                  <a:lnTo>
                    <a:pt x="290" y="305"/>
                  </a:lnTo>
                  <a:lnTo>
                    <a:pt x="291" y="299"/>
                  </a:lnTo>
                  <a:lnTo>
                    <a:pt x="291" y="252"/>
                  </a:lnTo>
                  <a:lnTo>
                    <a:pt x="291" y="252"/>
                  </a:lnTo>
                  <a:lnTo>
                    <a:pt x="291" y="246"/>
                  </a:lnTo>
                  <a:lnTo>
                    <a:pt x="288" y="242"/>
                  </a:lnTo>
                  <a:lnTo>
                    <a:pt x="288" y="242"/>
                  </a:lnTo>
                  <a:lnTo>
                    <a:pt x="286" y="247"/>
                  </a:lnTo>
                  <a:lnTo>
                    <a:pt x="283" y="253"/>
                  </a:lnTo>
                  <a:lnTo>
                    <a:pt x="279" y="258"/>
                  </a:lnTo>
                  <a:lnTo>
                    <a:pt x="273" y="264"/>
                  </a:lnTo>
                  <a:lnTo>
                    <a:pt x="266" y="268"/>
                  </a:lnTo>
                  <a:lnTo>
                    <a:pt x="260" y="272"/>
                  </a:lnTo>
                  <a:lnTo>
                    <a:pt x="251" y="277"/>
                  </a:lnTo>
                  <a:lnTo>
                    <a:pt x="242" y="281"/>
                  </a:lnTo>
                  <a:lnTo>
                    <a:pt x="223" y="288"/>
                  </a:lnTo>
                  <a:lnTo>
                    <a:pt x="200" y="292"/>
                  </a:lnTo>
                  <a:lnTo>
                    <a:pt x="173" y="295"/>
                  </a:lnTo>
                  <a:lnTo>
                    <a:pt x="145" y="297"/>
                  </a:lnTo>
                  <a:lnTo>
                    <a:pt x="145" y="297"/>
                  </a:lnTo>
                  <a:close/>
                  <a:moveTo>
                    <a:pt x="61" y="334"/>
                  </a:moveTo>
                  <a:lnTo>
                    <a:pt x="61" y="334"/>
                  </a:lnTo>
                  <a:lnTo>
                    <a:pt x="57" y="333"/>
                  </a:lnTo>
                  <a:lnTo>
                    <a:pt x="53" y="330"/>
                  </a:lnTo>
                  <a:lnTo>
                    <a:pt x="50" y="326"/>
                  </a:lnTo>
                  <a:lnTo>
                    <a:pt x="49" y="322"/>
                  </a:lnTo>
                  <a:lnTo>
                    <a:pt x="49" y="322"/>
                  </a:lnTo>
                  <a:lnTo>
                    <a:pt x="50" y="316"/>
                  </a:lnTo>
                  <a:lnTo>
                    <a:pt x="53" y="313"/>
                  </a:lnTo>
                  <a:lnTo>
                    <a:pt x="57" y="310"/>
                  </a:lnTo>
                  <a:lnTo>
                    <a:pt x="61" y="309"/>
                  </a:lnTo>
                  <a:lnTo>
                    <a:pt x="61" y="309"/>
                  </a:lnTo>
                  <a:lnTo>
                    <a:pt x="66" y="310"/>
                  </a:lnTo>
                  <a:lnTo>
                    <a:pt x="70" y="313"/>
                  </a:lnTo>
                  <a:lnTo>
                    <a:pt x="72" y="316"/>
                  </a:lnTo>
                  <a:lnTo>
                    <a:pt x="73" y="322"/>
                  </a:lnTo>
                  <a:lnTo>
                    <a:pt x="73" y="322"/>
                  </a:lnTo>
                  <a:lnTo>
                    <a:pt x="72" y="326"/>
                  </a:lnTo>
                  <a:lnTo>
                    <a:pt x="70" y="330"/>
                  </a:lnTo>
                  <a:lnTo>
                    <a:pt x="66" y="333"/>
                  </a:lnTo>
                  <a:lnTo>
                    <a:pt x="61" y="334"/>
                  </a:lnTo>
                  <a:lnTo>
                    <a:pt x="61" y="334"/>
                  </a:lnTo>
                  <a:close/>
                  <a:moveTo>
                    <a:pt x="145" y="203"/>
                  </a:moveTo>
                  <a:lnTo>
                    <a:pt x="145" y="203"/>
                  </a:lnTo>
                  <a:lnTo>
                    <a:pt x="117" y="202"/>
                  </a:lnTo>
                  <a:lnTo>
                    <a:pt x="92" y="199"/>
                  </a:lnTo>
                  <a:lnTo>
                    <a:pt x="69" y="193"/>
                  </a:lnTo>
                  <a:lnTo>
                    <a:pt x="48" y="187"/>
                  </a:lnTo>
                  <a:lnTo>
                    <a:pt x="32" y="179"/>
                  </a:lnTo>
                  <a:lnTo>
                    <a:pt x="24" y="175"/>
                  </a:lnTo>
                  <a:lnTo>
                    <a:pt x="17" y="170"/>
                  </a:lnTo>
                  <a:lnTo>
                    <a:pt x="12" y="165"/>
                  </a:lnTo>
                  <a:lnTo>
                    <a:pt x="8" y="159"/>
                  </a:lnTo>
                  <a:lnTo>
                    <a:pt x="4" y="154"/>
                  </a:lnTo>
                  <a:lnTo>
                    <a:pt x="2" y="148"/>
                  </a:lnTo>
                  <a:lnTo>
                    <a:pt x="2" y="148"/>
                  </a:lnTo>
                  <a:lnTo>
                    <a:pt x="0" y="153"/>
                  </a:lnTo>
                  <a:lnTo>
                    <a:pt x="0" y="157"/>
                  </a:lnTo>
                  <a:lnTo>
                    <a:pt x="0" y="205"/>
                  </a:lnTo>
                  <a:lnTo>
                    <a:pt x="0" y="205"/>
                  </a:lnTo>
                  <a:lnTo>
                    <a:pt x="1" y="212"/>
                  </a:lnTo>
                  <a:lnTo>
                    <a:pt x="3" y="219"/>
                  </a:lnTo>
                  <a:lnTo>
                    <a:pt x="6" y="224"/>
                  </a:lnTo>
                  <a:lnTo>
                    <a:pt x="11" y="231"/>
                  </a:lnTo>
                  <a:lnTo>
                    <a:pt x="16" y="236"/>
                  </a:lnTo>
                  <a:lnTo>
                    <a:pt x="23" y="242"/>
                  </a:lnTo>
                  <a:lnTo>
                    <a:pt x="32" y="246"/>
                  </a:lnTo>
                  <a:lnTo>
                    <a:pt x="40" y="250"/>
                  </a:lnTo>
                  <a:lnTo>
                    <a:pt x="50" y="255"/>
                  </a:lnTo>
                  <a:lnTo>
                    <a:pt x="61" y="258"/>
                  </a:lnTo>
                  <a:lnTo>
                    <a:pt x="73" y="261"/>
                  </a:lnTo>
                  <a:lnTo>
                    <a:pt x="87" y="265"/>
                  </a:lnTo>
                  <a:lnTo>
                    <a:pt x="100" y="267"/>
                  </a:lnTo>
                  <a:lnTo>
                    <a:pt x="114" y="268"/>
                  </a:lnTo>
                  <a:lnTo>
                    <a:pt x="129" y="269"/>
                  </a:lnTo>
                  <a:lnTo>
                    <a:pt x="145" y="269"/>
                  </a:lnTo>
                  <a:lnTo>
                    <a:pt x="145" y="269"/>
                  </a:lnTo>
                  <a:lnTo>
                    <a:pt x="161" y="269"/>
                  </a:lnTo>
                  <a:lnTo>
                    <a:pt x="175" y="268"/>
                  </a:lnTo>
                  <a:lnTo>
                    <a:pt x="191" y="267"/>
                  </a:lnTo>
                  <a:lnTo>
                    <a:pt x="204" y="265"/>
                  </a:lnTo>
                  <a:lnTo>
                    <a:pt x="217" y="261"/>
                  </a:lnTo>
                  <a:lnTo>
                    <a:pt x="229" y="258"/>
                  </a:lnTo>
                  <a:lnTo>
                    <a:pt x="240" y="255"/>
                  </a:lnTo>
                  <a:lnTo>
                    <a:pt x="250" y="250"/>
                  </a:lnTo>
                  <a:lnTo>
                    <a:pt x="259" y="246"/>
                  </a:lnTo>
                  <a:lnTo>
                    <a:pt x="268" y="242"/>
                  </a:lnTo>
                  <a:lnTo>
                    <a:pt x="274" y="236"/>
                  </a:lnTo>
                  <a:lnTo>
                    <a:pt x="280" y="231"/>
                  </a:lnTo>
                  <a:lnTo>
                    <a:pt x="284" y="224"/>
                  </a:lnTo>
                  <a:lnTo>
                    <a:pt x="287" y="219"/>
                  </a:lnTo>
                  <a:lnTo>
                    <a:pt x="290" y="212"/>
                  </a:lnTo>
                  <a:lnTo>
                    <a:pt x="291" y="205"/>
                  </a:lnTo>
                  <a:lnTo>
                    <a:pt x="291" y="157"/>
                  </a:lnTo>
                  <a:lnTo>
                    <a:pt x="291" y="157"/>
                  </a:lnTo>
                  <a:lnTo>
                    <a:pt x="290" y="153"/>
                  </a:lnTo>
                  <a:lnTo>
                    <a:pt x="288" y="148"/>
                  </a:lnTo>
                  <a:lnTo>
                    <a:pt x="288" y="148"/>
                  </a:lnTo>
                  <a:lnTo>
                    <a:pt x="286" y="154"/>
                  </a:lnTo>
                  <a:lnTo>
                    <a:pt x="283" y="159"/>
                  </a:lnTo>
                  <a:lnTo>
                    <a:pt x="279" y="165"/>
                  </a:lnTo>
                  <a:lnTo>
                    <a:pt x="273" y="170"/>
                  </a:lnTo>
                  <a:lnTo>
                    <a:pt x="266" y="175"/>
                  </a:lnTo>
                  <a:lnTo>
                    <a:pt x="259" y="179"/>
                  </a:lnTo>
                  <a:lnTo>
                    <a:pt x="242" y="187"/>
                  </a:lnTo>
                  <a:lnTo>
                    <a:pt x="222" y="193"/>
                  </a:lnTo>
                  <a:lnTo>
                    <a:pt x="198" y="199"/>
                  </a:lnTo>
                  <a:lnTo>
                    <a:pt x="173" y="202"/>
                  </a:lnTo>
                  <a:lnTo>
                    <a:pt x="145" y="203"/>
                  </a:lnTo>
                  <a:lnTo>
                    <a:pt x="145" y="203"/>
                  </a:lnTo>
                  <a:close/>
                  <a:moveTo>
                    <a:pt x="61" y="238"/>
                  </a:moveTo>
                  <a:lnTo>
                    <a:pt x="61" y="238"/>
                  </a:lnTo>
                  <a:lnTo>
                    <a:pt x="57" y="237"/>
                  </a:lnTo>
                  <a:lnTo>
                    <a:pt x="53" y="234"/>
                  </a:lnTo>
                  <a:lnTo>
                    <a:pt x="50" y="231"/>
                  </a:lnTo>
                  <a:lnTo>
                    <a:pt x="49" y="225"/>
                  </a:lnTo>
                  <a:lnTo>
                    <a:pt x="49" y="225"/>
                  </a:lnTo>
                  <a:lnTo>
                    <a:pt x="50" y="221"/>
                  </a:lnTo>
                  <a:lnTo>
                    <a:pt x="53" y="218"/>
                  </a:lnTo>
                  <a:lnTo>
                    <a:pt x="57" y="214"/>
                  </a:lnTo>
                  <a:lnTo>
                    <a:pt x="61" y="213"/>
                  </a:lnTo>
                  <a:lnTo>
                    <a:pt x="61" y="213"/>
                  </a:lnTo>
                  <a:lnTo>
                    <a:pt x="66" y="214"/>
                  </a:lnTo>
                  <a:lnTo>
                    <a:pt x="70" y="218"/>
                  </a:lnTo>
                  <a:lnTo>
                    <a:pt x="72" y="221"/>
                  </a:lnTo>
                  <a:lnTo>
                    <a:pt x="73" y="225"/>
                  </a:lnTo>
                  <a:lnTo>
                    <a:pt x="73" y="225"/>
                  </a:lnTo>
                  <a:lnTo>
                    <a:pt x="72" y="231"/>
                  </a:lnTo>
                  <a:lnTo>
                    <a:pt x="70" y="234"/>
                  </a:lnTo>
                  <a:lnTo>
                    <a:pt x="66" y="237"/>
                  </a:lnTo>
                  <a:lnTo>
                    <a:pt x="61" y="238"/>
                  </a:lnTo>
                  <a:lnTo>
                    <a:pt x="61" y="238"/>
                  </a:lnTo>
                  <a:close/>
                </a:path>
              </a:pathLst>
            </a:custGeom>
            <a:solidFill>
              <a:schemeClr val="bg1">
                <a:lumMod val="50000"/>
              </a:schemeClr>
            </a:solidFill>
            <a:ln>
              <a:noFill/>
            </a:ln>
          </p:spPr>
          <p:txBody>
            <a:bodyPr vert="horz" wrap="square" lIns="109753" tIns="54877" rIns="109753" bIns="54877" numCol="1" anchor="t" anchorCtr="0" compatLnSpc="1">
              <a:prstTxWarp prst="textNoShape">
                <a:avLst/>
              </a:prstTxWarp>
            </a:bodyPr>
            <a:lstStyle/>
            <a:p>
              <a:pPr defTabSz="1097554">
                <a:defRPr/>
              </a:pPr>
              <a:endParaRPr lang="zh-CN" altLang="en-US" sz="2161" kern="0">
                <a:solidFill>
                  <a:srgbClr val="B2B2B2"/>
                </a:solidFill>
                <a:latin typeface="Arial" panose="020B0604020202020204" pitchFamily="34" charset="0"/>
              </a:endParaRPr>
            </a:p>
          </p:txBody>
        </p:sp>
      </p:grpSp>
      <p:grpSp>
        <p:nvGrpSpPr>
          <p:cNvPr id="19" name="组合 129">
            <a:extLst>
              <a:ext uri="{FF2B5EF4-FFF2-40B4-BE49-F238E27FC236}">
                <a16:creationId xmlns:a16="http://schemas.microsoft.com/office/drawing/2014/main" id="{222D7F5A-002B-4D74-ABA2-E4539CBD0147}"/>
              </a:ext>
            </a:extLst>
          </p:cNvPr>
          <p:cNvGrpSpPr/>
          <p:nvPr/>
        </p:nvGrpSpPr>
        <p:grpSpPr>
          <a:xfrm>
            <a:off x="5963340" y="4399210"/>
            <a:ext cx="1632098" cy="385073"/>
            <a:chOff x="2243042" y="4468882"/>
            <a:chExt cx="1251381" cy="385073"/>
          </a:xfrm>
        </p:grpSpPr>
        <p:sp>
          <p:nvSpPr>
            <p:cNvPr id="20" name="圆角矩形 130">
              <a:extLst>
                <a:ext uri="{FF2B5EF4-FFF2-40B4-BE49-F238E27FC236}">
                  <a16:creationId xmlns:a16="http://schemas.microsoft.com/office/drawing/2014/main" id="{01AADCF9-BEC5-471D-9A14-37234B59B2CC}"/>
                </a:ext>
              </a:extLst>
            </p:cNvPr>
            <p:cNvSpPr/>
            <p:nvPr/>
          </p:nvSpPr>
          <p:spPr bwMode="auto">
            <a:xfrm>
              <a:off x="2243042" y="4468882"/>
              <a:ext cx="1251381" cy="385073"/>
            </a:xfrm>
            <a:prstGeom prst="roundRect">
              <a:avLst>
                <a:gd name="adj" fmla="val 6773"/>
              </a:avLst>
            </a:prstGeom>
            <a:noFill/>
            <a:ln w="12700" cap="flat" cmpd="sng" algn="ctr">
              <a:solidFill>
                <a:schemeClr val="bg1">
                  <a:lumMod val="50000"/>
                </a:schemeClr>
              </a:solidFill>
              <a:prstDash val="sysDash"/>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09753" tIns="54877" rIns="109753" bIns="54877" numCol="1" rtlCol="0" anchor="t" anchorCtr="0" compatLnSpc="1">
              <a:prstTxWarp prst="textNoShape">
                <a:avLst/>
              </a:prstTxWarp>
            </a:bodyPr>
            <a:lstStyle/>
            <a:p>
              <a:pPr defTabSz="1097554">
                <a:defRPr/>
              </a:pPr>
              <a:endParaRPr lang="zh-CN" altLang="en-US" sz="2161" kern="0">
                <a:solidFill>
                  <a:srgbClr val="B2B2B2"/>
                </a:solidFill>
                <a:latin typeface="Arial" panose="020B0604020202020204" pitchFamily="34" charset="0"/>
              </a:endParaRPr>
            </a:p>
          </p:txBody>
        </p:sp>
        <p:sp>
          <p:nvSpPr>
            <p:cNvPr id="21" name="Freeform 131">
              <a:extLst>
                <a:ext uri="{FF2B5EF4-FFF2-40B4-BE49-F238E27FC236}">
                  <a16:creationId xmlns:a16="http://schemas.microsoft.com/office/drawing/2014/main" id="{752B5EFD-F95B-4B38-BEFA-77D8B7A3E46A}"/>
                </a:ext>
              </a:extLst>
            </p:cNvPr>
            <p:cNvSpPr>
              <a:spLocks noEditPoints="1"/>
            </p:cNvSpPr>
            <p:nvPr/>
          </p:nvSpPr>
          <p:spPr bwMode="auto">
            <a:xfrm>
              <a:off x="2309032" y="4516716"/>
              <a:ext cx="151851" cy="289405"/>
            </a:xfrm>
            <a:custGeom>
              <a:avLst/>
              <a:gdLst>
                <a:gd name="T0" fmla="*/ 100 w 291"/>
                <a:gd name="T1" fmla="*/ 4 h 362"/>
                <a:gd name="T2" fmla="*/ 40 w 291"/>
                <a:gd name="T3" fmla="*/ 19 h 362"/>
                <a:gd name="T4" fmla="*/ 6 w 291"/>
                <a:gd name="T5" fmla="*/ 45 h 362"/>
                <a:gd name="T6" fmla="*/ 0 w 291"/>
                <a:gd name="T7" fmla="*/ 112 h 362"/>
                <a:gd name="T8" fmla="*/ 16 w 291"/>
                <a:gd name="T9" fmla="*/ 143 h 362"/>
                <a:gd name="T10" fmla="*/ 61 w 291"/>
                <a:gd name="T11" fmla="*/ 165 h 362"/>
                <a:gd name="T12" fmla="*/ 129 w 291"/>
                <a:gd name="T13" fmla="*/ 176 h 362"/>
                <a:gd name="T14" fmla="*/ 191 w 291"/>
                <a:gd name="T15" fmla="*/ 173 h 362"/>
                <a:gd name="T16" fmla="*/ 250 w 291"/>
                <a:gd name="T17" fmla="*/ 157 h 362"/>
                <a:gd name="T18" fmla="*/ 284 w 291"/>
                <a:gd name="T19" fmla="*/ 131 h 362"/>
                <a:gd name="T20" fmla="*/ 291 w 291"/>
                <a:gd name="T21" fmla="*/ 64 h 362"/>
                <a:gd name="T22" fmla="*/ 274 w 291"/>
                <a:gd name="T23" fmla="*/ 34 h 362"/>
                <a:gd name="T24" fmla="*/ 229 w 291"/>
                <a:gd name="T25" fmla="*/ 11 h 362"/>
                <a:gd name="T26" fmla="*/ 161 w 291"/>
                <a:gd name="T27" fmla="*/ 1 h 362"/>
                <a:gd name="T28" fmla="*/ 57 w 291"/>
                <a:gd name="T29" fmla="*/ 143 h 362"/>
                <a:gd name="T30" fmla="*/ 50 w 291"/>
                <a:gd name="T31" fmla="*/ 126 h 362"/>
                <a:gd name="T32" fmla="*/ 66 w 291"/>
                <a:gd name="T33" fmla="*/ 120 h 362"/>
                <a:gd name="T34" fmla="*/ 72 w 291"/>
                <a:gd name="T35" fmla="*/ 136 h 362"/>
                <a:gd name="T36" fmla="*/ 145 w 291"/>
                <a:gd name="T37" fmla="*/ 113 h 362"/>
                <a:gd name="T38" fmla="*/ 57 w 291"/>
                <a:gd name="T39" fmla="*/ 99 h 362"/>
                <a:gd name="T40" fmla="*/ 2 w 291"/>
                <a:gd name="T41" fmla="*/ 60 h 362"/>
                <a:gd name="T42" fmla="*/ 60 w 291"/>
                <a:gd name="T43" fmla="*/ 94 h 362"/>
                <a:gd name="T44" fmla="*/ 145 w 291"/>
                <a:gd name="T45" fmla="*/ 107 h 362"/>
                <a:gd name="T46" fmla="*/ 248 w 291"/>
                <a:gd name="T47" fmla="*/ 87 h 362"/>
                <a:gd name="T48" fmla="*/ 284 w 291"/>
                <a:gd name="T49" fmla="*/ 65 h 362"/>
                <a:gd name="T50" fmla="*/ 215 w 291"/>
                <a:gd name="T51" fmla="*/ 105 h 362"/>
                <a:gd name="T52" fmla="*/ 145 w 291"/>
                <a:gd name="T53" fmla="*/ 297 h 362"/>
                <a:gd name="T54" fmla="*/ 48 w 291"/>
                <a:gd name="T55" fmla="*/ 281 h 362"/>
                <a:gd name="T56" fmla="*/ 12 w 291"/>
                <a:gd name="T57" fmla="*/ 258 h 362"/>
                <a:gd name="T58" fmla="*/ 0 w 291"/>
                <a:gd name="T59" fmla="*/ 246 h 362"/>
                <a:gd name="T60" fmla="*/ 3 w 291"/>
                <a:gd name="T61" fmla="*/ 312 h 362"/>
                <a:gd name="T62" fmla="*/ 32 w 291"/>
                <a:gd name="T63" fmla="*/ 339 h 362"/>
                <a:gd name="T64" fmla="*/ 87 w 291"/>
                <a:gd name="T65" fmla="*/ 358 h 362"/>
                <a:gd name="T66" fmla="*/ 145 w 291"/>
                <a:gd name="T67" fmla="*/ 362 h 362"/>
                <a:gd name="T68" fmla="*/ 217 w 291"/>
                <a:gd name="T69" fmla="*/ 355 h 362"/>
                <a:gd name="T70" fmla="*/ 268 w 291"/>
                <a:gd name="T71" fmla="*/ 335 h 362"/>
                <a:gd name="T72" fmla="*/ 290 w 291"/>
                <a:gd name="T73" fmla="*/ 305 h 362"/>
                <a:gd name="T74" fmla="*/ 288 w 291"/>
                <a:gd name="T75" fmla="*/ 242 h 362"/>
                <a:gd name="T76" fmla="*/ 273 w 291"/>
                <a:gd name="T77" fmla="*/ 264 h 362"/>
                <a:gd name="T78" fmla="*/ 223 w 291"/>
                <a:gd name="T79" fmla="*/ 288 h 362"/>
                <a:gd name="T80" fmla="*/ 61 w 291"/>
                <a:gd name="T81" fmla="*/ 334 h 362"/>
                <a:gd name="T82" fmla="*/ 49 w 291"/>
                <a:gd name="T83" fmla="*/ 322 h 362"/>
                <a:gd name="T84" fmla="*/ 61 w 291"/>
                <a:gd name="T85" fmla="*/ 309 h 362"/>
                <a:gd name="T86" fmla="*/ 73 w 291"/>
                <a:gd name="T87" fmla="*/ 322 h 362"/>
                <a:gd name="T88" fmla="*/ 61 w 291"/>
                <a:gd name="T89" fmla="*/ 334 h 362"/>
                <a:gd name="T90" fmla="*/ 92 w 291"/>
                <a:gd name="T91" fmla="*/ 199 h 362"/>
                <a:gd name="T92" fmla="*/ 17 w 291"/>
                <a:gd name="T93" fmla="*/ 170 h 362"/>
                <a:gd name="T94" fmla="*/ 2 w 291"/>
                <a:gd name="T95" fmla="*/ 148 h 362"/>
                <a:gd name="T96" fmla="*/ 1 w 291"/>
                <a:gd name="T97" fmla="*/ 212 h 362"/>
                <a:gd name="T98" fmla="*/ 23 w 291"/>
                <a:gd name="T99" fmla="*/ 242 h 362"/>
                <a:gd name="T100" fmla="*/ 73 w 291"/>
                <a:gd name="T101" fmla="*/ 261 h 362"/>
                <a:gd name="T102" fmla="*/ 145 w 291"/>
                <a:gd name="T103" fmla="*/ 269 h 362"/>
                <a:gd name="T104" fmla="*/ 204 w 291"/>
                <a:gd name="T105" fmla="*/ 265 h 362"/>
                <a:gd name="T106" fmla="*/ 259 w 291"/>
                <a:gd name="T107" fmla="*/ 246 h 362"/>
                <a:gd name="T108" fmla="*/ 287 w 291"/>
                <a:gd name="T109" fmla="*/ 219 h 362"/>
                <a:gd name="T110" fmla="*/ 290 w 291"/>
                <a:gd name="T111" fmla="*/ 153 h 362"/>
                <a:gd name="T112" fmla="*/ 279 w 291"/>
                <a:gd name="T113" fmla="*/ 165 h 362"/>
                <a:gd name="T114" fmla="*/ 222 w 291"/>
                <a:gd name="T115" fmla="*/ 193 h 362"/>
                <a:gd name="T116" fmla="*/ 61 w 291"/>
                <a:gd name="T117" fmla="*/ 238 h 362"/>
                <a:gd name="T118" fmla="*/ 49 w 291"/>
                <a:gd name="T119" fmla="*/ 225 h 362"/>
                <a:gd name="T120" fmla="*/ 61 w 291"/>
                <a:gd name="T121" fmla="*/ 213 h 362"/>
                <a:gd name="T122" fmla="*/ 73 w 291"/>
                <a:gd name="T123" fmla="*/ 225 h 362"/>
                <a:gd name="T124" fmla="*/ 61 w 291"/>
                <a:gd name="T125" fmla="*/ 238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91" h="362">
                  <a:moveTo>
                    <a:pt x="145" y="0"/>
                  </a:moveTo>
                  <a:lnTo>
                    <a:pt x="145" y="0"/>
                  </a:lnTo>
                  <a:lnTo>
                    <a:pt x="129" y="1"/>
                  </a:lnTo>
                  <a:lnTo>
                    <a:pt x="114" y="1"/>
                  </a:lnTo>
                  <a:lnTo>
                    <a:pt x="100" y="4"/>
                  </a:lnTo>
                  <a:lnTo>
                    <a:pt x="87" y="6"/>
                  </a:lnTo>
                  <a:lnTo>
                    <a:pt x="73" y="8"/>
                  </a:lnTo>
                  <a:lnTo>
                    <a:pt x="61" y="11"/>
                  </a:lnTo>
                  <a:lnTo>
                    <a:pt x="50" y="15"/>
                  </a:lnTo>
                  <a:lnTo>
                    <a:pt x="40" y="19"/>
                  </a:lnTo>
                  <a:lnTo>
                    <a:pt x="32" y="23"/>
                  </a:lnTo>
                  <a:lnTo>
                    <a:pt x="23" y="29"/>
                  </a:lnTo>
                  <a:lnTo>
                    <a:pt x="16" y="34"/>
                  </a:lnTo>
                  <a:lnTo>
                    <a:pt x="11" y="40"/>
                  </a:lnTo>
                  <a:lnTo>
                    <a:pt x="6" y="45"/>
                  </a:lnTo>
                  <a:lnTo>
                    <a:pt x="3" y="52"/>
                  </a:lnTo>
                  <a:lnTo>
                    <a:pt x="1" y="57"/>
                  </a:lnTo>
                  <a:lnTo>
                    <a:pt x="0" y="64"/>
                  </a:lnTo>
                  <a:lnTo>
                    <a:pt x="0" y="112"/>
                  </a:lnTo>
                  <a:lnTo>
                    <a:pt x="0" y="112"/>
                  </a:lnTo>
                  <a:lnTo>
                    <a:pt x="1" y="119"/>
                  </a:lnTo>
                  <a:lnTo>
                    <a:pt x="3" y="125"/>
                  </a:lnTo>
                  <a:lnTo>
                    <a:pt x="6" y="131"/>
                  </a:lnTo>
                  <a:lnTo>
                    <a:pt x="11" y="137"/>
                  </a:lnTo>
                  <a:lnTo>
                    <a:pt x="16" y="143"/>
                  </a:lnTo>
                  <a:lnTo>
                    <a:pt x="23" y="147"/>
                  </a:lnTo>
                  <a:lnTo>
                    <a:pt x="32" y="153"/>
                  </a:lnTo>
                  <a:lnTo>
                    <a:pt x="40" y="157"/>
                  </a:lnTo>
                  <a:lnTo>
                    <a:pt x="50" y="162"/>
                  </a:lnTo>
                  <a:lnTo>
                    <a:pt x="61" y="165"/>
                  </a:lnTo>
                  <a:lnTo>
                    <a:pt x="73" y="168"/>
                  </a:lnTo>
                  <a:lnTo>
                    <a:pt x="87" y="170"/>
                  </a:lnTo>
                  <a:lnTo>
                    <a:pt x="100" y="173"/>
                  </a:lnTo>
                  <a:lnTo>
                    <a:pt x="114" y="175"/>
                  </a:lnTo>
                  <a:lnTo>
                    <a:pt x="129" y="176"/>
                  </a:lnTo>
                  <a:lnTo>
                    <a:pt x="145" y="176"/>
                  </a:lnTo>
                  <a:lnTo>
                    <a:pt x="145" y="176"/>
                  </a:lnTo>
                  <a:lnTo>
                    <a:pt x="161" y="176"/>
                  </a:lnTo>
                  <a:lnTo>
                    <a:pt x="175" y="175"/>
                  </a:lnTo>
                  <a:lnTo>
                    <a:pt x="191" y="173"/>
                  </a:lnTo>
                  <a:lnTo>
                    <a:pt x="204" y="170"/>
                  </a:lnTo>
                  <a:lnTo>
                    <a:pt x="217" y="168"/>
                  </a:lnTo>
                  <a:lnTo>
                    <a:pt x="229" y="165"/>
                  </a:lnTo>
                  <a:lnTo>
                    <a:pt x="240" y="162"/>
                  </a:lnTo>
                  <a:lnTo>
                    <a:pt x="250" y="157"/>
                  </a:lnTo>
                  <a:lnTo>
                    <a:pt x="259" y="153"/>
                  </a:lnTo>
                  <a:lnTo>
                    <a:pt x="268" y="147"/>
                  </a:lnTo>
                  <a:lnTo>
                    <a:pt x="274" y="143"/>
                  </a:lnTo>
                  <a:lnTo>
                    <a:pt x="280" y="137"/>
                  </a:lnTo>
                  <a:lnTo>
                    <a:pt x="284" y="131"/>
                  </a:lnTo>
                  <a:lnTo>
                    <a:pt x="287" y="125"/>
                  </a:lnTo>
                  <a:lnTo>
                    <a:pt x="290" y="119"/>
                  </a:lnTo>
                  <a:lnTo>
                    <a:pt x="291" y="112"/>
                  </a:lnTo>
                  <a:lnTo>
                    <a:pt x="291" y="64"/>
                  </a:lnTo>
                  <a:lnTo>
                    <a:pt x="291" y="64"/>
                  </a:lnTo>
                  <a:lnTo>
                    <a:pt x="290" y="57"/>
                  </a:lnTo>
                  <a:lnTo>
                    <a:pt x="287" y="52"/>
                  </a:lnTo>
                  <a:lnTo>
                    <a:pt x="284" y="45"/>
                  </a:lnTo>
                  <a:lnTo>
                    <a:pt x="280" y="40"/>
                  </a:lnTo>
                  <a:lnTo>
                    <a:pt x="274" y="34"/>
                  </a:lnTo>
                  <a:lnTo>
                    <a:pt x="268" y="29"/>
                  </a:lnTo>
                  <a:lnTo>
                    <a:pt x="259" y="23"/>
                  </a:lnTo>
                  <a:lnTo>
                    <a:pt x="250" y="19"/>
                  </a:lnTo>
                  <a:lnTo>
                    <a:pt x="240" y="15"/>
                  </a:lnTo>
                  <a:lnTo>
                    <a:pt x="229" y="11"/>
                  </a:lnTo>
                  <a:lnTo>
                    <a:pt x="217" y="8"/>
                  </a:lnTo>
                  <a:lnTo>
                    <a:pt x="204" y="6"/>
                  </a:lnTo>
                  <a:lnTo>
                    <a:pt x="191" y="4"/>
                  </a:lnTo>
                  <a:lnTo>
                    <a:pt x="175" y="1"/>
                  </a:lnTo>
                  <a:lnTo>
                    <a:pt x="161" y="1"/>
                  </a:lnTo>
                  <a:lnTo>
                    <a:pt x="145" y="0"/>
                  </a:lnTo>
                  <a:lnTo>
                    <a:pt x="145" y="0"/>
                  </a:lnTo>
                  <a:close/>
                  <a:moveTo>
                    <a:pt x="61" y="144"/>
                  </a:moveTo>
                  <a:lnTo>
                    <a:pt x="61" y="144"/>
                  </a:lnTo>
                  <a:lnTo>
                    <a:pt x="57" y="143"/>
                  </a:lnTo>
                  <a:lnTo>
                    <a:pt x="53" y="140"/>
                  </a:lnTo>
                  <a:lnTo>
                    <a:pt x="50" y="136"/>
                  </a:lnTo>
                  <a:lnTo>
                    <a:pt x="49" y="131"/>
                  </a:lnTo>
                  <a:lnTo>
                    <a:pt x="49" y="131"/>
                  </a:lnTo>
                  <a:lnTo>
                    <a:pt x="50" y="126"/>
                  </a:lnTo>
                  <a:lnTo>
                    <a:pt x="53" y="123"/>
                  </a:lnTo>
                  <a:lnTo>
                    <a:pt x="57" y="120"/>
                  </a:lnTo>
                  <a:lnTo>
                    <a:pt x="61" y="119"/>
                  </a:lnTo>
                  <a:lnTo>
                    <a:pt x="61" y="119"/>
                  </a:lnTo>
                  <a:lnTo>
                    <a:pt x="66" y="120"/>
                  </a:lnTo>
                  <a:lnTo>
                    <a:pt x="70" y="123"/>
                  </a:lnTo>
                  <a:lnTo>
                    <a:pt x="72" y="126"/>
                  </a:lnTo>
                  <a:lnTo>
                    <a:pt x="73" y="131"/>
                  </a:lnTo>
                  <a:lnTo>
                    <a:pt x="73" y="131"/>
                  </a:lnTo>
                  <a:lnTo>
                    <a:pt x="72" y="136"/>
                  </a:lnTo>
                  <a:lnTo>
                    <a:pt x="70" y="140"/>
                  </a:lnTo>
                  <a:lnTo>
                    <a:pt x="66" y="143"/>
                  </a:lnTo>
                  <a:lnTo>
                    <a:pt x="61" y="144"/>
                  </a:lnTo>
                  <a:lnTo>
                    <a:pt x="61" y="144"/>
                  </a:lnTo>
                  <a:close/>
                  <a:moveTo>
                    <a:pt x="145" y="113"/>
                  </a:moveTo>
                  <a:lnTo>
                    <a:pt x="145" y="113"/>
                  </a:lnTo>
                  <a:lnTo>
                    <a:pt x="121" y="113"/>
                  </a:lnTo>
                  <a:lnTo>
                    <a:pt x="98" y="110"/>
                  </a:lnTo>
                  <a:lnTo>
                    <a:pt x="76" y="105"/>
                  </a:lnTo>
                  <a:lnTo>
                    <a:pt x="57" y="99"/>
                  </a:lnTo>
                  <a:lnTo>
                    <a:pt x="39" y="90"/>
                  </a:lnTo>
                  <a:lnTo>
                    <a:pt x="24" y="81"/>
                  </a:lnTo>
                  <a:lnTo>
                    <a:pt x="12" y="72"/>
                  </a:lnTo>
                  <a:lnTo>
                    <a:pt x="6" y="65"/>
                  </a:lnTo>
                  <a:lnTo>
                    <a:pt x="2" y="60"/>
                  </a:lnTo>
                  <a:lnTo>
                    <a:pt x="2" y="60"/>
                  </a:lnTo>
                  <a:lnTo>
                    <a:pt x="14" y="69"/>
                  </a:lnTo>
                  <a:lnTo>
                    <a:pt x="27" y="79"/>
                  </a:lnTo>
                  <a:lnTo>
                    <a:pt x="43" y="87"/>
                  </a:lnTo>
                  <a:lnTo>
                    <a:pt x="60" y="94"/>
                  </a:lnTo>
                  <a:lnTo>
                    <a:pt x="79" y="99"/>
                  </a:lnTo>
                  <a:lnTo>
                    <a:pt x="100" y="103"/>
                  </a:lnTo>
                  <a:lnTo>
                    <a:pt x="122" y="106"/>
                  </a:lnTo>
                  <a:lnTo>
                    <a:pt x="145" y="107"/>
                  </a:lnTo>
                  <a:lnTo>
                    <a:pt x="145" y="107"/>
                  </a:lnTo>
                  <a:lnTo>
                    <a:pt x="169" y="106"/>
                  </a:lnTo>
                  <a:lnTo>
                    <a:pt x="191" y="103"/>
                  </a:lnTo>
                  <a:lnTo>
                    <a:pt x="212" y="99"/>
                  </a:lnTo>
                  <a:lnTo>
                    <a:pt x="230" y="94"/>
                  </a:lnTo>
                  <a:lnTo>
                    <a:pt x="248" y="87"/>
                  </a:lnTo>
                  <a:lnTo>
                    <a:pt x="263" y="79"/>
                  </a:lnTo>
                  <a:lnTo>
                    <a:pt x="276" y="69"/>
                  </a:lnTo>
                  <a:lnTo>
                    <a:pt x="288" y="60"/>
                  </a:lnTo>
                  <a:lnTo>
                    <a:pt x="288" y="60"/>
                  </a:lnTo>
                  <a:lnTo>
                    <a:pt x="284" y="65"/>
                  </a:lnTo>
                  <a:lnTo>
                    <a:pt x="279" y="72"/>
                  </a:lnTo>
                  <a:lnTo>
                    <a:pt x="266" y="81"/>
                  </a:lnTo>
                  <a:lnTo>
                    <a:pt x="251" y="90"/>
                  </a:lnTo>
                  <a:lnTo>
                    <a:pt x="234" y="99"/>
                  </a:lnTo>
                  <a:lnTo>
                    <a:pt x="215" y="105"/>
                  </a:lnTo>
                  <a:lnTo>
                    <a:pt x="193" y="110"/>
                  </a:lnTo>
                  <a:lnTo>
                    <a:pt x="170" y="113"/>
                  </a:lnTo>
                  <a:lnTo>
                    <a:pt x="145" y="113"/>
                  </a:lnTo>
                  <a:lnTo>
                    <a:pt x="145" y="113"/>
                  </a:lnTo>
                  <a:close/>
                  <a:moveTo>
                    <a:pt x="145" y="297"/>
                  </a:moveTo>
                  <a:lnTo>
                    <a:pt x="145" y="297"/>
                  </a:lnTo>
                  <a:lnTo>
                    <a:pt x="117" y="295"/>
                  </a:lnTo>
                  <a:lnTo>
                    <a:pt x="91" y="292"/>
                  </a:lnTo>
                  <a:lnTo>
                    <a:pt x="68" y="288"/>
                  </a:lnTo>
                  <a:lnTo>
                    <a:pt x="48" y="281"/>
                  </a:lnTo>
                  <a:lnTo>
                    <a:pt x="39" y="277"/>
                  </a:lnTo>
                  <a:lnTo>
                    <a:pt x="31" y="272"/>
                  </a:lnTo>
                  <a:lnTo>
                    <a:pt x="24" y="268"/>
                  </a:lnTo>
                  <a:lnTo>
                    <a:pt x="17" y="264"/>
                  </a:lnTo>
                  <a:lnTo>
                    <a:pt x="12" y="258"/>
                  </a:lnTo>
                  <a:lnTo>
                    <a:pt x="8" y="253"/>
                  </a:lnTo>
                  <a:lnTo>
                    <a:pt x="4" y="247"/>
                  </a:lnTo>
                  <a:lnTo>
                    <a:pt x="2" y="242"/>
                  </a:lnTo>
                  <a:lnTo>
                    <a:pt x="2" y="242"/>
                  </a:lnTo>
                  <a:lnTo>
                    <a:pt x="0" y="246"/>
                  </a:lnTo>
                  <a:lnTo>
                    <a:pt x="0" y="252"/>
                  </a:lnTo>
                  <a:lnTo>
                    <a:pt x="0" y="299"/>
                  </a:lnTo>
                  <a:lnTo>
                    <a:pt x="0" y="299"/>
                  </a:lnTo>
                  <a:lnTo>
                    <a:pt x="1" y="305"/>
                  </a:lnTo>
                  <a:lnTo>
                    <a:pt x="3" y="312"/>
                  </a:lnTo>
                  <a:lnTo>
                    <a:pt x="6" y="319"/>
                  </a:lnTo>
                  <a:lnTo>
                    <a:pt x="11" y="324"/>
                  </a:lnTo>
                  <a:lnTo>
                    <a:pt x="16" y="330"/>
                  </a:lnTo>
                  <a:lnTo>
                    <a:pt x="23" y="335"/>
                  </a:lnTo>
                  <a:lnTo>
                    <a:pt x="32" y="339"/>
                  </a:lnTo>
                  <a:lnTo>
                    <a:pt x="40" y="344"/>
                  </a:lnTo>
                  <a:lnTo>
                    <a:pt x="50" y="348"/>
                  </a:lnTo>
                  <a:lnTo>
                    <a:pt x="61" y="351"/>
                  </a:lnTo>
                  <a:lnTo>
                    <a:pt x="73" y="355"/>
                  </a:lnTo>
                  <a:lnTo>
                    <a:pt x="87" y="358"/>
                  </a:lnTo>
                  <a:lnTo>
                    <a:pt x="100" y="360"/>
                  </a:lnTo>
                  <a:lnTo>
                    <a:pt x="114" y="361"/>
                  </a:lnTo>
                  <a:lnTo>
                    <a:pt x="129" y="362"/>
                  </a:lnTo>
                  <a:lnTo>
                    <a:pt x="145" y="362"/>
                  </a:lnTo>
                  <a:lnTo>
                    <a:pt x="145" y="362"/>
                  </a:lnTo>
                  <a:lnTo>
                    <a:pt x="161" y="362"/>
                  </a:lnTo>
                  <a:lnTo>
                    <a:pt x="175" y="361"/>
                  </a:lnTo>
                  <a:lnTo>
                    <a:pt x="191" y="360"/>
                  </a:lnTo>
                  <a:lnTo>
                    <a:pt x="204" y="358"/>
                  </a:lnTo>
                  <a:lnTo>
                    <a:pt x="217" y="355"/>
                  </a:lnTo>
                  <a:lnTo>
                    <a:pt x="229" y="351"/>
                  </a:lnTo>
                  <a:lnTo>
                    <a:pt x="240" y="348"/>
                  </a:lnTo>
                  <a:lnTo>
                    <a:pt x="250" y="344"/>
                  </a:lnTo>
                  <a:lnTo>
                    <a:pt x="259" y="339"/>
                  </a:lnTo>
                  <a:lnTo>
                    <a:pt x="268" y="335"/>
                  </a:lnTo>
                  <a:lnTo>
                    <a:pt x="274" y="330"/>
                  </a:lnTo>
                  <a:lnTo>
                    <a:pt x="280" y="324"/>
                  </a:lnTo>
                  <a:lnTo>
                    <a:pt x="284" y="319"/>
                  </a:lnTo>
                  <a:lnTo>
                    <a:pt x="287" y="312"/>
                  </a:lnTo>
                  <a:lnTo>
                    <a:pt x="290" y="305"/>
                  </a:lnTo>
                  <a:lnTo>
                    <a:pt x="291" y="299"/>
                  </a:lnTo>
                  <a:lnTo>
                    <a:pt x="291" y="252"/>
                  </a:lnTo>
                  <a:lnTo>
                    <a:pt x="291" y="252"/>
                  </a:lnTo>
                  <a:lnTo>
                    <a:pt x="291" y="246"/>
                  </a:lnTo>
                  <a:lnTo>
                    <a:pt x="288" y="242"/>
                  </a:lnTo>
                  <a:lnTo>
                    <a:pt x="288" y="242"/>
                  </a:lnTo>
                  <a:lnTo>
                    <a:pt x="286" y="247"/>
                  </a:lnTo>
                  <a:lnTo>
                    <a:pt x="283" y="253"/>
                  </a:lnTo>
                  <a:lnTo>
                    <a:pt x="279" y="258"/>
                  </a:lnTo>
                  <a:lnTo>
                    <a:pt x="273" y="264"/>
                  </a:lnTo>
                  <a:lnTo>
                    <a:pt x="266" y="268"/>
                  </a:lnTo>
                  <a:lnTo>
                    <a:pt x="260" y="272"/>
                  </a:lnTo>
                  <a:lnTo>
                    <a:pt x="251" y="277"/>
                  </a:lnTo>
                  <a:lnTo>
                    <a:pt x="242" y="281"/>
                  </a:lnTo>
                  <a:lnTo>
                    <a:pt x="223" y="288"/>
                  </a:lnTo>
                  <a:lnTo>
                    <a:pt x="200" y="292"/>
                  </a:lnTo>
                  <a:lnTo>
                    <a:pt x="173" y="295"/>
                  </a:lnTo>
                  <a:lnTo>
                    <a:pt x="145" y="297"/>
                  </a:lnTo>
                  <a:lnTo>
                    <a:pt x="145" y="297"/>
                  </a:lnTo>
                  <a:close/>
                  <a:moveTo>
                    <a:pt x="61" y="334"/>
                  </a:moveTo>
                  <a:lnTo>
                    <a:pt x="61" y="334"/>
                  </a:lnTo>
                  <a:lnTo>
                    <a:pt x="57" y="333"/>
                  </a:lnTo>
                  <a:lnTo>
                    <a:pt x="53" y="330"/>
                  </a:lnTo>
                  <a:lnTo>
                    <a:pt x="50" y="326"/>
                  </a:lnTo>
                  <a:lnTo>
                    <a:pt x="49" y="322"/>
                  </a:lnTo>
                  <a:lnTo>
                    <a:pt x="49" y="322"/>
                  </a:lnTo>
                  <a:lnTo>
                    <a:pt x="50" y="316"/>
                  </a:lnTo>
                  <a:lnTo>
                    <a:pt x="53" y="313"/>
                  </a:lnTo>
                  <a:lnTo>
                    <a:pt x="57" y="310"/>
                  </a:lnTo>
                  <a:lnTo>
                    <a:pt x="61" y="309"/>
                  </a:lnTo>
                  <a:lnTo>
                    <a:pt x="61" y="309"/>
                  </a:lnTo>
                  <a:lnTo>
                    <a:pt x="66" y="310"/>
                  </a:lnTo>
                  <a:lnTo>
                    <a:pt x="70" y="313"/>
                  </a:lnTo>
                  <a:lnTo>
                    <a:pt x="72" y="316"/>
                  </a:lnTo>
                  <a:lnTo>
                    <a:pt x="73" y="322"/>
                  </a:lnTo>
                  <a:lnTo>
                    <a:pt x="73" y="322"/>
                  </a:lnTo>
                  <a:lnTo>
                    <a:pt x="72" y="326"/>
                  </a:lnTo>
                  <a:lnTo>
                    <a:pt x="70" y="330"/>
                  </a:lnTo>
                  <a:lnTo>
                    <a:pt x="66" y="333"/>
                  </a:lnTo>
                  <a:lnTo>
                    <a:pt x="61" y="334"/>
                  </a:lnTo>
                  <a:lnTo>
                    <a:pt x="61" y="334"/>
                  </a:lnTo>
                  <a:close/>
                  <a:moveTo>
                    <a:pt x="145" y="203"/>
                  </a:moveTo>
                  <a:lnTo>
                    <a:pt x="145" y="203"/>
                  </a:lnTo>
                  <a:lnTo>
                    <a:pt x="117" y="202"/>
                  </a:lnTo>
                  <a:lnTo>
                    <a:pt x="92" y="199"/>
                  </a:lnTo>
                  <a:lnTo>
                    <a:pt x="69" y="193"/>
                  </a:lnTo>
                  <a:lnTo>
                    <a:pt x="48" y="187"/>
                  </a:lnTo>
                  <a:lnTo>
                    <a:pt x="32" y="179"/>
                  </a:lnTo>
                  <a:lnTo>
                    <a:pt x="24" y="175"/>
                  </a:lnTo>
                  <a:lnTo>
                    <a:pt x="17" y="170"/>
                  </a:lnTo>
                  <a:lnTo>
                    <a:pt x="12" y="165"/>
                  </a:lnTo>
                  <a:lnTo>
                    <a:pt x="8" y="159"/>
                  </a:lnTo>
                  <a:lnTo>
                    <a:pt x="4" y="154"/>
                  </a:lnTo>
                  <a:lnTo>
                    <a:pt x="2" y="148"/>
                  </a:lnTo>
                  <a:lnTo>
                    <a:pt x="2" y="148"/>
                  </a:lnTo>
                  <a:lnTo>
                    <a:pt x="0" y="153"/>
                  </a:lnTo>
                  <a:lnTo>
                    <a:pt x="0" y="157"/>
                  </a:lnTo>
                  <a:lnTo>
                    <a:pt x="0" y="205"/>
                  </a:lnTo>
                  <a:lnTo>
                    <a:pt x="0" y="205"/>
                  </a:lnTo>
                  <a:lnTo>
                    <a:pt x="1" y="212"/>
                  </a:lnTo>
                  <a:lnTo>
                    <a:pt x="3" y="219"/>
                  </a:lnTo>
                  <a:lnTo>
                    <a:pt x="6" y="224"/>
                  </a:lnTo>
                  <a:lnTo>
                    <a:pt x="11" y="231"/>
                  </a:lnTo>
                  <a:lnTo>
                    <a:pt x="16" y="236"/>
                  </a:lnTo>
                  <a:lnTo>
                    <a:pt x="23" y="242"/>
                  </a:lnTo>
                  <a:lnTo>
                    <a:pt x="32" y="246"/>
                  </a:lnTo>
                  <a:lnTo>
                    <a:pt x="40" y="250"/>
                  </a:lnTo>
                  <a:lnTo>
                    <a:pt x="50" y="255"/>
                  </a:lnTo>
                  <a:lnTo>
                    <a:pt x="61" y="258"/>
                  </a:lnTo>
                  <a:lnTo>
                    <a:pt x="73" y="261"/>
                  </a:lnTo>
                  <a:lnTo>
                    <a:pt x="87" y="265"/>
                  </a:lnTo>
                  <a:lnTo>
                    <a:pt x="100" y="267"/>
                  </a:lnTo>
                  <a:lnTo>
                    <a:pt x="114" y="268"/>
                  </a:lnTo>
                  <a:lnTo>
                    <a:pt x="129" y="269"/>
                  </a:lnTo>
                  <a:lnTo>
                    <a:pt x="145" y="269"/>
                  </a:lnTo>
                  <a:lnTo>
                    <a:pt x="145" y="269"/>
                  </a:lnTo>
                  <a:lnTo>
                    <a:pt x="161" y="269"/>
                  </a:lnTo>
                  <a:lnTo>
                    <a:pt x="175" y="268"/>
                  </a:lnTo>
                  <a:lnTo>
                    <a:pt x="191" y="267"/>
                  </a:lnTo>
                  <a:lnTo>
                    <a:pt x="204" y="265"/>
                  </a:lnTo>
                  <a:lnTo>
                    <a:pt x="217" y="261"/>
                  </a:lnTo>
                  <a:lnTo>
                    <a:pt x="229" y="258"/>
                  </a:lnTo>
                  <a:lnTo>
                    <a:pt x="240" y="255"/>
                  </a:lnTo>
                  <a:lnTo>
                    <a:pt x="250" y="250"/>
                  </a:lnTo>
                  <a:lnTo>
                    <a:pt x="259" y="246"/>
                  </a:lnTo>
                  <a:lnTo>
                    <a:pt x="268" y="242"/>
                  </a:lnTo>
                  <a:lnTo>
                    <a:pt x="274" y="236"/>
                  </a:lnTo>
                  <a:lnTo>
                    <a:pt x="280" y="231"/>
                  </a:lnTo>
                  <a:lnTo>
                    <a:pt x="284" y="224"/>
                  </a:lnTo>
                  <a:lnTo>
                    <a:pt x="287" y="219"/>
                  </a:lnTo>
                  <a:lnTo>
                    <a:pt x="290" y="212"/>
                  </a:lnTo>
                  <a:lnTo>
                    <a:pt x="291" y="205"/>
                  </a:lnTo>
                  <a:lnTo>
                    <a:pt x="291" y="157"/>
                  </a:lnTo>
                  <a:lnTo>
                    <a:pt x="291" y="157"/>
                  </a:lnTo>
                  <a:lnTo>
                    <a:pt x="290" y="153"/>
                  </a:lnTo>
                  <a:lnTo>
                    <a:pt x="288" y="148"/>
                  </a:lnTo>
                  <a:lnTo>
                    <a:pt x="288" y="148"/>
                  </a:lnTo>
                  <a:lnTo>
                    <a:pt x="286" y="154"/>
                  </a:lnTo>
                  <a:lnTo>
                    <a:pt x="283" y="159"/>
                  </a:lnTo>
                  <a:lnTo>
                    <a:pt x="279" y="165"/>
                  </a:lnTo>
                  <a:lnTo>
                    <a:pt x="273" y="170"/>
                  </a:lnTo>
                  <a:lnTo>
                    <a:pt x="266" y="175"/>
                  </a:lnTo>
                  <a:lnTo>
                    <a:pt x="259" y="179"/>
                  </a:lnTo>
                  <a:lnTo>
                    <a:pt x="242" y="187"/>
                  </a:lnTo>
                  <a:lnTo>
                    <a:pt x="222" y="193"/>
                  </a:lnTo>
                  <a:lnTo>
                    <a:pt x="198" y="199"/>
                  </a:lnTo>
                  <a:lnTo>
                    <a:pt x="173" y="202"/>
                  </a:lnTo>
                  <a:lnTo>
                    <a:pt x="145" y="203"/>
                  </a:lnTo>
                  <a:lnTo>
                    <a:pt x="145" y="203"/>
                  </a:lnTo>
                  <a:close/>
                  <a:moveTo>
                    <a:pt x="61" y="238"/>
                  </a:moveTo>
                  <a:lnTo>
                    <a:pt x="61" y="238"/>
                  </a:lnTo>
                  <a:lnTo>
                    <a:pt x="57" y="237"/>
                  </a:lnTo>
                  <a:lnTo>
                    <a:pt x="53" y="234"/>
                  </a:lnTo>
                  <a:lnTo>
                    <a:pt x="50" y="231"/>
                  </a:lnTo>
                  <a:lnTo>
                    <a:pt x="49" y="225"/>
                  </a:lnTo>
                  <a:lnTo>
                    <a:pt x="49" y="225"/>
                  </a:lnTo>
                  <a:lnTo>
                    <a:pt x="50" y="221"/>
                  </a:lnTo>
                  <a:lnTo>
                    <a:pt x="53" y="218"/>
                  </a:lnTo>
                  <a:lnTo>
                    <a:pt x="57" y="214"/>
                  </a:lnTo>
                  <a:lnTo>
                    <a:pt x="61" y="213"/>
                  </a:lnTo>
                  <a:lnTo>
                    <a:pt x="61" y="213"/>
                  </a:lnTo>
                  <a:lnTo>
                    <a:pt x="66" y="214"/>
                  </a:lnTo>
                  <a:lnTo>
                    <a:pt x="70" y="218"/>
                  </a:lnTo>
                  <a:lnTo>
                    <a:pt x="72" y="221"/>
                  </a:lnTo>
                  <a:lnTo>
                    <a:pt x="73" y="225"/>
                  </a:lnTo>
                  <a:lnTo>
                    <a:pt x="73" y="225"/>
                  </a:lnTo>
                  <a:lnTo>
                    <a:pt x="72" y="231"/>
                  </a:lnTo>
                  <a:lnTo>
                    <a:pt x="70" y="234"/>
                  </a:lnTo>
                  <a:lnTo>
                    <a:pt x="66" y="237"/>
                  </a:lnTo>
                  <a:lnTo>
                    <a:pt x="61" y="238"/>
                  </a:lnTo>
                  <a:lnTo>
                    <a:pt x="61" y="238"/>
                  </a:lnTo>
                  <a:close/>
                </a:path>
              </a:pathLst>
            </a:custGeom>
            <a:solidFill>
              <a:srgbClr val="2298F0"/>
            </a:solidFill>
            <a:ln>
              <a:noFill/>
            </a:ln>
          </p:spPr>
          <p:txBody>
            <a:bodyPr vert="horz" wrap="square" lIns="109753" tIns="54877" rIns="109753" bIns="54877" numCol="1" anchor="t" anchorCtr="0" compatLnSpc="1">
              <a:prstTxWarp prst="textNoShape">
                <a:avLst/>
              </a:prstTxWarp>
            </a:bodyPr>
            <a:lstStyle/>
            <a:p>
              <a:pPr defTabSz="1097554">
                <a:defRPr/>
              </a:pPr>
              <a:endParaRPr lang="zh-CN" altLang="en-US" sz="2161" kern="0">
                <a:solidFill>
                  <a:srgbClr val="B2B2B2"/>
                </a:solidFill>
                <a:latin typeface="Arial" panose="020B0604020202020204" pitchFamily="34" charset="0"/>
              </a:endParaRPr>
            </a:p>
          </p:txBody>
        </p:sp>
        <p:sp>
          <p:nvSpPr>
            <p:cNvPr id="22" name="Freeform 131">
              <a:extLst>
                <a:ext uri="{FF2B5EF4-FFF2-40B4-BE49-F238E27FC236}">
                  <a16:creationId xmlns:a16="http://schemas.microsoft.com/office/drawing/2014/main" id="{689894BC-BF28-4EF4-853A-CA91570A0BEE}"/>
                </a:ext>
              </a:extLst>
            </p:cNvPr>
            <p:cNvSpPr>
              <a:spLocks noEditPoints="1"/>
            </p:cNvSpPr>
            <p:nvPr/>
          </p:nvSpPr>
          <p:spPr bwMode="auto">
            <a:xfrm>
              <a:off x="2499793" y="4516716"/>
              <a:ext cx="151851" cy="289405"/>
            </a:xfrm>
            <a:custGeom>
              <a:avLst/>
              <a:gdLst>
                <a:gd name="T0" fmla="*/ 100 w 291"/>
                <a:gd name="T1" fmla="*/ 4 h 362"/>
                <a:gd name="T2" fmla="*/ 40 w 291"/>
                <a:gd name="T3" fmla="*/ 19 h 362"/>
                <a:gd name="T4" fmla="*/ 6 w 291"/>
                <a:gd name="T5" fmla="*/ 45 h 362"/>
                <a:gd name="T6" fmla="*/ 0 w 291"/>
                <a:gd name="T7" fmla="*/ 112 h 362"/>
                <a:gd name="T8" fmla="*/ 16 w 291"/>
                <a:gd name="T9" fmla="*/ 143 h 362"/>
                <a:gd name="T10" fmla="*/ 61 w 291"/>
                <a:gd name="T11" fmla="*/ 165 h 362"/>
                <a:gd name="T12" fmla="*/ 129 w 291"/>
                <a:gd name="T13" fmla="*/ 176 h 362"/>
                <a:gd name="T14" fmla="*/ 191 w 291"/>
                <a:gd name="T15" fmla="*/ 173 h 362"/>
                <a:gd name="T16" fmla="*/ 250 w 291"/>
                <a:gd name="T17" fmla="*/ 157 h 362"/>
                <a:gd name="T18" fmla="*/ 284 w 291"/>
                <a:gd name="T19" fmla="*/ 131 h 362"/>
                <a:gd name="T20" fmla="*/ 291 w 291"/>
                <a:gd name="T21" fmla="*/ 64 h 362"/>
                <a:gd name="T22" fmla="*/ 274 w 291"/>
                <a:gd name="T23" fmla="*/ 34 h 362"/>
                <a:gd name="T24" fmla="*/ 229 w 291"/>
                <a:gd name="T25" fmla="*/ 11 h 362"/>
                <a:gd name="T26" fmla="*/ 161 w 291"/>
                <a:gd name="T27" fmla="*/ 1 h 362"/>
                <a:gd name="T28" fmla="*/ 57 w 291"/>
                <a:gd name="T29" fmla="*/ 143 h 362"/>
                <a:gd name="T30" fmla="*/ 50 w 291"/>
                <a:gd name="T31" fmla="*/ 126 h 362"/>
                <a:gd name="T32" fmla="*/ 66 w 291"/>
                <a:gd name="T33" fmla="*/ 120 h 362"/>
                <a:gd name="T34" fmla="*/ 72 w 291"/>
                <a:gd name="T35" fmla="*/ 136 h 362"/>
                <a:gd name="T36" fmla="*/ 145 w 291"/>
                <a:gd name="T37" fmla="*/ 113 h 362"/>
                <a:gd name="T38" fmla="*/ 57 w 291"/>
                <a:gd name="T39" fmla="*/ 99 h 362"/>
                <a:gd name="T40" fmla="*/ 2 w 291"/>
                <a:gd name="T41" fmla="*/ 60 h 362"/>
                <a:gd name="T42" fmla="*/ 60 w 291"/>
                <a:gd name="T43" fmla="*/ 94 h 362"/>
                <a:gd name="T44" fmla="*/ 145 w 291"/>
                <a:gd name="T45" fmla="*/ 107 h 362"/>
                <a:gd name="T46" fmla="*/ 248 w 291"/>
                <a:gd name="T47" fmla="*/ 87 h 362"/>
                <a:gd name="T48" fmla="*/ 284 w 291"/>
                <a:gd name="T49" fmla="*/ 65 h 362"/>
                <a:gd name="T50" fmla="*/ 215 w 291"/>
                <a:gd name="T51" fmla="*/ 105 h 362"/>
                <a:gd name="T52" fmla="*/ 145 w 291"/>
                <a:gd name="T53" fmla="*/ 297 h 362"/>
                <a:gd name="T54" fmla="*/ 48 w 291"/>
                <a:gd name="T55" fmla="*/ 281 h 362"/>
                <a:gd name="T56" fmla="*/ 12 w 291"/>
                <a:gd name="T57" fmla="*/ 258 h 362"/>
                <a:gd name="T58" fmla="*/ 0 w 291"/>
                <a:gd name="T59" fmla="*/ 246 h 362"/>
                <a:gd name="T60" fmla="*/ 3 w 291"/>
                <a:gd name="T61" fmla="*/ 312 h 362"/>
                <a:gd name="T62" fmla="*/ 32 w 291"/>
                <a:gd name="T63" fmla="*/ 339 h 362"/>
                <a:gd name="T64" fmla="*/ 87 w 291"/>
                <a:gd name="T65" fmla="*/ 358 h 362"/>
                <a:gd name="T66" fmla="*/ 145 w 291"/>
                <a:gd name="T67" fmla="*/ 362 h 362"/>
                <a:gd name="T68" fmla="*/ 217 w 291"/>
                <a:gd name="T69" fmla="*/ 355 h 362"/>
                <a:gd name="T70" fmla="*/ 268 w 291"/>
                <a:gd name="T71" fmla="*/ 335 h 362"/>
                <a:gd name="T72" fmla="*/ 290 w 291"/>
                <a:gd name="T73" fmla="*/ 305 h 362"/>
                <a:gd name="T74" fmla="*/ 288 w 291"/>
                <a:gd name="T75" fmla="*/ 242 h 362"/>
                <a:gd name="T76" fmla="*/ 273 w 291"/>
                <a:gd name="T77" fmla="*/ 264 h 362"/>
                <a:gd name="T78" fmla="*/ 223 w 291"/>
                <a:gd name="T79" fmla="*/ 288 h 362"/>
                <a:gd name="T80" fmla="*/ 61 w 291"/>
                <a:gd name="T81" fmla="*/ 334 h 362"/>
                <a:gd name="T82" fmla="*/ 49 w 291"/>
                <a:gd name="T83" fmla="*/ 322 h 362"/>
                <a:gd name="T84" fmla="*/ 61 w 291"/>
                <a:gd name="T85" fmla="*/ 309 h 362"/>
                <a:gd name="T86" fmla="*/ 73 w 291"/>
                <a:gd name="T87" fmla="*/ 322 h 362"/>
                <a:gd name="T88" fmla="*/ 61 w 291"/>
                <a:gd name="T89" fmla="*/ 334 h 362"/>
                <a:gd name="T90" fmla="*/ 92 w 291"/>
                <a:gd name="T91" fmla="*/ 199 h 362"/>
                <a:gd name="T92" fmla="*/ 17 w 291"/>
                <a:gd name="T93" fmla="*/ 170 h 362"/>
                <a:gd name="T94" fmla="*/ 2 w 291"/>
                <a:gd name="T95" fmla="*/ 148 h 362"/>
                <a:gd name="T96" fmla="*/ 1 w 291"/>
                <a:gd name="T97" fmla="*/ 212 h 362"/>
                <a:gd name="T98" fmla="*/ 23 w 291"/>
                <a:gd name="T99" fmla="*/ 242 h 362"/>
                <a:gd name="T100" fmla="*/ 73 w 291"/>
                <a:gd name="T101" fmla="*/ 261 h 362"/>
                <a:gd name="T102" fmla="*/ 145 w 291"/>
                <a:gd name="T103" fmla="*/ 269 h 362"/>
                <a:gd name="T104" fmla="*/ 204 w 291"/>
                <a:gd name="T105" fmla="*/ 265 h 362"/>
                <a:gd name="T106" fmla="*/ 259 w 291"/>
                <a:gd name="T107" fmla="*/ 246 h 362"/>
                <a:gd name="T108" fmla="*/ 287 w 291"/>
                <a:gd name="T109" fmla="*/ 219 h 362"/>
                <a:gd name="T110" fmla="*/ 290 w 291"/>
                <a:gd name="T111" fmla="*/ 153 h 362"/>
                <a:gd name="T112" fmla="*/ 279 w 291"/>
                <a:gd name="T113" fmla="*/ 165 h 362"/>
                <a:gd name="T114" fmla="*/ 222 w 291"/>
                <a:gd name="T115" fmla="*/ 193 h 362"/>
                <a:gd name="T116" fmla="*/ 61 w 291"/>
                <a:gd name="T117" fmla="*/ 238 h 362"/>
                <a:gd name="T118" fmla="*/ 49 w 291"/>
                <a:gd name="T119" fmla="*/ 225 h 362"/>
                <a:gd name="T120" fmla="*/ 61 w 291"/>
                <a:gd name="T121" fmla="*/ 213 h 362"/>
                <a:gd name="T122" fmla="*/ 73 w 291"/>
                <a:gd name="T123" fmla="*/ 225 h 362"/>
                <a:gd name="T124" fmla="*/ 61 w 291"/>
                <a:gd name="T125" fmla="*/ 238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91" h="362">
                  <a:moveTo>
                    <a:pt x="145" y="0"/>
                  </a:moveTo>
                  <a:lnTo>
                    <a:pt x="145" y="0"/>
                  </a:lnTo>
                  <a:lnTo>
                    <a:pt x="129" y="1"/>
                  </a:lnTo>
                  <a:lnTo>
                    <a:pt x="114" y="1"/>
                  </a:lnTo>
                  <a:lnTo>
                    <a:pt x="100" y="4"/>
                  </a:lnTo>
                  <a:lnTo>
                    <a:pt x="87" y="6"/>
                  </a:lnTo>
                  <a:lnTo>
                    <a:pt x="73" y="8"/>
                  </a:lnTo>
                  <a:lnTo>
                    <a:pt x="61" y="11"/>
                  </a:lnTo>
                  <a:lnTo>
                    <a:pt x="50" y="15"/>
                  </a:lnTo>
                  <a:lnTo>
                    <a:pt x="40" y="19"/>
                  </a:lnTo>
                  <a:lnTo>
                    <a:pt x="32" y="23"/>
                  </a:lnTo>
                  <a:lnTo>
                    <a:pt x="23" y="29"/>
                  </a:lnTo>
                  <a:lnTo>
                    <a:pt x="16" y="34"/>
                  </a:lnTo>
                  <a:lnTo>
                    <a:pt x="11" y="40"/>
                  </a:lnTo>
                  <a:lnTo>
                    <a:pt x="6" y="45"/>
                  </a:lnTo>
                  <a:lnTo>
                    <a:pt x="3" y="52"/>
                  </a:lnTo>
                  <a:lnTo>
                    <a:pt x="1" y="57"/>
                  </a:lnTo>
                  <a:lnTo>
                    <a:pt x="0" y="64"/>
                  </a:lnTo>
                  <a:lnTo>
                    <a:pt x="0" y="112"/>
                  </a:lnTo>
                  <a:lnTo>
                    <a:pt x="0" y="112"/>
                  </a:lnTo>
                  <a:lnTo>
                    <a:pt x="1" y="119"/>
                  </a:lnTo>
                  <a:lnTo>
                    <a:pt x="3" y="125"/>
                  </a:lnTo>
                  <a:lnTo>
                    <a:pt x="6" y="131"/>
                  </a:lnTo>
                  <a:lnTo>
                    <a:pt x="11" y="137"/>
                  </a:lnTo>
                  <a:lnTo>
                    <a:pt x="16" y="143"/>
                  </a:lnTo>
                  <a:lnTo>
                    <a:pt x="23" y="147"/>
                  </a:lnTo>
                  <a:lnTo>
                    <a:pt x="32" y="153"/>
                  </a:lnTo>
                  <a:lnTo>
                    <a:pt x="40" y="157"/>
                  </a:lnTo>
                  <a:lnTo>
                    <a:pt x="50" y="162"/>
                  </a:lnTo>
                  <a:lnTo>
                    <a:pt x="61" y="165"/>
                  </a:lnTo>
                  <a:lnTo>
                    <a:pt x="73" y="168"/>
                  </a:lnTo>
                  <a:lnTo>
                    <a:pt x="87" y="170"/>
                  </a:lnTo>
                  <a:lnTo>
                    <a:pt x="100" y="173"/>
                  </a:lnTo>
                  <a:lnTo>
                    <a:pt x="114" y="175"/>
                  </a:lnTo>
                  <a:lnTo>
                    <a:pt x="129" y="176"/>
                  </a:lnTo>
                  <a:lnTo>
                    <a:pt x="145" y="176"/>
                  </a:lnTo>
                  <a:lnTo>
                    <a:pt x="145" y="176"/>
                  </a:lnTo>
                  <a:lnTo>
                    <a:pt x="161" y="176"/>
                  </a:lnTo>
                  <a:lnTo>
                    <a:pt x="175" y="175"/>
                  </a:lnTo>
                  <a:lnTo>
                    <a:pt x="191" y="173"/>
                  </a:lnTo>
                  <a:lnTo>
                    <a:pt x="204" y="170"/>
                  </a:lnTo>
                  <a:lnTo>
                    <a:pt x="217" y="168"/>
                  </a:lnTo>
                  <a:lnTo>
                    <a:pt x="229" y="165"/>
                  </a:lnTo>
                  <a:lnTo>
                    <a:pt x="240" y="162"/>
                  </a:lnTo>
                  <a:lnTo>
                    <a:pt x="250" y="157"/>
                  </a:lnTo>
                  <a:lnTo>
                    <a:pt x="259" y="153"/>
                  </a:lnTo>
                  <a:lnTo>
                    <a:pt x="268" y="147"/>
                  </a:lnTo>
                  <a:lnTo>
                    <a:pt x="274" y="143"/>
                  </a:lnTo>
                  <a:lnTo>
                    <a:pt x="280" y="137"/>
                  </a:lnTo>
                  <a:lnTo>
                    <a:pt x="284" y="131"/>
                  </a:lnTo>
                  <a:lnTo>
                    <a:pt x="287" y="125"/>
                  </a:lnTo>
                  <a:lnTo>
                    <a:pt x="290" y="119"/>
                  </a:lnTo>
                  <a:lnTo>
                    <a:pt x="291" y="112"/>
                  </a:lnTo>
                  <a:lnTo>
                    <a:pt x="291" y="64"/>
                  </a:lnTo>
                  <a:lnTo>
                    <a:pt x="291" y="64"/>
                  </a:lnTo>
                  <a:lnTo>
                    <a:pt x="290" y="57"/>
                  </a:lnTo>
                  <a:lnTo>
                    <a:pt x="287" y="52"/>
                  </a:lnTo>
                  <a:lnTo>
                    <a:pt x="284" y="45"/>
                  </a:lnTo>
                  <a:lnTo>
                    <a:pt x="280" y="40"/>
                  </a:lnTo>
                  <a:lnTo>
                    <a:pt x="274" y="34"/>
                  </a:lnTo>
                  <a:lnTo>
                    <a:pt x="268" y="29"/>
                  </a:lnTo>
                  <a:lnTo>
                    <a:pt x="259" y="23"/>
                  </a:lnTo>
                  <a:lnTo>
                    <a:pt x="250" y="19"/>
                  </a:lnTo>
                  <a:lnTo>
                    <a:pt x="240" y="15"/>
                  </a:lnTo>
                  <a:lnTo>
                    <a:pt x="229" y="11"/>
                  </a:lnTo>
                  <a:lnTo>
                    <a:pt x="217" y="8"/>
                  </a:lnTo>
                  <a:lnTo>
                    <a:pt x="204" y="6"/>
                  </a:lnTo>
                  <a:lnTo>
                    <a:pt x="191" y="4"/>
                  </a:lnTo>
                  <a:lnTo>
                    <a:pt x="175" y="1"/>
                  </a:lnTo>
                  <a:lnTo>
                    <a:pt x="161" y="1"/>
                  </a:lnTo>
                  <a:lnTo>
                    <a:pt x="145" y="0"/>
                  </a:lnTo>
                  <a:lnTo>
                    <a:pt x="145" y="0"/>
                  </a:lnTo>
                  <a:close/>
                  <a:moveTo>
                    <a:pt x="61" y="144"/>
                  </a:moveTo>
                  <a:lnTo>
                    <a:pt x="61" y="144"/>
                  </a:lnTo>
                  <a:lnTo>
                    <a:pt x="57" y="143"/>
                  </a:lnTo>
                  <a:lnTo>
                    <a:pt x="53" y="140"/>
                  </a:lnTo>
                  <a:lnTo>
                    <a:pt x="50" y="136"/>
                  </a:lnTo>
                  <a:lnTo>
                    <a:pt x="49" y="131"/>
                  </a:lnTo>
                  <a:lnTo>
                    <a:pt x="49" y="131"/>
                  </a:lnTo>
                  <a:lnTo>
                    <a:pt x="50" y="126"/>
                  </a:lnTo>
                  <a:lnTo>
                    <a:pt x="53" y="123"/>
                  </a:lnTo>
                  <a:lnTo>
                    <a:pt x="57" y="120"/>
                  </a:lnTo>
                  <a:lnTo>
                    <a:pt x="61" y="119"/>
                  </a:lnTo>
                  <a:lnTo>
                    <a:pt x="61" y="119"/>
                  </a:lnTo>
                  <a:lnTo>
                    <a:pt x="66" y="120"/>
                  </a:lnTo>
                  <a:lnTo>
                    <a:pt x="70" y="123"/>
                  </a:lnTo>
                  <a:lnTo>
                    <a:pt x="72" y="126"/>
                  </a:lnTo>
                  <a:lnTo>
                    <a:pt x="73" y="131"/>
                  </a:lnTo>
                  <a:lnTo>
                    <a:pt x="73" y="131"/>
                  </a:lnTo>
                  <a:lnTo>
                    <a:pt x="72" y="136"/>
                  </a:lnTo>
                  <a:lnTo>
                    <a:pt x="70" y="140"/>
                  </a:lnTo>
                  <a:lnTo>
                    <a:pt x="66" y="143"/>
                  </a:lnTo>
                  <a:lnTo>
                    <a:pt x="61" y="144"/>
                  </a:lnTo>
                  <a:lnTo>
                    <a:pt x="61" y="144"/>
                  </a:lnTo>
                  <a:close/>
                  <a:moveTo>
                    <a:pt x="145" y="113"/>
                  </a:moveTo>
                  <a:lnTo>
                    <a:pt x="145" y="113"/>
                  </a:lnTo>
                  <a:lnTo>
                    <a:pt x="121" y="113"/>
                  </a:lnTo>
                  <a:lnTo>
                    <a:pt x="98" y="110"/>
                  </a:lnTo>
                  <a:lnTo>
                    <a:pt x="76" y="105"/>
                  </a:lnTo>
                  <a:lnTo>
                    <a:pt x="57" y="99"/>
                  </a:lnTo>
                  <a:lnTo>
                    <a:pt x="39" y="90"/>
                  </a:lnTo>
                  <a:lnTo>
                    <a:pt x="24" y="81"/>
                  </a:lnTo>
                  <a:lnTo>
                    <a:pt x="12" y="72"/>
                  </a:lnTo>
                  <a:lnTo>
                    <a:pt x="6" y="65"/>
                  </a:lnTo>
                  <a:lnTo>
                    <a:pt x="2" y="60"/>
                  </a:lnTo>
                  <a:lnTo>
                    <a:pt x="2" y="60"/>
                  </a:lnTo>
                  <a:lnTo>
                    <a:pt x="14" y="69"/>
                  </a:lnTo>
                  <a:lnTo>
                    <a:pt x="27" y="79"/>
                  </a:lnTo>
                  <a:lnTo>
                    <a:pt x="43" y="87"/>
                  </a:lnTo>
                  <a:lnTo>
                    <a:pt x="60" y="94"/>
                  </a:lnTo>
                  <a:lnTo>
                    <a:pt x="79" y="99"/>
                  </a:lnTo>
                  <a:lnTo>
                    <a:pt x="100" y="103"/>
                  </a:lnTo>
                  <a:lnTo>
                    <a:pt x="122" y="106"/>
                  </a:lnTo>
                  <a:lnTo>
                    <a:pt x="145" y="107"/>
                  </a:lnTo>
                  <a:lnTo>
                    <a:pt x="145" y="107"/>
                  </a:lnTo>
                  <a:lnTo>
                    <a:pt x="169" y="106"/>
                  </a:lnTo>
                  <a:lnTo>
                    <a:pt x="191" y="103"/>
                  </a:lnTo>
                  <a:lnTo>
                    <a:pt x="212" y="99"/>
                  </a:lnTo>
                  <a:lnTo>
                    <a:pt x="230" y="94"/>
                  </a:lnTo>
                  <a:lnTo>
                    <a:pt x="248" y="87"/>
                  </a:lnTo>
                  <a:lnTo>
                    <a:pt x="263" y="79"/>
                  </a:lnTo>
                  <a:lnTo>
                    <a:pt x="276" y="69"/>
                  </a:lnTo>
                  <a:lnTo>
                    <a:pt x="288" y="60"/>
                  </a:lnTo>
                  <a:lnTo>
                    <a:pt x="288" y="60"/>
                  </a:lnTo>
                  <a:lnTo>
                    <a:pt x="284" y="65"/>
                  </a:lnTo>
                  <a:lnTo>
                    <a:pt x="279" y="72"/>
                  </a:lnTo>
                  <a:lnTo>
                    <a:pt x="266" y="81"/>
                  </a:lnTo>
                  <a:lnTo>
                    <a:pt x="251" y="90"/>
                  </a:lnTo>
                  <a:lnTo>
                    <a:pt x="234" y="99"/>
                  </a:lnTo>
                  <a:lnTo>
                    <a:pt x="215" y="105"/>
                  </a:lnTo>
                  <a:lnTo>
                    <a:pt x="193" y="110"/>
                  </a:lnTo>
                  <a:lnTo>
                    <a:pt x="170" y="113"/>
                  </a:lnTo>
                  <a:lnTo>
                    <a:pt x="145" y="113"/>
                  </a:lnTo>
                  <a:lnTo>
                    <a:pt x="145" y="113"/>
                  </a:lnTo>
                  <a:close/>
                  <a:moveTo>
                    <a:pt x="145" y="297"/>
                  </a:moveTo>
                  <a:lnTo>
                    <a:pt x="145" y="297"/>
                  </a:lnTo>
                  <a:lnTo>
                    <a:pt x="117" y="295"/>
                  </a:lnTo>
                  <a:lnTo>
                    <a:pt x="91" y="292"/>
                  </a:lnTo>
                  <a:lnTo>
                    <a:pt x="68" y="288"/>
                  </a:lnTo>
                  <a:lnTo>
                    <a:pt x="48" y="281"/>
                  </a:lnTo>
                  <a:lnTo>
                    <a:pt x="39" y="277"/>
                  </a:lnTo>
                  <a:lnTo>
                    <a:pt x="31" y="272"/>
                  </a:lnTo>
                  <a:lnTo>
                    <a:pt x="24" y="268"/>
                  </a:lnTo>
                  <a:lnTo>
                    <a:pt x="17" y="264"/>
                  </a:lnTo>
                  <a:lnTo>
                    <a:pt x="12" y="258"/>
                  </a:lnTo>
                  <a:lnTo>
                    <a:pt x="8" y="253"/>
                  </a:lnTo>
                  <a:lnTo>
                    <a:pt x="4" y="247"/>
                  </a:lnTo>
                  <a:lnTo>
                    <a:pt x="2" y="242"/>
                  </a:lnTo>
                  <a:lnTo>
                    <a:pt x="2" y="242"/>
                  </a:lnTo>
                  <a:lnTo>
                    <a:pt x="0" y="246"/>
                  </a:lnTo>
                  <a:lnTo>
                    <a:pt x="0" y="252"/>
                  </a:lnTo>
                  <a:lnTo>
                    <a:pt x="0" y="299"/>
                  </a:lnTo>
                  <a:lnTo>
                    <a:pt x="0" y="299"/>
                  </a:lnTo>
                  <a:lnTo>
                    <a:pt x="1" y="305"/>
                  </a:lnTo>
                  <a:lnTo>
                    <a:pt x="3" y="312"/>
                  </a:lnTo>
                  <a:lnTo>
                    <a:pt x="6" y="319"/>
                  </a:lnTo>
                  <a:lnTo>
                    <a:pt x="11" y="324"/>
                  </a:lnTo>
                  <a:lnTo>
                    <a:pt x="16" y="330"/>
                  </a:lnTo>
                  <a:lnTo>
                    <a:pt x="23" y="335"/>
                  </a:lnTo>
                  <a:lnTo>
                    <a:pt x="32" y="339"/>
                  </a:lnTo>
                  <a:lnTo>
                    <a:pt x="40" y="344"/>
                  </a:lnTo>
                  <a:lnTo>
                    <a:pt x="50" y="348"/>
                  </a:lnTo>
                  <a:lnTo>
                    <a:pt x="61" y="351"/>
                  </a:lnTo>
                  <a:lnTo>
                    <a:pt x="73" y="355"/>
                  </a:lnTo>
                  <a:lnTo>
                    <a:pt x="87" y="358"/>
                  </a:lnTo>
                  <a:lnTo>
                    <a:pt x="100" y="360"/>
                  </a:lnTo>
                  <a:lnTo>
                    <a:pt x="114" y="361"/>
                  </a:lnTo>
                  <a:lnTo>
                    <a:pt x="129" y="362"/>
                  </a:lnTo>
                  <a:lnTo>
                    <a:pt x="145" y="362"/>
                  </a:lnTo>
                  <a:lnTo>
                    <a:pt x="145" y="362"/>
                  </a:lnTo>
                  <a:lnTo>
                    <a:pt x="161" y="362"/>
                  </a:lnTo>
                  <a:lnTo>
                    <a:pt x="175" y="361"/>
                  </a:lnTo>
                  <a:lnTo>
                    <a:pt x="191" y="360"/>
                  </a:lnTo>
                  <a:lnTo>
                    <a:pt x="204" y="358"/>
                  </a:lnTo>
                  <a:lnTo>
                    <a:pt x="217" y="355"/>
                  </a:lnTo>
                  <a:lnTo>
                    <a:pt x="229" y="351"/>
                  </a:lnTo>
                  <a:lnTo>
                    <a:pt x="240" y="348"/>
                  </a:lnTo>
                  <a:lnTo>
                    <a:pt x="250" y="344"/>
                  </a:lnTo>
                  <a:lnTo>
                    <a:pt x="259" y="339"/>
                  </a:lnTo>
                  <a:lnTo>
                    <a:pt x="268" y="335"/>
                  </a:lnTo>
                  <a:lnTo>
                    <a:pt x="274" y="330"/>
                  </a:lnTo>
                  <a:lnTo>
                    <a:pt x="280" y="324"/>
                  </a:lnTo>
                  <a:lnTo>
                    <a:pt x="284" y="319"/>
                  </a:lnTo>
                  <a:lnTo>
                    <a:pt x="287" y="312"/>
                  </a:lnTo>
                  <a:lnTo>
                    <a:pt x="290" y="305"/>
                  </a:lnTo>
                  <a:lnTo>
                    <a:pt x="291" y="299"/>
                  </a:lnTo>
                  <a:lnTo>
                    <a:pt x="291" y="252"/>
                  </a:lnTo>
                  <a:lnTo>
                    <a:pt x="291" y="252"/>
                  </a:lnTo>
                  <a:lnTo>
                    <a:pt x="291" y="246"/>
                  </a:lnTo>
                  <a:lnTo>
                    <a:pt x="288" y="242"/>
                  </a:lnTo>
                  <a:lnTo>
                    <a:pt x="288" y="242"/>
                  </a:lnTo>
                  <a:lnTo>
                    <a:pt x="286" y="247"/>
                  </a:lnTo>
                  <a:lnTo>
                    <a:pt x="283" y="253"/>
                  </a:lnTo>
                  <a:lnTo>
                    <a:pt x="279" y="258"/>
                  </a:lnTo>
                  <a:lnTo>
                    <a:pt x="273" y="264"/>
                  </a:lnTo>
                  <a:lnTo>
                    <a:pt x="266" y="268"/>
                  </a:lnTo>
                  <a:lnTo>
                    <a:pt x="260" y="272"/>
                  </a:lnTo>
                  <a:lnTo>
                    <a:pt x="251" y="277"/>
                  </a:lnTo>
                  <a:lnTo>
                    <a:pt x="242" y="281"/>
                  </a:lnTo>
                  <a:lnTo>
                    <a:pt x="223" y="288"/>
                  </a:lnTo>
                  <a:lnTo>
                    <a:pt x="200" y="292"/>
                  </a:lnTo>
                  <a:lnTo>
                    <a:pt x="173" y="295"/>
                  </a:lnTo>
                  <a:lnTo>
                    <a:pt x="145" y="297"/>
                  </a:lnTo>
                  <a:lnTo>
                    <a:pt x="145" y="297"/>
                  </a:lnTo>
                  <a:close/>
                  <a:moveTo>
                    <a:pt x="61" y="334"/>
                  </a:moveTo>
                  <a:lnTo>
                    <a:pt x="61" y="334"/>
                  </a:lnTo>
                  <a:lnTo>
                    <a:pt x="57" y="333"/>
                  </a:lnTo>
                  <a:lnTo>
                    <a:pt x="53" y="330"/>
                  </a:lnTo>
                  <a:lnTo>
                    <a:pt x="50" y="326"/>
                  </a:lnTo>
                  <a:lnTo>
                    <a:pt x="49" y="322"/>
                  </a:lnTo>
                  <a:lnTo>
                    <a:pt x="49" y="322"/>
                  </a:lnTo>
                  <a:lnTo>
                    <a:pt x="50" y="316"/>
                  </a:lnTo>
                  <a:lnTo>
                    <a:pt x="53" y="313"/>
                  </a:lnTo>
                  <a:lnTo>
                    <a:pt x="57" y="310"/>
                  </a:lnTo>
                  <a:lnTo>
                    <a:pt x="61" y="309"/>
                  </a:lnTo>
                  <a:lnTo>
                    <a:pt x="61" y="309"/>
                  </a:lnTo>
                  <a:lnTo>
                    <a:pt x="66" y="310"/>
                  </a:lnTo>
                  <a:lnTo>
                    <a:pt x="70" y="313"/>
                  </a:lnTo>
                  <a:lnTo>
                    <a:pt x="72" y="316"/>
                  </a:lnTo>
                  <a:lnTo>
                    <a:pt x="73" y="322"/>
                  </a:lnTo>
                  <a:lnTo>
                    <a:pt x="73" y="322"/>
                  </a:lnTo>
                  <a:lnTo>
                    <a:pt x="72" y="326"/>
                  </a:lnTo>
                  <a:lnTo>
                    <a:pt x="70" y="330"/>
                  </a:lnTo>
                  <a:lnTo>
                    <a:pt x="66" y="333"/>
                  </a:lnTo>
                  <a:lnTo>
                    <a:pt x="61" y="334"/>
                  </a:lnTo>
                  <a:lnTo>
                    <a:pt x="61" y="334"/>
                  </a:lnTo>
                  <a:close/>
                  <a:moveTo>
                    <a:pt x="145" y="203"/>
                  </a:moveTo>
                  <a:lnTo>
                    <a:pt x="145" y="203"/>
                  </a:lnTo>
                  <a:lnTo>
                    <a:pt x="117" y="202"/>
                  </a:lnTo>
                  <a:lnTo>
                    <a:pt x="92" y="199"/>
                  </a:lnTo>
                  <a:lnTo>
                    <a:pt x="69" y="193"/>
                  </a:lnTo>
                  <a:lnTo>
                    <a:pt x="48" y="187"/>
                  </a:lnTo>
                  <a:lnTo>
                    <a:pt x="32" y="179"/>
                  </a:lnTo>
                  <a:lnTo>
                    <a:pt x="24" y="175"/>
                  </a:lnTo>
                  <a:lnTo>
                    <a:pt x="17" y="170"/>
                  </a:lnTo>
                  <a:lnTo>
                    <a:pt x="12" y="165"/>
                  </a:lnTo>
                  <a:lnTo>
                    <a:pt x="8" y="159"/>
                  </a:lnTo>
                  <a:lnTo>
                    <a:pt x="4" y="154"/>
                  </a:lnTo>
                  <a:lnTo>
                    <a:pt x="2" y="148"/>
                  </a:lnTo>
                  <a:lnTo>
                    <a:pt x="2" y="148"/>
                  </a:lnTo>
                  <a:lnTo>
                    <a:pt x="0" y="153"/>
                  </a:lnTo>
                  <a:lnTo>
                    <a:pt x="0" y="157"/>
                  </a:lnTo>
                  <a:lnTo>
                    <a:pt x="0" y="205"/>
                  </a:lnTo>
                  <a:lnTo>
                    <a:pt x="0" y="205"/>
                  </a:lnTo>
                  <a:lnTo>
                    <a:pt x="1" y="212"/>
                  </a:lnTo>
                  <a:lnTo>
                    <a:pt x="3" y="219"/>
                  </a:lnTo>
                  <a:lnTo>
                    <a:pt x="6" y="224"/>
                  </a:lnTo>
                  <a:lnTo>
                    <a:pt x="11" y="231"/>
                  </a:lnTo>
                  <a:lnTo>
                    <a:pt x="16" y="236"/>
                  </a:lnTo>
                  <a:lnTo>
                    <a:pt x="23" y="242"/>
                  </a:lnTo>
                  <a:lnTo>
                    <a:pt x="32" y="246"/>
                  </a:lnTo>
                  <a:lnTo>
                    <a:pt x="40" y="250"/>
                  </a:lnTo>
                  <a:lnTo>
                    <a:pt x="50" y="255"/>
                  </a:lnTo>
                  <a:lnTo>
                    <a:pt x="61" y="258"/>
                  </a:lnTo>
                  <a:lnTo>
                    <a:pt x="73" y="261"/>
                  </a:lnTo>
                  <a:lnTo>
                    <a:pt x="87" y="265"/>
                  </a:lnTo>
                  <a:lnTo>
                    <a:pt x="100" y="267"/>
                  </a:lnTo>
                  <a:lnTo>
                    <a:pt x="114" y="268"/>
                  </a:lnTo>
                  <a:lnTo>
                    <a:pt x="129" y="269"/>
                  </a:lnTo>
                  <a:lnTo>
                    <a:pt x="145" y="269"/>
                  </a:lnTo>
                  <a:lnTo>
                    <a:pt x="145" y="269"/>
                  </a:lnTo>
                  <a:lnTo>
                    <a:pt x="161" y="269"/>
                  </a:lnTo>
                  <a:lnTo>
                    <a:pt x="175" y="268"/>
                  </a:lnTo>
                  <a:lnTo>
                    <a:pt x="191" y="267"/>
                  </a:lnTo>
                  <a:lnTo>
                    <a:pt x="204" y="265"/>
                  </a:lnTo>
                  <a:lnTo>
                    <a:pt x="217" y="261"/>
                  </a:lnTo>
                  <a:lnTo>
                    <a:pt x="229" y="258"/>
                  </a:lnTo>
                  <a:lnTo>
                    <a:pt x="240" y="255"/>
                  </a:lnTo>
                  <a:lnTo>
                    <a:pt x="250" y="250"/>
                  </a:lnTo>
                  <a:lnTo>
                    <a:pt x="259" y="246"/>
                  </a:lnTo>
                  <a:lnTo>
                    <a:pt x="268" y="242"/>
                  </a:lnTo>
                  <a:lnTo>
                    <a:pt x="274" y="236"/>
                  </a:lnTo>
                  <a:lnTo>
                    <a:pt x="280" y="231"/>
                  </a:lnTo>
                  <a:lnTo>
                    <a:pt x="284" y="224"/>
                  </a:lnTo>
                  <a:lnTo>
                    <a:pt x="287" y="219"/>
                  </a:lnTo>
                  <a:lnTo>
                    <a:pt x="290" y="212"/>
                  </a:lnTo>
                  <a:lnTo>
                    <a:pt x="291" y="205"/>
                  </a:lnTo>
                  <a:lnTo>
                    <a:pt x="291" y="157"/>
                  </a:lnTo>
                  <a:lnTo>
                    <a:pt x="291" y="157"/>
                  </a:lnTo>
                  <a:lnTo>
                    <a:pt x="290" y="153"/>
                  </a:lnTo>
                  <a:lnTo>
                    <a:pt x="288" y="148"/>
                  </a:lnTo>
                  <a:lnTo>
                    <a:pt x="288" y="148"/>
                  </a:lnTo>
                  <a:lnTo>
                    <a:pt x="286" y="154"/>
                  </a:lnTo>
                  <a:lnTo>
                    <a:pt x="283" y="159"/>
                  </a:lnTo>
                  <a:lnTo>
                    <a:pt x="279" y="165"/>
                  </a:lnTo>
                  <a:lnTo>
                    <a:pt x="273" y="170"/>
                  </a:lnTo>
                  <a:lnTo>
                    <a:pt x="266" y="175"/>
                  </a:lnTo>
                  <a:lnTo>
                    <a:pt x="259" y="179"/>
                  </a:lnTo>
                  <a:lnTo>
                    <a:pt x="242" y="187"/>
                  </a:lnTo>
                  <a:lnTo>
                    <a:pt x="222" y="193"/>
                  </a:lnTo>
                  <a:lnTo>
                    <a:pt x="198" y="199"/>
                  </a:lnTo>
                  <a:lnTo>
                    <a:pt x="173" y="202"/>
                  </a:lnTo>
                  <a:lnTo>
                    <a:pt x="145" y="203"/>
                  </a:lnTo>
                  <a:lnTo>
                    <a:pt x="145" y="203"/>
                  </a:lnTo>
                  <a:close/>
                  <a:moveTo>
                    <a:pt x="61" y="238"/>
                  </a:moveTo>
                  <a:lnTo>
                    <a:pt x="61" y="238"/>
                  </a:lnTo>
                  <a:lnTo>
                    <a:pt x="57" y="237"/>
                  </a:lnTo>
                  <a:lnTo>
                    <a:pt x="53" y="234"/>
                  </a:lnTo>
                  <a:lnTo>
                    <a:pt x="50" y="231"/>
                  </a:lnTo>
                  <a:lnTo>
                    <a:pt x="49" y="225"/>
                  </a:lnTo>
                  <a:lnTo>
                    <a:pt x="49" y="225"/>
                  </a:lnTo>
                  <a:lnTo>
                    <a:pt x="50" y="221"/>
                  </a:lnTo>
                  <a:lnTo>
                    <a:pt x="53" y="218"/>
                  </a:lnTo>
                  <a:lnTo>
                    <a:pt x="57" y="214"/>
                  </a:lnTo>
                  <a:lnTo>
                    <a:pt x="61" y="213"/>
                  </a:lnTo>
                  <a:lnTo>
                    <a:pt x="61" y="213"/>
                  </a:lnTo>
                  <a:lnTo>
                    <a:pt x="66" y="214"/>
                  </a:lnTo>
                  <a:lnTo>
                    <a:pt x="70" y="218"/>
                  </a:lnTo>
                  <a:lnTo>
                    <a:pt x="72" y="221"/>
                  </a:lnTo>
                  <a:lnTo>
                    <a:pt x="73" y="225"/>
                  </a:lnTo>
                  <a:lnTo>
                    <a:pt x="73" y="225"/>
                  </a:lnTo>
                  <a:lnTo>
                    <a:pt x="72" y="231"/>
                  </a:lnTo>
                  <a:lnTo>
                    <a:pt x="70" y="234"/>
                  </a:lnTo>
                  <a:lnTo>
                    <a:pt x="66" y="237"/>
                  </a:lnTo>
                  <a:lnTo>
                    <a:pt x="61" y="238"/>
                  </a:lnTo>
                  <a:lnTo>
                    <a:pt x="61" y="238"/>
                  </a:lnTo>
                  <a:close/>
                </a:path>
              </a:pathLst>
            </a:custGeom>
            <a:solidFill>
              <a:srgbClr val="2298F0"/>
            </a:solidFill>
            <a:ln>
              <a:noFill/>
            </a:ln>
          </p:spPr>
          <p:txBody>
            <a:bodyPr vert="horz" wrap="square" lIns="109753" tIns="54877" rIns="109753" bIns="54877" numCol="1" anchor="t" anchorCtr="0" compatLnSpc="1">
              <a:prstTxWarp prst="textNoShape">
                <a:avLst/>
              </a:prstTxWarp>
            </a:bodyPr>
            <a:lstStyle/>
            <a:p>
              <a:pPr defTabSz="1097554">
                <a:defRPr/>
              </a:pPr>
              <a:endParaRPr lang="zh-CN" altLang="en-US" sz="2161" kern="0">
                <a:solidFill>
                  <a:srgbClr val="B2B2B2"/>
                </a:solidFill>
                <a:latin typeface="Arial" panose="020B0604020202020204" pitchFamily="34" charset="0"/>
              </a:endParaRPr>
            </a:p>
          </p:txBody>
        </p:sp>
        <p:sp>
          <p:nvSpPr>
            <p:cNvPr id="23" name="Freeform 131">
              <a:extLst>
                <a:ext uri="{FF2B5EF4-FFF2-40B4-BE49-F238E27FC236}">
                  <a16:creationId xmlns:a16="http://schemas.microsoft.com/office/drawing/2014/main" id="{F1776CB7-74DF-4332-B460-F4DB388E69A8}"/>
                </a:ext>
              </a:extLst>
            </p:cNvPr>
            <p:cNvSpPr>
              <a:spLocks noEditPoints="1"/>
            </p:cNvSpPr>
            <p:nvPr/>
          </p:nvSpPr>
          <p:spPr bwMode="auto">
            <a:xfrm>
              <a:off x="2690553" y="4516716"/>
              <a:ext cx="151851" cy="289405"/>
            </a:xfrm>
            <a:custGeom>
              <a:avLst/>
              <a:gdLst>
                <a:gd name="T0" fmla="*/ 100 w 291"/>
                <a:gd name="T1" fmla="*/ 4 h 362"/>
                <a:gd name="T2" fmla="*/ 40 w 291"/>
                <a:gd name="T3" fmla="*/ 19 h 362"/>
                <a:gd name="T4" fmla="*/ 6 w 291"/>
                <a:gd name="T5" fmla="*/ 45 h 362"/>
                <a:gd name="T6" fmla="*/ 0 w 291"/>
                <a:gd name="T7" fmla="*/ 112 h 362"/>
                <a:gd name="T8" fmla="*/ 16 w 291"/>
                <a:gd name="T9" fmla="*/ 143 h 362"/>
                <a:gd name="T10" fmla="*/ 61 w 291"/>
                <a:gd name="T11" fmla="*/ 165 h 362"/>
                <a:gd name="T12" fmla="*/ 129 w 291"/>
                <a:gd name="T13" fmla="*/ 176 h 362"/>
                <a:gd name="T14" fmla="*/ 191 w 291"/>
                <a:gd name="T15" fmla="*/ 173 h 362"/>
                <a:gd name="T16" fmla="*/ 250 w 291"/>
                <a:gd name="T17" fmla="*/ 157 h 362"/>
                <a:gd name="T18" fmla="*/ 284 w 291"/>
                <a:gd name="T19" fmla="*/ 131 h 362"/>
                <a:gd name="T20" fmla="*/ 291 w 291"/>
                <a:gd name="T21" fmla="*/ 64 h 362"/>
                <a:gd name="T22" fmla="*/ 274 w 291"/>
                <a:gd name="T23" fmla="*/ 34 h 362"/>
                <a:gd name="T24" fmla="*/ 229 w 291"/>
                <a:gd name="T25" fmla="*/ 11 h 362"/>
                <a:gd name="T26" fmla="*/ 161 w 291"/>
                <a:gd name="T27" fmla="*/ 1 h 362"/>
                <a:gd name="T28" fmla="*/ 57 w 291"/>
                <a:gd name="T29" fmla="*/ 143 h 362"/>
                <a:gd name="T30" fmla="*/ 50 w 291"/>
                <a:gd name="T31" fmla="*/ 126 h 362"/>
                <a:gd name="T32" fmla="*/ 66 w 291"/>
                <a:gd name="T33" fmla="*/ 120 h 362"/>
                <a:gd name="T34" fmla="*/ 72 w 291"/>
                <a:gd name="T35" fmla="*/ 136 h 362"/>
                <a:gd name="T36" fmla="*/ 145 w 291"/>
                <a:gd name="T37" fmla="*/ 113 h 362"/>
                <a:gd name="T38" fmla="*/ 57 w 291"/>
                <a:gd name="T39" fmla="*/ 99 h 362"/>
                <a:gd name="T40" fmla="*/ 2 w 291"/>
                <a:gd name="T41" fmla="*/ 60 h 362"/>
                <a:gd name="T42" fmla="*/ 60 w 291"/>
                <a:gd name="T43" fmla="*/ 94 h 362"/>
                <a:gd name="T44" fmla="*/ 145 w 291"/>
                <a:gd name="T45" fmla="*/ 107 h 362"/>
                <a:gd name="T46" fmla="*/ 248 w 291"/>
                <a:gd name="T47" fmla="*/ 87 h 362"/>
                <a:gd name="T48" fmla="*/ 284 w 291"/>
                <a:gd name="T49" fmla="*/ 65 h 362"/>
                <a:gd name="T50" fmla="*/ 215 w 291"/>
                <a:gd name="T51" fmla="*/ 105 h 362"/>
                <a:gd name="T52" fmla="*/ 145 w 291"/>
                <a:gd name="T53" fmla="*/ 297 h 362"/>
                <a:gd name="T54" fmla="*/ 48 w 291"/>
                <a:gd name="T55" fmla="*/ 281 h 362"/>
                <a:gd name="T56" fmla="*/ 12 w 291"/>
                <a:gd name="T57" fmla="*/ 258 h 362"/>
                <a:gd name="T58" fmla="*/ 0 w 291"/>
                <a:gd name="T59" fmla="*/ 246 h 362"/>
                <a:gd name="T60" fmla="*/ 3 w 291"/>
                <a:gd name="T61" fmla="*/ 312 h 362"/>
                <a:gd name="T62" fmla="*/ 32 w 291"/>
                <a:gd name="T63" fmla="*/ 339 h 362"/>
                <a:gd name="T64" fmla="*/ 87 w 291"/>
                <a:gd name="T65" fmla="*/ 358 h 362"/>
                <a:gd name="T66" fmla="*/ 145 w 291"/>
                <a:gd name="T67" fmla="*/ 362 h 362"/>
                <a:gd name="T68" fmla="*/ 217 w 291"/>
                <a:gd name="T69" fmla="*/ 355 h 362"/>
                <a:gd name="T70" fmla="*/ 268 w 291"/>
                <a:gd name="T71" fmla="*/ 335 h 362"/>
                <a:gd name="T72" fmla="*/ 290 w 291"/>
                <a:gd name="T73" fmla="*/ 305 h 362"/>
                <a:gd name="T74" fmla="*/ 288 w 291"/>
                <a:gd name="T75" fmla="*/ 242 h 362"/>
                <a:gd name="T76" fmla="*/ 273 w 291"/>
                <a:gd name="T77" fmla="*/ 264 h 362"/>
                <a:gd name="T78" fmla="*/ 223 w 291"/>
                <a:gd name="T79" fmla="*/ 288 h 362"/>
                <a:gd name="T80" fmla="*/ 61 w 291"/>
                <a:gd name="T81" fmla="*/ 334 h 362"/>
                <a:gd name="T82" fmla="*/ 49 w 291"/>
                <a:gd name="T83" fmla="*/ 322 h 362"/>
                <a:gd name="T84" fmla="*/ 61 w 291"/>
                <a:gd name="T85" fmla="*/ 309 h 362"/>
                <a:gd name="T86" fmla="*/ 73 w 291"/>
                <a:gd name="T87" fmla="*/ 322 h 362"/>
                <a:gd name="T88" fmla="*/ 61 w 291"/>
                <a:gd name="T89" fmla="*/ 334 h 362"/>
                <a:gd name="T90" fmla="*/ 92 w 291"/>
                <a:gd name="T91" fmla="*/ 199 h 362"/>
                <a:gd name="T92" fmla="*/ 17 w 291"/>
                <a:gd name="T93" fmla="*/ 170 h 362"/>
                <a:gd name="T94" fmla="*/ 2 w 291"/>
                <a:gd name="T95" fmla="*/ 148 h 362"/>
                <a:gd name="T96" fmla="*/ 1 w 291"/>
                <a:gd name="T97" fmla="*/ 212 h 362"/>
                <a:gd name="T98" fmla="*/ 23 w 291"/>
                <a:gd name="T99" fmla="*/ 242 h 362"/>
                <a:gd name="T100" fmla="*/ 73 w 291"/>
                <a:gd name="T101" fmla="*/ 261 h 362"/>
                <a:gd name="T102" fmla="*/ 145 w 291"/>
                <a:gd name="T103" fmla="*/ 269 h 362"/>
                <a:gd name="T104" fmla="*/ 204 w 291"/>
                <a:gd name="T105" fmla="*/ 265 h 362"/>
                <a:gd name="T106" fmla="*/ 259 w 291"/>
                <a:gd name="T107" fmla="*/ 246 h 362"/>
                <a:gd name="T108" fmla="*/ 287 w 291"/>
                <a:gd name="T109" fmla="*/ 219 h 362"/>
                <a:gd name="T110" fmla="*/ 290 w 291"/>
                <a:gd name="T111" fmla="*/ 153 h 362"/>
                <a:gd name="T112" fmla="*/ 279 w 291"/>
                <a:gd name="T113" fmla="*/ 165 h 362"/>
                <a:gd name="T114" fmla="*/ 222 w 291"/>
                <a:gd name="T115" fmla="*/ 193 h 362"/>
                <a:gd name="T116" fmla="*/ 61 w 291"/>
                <a:gd name="T117" fmla="*/ 238 h 362"/>
                <a:gd name="T118" fmla="*/ 49 w 291"/>
                <a:gd name="T119" fmla="*/ 225 h 362"/>
                <a:gd name="T120" fmla="*/ 61 w 291"/>
                <a:gd name="T121" fmla="*/ 213 h 362"/>
                <a:gd name="T122" fmla="*/ 73 w 291"/>
                <a:gd name="T123" fmla="*/ 225 h 362"/>
                <a:gd name="T124" fmla="*/ 61 w 291"/>
                <a:gd name="T125" fmla="*/ 238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91" h="362">
                  <a:moveTo>
                    <a:pt x="145" y="0"/>
                  </a:moveTo>
                  <a:lnTo>
                    <a:pt x="145" y="0"/>
                  </a:lnTo>
                  <a:lnTo>
                    <a:pt x="129" y="1"/>
                  </a:lnTo>
                  <a:lnTo>
                    <a:pt x="114" y="1"/>
                  </a:lnTo>
                  <a:lnTo>
                    <a:pt x="100" y="4"/>
                  </a:lnTo>
                  <a:lnTo>
                    <a:pt x="87" y="6"/>
                  </a:lnTo>
                  <a:lnTo>
                    <a:pt x="73" y="8"/>
                  </a:lnTo>
                  <a:lnTo>
                    <a:pt x="61" y="11"/>
                  </a:lnTo>
                  <a:lnTo>
                    <a:pt x="50" y="15"/>
                  </a:lnTo>
                  <a:lnTo>
                    <a:pt x="40" y="19"/>
                  </a:lnTo>
                  <a:lnTo>
                    <a:pt x="32" y="23"/>
                  </a:lnTo>
                  <a:lnTo>
                    <a:pt x="23" y="29"/>
                  </a:lnTo>
                  <a:lnTo>
                    <a:pt x="16" y="34"/>
                  </a:lnTo>
                  <a:lnTo>
                    <a:pt x="11" y="40"/>
                  </a:lnTo>
                  <a:lnTo>
                    <a:pt x="6" y="45"/>
                  </a:lnTo>
                  <a:lnTo>
                    <a:pt x="3" y="52"/>
                  </a:lnTo>
                  <a:lnTo>
                    <a:pt x="1" y="57"/>
                  </a:lnTo>
                  <a:lnTo>
                    <a:pt x="0" y="64"/>
                  </a:lnTo>
                  <a:lnTo>
                    <a:pt x="0" y="112"/>
                  </a:lnTo>
                  <a:lnTo>
                    <a:pt x="0" y="112"/>
                  </a:lnTo>
                  <a:lnTo>
                    <a:pt x="1" y="119"/>
                  </a:lnTo>
                  <a:lnTo>
                    <a:pt x="3" y="125"/>
                  </a:lnTo>
                  <a:lnTo>
                    <a:pt x="6" y="131"/>
                  </a:lnTo>
                  <a:lnTo>
                    <a:pt x="11" y="137"/>
                  </a:lnTo>
                  <a:lnTo>
                    <a:pt x="16" y="143"/>
                  </a:lnTo>
                  <a:lnTo>
                    <a:pt x="23" y="147"/>
                  </a:lnTo>
                  <a:lnTo>
                    <a:pt x="32" y="153"/>
                  </a:lnTo>
                  <a:lnTo>
                    <a:pt x="40" y="157"/>
                  </a:lnTo>
                  <a:lnTo>
                    <a:pt x="50" y="162"/>
                  </a:lnTo>
                  <a:lnTo>
                    <a:pt x="61" y="165"/>
                  </a:lnTo>
                  <a:lnTo>
                    <a:pt x="73" y="168"/>
                  </a:lnTo>
                  <a:lnTo>
                    <a:pt x="87" y="170"/>
                  </a:lnTo>
                  <a:lnTo>
                    <a:pt x="100" y="173"/>
                  </a:lnTo>
                  <a:lnTo>
                    <a:pt x="114" y="175"/>
                  </a:lnTo>
                  <a:lnTo>
                    <a:pt x="129" y="176"/>
                  </a:lnTo>
                  <a:lnTo>
                    <a:pt x="145" y="176"/>
                  </a:lnTo>
                  <a:lnTo>
                    <a:pt x="145" y="176"/>
                  </a:lnTo>
                  <a:lnTo>
                    <a:pt x="161" y="176"/>
                  </a:lnTo>
                  <a:lnTo>
                    <a:pt x="175" y="175"/>
                  </a:lnTo>
                  <a:lnTo>
                    <a:pt x="191" y="173"/>
                  </a:lnTo>
                  <a:lnTo>
                    <a:pt x="204" y="170"/>
                  </a:lnTo>
                  <a:lnTo>
                    <a:pt x="217" y="168"/>
                  </a:lnTo>
                  <a:lnTo>
                    <a:pt x="229" y="165"/>
                  </a:lnTo>
                  <a:lnTo>
                    <a:pt x="240" y="162"/>
                  </a:lnTo>
                  <a:lnTo>
                    <a:pt x="250" y="157"/>
                  </a:lnTo>
                  <a:lnTo>
                    <a:pt x="259" y="153"/>
                  </a:lnTo>
                  <a:lnTo>
                    <a:pt x="268" y="147"/>
                  </a:lnTo>
                  <a:lnTo>
                    <a:pt x="274" y="143"/>
                  </a:lnTo>
                  <a:lnTo>
                    <a:pt x="280" y="137"/>
                  </a:lnTo>
                  <a:lnTo>
                    <a:pt x="284" y="131"/>
                  </a:lnTo>
                  <a:lnTo>
                    <a:pt x="287" y="125"/>
                  </a:lnTo>
                  <a:lnTo>
                    <a:pt x="290" y="119"/>
                  </a:lnTo>
                  <a:lnTo>
                    <a:pt x="291" y="112"/>
                  </a:lnTo>
                  <a:lnTo>
                    <a:pt x="291" y="64"/>
                  </a:lnTo>
                  <a:lnTo>
                    <a:pt x="291" y="64"/>
                  </a:lnTo>
                  <a:lnTo>
                    <a:pt x="290" y="57"/>
                  </a:lnTo>
                  <a:lnTo>
                    <a:pt x="287" y="52"/>
                  </a:lnTo>
                  <a:lnTo>
                    <a:pt x="284" y="45"/>
                  </a:lnTo>
                  <a:lnTo>
                    <a:pt x="280" y="40"/>
                  </a:lnTo>
                  <a:lnTo>
                    <a:pt x="274" y="34"/>
                  </a:lnTo>
                  <a:lnTo>
                    <a:pt x="268" y="29"/>
                  </a:lnTo>
                  <a:lnTo>
                    <a:pt x="259" y="23"/>
                  </a:lnTo>
                  <a:lnTo>
                    <a:pt x="250" y="19"/>
                  </a:lnTo>
                  <a:lnTo>
                    <a:pt x="240" y="15"/>
                  </a:lnTo>
                  <a:lnTo>
                    <a:pt x="229" y="11"/>
                  </a:lnTo>
                  <a:lnTo>
                    <a:pt x="217" y="8"/>
                  </a:lnTo>
                  <a:lnTo>
                    <a:pt x="204" y="6"/>
                  </a:lnTo>
                  <a:lnTo>
                    <a:pt x="191" y="4"/>
                  </a:lnTo>
                  <a:lnTo>
                    <a:pt x="175" y="1"/>
                  </a:lnTo>
                  <a:lnTo>
                    <a:pt x="161" y="1"/>
                  </a:lnTo>
                  <a:lnTo>
                    <a:pt x="145" y="0"/>
                  </a:lnTo>
                  <a:lnTo>
                    <a:pt x="145" y="0"/>
                  </a:lnTo>
                  <a:close/>
                  <a:moveTo>
                    <a:pt x="61" y="144"/>
                  </a:moveTo>
                  <a:lnTo>
                    <a:pt x="61" y="144"/>
                  </a:lnTo>
                  <a:lnTo>
                    <a:pt x="57" y="143"/>
                  </a:lnTo>
                  <a:lnTo>
                    <a:pt x="53" y="140"/>
                  </a:lnTo>
                  <a:lnTo>
                    <a:pt x="50" y="136"/>
                  </a:lnTo>
                  <a:lnTo>
                    <a:pt x="49" y="131"/>
                  </a:lnTo>
                  <a:lnTo>
                    <a:pt x="49" y="131"/>
                  </a:lnTo>
                  <a:lnTo>
                    <a:pt x="50" y="126"/>
                  </a:lnTo>
                  <a:lnTo>
                    <a:pt x="53" y="123"/>
                  </a:lnTo>
                  <a:lnTo>
                    <a:pt x="57" y="120"/>
                  </a:lnTo>
                  <a:lnTo>
                    <a:pt x="61" y="119"/>
                  </a:lnTo>
                  <a:lnTo>
                    <a:pt x="61" y="119"/>
                  </a:lnTo>
                  <a:lnTo>
                    <a:pt x="66" y="120"/>
                  </a:lnTo>
                  <a:lnTo>
                    <a:pt x="70" y="123"/>
                  </a:lnTo>
                  <a:lnTo>
                    <a:pt x="72" y="126"/>
                  </a:lnTo>
                  <a:lnTo>
                    <a:pt x="73" y="131"/>
                  </a:lnTo>
                  <a:lnTo>
                    <a:pt x="73" y="131"/>
                  </a:lnTo>
                  <a:lnTo>
                    <a:pt x="72" y="136"/>
                  </a:lnTo>
                  <a:lnTo>
                    <a:pt x="70" y="140"/>
                  </a:lnTo>
                  <a:lnTo>
                    <a:pt x="66" y="143"/>
                  </a:lnTo>
                  <a:lnTo>
                    <a:pt x="61" y="144"/>
                  </a:lnTo>
                  <a:lnTo>
                    <a:pt x="61" y="144"/>
                  </a:lnTo>
                  <a:close/>
                  <a:moveTo>
                    <a:pt x="145" y="113"/>
                  </a:moveTo>
                  <a:lnTo>
                    <a:pt x="145" y="113"/>
                  </a:lnTo>
                  <a:lnTo>
                    <a:pt x="121" y="113"/>
                  </a:lnTo>
                  <a:lnTo>
                    <a:pt x="98" y="110"/>
                  </a:lnTo>
                  <a:lnTo>
                    <a:pt x="76" y="105"/>
                  </a:lnTo>
                  <a:lnTo>
                    <a:pt x="57" y="99"/>
                  </a:lnTo>
                  <a:lnTo>
                    <a:pt x="39" y="90"/>
                  </a:lnTo>
                  <a:lnTo>
                    <a:pt x="24" y="81"/>
                  </a:lnTo>
                  <a:lnTo>
                    <a:pt x="12" y="72"/>
                  </a:lnTo>
                  <a:lnTo>
                    <a:pt x="6" y="65"/>
                  </a:lnTo>
                  <a:lnTo>
                    <a:pt x="2" y="60"/>
                  </a:lnTo>
                  <a:lnTo>
                    <a:pt x="2" y="60"/>
                  </a:lnTo>
                  <a:lnTo>
                    <a:pt x="14" y="69"/>
                  </a:lnTo>
                  <a:lnTo>
                    <a:pt x="27" y="79"/>
                  </a:lnTo>
                  <a:lnTo>
                    <a:pt x="43" y="87"/>
                  </a:lnTo>
                  <a:lnTo>
                    <a:pt x="60" y="94"/>
                  </a:lnTo>
                  <a:lnTo>
                    <a:pt x="79" y="99"/>
                  </a:lnTo>
                  <a:lnTo>
                    <a:pt x="100" y="103"/>
                  </a:lnTo>
                  <a:lnTo>
                    <a:pt x="122" y="106"/>
                  </a:lnTo>
                  <a:lnTo>
                    <a:pt x="145" y="107"/>
                  </a:lnTo>
                  <a:lnTo>
                    <a:pt x="145" y="107"/>
                  </a:lnTo>
                  <a:lnTo>
                    <a:pt x="169" y="106"/>
                  </a:lnTo>
                  <a:lnTo>
                    <a:pt x="191" y="103"/>
                  </a:lnTo>
                  <a:lnTo>
                    <a:pt x="212" y="99"/>
                  </a:lnTo>
                  <a:lnTo>
                    <a:pt x="230" y="94"/>
                  </a:lnTo>
                  <a:lnTo>
                    <a:pt x="248" y="87"/>
                  </a:lnTo>
                  <a:lnTo>
                    <a:pt x="263" y="79"/>
                  </a:lnTo>
                  <a:lnTo>
                    <a:pt x="276" y="69"/>
                  </a:lnTo>
                  <a:lnTo>
                    <a:pt x="288" y="60"/>
                  </a:lnTo>
                  <a:lnTo>
                    <a:pt x="288" y="60"/>
                  </a:lnTo>
                  <a:lnTo>
                    <a:pt x="284" y="65"/>
                  </a:lnTo>
                  <a:lnTo>
                    <a:pt x="279" y="72"/>
                  </a:lnTo>
                  <a:lnTo>
                    <a:pt x="266" y="81"/>
                  </a:lnTo>
                  <a:lnTo>
                    <a:pt x="251" y="90"/>
                  </a:lnTo>
                  <a:lnTo>
                    <a:pt x="234" y="99"/>
                  </a:lnTo>
                  <a:lnTo>
                    <a:pt x="215" y="105"/>
                  </a:lnTo>
                  <a:lnTo>
                    <a:pt x="193" y="110"/>
                  </a:lnTo>
                  <a:lnTo>
                    <a:pt x="170" y="113"/>
                  </a:lnTo>
                  <a:lnTo>
                    <a:pt x="145" y="113"/>
                  </a:lnTo>
                  <a:lnTo>
                    <a:pt x="145" y="113"/>
                  </a:lnTo>
                  <a:close/>
                  <a:moveTo>
                    <a:pt x="145" y="297"/>
                  </a:moveTo>
                  <a:lnTo>
                    <a:pt x="145" y="297"/>
                  </a:lnTo>
                  <a:lnTo>
                    <a:pt x="117" y="295"/>
                  </a:lnTo>
                  <a:lnTo>
                    <a:pt x="91" y="292"/>
                  </a:lnTo>
                  <a:lnTo>
                    <a:pt x="68" y="288"/>
                  </a:lnTo>
                  <a:lnTo>
                    <a:pt x="48" y="281"/>
                  </a:lnTo>
                  <a:lnTo>
                    <a:pt x="39" y="277"/>
                  </a:lnTo>
                  <a:lnTo>
                    <a:pt x="31" y="272"/>
                  </a:lnTo>
                  <a:lnTo>
                    <a:pt x="24" y="268"/>
                  </a:lnTo>
                  <a:lnTo>
                    <a:pt x="17" y="264"/>
                  </a:lnTo>
                  <a:lnTo>
                    <a:pt x="12" y="258"/>
                  </a:lnTo>
                  <a:lnTo>
                    <a:pt x="8" y="253"/>
                  </a:lnTo>
                  <a:lnTo>
                    <a:pt x="4" y="247"/>
                  </a:lnTo>
                  <a:lnTo>
                    <a:pt x="2" y="242"/>
                  </a:lnTo>
                  <a:lnTo>
                    <a:pt x="2" y="242"/>
                  </a:lnTo>
                  <a:lnTo>
                    <a:pt x="0" y="246"/>
                  </a:lnTo>
                  <a:lnTo>
                    <a:pt x="0" y="252"/>
                  </a:lnTo>
                  <a:lnTo>
                    <a:pt x="0" y="299"/>
                  </a:lnTo>
                  <a:lnTo>
                    <a:pt x="0" y="299"/>
                  </a:lnTo>
                  <a:lnTo>
                    <a:pt x="1" y="305"/>
                  </a:lnTo>
                  <a:lnTo>
                    <a:pt x="3" y="312"/>
                  </a:lnTo>
                  <a:lnTo>
                    <a:pt x="6" y="319"/>
                  </a:lnTo>
                  <a:lnTo>
                    <a:pt x="11" y="324"/>
                  </a:lnTo>
                  <a:lnTo>
                    <a:pt x="16" y="330"/>
                  </a:lnTo>
                  <a:lnTo>
                    <a:pt x="23" y="335"/>
                  </a:lnTo>
                  <a:lnTo>
                    <a:pt x="32" y="339"/>
                  </a:lnTo>
                  <a:lnTo>
                    <a:pt x="40" y="344"/>
                  </a:lnTo>
                  <a:lnTo>
                    <a:pt x="50" y="348"/>
                  </a:lnTo>
                  <a:lnTo>
                    <a:pt x="61" y="351"/>
                  </a:lnTo>
                  <a:lnTo>
                    <a:pt x="73" y="355"/>
                  </a:lnTo>
                  <a:lnTo>
                    <a:pt x="87" y="358"/>
                  </a:lnTo>
                  <a:lnTo>
                    <a:pt x="100" y="360"/>
                  </a:lnTo>
                  <a:lnTo>
                    <a:pt x="114" y="361"/>
                  </a:lnTo>
                  <a:lnTo>
                    <a:pt x="129" y="362"/>
                  </a:lnTo>
                  <a:lnTo>
                    <a:pt x="145" y="362"/>
                  </a:lnTo>
                  <a:lnTo>
                    <a:pt x="145" y="362"/>
                  </a:lnTo>
                  <a:lnTo>
                    <a:pt x="161" y="362"/>
                  </a:lnTo>
                  <a:lnTo>
                    <a:pt x="175" y="361"/>
                  </a:lnTo>
                  <a:lnTo>
                    <a:pt x="191" y="360"/>
                  </a:lnTo>
                  <a:lnTo>
                    <a:pt x="204" y="358"/>
                  </a:lnTo>
                  <a:lnTo>
                    <a:pt x="217" y="355"/>
                  </a:lnTo>
                  <a:lnTo>
                    <a:pt x="229" y="351"/>
                  </a:lnTo>
                  <a:lnTo>
                    <a:pt x="240" y="348"/>
                  </a:lnTo>
                  <a:lnTo>
                    <a:pt x="250" y="344"/>
                  </a:lnTo>
                  <a:lnTo>
                    <a:pt x="259" y="339"/>
                  </a:lnTo>
                  <a:lnTo>
                    <a:pt x="268" y="335"/>
                  </a:lnTo>
                  <a:lnTo>
                    <a:pt x="274" y="330"/>
                  </a:lnTo>
                  <a:lnTo>
                    <a:pt x="280" y="324"/>
                  </a:lnTo>
                  <a:lnTo>
                    <a:pt x="284" y="319"/>
                  </a:lnTo>
                  <a:lnTo>
                    <a:pt x="287" y="312"/>
                  </a:lnTo>
                  <a:lnTo>
                    <a:pt x="290" y="305"/>
                  </a:lnTo>
                  <a:lnTo>
                    <a:pt x="291" y="299"/>
                  </a:lnTo>
                  <a:lnTo>
                    <a:pt x="291" y="252"/>
                  </a:lnTo>
                  <a:lnTo>
                    <a:pt x="291" y="252"/>
                  </a:lnTo>
                  <a:lnTo>
                    <a:pt x="291" y="246"/>
                  </a:lnTo>
                  <a:lnTo>
                    <a:pt x="288" y="242"/>
                  </a:lnTo>
                  <a:lnTo>
                    <a:pt x="288" y="242"/>
                  </a:lnTo>
                  <a:lnTo>
                    <a:pt x="286" y="247"/>
                  </a:lnTo>
                  <a:lnTo>
                    <a:pt x="283" y="253"/>
                  </a:lnTo>
                  <a:lnTo>
                    <a:pt x="279" y="258"/>
                  </a:lnTo>
                  <a:lnTo>
                    <a:pt x="273" y="264"/>
                  </a:lnTo>
                  <a:lnTo>
                    <a:pt x="266" y="268"/>
                  </a:lnTo>
                  <a:lnTo>
                    <a:pt x="260" y="272"/>
                  </a:lnTo>
                  <a:lnTo>
                    <a:pt x="251" y="277"/>
                  </a:lnTo>
                  <a:lnTo>
                    <a:pt x="242" y="281"/>
                  </a:lnTo>
                  <a:lnTo>
                    <a:pt x="223" y="288"/>
                  </a:lnTo>
                  <a:lnTo>
                    <a:pt x="200" y="292"/>
                  </a:lnTo>
                  <a:lnTo>
                    <a:pt x="173" y="295"/>
                  </a:lnTo>
                  <a:lnTo>
                    <a:pt x="145" y="297"/>
                  </a:lnTo>
                  <a:lnTo>
                    <a:pt x="145" y="297"/>
                  </a:lnTo>
                  <a:close/>
                  <a:moveTo>
                    <a:pt x="61" y="334"/>
                  </a:moveTo>
                  <a:lnTo>
                    <a:pt x="61" y="334"/>
                  </a:lnTo>
                  <a:lnTo>
                    <a:pt x="57" y="333"/>
                  </a:lnTo>
                  <a:lnTo>
                    <a:pt x="53" y="330"/>
                  </a:lnTo>
                  <a:lnTo>
                    <a:pt x="50" y="326"/>
                  </a:lnTo>
                  <a:lnTo>
                    <a:pt x="49" y="322"/>
                  </a:lnTo>
                  <a:lnTo>
                    <a:pt x="49" y="322"/>
                  </a:lnTo>
                  <a:lnTo>
                    <a:pt x="50" y="316"/>
                  </a:lnTo>
                  <a:lnTo>
                    <a:pt x="53" y="313"/>
                  </a:lnTo>
                  <a:lnTo>
                    <a:pt x="57" y="310"/>
                  </a:lnTo>
                  <a:lnTo>
                    <a:pt x="61" y="309"/>
                  </a:lnTo>
                  <a:lnTo>
                    <a:pt x="61" y="309"/>
                  </a:lnTo>
                  <a:lnTo>
                    <a:pt x="66" y="310"/>
                  </a:lnTo>
                  <a:lnTo>
                    <a:pt x="70" y="313"/>
                  </a:lnTo>
                  <a:lnTo>
                    <a:pt x="72" y="316"/>
                  </a:lnTo>
                  <a:lnTo>
                    <a:pt x="73" y="322"/>
                  </a:lnTo>
                  <a:lnTo>
                    <a:pt x="73" y="322"/>
                  </a:lnTo>
                  <a:lnTo>
                    <a:pt x="72" y="326"/>
                  </a:lnTo>
                  <a:lnTo>
                    <a:pt x="70" y="330"/>
                  </a:lnTo>
                  <a:lnTo>
                    <a:pt x="66" y="333"/>
                  </a:lnTo>
                  <a:lnTo>
                    <a:pt x="61" y="334"/>
                  </a:lnTo>
                  <a:lnTo>
                    <a:pt x="61" y="334"/>
                  </a:lnTo>
                  <a:close/>
                  <a:moveTo>
                    <a:pt x="145" y="203"/>
                  </a:moveTo>
                  <a:lnTo>
                    <a:pt x="145" y="203"/>
                  </a:lnTo>
                  <a:lnTo>
                    <a:pt x="117" y="202"/>
                  </a:lnTo>
                  <a:lnTo>
                    <a:pt x="92" y="199"/>
                  </a:lnTo>
                  <a:lnTo>
                    <a:pt x="69" y="193"/>
                  </a:lnTo>
                  <a:lnTo>
                    <a:pt x="48" y="187"/>
                  </a:lnTo>
                  <a:lnTo>
                    <a:pt x="32" y="179"/>
                  </a:lnTo>
                  <a:lnTo>
                    <a:pt x="24" y="175"/>
                  </a:lnTo>
                  <a:lnTo>
                    <a:pt x="17" y="170"/>
                  </a:lnTo>
                  <a:lnTo>
                    <a:pt x="12" y="165"/>
                  </a:lnTo>
                  <a:lnTo>
                    <a:pt x="8" y="159"/>
                  </a:lnTo>
                  <a:lnTo>
                    <a:pt x="4" y="154"/>
                  </a:lnTo>
                  <a:lnTo>
                    <a:pt x="2" y="148"/>
                  </a:lnTo>
                  <a:lnTo>
                    <a:pt x="2" y="148"/>
                  </a:lnTo>
                  <a:lnTo>
                    <a:pt x="0" y="153"/>
                  </a:lnTo>
                  <a:lnTo>
                    <a:pt x="0" y="157"/>
                  </a:lnTo>
                  <a:lnTo>
                    <a:pt x="0" y="205"/>
                  </a:lnTo>
                  <a:lnTo>
                    <a:pt x="0" y="205"/>
                  </a:lnTo>
                  <a:lnTo>
                    <a:pt x="1" y="212"/>
                  </a:lnTo>
                  <a:lnTo>
                    <a:pt x="3" y="219"/>
                  </a:lnTo>
                  <a:lnTo>
                    <a:pt x="6" y="224"/>
                  </a:lnTo>
                  <a:lnTo>
                    <a:pt x="11" y="231"/>
                  </a:lnTo>
                  <a:lnTo>
                    <a:pt x="16" y="236"/>
                  </a:lnTo>
                  <a:lnTo>
                    <a:pt x="23" y="242"/>
                  </a:lnTo>
                  <a:lnTo>
                    <a:pt x="32" y="246"/>
                  </a:lnTo>
                  <a:lnTo>
                    <a:pt x="40" y="250"/>
                  </a:lnTo>
                  <a:lnTo>
                    <a:pt x="50" y="255"/>
                  </a:lnTo>
                  <a:lnTo>
                    <a:pt x="61" y="258"/>
                  </a:lnTo>
                  <a:lnTo>
                    <a:pt x="73" y="261"/>
                  </a:lnTo>
                  <a:lnTo>
                    <a:pt x="87" y="265"/>
                  </a:lnTo>
                  <a:lnTo>
                    <a:pt x="100" y="267"/>
                  </a:lnTo>
                  <a:lnTo>
                    <a:pt x="114" y="268"/>
                  </a:lnTo>
                  <a:lnTo>
                    <a:pt x="129" y="269"/>
                  </a:lnTo>
                  <a:lnTo>
                    <a:pt x="145" y="269"/>
                  </a:lnTo>
                  <a:lnTo>
                    <a:pt x="145" y="269"/>
                  </a:lnTo>
                  <a:lnTo>
                    <a:pt x="161" y="269"/>
                  </a:lnTo>
                  <a:lnTo>
                    <a:pt x="175" y="268"/>
                  </a:lnTo>
                  <a:lnTo>
                    <a:pt x="191" y="267"/>
                  </a:lnTo>
                  <a:lnTo>
                    <a:pt x="204" y="265"/>
                  </a:lnTo>
                  <a:lnTo>
                    <a:pt x="217" y="261"/>
                  </a:lnTo>
                  <a:lnTo>
                    <a:pt x="229" y="258"/>
                  </a:lnTo>
                  <a:lnTo>
                    <a:pt x="240" y="255"/>
                  </a:lnTo>
                  <a:lnTo>
                    <a:pt x="250" y="250"/>
                  </a:lnTo>
                  <a:lnTo>
                    <a:pt x="259" y="246"/>
                  </a:lnTo>
                  <a:lnTo>
                    <a:pt x="268" y="242"/>
                  </a:lnTo>
                  <a:lnTo>
                    <a:pt x="274" y="236"/>
                  </a:lnTo>
                  <a:lnTo>
                    <a:pt x="280" y="231"/>
                  </a:lnTo>
                  <a:lnTo>
                    <a:pt x="284" y="224"/>
                  </a:lnTo>
                  <a:lnTo>
                    <a:pt x="287" y="219"/>
                  </a:lnTo>
                  <a:lnTo>
                    <a:pt x="290" y="212"/>
                  </a:lnTo>
                  <a:lnTo>
                    <a:pt x="291" y="205"/>
                  </a:lnTo>
                  <a:lnTo>
                    <a:pt x="291" y="157"/>
                  </a:lnTo>
                  <a:lnTo>
                    <a:pt x="291" y="157"/>
                  </a:lnTo>
                  <a:lnTo>
                    <a:pt x="290" y="153"/>
                  </a:lnTo>
                  <a:lnTo>
                    <a:pt x="288" y="148"/>
                  </a:lnTo>
                  <a:lnTo>
                    <a:pt x="288" y="148"/>
                  </a:lnTo>
                  <a:lnTo>
                    <a:pt x="286" y="154"/>
                  </a:lnTo>
                  <a:lnTo>
                    <a:pt x="283" y="159"/>
                  </a:lnTo>
                  <a:lnTo>
                    <a:pt x="279" y="165"/>
                  </a:lnTo>
                  <a:lnTo>
                    <a:pt x="273" y="170"/>
                  </a:lnTo>
                  <a:lnTo>
                    <a:pt x="266" y="175"/>
                  </a:lnTo>
                  <a:lnTo>
                    <a:pt x="259" y="179"/>
                  </a:lnTo>
                  <a:lnTo>
                    <a:pt x="242" y="187"/>
                  </a:lnTo>
                  <a:lnTo>
                    <a:pt x="222" y="193"/>
                  </a:lnTo>
                  <a:lnTo>
                    <a:pt x="198" y="199"/>
                  </a:lnTo>
                  <a:lnTo>
                    <a:pt x="173" y="202"/>
                  </a:lnTo>
                  <a:lnTo>
                    <a:pt x="145" y="203"/>
                  </a:lnTo>
                  <a:lnTo>
                    <a:pt x="145" y="203"/>
                  </a:lnTo>
                  <a:close/>
                  <a:moveTo>
                    <a:pt x="61" y="238"/>
                  </a:moveTo>
                  <a:lnTo>
                    <a:pt x="61" y="238"/>
                  </a:lnTo>
                  <a:lnTo>
                    <a:pt x="57" y="237"/>
                  </a:lnTo>
                  <a:lnTo>
                    <a:pt x="53" y="234"/>
                  </a:lnTo>
                  <a:lnTo>
                    <a:pt x="50" y="231"/>
                  </a:lnTo>
                  <a:lnTo>
                    <a:pt x="49" y="225"/>
                  </a:lnTo>
                  <a:lnTo>
                    <a:pt x="49" y="225"/>
                  </a:lnTo>
                  <a:lnTo>
                    <a:pt x="50" y="221"/>
                  </a:lnTo>
                  <a:lnTo>
                    <a:pt x="53" y="218"/>
                  </a:lnTo>
                  <a:lnTo>
                    <a:pt x="57" y="214"/>
                  </a:lnTo>
                  <a:lnTo>
                    <a:pt x="61" y="213"/>
                  </a:lnTo>
                  <a:lnTo>
                    <a:pt x="61" y="213"/>
                  </a:lnTo>
                  <a:lnTo>
                    <a:pt x="66" y="214"/>
                  </a:lnTo>
                  <a:lnTo>
                    <a:pt x="70" y="218"/>
                  </a:lnTo>
                  <a:lnTo>
                    <a:pt x="72" y="221"/>
                  </a:lnTo>
                  <a:lnTo>
                    <a:pt x="73" y="225"/>
                  </a:lnTo>
                  <a:lnTo>
                    <a:pt x="73" y="225"/>
                  </a:lnTo>
                  <a:lnTo>
                    <a:pt x="72" y="231"/>
                  </a:lnTo>
                  <a:lnTo>
                    <a:pt x="70" y="234"/>
                  </a:lnTo>
                  <a:lnTo>
                    <a:pt x="66" y="237"/>
                  </a:lnTo>
                  <a:lnTo>
                    <a:pt x="61" y="238"/>
                  </a:lnTo>
                  <a:lnTo>
                    <a:pt x="61" y="238"/>
                  </a:lnTo>
                  <a:close/>
                </a:path>
              </a:pathLst>
            </a:custGeom>
            <a:solidFill>
              <a:srgbClr val="2298F0"/>
            </a:solidFill>
            <a:ln>
              <a:noFill/>
            </a:ln>
          </p:spPr>
          <p:txBody>
            <a:bodyPr vert="horz" wrap="square" lIns="109753" tIns="54877" rIns="109753" bIns="54877" numCol="1" anchor="t" anchorCtr="0" compatLnSpc="1">
              <a:prstTxWarp prst="textNoShape">
                <a:avLst/>
              </a:prstTxWarp>
            </a:bodyPr>
            <a:lstStyle/>
            <a:p>
              <a:pPr defTabSz="1097554">
                <a:defRPr/>
              </a:pPr>
              <a:endParaRPr lang="zh-CN" altLang="en-US" sz="2161" kern="0">
                <a:solidFill>
                  <a:srgbClr val="B2B2B2"/>
                </a:solidFill>
                <a:latin typeface="Arial" panose="020B0604020202020204" pitchFamily="34" charset="0"/>
              </a:endParaRPr>
            </a:p>
          </p:txBody>
        </p:sp>
        <p:sp>
          <p:nvSpPr>
            <p:cNvPr id="24" name="Freeform 131">
              <a:extLst>
                <a:ext uri="{FF2B5EF4-FFF2-40B4-BE49-F238E27FC236}">
                  <a16:creationId xmlns:a16="http://schemas.microsoft.com/office/drawing/2014/main" id="{4438AAC1-65D5-4F25-91EB-41AE16D572FC}"/>
                </a:ext>
              </a:extLst>
            </p:cNvPr>
            <p:cNvSpPr>
              <a:spLocks noEditPoints="1"/>
            </p:cNvSpPr>
            <p:nvPr/>
          </p:nvSpPr>
          <p:spPr bwMode="auto">
            <a:xfrm>
              <a:off x="2881314" y="4516716"/>
              <a:ext cx="151851" cy="289405"/>
            </a:xfrm>
            <a:custGeom>
              <a:avLst/>
              <a:gdLst>
                <a:gd name="T0" fmla="*/ 100 w 291"/>
                <a:gd name="T1" fmla="*/ 4 h 362"/>
                <a:gd name="T2" fmla="*/ 40 w 291"/>
                <a:gd name="T3" fmla="*/ 19 h 362"/>
                <a:gd name="T4" fmla="*/ 6 w 291"/>
                <a:gd name="T5" fmla="*/ 45 h 362"/>
                <a:gd name="T6" fmla="*/ 0 w 291"/>
                <a:gd name="T7" fmla="*/ 112 h 362"/>
                <a:gd name="T8" fmla="*/ 16 w 291"/>
                <a:gd name="T9" fmla="*/ 143 h 362"/>
                <a:gd name="T10" fmla="*/ 61 w 291"/>
                <a:gd name="T11" fmla="*/ 165 h 362"/>
                <a:gd name="T12" fmla="*/ 129 w 291"/>
                <a:gd name="T13" fmla="*/ 176 h 362"/>
                <a:gd name="T14" fmla="*/ 191 w 291"/>
                <a:gd name="T15" fmla="*/ 173 h 362"/>
                <a:gd name="T16" fmla="*/ 250 w 291"/>
                <a:gd name="T17" fmla="*/ 157 h 362"/>
                <a:gd name="T18" fmla="*/ 284 w 291"/>
                <a:gd name="T19" fmla="*/ 131 h 362"/>
                <a:gd name="T20" fmla="*/ 291 w 291"/>
                <a:gd name="T21" fmla="*/ 64 h 362"/>
                <a:gd name="T22" fmla="*/ 274 w 291"/>
                <a:gd name="T23" fmla="*/ 34 h 362"/>
                <a:gd name="T24" fmla="*/ 229 w 291"/>
                <a:gd name="T25" fmla="*/ 11 h 362"/>
                <a:gd name="T26" fmla="*/ 161 w 291"/>
                <a:gd name="T27" fmla="*/ 1 h 362"/>
                <a:gd name="T28" fmla="*/ 57 w 291"/>
                <a:gd name="T29" fmla="*/ 143 h 362"/>
                <a:gd name="T30" fmla="*/ 50 w 291"/>
                <a:gd name="T31" fmla="*/ 126 h 362"/>
                <a:gd name="T32" fmla="*/ 66 w 291"/>
                <a:gd name="T33" fmla="*/ 120 h 362"/>
                <a:gd name="T34" fmla="*/ 72 w 291"/>
                <a:gd name="T35" fmla="*/ 136 h 362"/>
                <a:gd name="T36" fmla="*/ 145 w 291"/>
                <a:gd name="T37" fmla="*/ 113 h 362"/>
                <a:gd name="T38" fmla="*/ 57 w 291"/>
                <a:gd name="T39" fmla="*/ 99 h 362"/>
                <a:gd name="T40" fmla="*/ 2 w 291"/>
                <a:gd name="T41" fmla="*/ 60 h 362"/>
                <a:gd name="T42" fmla="*/ 60 w 291"/>
                <a:gd name="T43" fmla="*/ 94 h 362"/>
                <a:gd name="T44" fmla="*/ 145 w 291"/>
                <a:gd name="T45" fmla="*/ 107 h 362"/>
                <a:gd name="T46" fmla="*/ 248 w 291"/>
                <a:gd name="T47" fmla="*/ 87 h 362"/>
                <a:gd name="T48" fmla="*/ 284 w 291"/>
                <a:gd name="T49" fmla="*/ 65 h 362"/>
                <a:gd name="T50" fmla="*/ 215 w 291"/>
                <a:gd name="T51" fmla="*/ 105 h 362"/>
                <a:gd name="T52" fmla="*/ 145 w 291"/>
                <a:gd name="T53" fmla="*/ 297 h 362"/>
                <a:gd name="T54" fmla="*/ 48 w 291"/>
                <a:gd name="T55" fmla="*/ 281 h 362"/>
                <a:gd name="T56" fmla="*/ 12 w 291"/>
                <a:gd name="T57" fmla="*/ 258 h 362"/>
                <a:gd name="T58" fmla="*/ 0 w 291"/>
                <a:gd name="T59" fmla="*/ 246 h 362"/>
                <a:gd name="T60" fmla="*/ 3 w 291"/>
                <a:gd name="T61" fmla="*/ 312 h 362"/>
                <a:gd name="T62" fmla="*/ 32 w 291"/>
                <a:gd name="T63" fmla="*/ 339 h 362"/>
                <a:gd name="T64" fmla="*/ 87 w 291"/>
                <a:gd name="T65" fmla="*/ 358 h 362"/>
                <a:gd name="T66" fmla="*/ 145 w 291"/>
                <a:gd name="T67" fmla="*/ 362 h 362"/>
                <a:gd name="T68" fmla="*/ 217 w 291"/>
                <a:gd name="T69" fmla="*/ 355 h 362"/>
                <a:gd name="T70" fmla="*/ 268 w 291"/>
                <a:gd name="T71" fmla="*/ 335 h 362"/>
                <a:gd name="T72" fmla="*/ 290 w 291"/>
                <a:gd name="T73" fmla="*/ 305 h 362"/>
                <a:gd name="T74" fmla="*/ 288 w 291"/>
                <a:gd name="T75" fmla="*/ 242 h 362"/>
                <a:gd name="T76" fmla="*/ 273 w 291"/>
                <a:gd name="T77" fmla="*/ 264 h 362"/>
                <a:gd name="T78" fmla="*/ 223 w 291"/>
                <a:gd name="T79" fmla="*/ 288 h 362"/>
                <a:gd name="T80" fmla="*/ 61 w 291"/>
                <a:gd name="T81" fmla="*/ 334 h 362"/>
                <a:gd name="T82" fmla="*/ 49 w 291"/>
                <a:gd name="T83" fmla="*/ 322 h 362"/>
                <a:gd name="T84" fmla="*/ 61 w 291"/>
                <a:gd name="T85" fmla="*/ 309 h 362"/>
                <a:gd name="T86" fmla="*/ 73 w 291"/>
                <a:gd name="T87" fmla="*/ 322 h 362"/>
                <a:gd name="T88" fmla="*/ 61 w 291"/>
                <a:gd name="T89" fmla="*/ 334 h 362"/>
                <a:gd name="T90" fmla="*/ 92 w 291"/>
                <a:gd name="T91" fmla="*/ 199 h 362"/>
                <a:gd name="T92" fmla="*/ 17 w 291"/>
                <a:gd name="T93" fmla="*/ 170 h 362"/>
                <a:gd name="T94" fmla="*/ 2 w 291"/>
                <a:gd name="T95" fmla="*/ 148 h 362"/>
                <a:gd name="T96" fmla="*/ 1 w 291"/>
                <a:gd name="T97" fmla="*/ 212 h 362"/>
                <a:gd name="T98" fmla="*/ 23 w 291"/>
                <a:gd name="T99" fmla="*/ 242 h 362"/>
                <a:gd name="T100" fmla="*/ 73 w 291"/>
                <a:gd name="T101" fmla="*/ 261 h 362"/>
                <a:gd name="T102" fmla="*/ 145 w 291"/>
                <a:gd name="T103" fmla="*/ 269 h 362"/>
                <a:gd name="T104" fmla="*/ 204 w 291"/>
                <a:gd name="T105" fmla="*/ 265 h 362"/>
                <a:gd name="T106" fmla="*/ 259 w 291"/>
                <a:gd name="T107" fmla="*/ 246 h 362"/>
                <a:gd name="T108" fmla="*/ 287 w 291"/>
                <a:gd name="T109" fmla="*/ 219 h 362"/>
                <a:gd name="T110" fmla="*/ 290 w 291"/>
                <a:gd name="T111" fmla="*/ 153 h 362"/>
                <a:gd name="T112" fmla="*/ 279 w 291"/>
                <a:gd name="T113" fmla="*/ 165 h 362"/>
                <a:gd name="T114" fmla="*/ 222 w 291"/>
                <a:gd name="T115" fmla="*/ 193 h 362"/>
                <a:gd name="T116" fmla="*/ 61 w 291"/>
                <a:gd name="T117" fmla="*/ 238 h 362"/>
                <a:gd name="T118" fmla="*/ 49 w 291"/>
                <a:gd name="T119" fmla="*/ 225 h 362"/>
                <a:gd name="T120" fmla="*/ 61 w 291"/>
                <a:gd name="T121" fmla="*/ 213 h 362"/>
                <a:gd name="T122" fmla="*/ 73 w 291"/>
                <a:gd name="T123" fmla="*/ 225 h 362"/>
                <a:gd name="T124" fmla="*/ 61 w 291"/>
                <a:gd name="T125" fmla="*/ 238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91" h="362">
                  <a:moveTo>
                    <a:pt x="145" y="0"/>
                  </a:moveTo>
                  <a:lnTo>
                    <a:pt x="145" y="0"/>
                  </a:lnTo>
                  <a:lnTo>
                    <a:pt x="129" y="1"/>
                  </a:lnTo>
                  <a:lnTo>
                    <a:pt x="114" y="1"/>
                  </a:lnTo>
                  <a:lnTo>
                    <a:pt x="100" y="4"/>
                  </a:lnTo>
                  <a:lnTo>
                    <a:pt x="87" y="6"/>
                  </a:lnTo>
                  <a:lnTo>
                    <a:pt x="73" y="8"/>
                  </a:lnTo>
                  <a:lnTo>
                    <a:pt x="61" y="11"/>
                  </a:lnTo>
                  <a:lnTo>
                    <a:pt x="50" y="15"/>
                  </a:lnTo>
                  <a:lnTo>
                    <a:pt x="40" y="19"/>
                  </a:lnTo>
                  <a:lnTo>
                    <a:pt x="32" y="23"/>
                  </a:lnTo>
                  <a:lnTo>
                    <a:pt x="23" y="29"/>
                  </a:lnTo>
                  <a:lnTo>
                    <a:pt x="16" y="34"/>
                  </a:lnTo>
                  <a:lnTo>
                    <a:pt x="11" y="40"/>
                  </a:lnTo>
                  <a:lnTo>
                    <a:pt x="6" y="45"/>
                  </a:lnTo>
                  <a:lnTo>
                    <a:pt x="3" y="52"/>
                  </a:lnTo>
                  <a:lnTo>
                    <a:pt x="1" y="57"/>
                  </a:lnTo>
                  <a:lnTo>
                    <a:pt x="0" y="64"/>
                  </a:lnTo>
                  <a:lnTo>
                    <a:pt x="0" y="112"/>
                  </a:lnTo>
                  <a:lnTo>
                    <a:pt x="0" y="112"/>
                  </a:lnTo>
                  <a:lnTo>
                    <a:pt x="1" y="119"/>
                  </a:lnTo>
                  <a:lnTo>
                    <a:pt x="3" y="125"/>
                  </a:lnTo>
                  <a:lnTo>
                    <a:pt x="6" y="131"/>
                  </a:lnTo>
                  <a:lnTo>
                    <a:pt x="11" y="137"/>
                  </a:lnTo>
                  <a:lnTo>
                    <a:pt x="16" y="143"/>
                  </a:lnTo>
                  <a:lnTo>
                    <a:pt x="23" y="147"/>
                  </a:lnTo>
                  <a:lnTo>
                    <a:pt x="32" y="153"/>
                  </a:lnTo>
                  <a:lnTo>
                    <a:pt x="40" y="157"/>
                  </a:lnTo>
                  <a:lnTo>
                    <a:pt x="50" y="162"/>
                  </a:lnTo>
                  <a:lnTo>
                    <a:pt x="61" y="165"/>
                  </a:lnTo>
                  <a:lnTo>
                    <a:pt x="73" y="168"/>
                  </a:lnTo>
                  <a:lnTo>
                    <a:pt x="87" y="170"/>
                  </a:lnTo>
                  <a:lnTo>
                    <a:pt x="100" y="173"/>
                  </a:lnTo>
                  <a:lnTo>
                    <a:pt x="114" y="175"/>
                  </a:lnTo>
                  <a:lnTo>
                    <a:pt x="129" y="176"/>
                  </a:lnTo>
                  <a:lnTo>
                    <a:pt x="145" y="176"/>
                  </a:lnTo>
                  <a:lnTo>
                    <a:pt x="145" y="176"/>
                  </a:lnTo>
                  <a:lnTo>
                    <a:pt x="161" y="176"/>
                  </a:lnTo>
                  <a:lnTo>
                    <a:pt x="175" y="175"/>
                  </a:lnTo>
                  <a:lnTo>
                    <a:pt x="191" y="173"/>
                  </a:lnTo>
                  <a:lnTo>
                    <a:pt x="204" y="170"/>
                  </a:lnTo>
                  <a:lnTo>
                    <a:pt x="217" y="168"/>
                  </a:lnTo>
                  <a:lnTo>
                    <a:pt x="229" y="165"/>
                  </a:lnTo>
                  <a:lnTo>
                    <a:pt x="240" y="162"/>
                  </a:lnTo>
                  <a:lnTo>
                    <a:pt x="250" y="157"/>
                  </a:lnTo>
                  <a:lnTo>
                    <a:pt x="259" y="153"/>
                  </a:lnTo>
                  <a:lnTo>
                    <a:pt x="268" y="147"/>
                  </a:lnTo>
                  <a:lnTo>
                    <a:pt x="274" y="143"/>
                  </a:lnTo>
                  <a:lnTo>
                    <a:pt x="280" y="137"/>
                  </a:lnTo>
                  <a:lnTo>
                    <a:pt x="284" y="131"/>
                  </a:lnTo>
                  <a:lnTo>
                    <a:pt x="287" y="125"/>
                  </a:lnTo>
                  <a:lnTo>
                    <a:pt x="290" y="119"/>
                  </a:lnTo>
                  <a:lnTo>
                    <a:pt x="291" y="112"/>
                  </a:lnTo>
                  <a:lnTo>
                    <a:pt x="291" y="64"/>
                  </a:lnTo>
                  <a:lnTo>
                    <a:pt x="291" y="64"/>
                  </a:lnTo>
                  <a:lnTo>
                    <a:pt x="290" y="57"/>
                  </a:lnTo>
                  <a:lnTo>
                    <a:pt x="287" y="52"/>
                  </a:lnTo>
                  <a:lnTo>
                    <a:pt x="284" y="45"/>
                  </a:lnTo>
                  <a:lnTo>
                    <a:pt x="280" y="40"/>
                  </a:lnTo>
                  <a:lnTo>
                    <a:pt x="274" y="34"/>
                  </a:lnTo>
                  <a:lnTo>
                    <a:pt x="268" y="29"/>
                  </a:lnTo>
                  <a:lnTo>
                    <a:pt x="259" y="23"/>
                  </a:lnTo>
                  <a:lnTo>
                    <a:pt x="250" y="19"/>
                  </a:lnTo>
                  <a:lnTo>
                    <a:pt x="240" y="15"/>
                  </a:lnTo>
                  <a:lnTo>
                    <a:pt x="229" y="11"/>
                  </a:lnTo>
                  <a:lnTo>
                    <a:pt x="217" y="8"/>
                  </a:lnTo>
                  <a:lnTo>
                    <a:pt x="204" y="6"/>
                  </a:lnTo>
                  <a:lnTo>
                    <a:pt x="191" y="4"/>
                  </a:lnTo>
                  <a:lnTo>
                    <a:pt x="175" y="1"/>
                  </a:lnTo>
                  <a:lnTo>
                    <a:pt x="161" y="1"/>
                  </a:lnTo>
                  <a:lnTo>
                    <a:pt x="145" y="0"/>
                  </a:lnTo>
                  <a:lnTo>
                    <a:pt x="145" y="0"/>
                  </a:lnTo>
                  <a:close/>
                  <a:moveTo>
                    <a:pt x="61" y="144"/>
                  </a:moveTo>
                  <a:lnTo>
                    <a:pt x="61" y="144"/>
                  </a:lnTo>
                  <a:lnTo>
                    <a:pt x="57" y="143"/>
                  </a:lnTo>
                  <a:lnTo>
                    <a:pt x="53" y="140"/>
                  </a:lnTo>
                  <a:lnTo>
                    <a:pt x="50" y="136"/>
                  </a:lnTo>
                  <a:lnTo>
                    <a:pt x="49" y="131"/>
                  </a:lnTo>
                  <a:lnTo>
                    <a:pt x="49" y="131"/>
                  </a:lnTo>
                  <a:lnTo>
                    <a:pt x="50" y="126"/>
                  </a:lnTo>
                  <a:lnTo>
                    <a:pt x="53" y="123"/>
                  </a:lnTo>
                  <a:lnTo>
                    <a:pt x="57" y="120"/>
                  </a:lnTo>
                  <a:lnTo>
                    <a:pt x="61" y="119"/>
                  </a:lnTo>
                  <a:lnTo>
                    <a:pt x="61" y="119"/>
                  </a:lnTo>
                  <a:lnTo>
                    <a:pt x="66" y="120"/>
                  </a:lnTo>
                  <a:lnTo>
                    <a:pt x="70" y="123"/>
                  </a:lnTo>
                  <a:lnTo>
                    <a:pt x="72" y="126"/>
                  </a:lnTo>
                  <a:lnTo>
                    <a:pt x="73" y="131"/>
                  </a:lnTo>
                  <a:lnTo>
                    <a:pt x="73" y="131"/>
                  </a:lnTo>
                  <a:lnTo>
                    <a:pt x="72" y="136"/>
                  </a:lnTo>
                  <a:lnTo>
                    <a:pt x="70" y="140"/>
                  </a:lnTo>
                  <a:lnTo>
                    <a:pt x="66" y="143"/>
                  </a:lnTo>
                  <a:lnTo>
                    <a:pt x="61" y="144"/>
                  </a:lnTo>
                  <a:lnTo>
                    <a:pt x="61" y="144"/>
                  </a:lnTo>
                  <a:close/>
                  <a:moveTo>
                    <a:pt x="145" y="113"/>
                  </a:moveTo>
                  <a:lnTo>
                    <a:pt x="145" y="113"/>
                  </a:lnTo>
                  <a:lnTo>
                    <a:pt x="121" y="113"/>
                  </a:lnTo>
                  <a:lnTo>
                    <a:pt x="98" y="110"/>
                  </a:lnTo>
                  <a:lnTo>
                    <a:pt x="76" y="105"/>
                  </a:lnTo>
                  <a:lnTo>
                    <a:pt x="57" y="99"/>
                  </a:lnTo>
                  <a:lnTo>
                    <a:pt x="39" y="90"/>
                  </a:lnTo>
                  <a:lnTo>
                    <a:pt x="24" y="81"/>
                  </a:lnTo>
                  <a:lnTo>
                    <a:pt x="12" y="72"/>
                  </a:lnTo>
                  <a:lnTo>
                    <a:pt x="6" y="65"/>
                  </a:lnTo>
                  <a:lnTo>
                    <a:pt x="2" y="60"/>
                  </a:lnTo>
                  <a:lnTo>
                    <a:pt x="2" y="60"/>
                  </a:lnTo>
                  <a:lnTo>
                    <a:pt x="14" y="69"/>
                  </a:lnTo>
                  <a:lnTo>
                    <a:pt x="27" y="79"/>
                  </a:lnTo>
                  <a:lnTo>
                    <a:pt x="43" y="87"/>
                  </a:lnTo>
                  <a:lnTo>
                    <a:pt x="60" y="94"/>
                  </a:lnTo>
                  <a:lnTo>
                    <a:pt x="79" y="99"/>
                  </a:lnTo>
                  <a:lnTo>
                    <a:pt x="100" y="103"/>
                  </a:lnTo>
                  <a:lnTo>
                    <a:pt x="122" y="106"/>
                  </a:lnTo>
                  <a:lnTo>
                    <a:pt x="145" y="107"/>
                  </a:lnTo>
                  <a:lnTo>
                    <a:pt x="145" y="107"/>
                  </a:lnTo>
                  <a:lnTo>
                    <a:pt x="169" y="106"/>
                  </a:lnTo>
                  <a:lnTo>
                    <a:pt x="191" y="103"/>
                  </a:lnTo>
                  <a:lnTo>
                    <a:pt x="212" y="99"/>
                  </a:lnTo>
                  <a:lnTo>
                    <a:pt x="230" y="94"/>
                  </a:lnTo>
                  <a:lnTo>
                    <a:pt x="248" y="87"/>
                  </a:lnTo>
                  <a:lnTo>
                    <a:pt x="263" y="79"/>
                  </a:lnTo>
                  <a:lnTo>
                    <a:pt x="276" y="69"/>
                  </a:lnTo>
                  <a:lnTo>
                    <a:pt x="288" y="60"/>
                  </a:lnTo>
                  <a:lnTo>
                    <a:pt x="288" y="60"/>
                  </a:lnTo>
                  <a:lnTo>
                    <a:pt x="284" y="65"/>
                  </a:lnTo>
                  <a:lnTo>
                    <a:pt x="279" y="72"/>
                  </a:lnTo>
                  <a:lnTo>
                    <a:pt x="266" y="81"/>
                  </a:lnTo>
                  <a:lnTo>
                    <a:pt x="251" y="90"/>
                  </a:lnTo>
                  <a:lnTo>
                    <a:pt x="234" y="99"/>
                  </a:lnTo>
                  <a:lnTo>
                    <a:pt x="215" y="105"/>
                  </a:lnTo>
                  <a:lnTo>
                    <a:pt x="193" y="110"/>
                  </a:lnTo>
                  <a:lnTo>
                    <a:pt x="170" y="113"/>
                  </a:lnTo>
                  <a:lnTo>
                    <a:pt x="145" y="113"/>
                  </a:lnTo>
                  <a:lnTo>
                    <a:pt x="145" y="113"/>
                  </a:lnTo>
                  <a:close/>
                  <a:moveTo>
                    <a:pt x="145" y="297"/>
                  </a:moveTo>
                  <a:lnTo>
                    <a:pt x="145" y="297"/>
                  </a:lnTo>
                  <a:lnTo>
                    <a:pt x="117" y="295"/>
                  </a:lnTo>
                  <a:lnTo>
                    <a:pt x="91" y="292"/>
                  </a:lnTo>
                  <a:lnTo>
                    <a:pt x="68" y="288"/>
                  </a:lnTo>
                  <a:lnTo>
                    <a:pt x="48" y="281"/>
                  </a:lnTo>
                  <a:lnTo>
                    <a:pt x="39" y="277"/>
                  </a:lnTo>
                  <a:lnTo>
                    <a:pt x="31" y="272"/>
                  </a:lnTo>
                  <a:lnTo>
                    <a:pt x="24" y="268"/>
                  </a:lnTo>
                  <a:lnTo>
                    <a:pt x="17" y="264"/>
                  </a:lnTo>
                  <a:lnTo>
                    <a:pt x="12" y="258"/>
                  </a:lnTo>
                  <a:lnTo>
                    <a:pt x="8" y="253"/>
                  </a:lnTo>
                  <a:lnTo>
                    <a:pt x="4" y="247"/>
                  </a:lnTo>
                  <a:lnTo>
                    <a:pt x="2" y="242"/>
                  </a:lnTo>
                  <a:lnTo>
                    <a:pt x="2" y="242"/>
                  </a:lnTo>
                  <a:lnTo>
                    <a:pt x="0" y="246"/>
                  </a:lnTo>
                  <a:lnTo>
                    <a:pt x="0" y="252"/>
                  </a:lnTo>
                  <a:lnTo>
                    <a:pt x="0" y="299"/>
                  </a:lnTo>
                  <a:lnTo>
                    <a:pt x="0" y="299"/>
                  </a:lnTo>
                  <a:lnTo>
                    <a:pt x="1" y="305"/>
                  </a:lnTo>
                  <a:lnTo>
                    <a:pt x="3" y="312"/>
                  </a:lnTo>
                  <a:lnTo>
                    <a:pt x="6" y="319"/>
                  </a:lnTo>
                  <a:lnTo>
                    <a:pt x="11" y="324"/>
                  </a:lnTo>
                  <a:lnTo>
                    <a:pt x="16" y="330"/>
                  </a:lnTo>
                  <a:lnTo>
                    <a:pt x="23" y="335"/>
                  </a:lnTo>
                  <a:lnTo>
                    <a:pt x="32" y="339"/>
                  </a:lnTo>
                  <a:lnTo>
                    <a:pt x="40" y="344"/>
                  </a:lnTo>
                  <a:lnTo>
                    <a:pt x="50" y="348"/>
                  </a:lnTo>
                  <a:lnTo>
                    <a:pt x="61" y="351"/>
                  </a:lnTo>
                  <a:lnTo>
                    <a:pt x="73" y="355"/>
                  </a:lnTo>
                  <a:lnTo>
                    <a:pt x="87" y="358"/>
                  </a:lnTo>
                  <a:lnTo>
                    <a:pt x="100" y="360"/>
                  </a:lnTo>
                  <a:lnTo>
                    <a:pt x="114" y="361"/>
                  </a:lnTo>
                  <a:lnTo>
                    <a:pt x="129" y="362"/>
                  </a:lnTo>
                  <a:lnTo>
                    <a:pt x="145" y="362"/>
                  </a:lnTo>
                  <a:lnTo>
                    <a:pt x="145" y="362"/>
                  </a:lnTo>
                  <a:lnTo>
                    <a:pt x="161" y="362"/>
                  </a:lnTo>
                  <a:lnTo>
                    <a:pt x="175" y="361"/>
                  </a:lnTo>
                  <a:lnTo>
                    <a:pt x="191" y="360"/>
                  </a:lnTo>
                  <a:lnTo>
                    <a:pt x="204" y="358"/>
                  </a:lnTo>
                  <a:lnTo>
                    <a:pt x="217" y="355"/>
                  </a:lnTo>
                  <a:lnTo>
                    <a:pt x="229" y="351"/>
                  </a:lnTo>
                  <a:lnTo>
                    <a:pt x="240" y="348"/>
                  </a:lnTo>
                  <a:lnTo>
                    <a:pt x="250" y="344"/>
                  </a:lnTo>
                  <a:lnTo>
                    <a:pt x="259" y="339"/>
                  </a:lnTo>
                  <a:lnTo>
                    <a:pt x="268" y="335"/>
                  </a:lnTo>
                  <a:lnTo>
                    <a:pt x="274" y="330"/>
                  </a:lnTo>
                  <a:lnTo>
                    <a:pt x="280" y="324"/>
                  </a:lnTo>
                  <a:lnTo>
                    <a:pt x="284" y="319"/>
                  </a:lnTo>
                  <a:lnTo>
                    <a:pt x="287" y="312"/>
                  </a:lnTo>
                  <a:lnTo>
                    <a:pt x="290" y="305"/>
                  </a:lnTo>
                  <a:lnTo>
                    <a:pt x="291" y="299"/>
                  </a:lnTo>
                  <a:lnTo>
                    <a:pt x="291" y="252"/>
                  </a:lnTo>
                  <a:lnTo>
                    <a:pt x="291" y="252"/>
                  </a:lnTo>
                  <a:lnTo>
                    <a:pt x="291" y="246"/>
                  </a:lnTo>
                  <a:lnTo>
                    <a:pt x="288" y="242"/>
                  </a:lnTo>
                  <a:lnTo>
                    <a:pt x="288" y="242"/>
                  </a:lnTo>
                  <a:lnTo>
                    <a:pt x="286" y="247"/>
                  </a:lnTo>
                  <a:lnTo>
                    <a:pt x="283" y="253"/>
                  </a:lnTo>
                  <a:lnTo>
                    <a:pt x="279" y="258"/>
                  </a:lnTo>
                  <a:lnTo>
                    <a:pt x="273" y="264"/>
                  </a:lnTo>
                  <a:lnTo>
                    <a:pt x="266" y="268"/>
                  </a:lnTo>
                  <a:lnTo>
                    <a:pt x="260" y="272"/>
                  </a:lnTo>
                  <a:lnTo>
                    <a:pt x="251" y="277"/>
                  </a:lnTo>
                  <a:lnTo>
                    <a:pt x="242" y="281"/>
                  </a:lnTo>
                  <a:lnTo>
                    <a:pt x="223" y="288"/>
                  </a:lnTo>
                  <a:lnTo>
                    <a:pt x="200" y="292"/>
                  </a:lnTo>
                  <a:lnTo>
                    <a:pt x="173" y="295"/>
                  </a:lnTo>
                  <a:lnTo>
                    <a:pt x="145" y="297"/>
                  </a:lnTo>
                  <a:lnTo>
                    <a:pt x="145" y="297"/>
                  </a:lnTo>
                  <a:close/>
                  <a:moveTo>
                    <a:pt x="61" y="334"/>
                  </a:moveTo>
                  <a:lnTo>
                    <a:pt x="61" y="334"/>
                  </a:lnTo>
                  <a:lnTo>
                    <a:pt x="57" y="333"/>
                  </a:lnTo>
                  <a:lnTo>
                    <a:pt x="53" y="330"/>
                  </a:lnTo>
                  <a:lnTo>
                    <a:pt x="50" y="326"/>
                  </a:lnTo>
                  <a:lnTo>
                    <a:pt x="49" y="322"/>
                  </a:lnTo>
                  <a:lnTo>
                    <a:pt x="49" y="322"/>
                  </a:lnTo>
                  <a:lnTo>
                    <a:pt x="50" y="316"/>
                  </a:lnTo>
                  <a:lnTo>
                    <a:pt x="53" y="313"/>
                  </a:lnTo>
                  <a:lnTo>
                    <a:pt x="57" y="310"/>
                  </a:lnTo>
                  <a:lnTo>
                    <a:pt x="61" y="309"/>
                  </a:lnTo>
                  <a:lnTo>
                    <a:pt x="61" y="309"/>
                  </a:lnTo>
                  <a:lnTo>
                    <a:pt x="66" y="310"/>
                  </a:lnTo>
                  <a:lnTo>
                    <a:pt x="70" y="313"/>
                  </a:lnTo>
                  <a:lnTo>
                    <a:pt x="72" y="316"/>
                  </a:lnTo>
                  <a:lnTo>
                    <a:pt x="73" y="322"/>
                  </a:lnTo>
                  <a:lnTo>
                    <a:pt x="73" y="322"/>
                  </a:lnTo>
                  <a:lnTo>
                    <a:pt x="72" y="326"/>
                  </a:lnTo>
                  <a:lnTo>
                    <a:pt x="70" y="330"/>
                  </a:lnTo>
                  <a:lnTo>
                    <a:pt x="66" y="333"/>
                  </a:lnTo>
                  <a:lnTo>
                    <a:pt x="61" y="334"/>
                  </a:lnTo>
                  <a:lnTo>
                    <a:pt x="61" y="334"/>
                  </a:lnTo>
                  <a:close/>
                  <a:moveTo>
                    <a:pt x="145" y="203"/>
                  </a:moveTo>
                  <a:lnTo>
                    <a:pt x="145" y="203"/>
                  </a:lnTo>
                  <a:lnTo>
                    <a:pt x="117" y="202"/>
                  </a:lnTo>
                  <a:lnTo>
                    <a:pt x="92" y="199"/>
                  </a:lnTo>
                  <a:lnTo>
                    <a:pt x="69" y="193"/>
                  </a:lnTo>
                  <a:lnTo>
                    <a:pt x="48" y="187"/>
                  </a:lnTo>
                  <a:lnTo>
                    <a:pt x="32" y="179"/>
                  </a:lnTo>
                  <a:lnTo>
                    <a:pt x="24" y="175"/>
                  </a:lnTo>
                  <a:lnTo>
                    <a:pt x="17" y="170"/>
                  </a:lnTo>
                  <a:lnTo>
                    <a:pt x="12" y="165"/>
                  </a:lnTo>
                  <a:lnTo>
                    <a:pt x="8" y="159"/>
                  </a:lnTo>
                  <a:lnTo>
                    <a:pt x="4" y="154"/>
                  </a:lnTo>
                  <a:lnTo>
                    <a:pt x="2" y="148"/>
                  </a:lnTo>
                  <a:lnTo>
                    <a:pt x="2" y="148"/>
                  </a:lnTo>
                  <a:lnTo>
                    <a:pt x="0" y="153"/>
                  </a:lnTo>
                  <a:lnTo>
                    <a:pt x="0" y="157"/>
                  </a:lnTo>
                  <a:lnTo>
                    <a:pt x="0" y="205"/>
                  </a:lnTo>
                  <a:lnTo>
                    <a:pt x="0" y="205"/>
                  </a:lnTo>
                  <a:lnTo>
                    <a:pt x="1" y="212"/>
                  </a:lnTo>
                  <a:lnTo>
                    <a:pt x="3" y="219"/>
                  </a:lnTo>
                  <a:lnTo>
                    <a:pt x="6" y="224"/>
                  </a:lnTo>
                  <a:lnTo>
                    <a:pt x="11" y="231"/>
                  </a:lnTo>
                  <a:lnTo>
                    <a:pt x="16" y="236"/>
                  </a:lnTo>
                  <a:lnTo>
                    <a:pt x="23" y="242"/>
                  </a:lnTo>
                  <a:lnTo>
                    <a:pt x="32" y="246"/>
                  </a:lnTo>
                  <a:lnTo>
                    <a:pt x="40" y="250"/>
                  </a:lnTo>
                  <a:lnTo>
                    <a:pt x="50" y="255"/>
                  </a:lnTo>
                  <a:lnTo>
                    <a:pt x="61" y="258"/>
                  </a:lnTo>
                  <a:lnTo>
                    <a:pt x="73" y="261"/>
                  </a:lnTo>
                  <a:lnTo>
                    <a:pt x="87" y="265"/>
                  </a:lnTo>
                  <a:lnTo>
                    <a:pt x="100" y="267"/>
                  </a:lnTo>
                  <a:lnTo>
                    <a:pt x="114" y="268"/>
                  </a:lnTo>
                  <a:lnTo>
                    <a:pt x="129" y="269"/>
                  </a:lnTo>
                  <a:lnTo>
                    <a:pt x="145" y="269"/>
                  </a:lnTo>
                  <a:lnTo>
                    <a:pt x="145" y="269"/>
                  </a:lnTo>
                  <a:lnTo>
                    <a:pt x="161" y="269"/>
                  </a:lnTo>
                  <a:lnTo>
                    <a:pt x="175" y="268"/>
                  </a:lnTo>
                  <a:lnTo>
                    <a:pt x="191" y="267"/>
                  </a:lnTo>
                  <a:lnTo>
                    <a:pt x="204" y="265"/>
                  </a:lnTo>
                  <a:lnTo>
                    <a:pt x="217" y="261"/>
                  </a:lnTo>
                  <a:lnTo>
                    <a:pt x="229" y="258"/>
                  </a:lnTo>
                  <a:lnTo>
                    <a:pt x="240" y="255"/>
                  </a:lnTo>
                  <a:lnTo>
                    <a:pt x="250" y="250"/>
                  </a:lnTo>
                  <a:lnTo>
                    <a:pt x="259" y="246"/>
                  </a:lnTo>
                  <a:lnTo>
                    <a:pt x="268" y="242"/>
                  </a:lnTo>
                  <a:lnTo>
                    <a:pt x="274" y="236"/>
                  </a:lnTo>
                  <a:lnTo>
                    <a:pt x="280" y="231"/>
                  </a:lnTo>
                  <a:lnTo>
                    <a:pt x="284" y="224"/>
                  </a:lnTo>
                  <a:lnTo>
                    <a:pt x="287" y="219"/>
                  </a:lnTo>
                  <a:lnTo>
                    <a:pt x="290" y="212"/>
                  </a:lnTo>
                  <a:lnTo>
                    <a:pt x="291" y="205"/>
                  </a:lnTo>
                  <a:lnTo>
                    <a:pt x="291" y="157"/>
                  </a:lnTo>
                  <a:lnTo>
                    <a:pt x="291" y="157"/>
                  </a:lnTo>
                  <a:lnTo>
                    <a:pt x="290" y="153"/>
                  </a:lnTo>
                  <a:lnTo>
                    <a:pt x="288" y="148"/>
                  </a:lnTo>
                  <a:lnTo>
                    <a:pt x="288" y="148"/>
                  </a:lnTo>
                  <a:lnTo>
                    <a:pt x="286" y="154"/>
                  </a:lnTo>
                  <a:lnTo>
                    <a:pt x="283" y="159"/>
                  </a:lnTo>
                  <a:lnTo>
                    <a:pt x="279" y="165"/>
                  </a:lnTo>
                  <a:lnTo>
                    <a:pt x="273" y="170"/>
                  </a:lnTo>
                  <a:lnTo>
                    <a:pt x="266" y="175"/>
                  </a:lnTo>
                  <a:lnTo>
                    <a:pt x="259" y="179"/>
                  </a:lnTo>
                  <a:lnTo>
                    <a:pt x="242" y="187"/>
                  </a:lnTo>
                  <a:lnTo>
                    <a:pt x="222" y="193"/>
                  </a:lnTo>
                  <a:lnTo>
                    <a:pt x="198" y="199"/>
                  </a:lnTo>
                  <a:lnTo>
                    <a:pt x="173" y="202"/>
                  </a:lnTo>
                  <a:lnTo>
                    <a:pt x="145" y="203"/>
                  </a:lnTo>
                  <a:lnTo>
                    <a:pt x="145" y="203"/>
                  </a:lnTo>
                  <a:close/>
                  <a:moveTo>
                    <a:pt x="61" y="238"/>
                  </a:moveTo>
                  <a:lnTo>
                    <a:pt x="61" y="238"/>
                  </a:lnTo>
                  <a:lnTo>
                    <a:pt x="57" y="237"/>
                  </a:lnTo>
                  <a:lnTo>
                    <a:pt x="53" y="234"/>
                  </a:lnTo>
                  <a:lnTo>
                    <a:pt x="50" y="231"/>
                  </a:lnTo>
                  <a:lnTo>
                    <a:pt x="49" y="225"/>
                  </a:lnTo>
                  <a:lnTo>
                    <a:pt x="49" y="225"/>
                  </a:lnTo>
                  <a:lnTo>
                    <a:pt x="50" y="221"/>
                  </a:lnTo>
                  <a:lnTo>
                    <a:pt x="53" y="218"/>
                  </a:lnTo>
                  <a:lnTo>
                    <a:pt x="57" y="214"/>
                  </a:lnTo>
                  <a:lnTo>
                    <a:pt x="61" y="213"/>
                  </a:lnTo>
                  <a:lnTo>
                    <a:pt x="61" y="213"/>
                  </a:lnTo>
                  <a:lnTo>
                    <a:pt x="66" y="214"/>
                  </a:lnTo>
                  <a:lnTo>
                    <a:pt x="70" y="218"/>
                  </a:lnTo>
                  <a:lnTo>
                    <a:pt x="72" y="221"/>
                  </a:lnTo>
                  <a:lnTo>
                    <a:pt x="73" y="225"/>
                  </a:lnTo>
                  <a:lnTo>
                    <a:pt x="73" y="225"/>
                  </a:lnTo>
                  <a:lnTo>
                    <a:pt x="72" y="231"/>
                  </a:lnTo>
                  <a:lnTo>
                    <a:pt x="70" y="234"/>
                  </a:lnTo>
                  <a:lnTo>
                    <a:pt x="66" y="237"/>
                  </a:lnTo>
                  <a:lnTo>
                    <a:pt x="61" y="238"/>
                  </a:lnTo>
                  <a:lnTo>
                    <a:pt x="61" y="238"/>
                  </a:lnTo>
                  <a:close/>
                </a:path>
              </a:pathLst>
            </a:custGeom>
            <a:solidFill>
              <a:srgbClr val="2298F0"/>
            </a:solidFill>
            <a:ln>
              <a:noFill/>
            </a:ln>
          </p:spPr>
          <p:txBody>
            <a:bodyPr vert="horz" wrap="square" lIns="109753" tIns="54877" rIns="109753" bIns="54877" numCol="1" anchor="t" anchorCtr="0" compatLnSpc="1">
              <a:prstTxWarp prst="textNoShape">
                <a:avLst/>
              </a:prstTxWarp>
            </a:bodyPr>
            <a:lstStyle/>
            <a:p>
              <a:pPr defTabSz="1097554">
                <a:defRPr/>
              </a:pPr>
              <a:endParaRPr lang="zh-CN" altLang="en-US" sz="2161" kern="0">
                <a:solidFill>
                  <a:srgbClr val="B2B2B2"/>
                </a:solidFill>
                <a:latin typeface="Arial" panose="020B0604020202020204" pitchFamily="34" charset="0"/>
              </a:endParaRPr>
            </a:p>
          </p:txBody>
        </p:sp>
        <p:sp>
          <p:nvSpPr>
            <p:cNvPr id="25" name="Freeform 131">
              <a:extLst>
                <a:ext uri="{FF2B5EF4-FFF2-40B4-BE49-F238E27FC236}">
                  <a16:creationId xmlns:a16="http://schemas.microsoft.com/office/drawing/2014/main" id="{1637DFB6-C93C-4A85-BC7E-073E500F351E}"/>
                </a:ext>
              </a:extLst>
            </p:cNvPr>
            <p:cNvSpPr>
              <a:spLocks noEditPoints="1"/>
            </p:cNvSpPr>
            <p:nvPr/>
          </p:nvSpPr>
          <p:spPr bwMode="auto">
            <a:xfrm>
              <a:off x="3072074" y="4516716"/>
              <a:ext cx="151851" cy="289405"/>
            </a:xfrm>
            <a:custGeom>
              <a:avLst/>
              <a:gdLst>
                <a:gd name="T0" fmla="*/ 100 w 291"/>
                <a:gd name="T1" fmla="*/ 4 h 362"/>
                <a:gd name="T2" fmla="*/ 40 w 291"/>
                <a:gd name="T3" fmla="*/ 19 h 362"/>
                <a:gd name="T4" fmla="*/ 6 w 291"/>
                <a:gd name="T5" fmla="*/ 45 h 362"/>
                <a:gd name="T6" fmla="*/ 0 w 291"/>
                <a:gd name="T7" fmla="*/ 112 h 362"/>
                <a:gd name="T8" fmla="*/ 16 w 291"/>
                <a:gd name="T9" fmla="*/ 143 h 362"/>
                <a:gd name="T10" fmla="*/ 61 w 291"/>
                <a:gd name="T11" fmla="*/ 165 h 362"/>
                <a:gd name="T12" fmla="*/ 129 w 291"/>
                <a:gd name="T13" fmla="*/ 176 h 362"/>
                <a:gd name="T14" fmla="*/ 191 w 291"/>
                <a:gd name="T15" fmla="*/ 173 h 362"/>
                <a:gd name="T16" fmla="*/ 250 w 291"/>
                <a:gd name="T17" fmla="*/ 157 h 362"/>
                <a:gd name="T18" fmla="*/ 284 w 291"/>
                <a:gd name="T19" fmla="*/ 131 h 362"/>
                <a:gd name="T20" fmla="*/ 291 w 291"/>
                <a:gd name="T21" fmla="*/ 64 h 362"/>
                <a:gd name="T22" fmla="*/ 274 w 291"/>
                <a:gd name="T23" fmla="*/ 34 h 362"/>
                <a:gd name="T24" fmla="*/ 229 w 291"/>
                <a:gd name="T25" fmla="*/ 11 h 362"/>
                <a:gd name="T26" fmla="*/ 161 w 291"/>
                <a:gd name="T27" fmla="*/ 1 h 362"/>
                <a:gd name="T28" fmla="*/ 57 w 291"/>
                <a:gd name="T29" fmla="*/ 143 h 362"/>
                <a:gd name="T30" fmla="*/ 50 w 291"/>
                <a:gd name="T31" fmla="*/ 126 h 362"/>
                <a:gd name="T32" fmla="*/ 66 w 291"/>
                <a:gd name="T33" fmla="*/ 120 h 362"/>
                <a:gd name="T34" fmla="*/ 72 w 291"/>
                <a:gd name="T35" fmla="*/ 136 h 362"/>
                <a:gd name="T36" fmla="*/ 145 w 291"/>
                <a:gd name="T37" fmla="*/ 113 h 362"/>
                <a:gd name="T38" fmla="*/ 57 w 291"/>
                <a:gd name="T39" fmla="*/ 99 h 362"/>
                <a:gd name="T40" fmla="*/ 2 w 291"/>
                <a:gd name="T41" fmla="*/ 60 h 362"/>
                <a:gd name="T42" fmla="*/ 60 w 291"/>
                <a:gd name="T43" fmla="*/ 94 h 362"/>
                <a:gd name="T44" fmla="*/ 145 w 291"/>
                <a:gd name="T45" fmla="*/ 107 h 362"/>
                <a:gd name="T46" fmla="*/ 248 w 291"/>
                <a:gd name="T47" fmla="*/ 87 h 362"/>
                <a:gd name="T48" fmla="*/ 284 w 291"/>
                <a:gd name="T49" fmla="*/ 65 h 362"/>
                <a:gd name="T50" fmla="*/ 215 w 291"/>
                <a:gd name="T51" fmla="*/ 105 h 362"/>
                <a:gd name="T52" fmla="*/ 145 w 291"/>
                <a:gd name="T53" fmla="*/ 297 h 362"/>
                <a:gd name="T54" fmla="*/ 48 w 291"/>
                <a:gd name="T55" fmla="*/ 281 h 362"/>
                <a:gd name="T56" fmla="*/ 12 w 291"/>
                <a:gd name="T57" fmla="*/ 258 h 362"/>
                <a:gd name="T58" fmla="*/ 0 w 291"/>
                <a:gd name="T59" fmla="*/ 246 h 362"/>
                <a:gd name="T60" fmla="*/ 3 w 291"/>
                <a:gd name="T61" fmla="*/ 312 h 362"/>
                <a:gd name="T62" fmla="*/ 32 w 291"/>
                <a:gd name="T63" fmla="*/ 339 h 362"/>
                <a:gd name="T64" fmla="*/ 87 w 291"/>
                <a:gd name="T65" fmla="*/ 358 h 362"/>
                <a:gd name="T66" fmla="*/ 145 w 291"/>
                <a:gd name="T67" fmla="*/ 362 h 362"/>
                <a:gd name="T68" fmla="*/ 217 w 291"/>
                <a:gd name="T69" fmla="*/ 355 h 362"/>
                <a:gd name="T70" fmla="*/ 268 w 291"/>
                <a:gd name="T71" fmla="*/ 335 h 362"/>
                <a:gd name="T72" fmla="*/ 290 w 291"/>
                <a:gd name="T73" fmla="*/ 305 h 362"/>
                <a:gd name="T74" fmla="*/ 288 w 291"/>
                <a:gd name="T75" fmla="*/ 242 h 362"/>
                <a:gd name="T76" fmla="*/ 273 w 291"/>
                <a:gd name="T77" fmla="*/ 264 h 362"/>
                <a:gd name="T78" fmla="*/ 223 w 291"/>
                <a:gd name="T79" fmla="*/ 288 h 362"/>
                <a:gd name="T80" fmla="*/ 61 w 291"/>
                <a:gd name="T81" fmla="*/ 334 h 362"/>
                <a:gd name="T82" fmla="*/ 49 w 291"/>
                <a:gd name="T83" fmla="*/ 322 h 362"/>
                <a:gd name="T84" fmla="*/ 61 w 291"/>
                <a:gd name="T85" fmla="*/ 309 h 362"/>
                <a:gd name="T86" fmla="*/ 73 w 291"/>
                <a:gd name="T87" fmla="*/ 322 h 362"/>
                <a:gd name="T88" fmla="*/ 61 w 291"/>
                <a:gd name="T89" fmla="*/ 334 h 362"/>
                <a:gd name="T90" fmla="*/ 92 w 291"/>
                <a:gd name="T91" fmla="*/ 199 h 362"/>
                <a:gd name="T92" fmla="*/ 17 w 291"/>
                <a:gd name="T93" fmla="*/ 170 h 362"/>
                <a:gd name="T94" fmla="*/ 2 w 291"/>
                <a:gd name="T95" fmla="*/ 148 h 362"/>
                <a:gd name="T96" fmla="*/ 1 w 291"/>
                <a:gd name="T97" fmla="*/ 212 h 362"/>
                <a:gd name="T98" fmla="*/ 23 w 291"/>
                <a:gd name="T99" fmla="*/ 242 h 362"/>
                <a:gd name="T100" fmla="*/ 73 w 291"/>
                <a:gd name="T101" fmla="*/ 261 h 362"/>
                <a:gd name="T102" fmla="*/ 145 w 291"/>
                <a:gd name="T103" fmla="*/ 269 h 362"/>
                <a:gd name="T104" fmla="*/ 204 w 291"/>
                <a:gd name="T105" fmla="*/ 265 h 362"/>
                <a:gd name="T106" fmla="*/ 259 w 291"/>
                <a:gd name="T107" fmla="*/ 246 h 362"/>
                <a:gd name="T108" fmla="*/ 287 w 291"/>
                <a:gd name="T109" fmla="*/ 219 h 362"/>
                <a:gd name="T110" fmla="*/ 290 w 291"/>
                <a:gd name="T111" fmla="*/ 153 h 362"/>
                <a:gd name="T112" fmla="*/ 279 w 291"/>
                <a:gd name="T113" fmla="*/ 165 h 362"/>
                <a:gd name="T114" fmla="*/ 222 w 291"/>
                <a:gd name="T115" fmla="*/ 193 h 362"/>
                <a:gd name="T116" fmla="*/ 61 w 291"/>
                <a:gd name="T117" fmla="*/ 238 h 362"/>
                <a:gd name="T118" fmla="*/ 49 w 291"/>
                <a:gd name="T119" fmla="*/ 225 h 362"/>
                <a:gd name="T120" fmla="*/ 61 w 291"/>
                <a:gd name="T121" fmla="*/ 213 h 362"/>
                <a:gd name="T122" fmla="*/ 73 w 291"/>
                <a:gd name="T123" fmla="*/ 225 h 362"/>
                <a:gd name="T124" fmla="*/ 61 w 291"/>
                <a:gd name="T125" fmla="*/ 238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91" h="362">
                  <a:moveTo>
                    <a:pt x="145" y="0"/>
                  </a:moveTo>
                  <a:lnTo>
                    <a:pt x="145" y="0"/>
                  </a:lnTo>
                  <a:lnTo>
                    <a:pt x="129" y="1"/>
                  </a:lnTo>
                  <a:lnTo>
                    <a:pt x="114" y="1"/>
                  </a:lnTo>
                  <a:lnTo>
                    <a:pt x="100" y="4"/>
                  </a:lnTo>
                  <a:lnTo>
                    <a:pt x="87" y="6"/>
                  </a:lnTo>
                  <a:lnTo>
                    <a:pt x="73" y="8"/>
                  </a:lnTo>
                  <a:lnTo>
                    <a:pt x="61" y="11"/>
                  </a:lnTo>
                  <a:lnTo>
                    <a:pt x="50" y="15"/>
                  </a:lnTo>
                  <a:lnTo>
                    <a:pt x="40" y="19"/>
                  </a:lnTo>
                  <a:lnTo>
                    <a:pt x="32" y="23"/>
                  </a:lnTo>
                  <a:lnTo>
                    <a:pt x="23" y="29"/>
                  </a:lnTo>
                  <a:lnTo>
                    <a:pt x="16" y="34"/>
                  </a:lnTo>
                  <a:lnTo>
                    <a:pt x="11" y="40"/>
                  </a:lnTo>
                  <a:lnTo>
                    <a:pt x="6" y="45"/>
                  </a:lnTo>
                  <a:lnTo>
                    <a:pt x="3" y="52"/>
                  </a:lnTo>
                  <a:lnTo>
                    <a:pt x="1" y="57"/>
                  </a:lnTo>
                  <a:lnTo>
                    <a:pt x="0" y="64"/>
                  </a:lnTo>
                  <a:lnTo>
                    <a:pt x="0" y="112"/>
                  </a:lnTo>
                  <a:lnTo>
                    <a:pt x="0" y="112"/>
                  </a:lnTo>
                  <a:lnTo>
                    <a:pt x="1" y="119"/>
                  </a:lnTo>
                  <a:lnTo>
                    <a:pt x="3" y="125"/>
                  </a:lnTo>
                  <a:lnTo>
                    <a:pt x="6" y="131"/>
                  </a:lnTo>
                  <a:lnTo>
                    <a:pt x="11" y="137"/>
                  </a:lnTo>
                  <a:lnTo>
                    <a:pt x="16" y="143"/>
                  </a:lnTo>
                  <a:lnTo>
                    <a:pt x="23" y="147"/>
                  </a:lnTo>
                  <a:lnTo>
                    <a:pt x="32" y="153"/>
                  </a:lnTo>
                  <a:lnTo>
                    <a:pt x="40" y="157"/>
                  </a:lnTo>
                  <a:lnTo>
                    <a:pt x="50" y="162"/>
                  </a:lnTo>
                  <a:lnTo>
                    <a:pt x="61" y="165"/>
                  </a:lnTo>
                  <a:lnTo>
                    <a:pt x="73" y="168"/>
                  </a:lnTo>
                  <a:lnTo>
                    <a:pt x="87" y="170"/>
                  </a:lnTo>
                  <a:lnTo>
                    <a:pt x="100" y="173"/>
                  </a:lnTo>
                  <a:lnTo>
                    <a:pt x="114" y="175"/>
                  </a:lnTo>
                  <a:lnTo>
                    <a:pt x="129" y="176"/>
                  </a:lnTo>
                  <a:lnTo>
                    <a:pt x="145" y="176"/>
                  </a:lnTo>
                  <a:lnTo>
                    <a:pt x="145" y="176"/>
                  </a:lnTo>
                  <a:lnTo>
                    <a:pt x="161" y="176"/>
                  </a:lnTo>
                  <a:lnTo>
                    <a:pt x="175" y="175"/>
                  </a:lnTo>
                  <a:lnTo>
                    <a:pt x="191" y="173"/>
                  </a:lnTo>
                  <a:lnTo>
                    <a:pt x="204" y="170"/>
                  </a:lnTo>
                  <a:lnTo>
                    <a:pt x="217" y="168"/>
                  </a:lnTo>
                  <a:lnTo>
                    <a:pt x="229" y="165"/>
                  </a:lnTo>
                  <a:lnTo>
                    <a:pt x="240" y="162"/>
                  </a:lnTo>
                  <a:lnTo>
                    <a:pt x="250" y="157"/>
                  </a:lnTo>
                  <a:lnTo>
                    <a:pt x="259" y="153"/>
                  </a:lnTo>
                  <a:lnTo>
                    <a:pt x="268" y="147"/>
                  </a:lnTo>
                  <a:lnTo>
                    <a:pt x="274" y="143"/>
                  </a:lnTo>
                  <a:lnTo>
                    <a:pt x="280" y="137"/>
                  </a:lnTo>
                  <a:lnTo>
                    <a:pt x="284" y="131"/>
                  </a:lnTo>
                  <a:lnTo>
                    <a:pt x="287" y="125"/>
                  </a:lnTo>
                  <a:lnTo>
                    <a:pt x="290" y="119"/>
                  </a:lnTo>
                  <a:lnTo>
                    <a:pt x="291" y="112"/>
                  </a:lnTo>
                  <a:lnTo>
                    <a:pt x="291" y="64"/>
                  </a:lnTo>
                  <a:lnTo>
                    <a:pt x="291" y="64"/>
                  </a:lnTo>
                  <a:lnTo>
                    <a:pt x="290" y="57"/>
                  </a:lnTo>
                  <a:lnTo>
                    <a:pt x="287" y="52"/>
                  </a:lnTo>
                  <a:lnTo>
                    <a:pt x="284" y="45"/>
                  </a:lnTo>
                  <a:lnTo>
                    <a:pt x="280" y="40"/>
                  </a:lnTo>
                  <a:lnTo>
                    <a:pt x="274" y="34"/>
                  </a:lnTo>
                  <a:lnTo>
                    <a:pt x="268" y="29"/>
                  </a:lnTo>
                  <a:lnTo>
                    <a:pt x="259" y="23"/>
                  </a:lnTo>
                  <a:lnTo>
                    <a:pt x="250" y="19"/>
                  </a:lnTo>
                  <a:lnTo>
                    <a:pt x="240" y="15"/>
                  </a:lnTo>
                  <a:lnTo>
                    <a:pt x="229" y="11"/>
                  </a:lnTo>
                  <a:lnTo>
                    <a:pt x="217" y="8"/>
                  </a:lnTo>
                  <a:lnTo>
                    <a:pt x="204" y="6"/>
                  </a:lnTo>
                  <a:lnTo>
                    <a:pt x="191" y="4"/>
                  </a:lnTo>
                  <a:lnTo>
                    <a:pt x="175" y="1"/>
                  </a:lnTo>
                  <a:lnTo>
                    <a:pt x="161" y="1"/>
                  </a:lnTo>
                  <a:lnTo>
                    <a:pt x="145" y="0"/>
                  </a:lnTo>
                  <a:lnTo>
                    <a:pt x="145" y="0"/>
                  </a:lnTo>
                  <a:close/>
                  <a:moveTo>
                    <a:pt x="61" y="144"/>
                  </a:moveTo>
                  <a:lnTo>
                    <a:pt x="61" y="144"/>
                  </a:lnTo>
                  <a:lnTo>
                    <a:pt x="57" y="143"/>
                  </a:lnTo>
                  <a:lnTo>
                    <a:pt x="53" y="140"/>
                  </a:lnTo>
                  <a:lnTo>
                    <a:pt x="50" y="136"/>
                  </a:lnTo>
                  <a:lnTo>
                    <a:pt x="49" y="131"/>
                  </a:lnTo>
                  <a:lnTo>
                    <a:pt x="49" y="131"/>
                  </a:lnTo>
                  <a:lnTo>
                    <a:pt x="50" y="126"/>
                  </a:lnTo>
                  <a:lnTo>
                    <a:pt x="53" y="123"/>
                  </a:lnTo>
                  <a:lnTo>
                    <a:pt x="57" y="120"/>
                  </a:lnTo>
                  <a:lnTo>
                    <a:pt x="61" y="119"/>
                  </a:lnTo>
                  <a:lnTo>
                    <a:pt x="61" y="119"/>
                  </a:lnTo>
                  <a:lnTo>
                    <a:pt x="66" y="120"/>
                  </a:lnTo>
                  <a:lnTo>
                    <a:pt x="70" y="123"/>
                  </a:lnTo>
                  <a:lnTo>
                    <a:pt x="72" y="126"/>
                  </a:lnTo>
                  <a:lnTo>
                    <a:pt x="73" y="131"/>
                  </a:lnTo>
                  <a:lnTo>
                    <a:pt x="73" y="131"/>
                  </a:lnTo>
                  <a:lnTo>
                    <a:pt x="72" y="136"/>
                  </a:lnTo>
                  <a:lnTo>
                    <a:pt x="70" y="140"/>
                  </a:lnTo>
                  <a:lnTo>
                    <a:pt x="66" y="143"/>
                  </a:lnTo>
                  <a:lnTo>
                    <a:pt x="61" y="144"/>
                  </a:lnTo>
                  <a:lnTo>
                    <a:pt x="61" y="144"/>
                  </a:lnTo>
                  <a:close/>
                  <a:moveTo>
                    <a:pt x="145" y="113"/>
                  </a:moveTo>
                  <a:lnTo>
                    <a:pt x="145" y="113"/>
                  </a:lnTo>
                  <a:lnTo>
                    <a:pt x="121" y="113"/>
                  </a:lnTo>
                  <a:lnTo>
                    <a:pt x="98" y="110"/>
                  </a:lnTo>
                  <a:lnTo>
                    <a:pt x="76" y="105"/>
                  </a:lnTo>
                  <a:lnTo>
                    <a:pt x="57" y="99"/>
                  </a:lnTo>
                  <a:lnTo>
                    <a:pt x="39" y="90"/>
                  </a:lnTo>
                  <a:lnTo>
                    <a:pt x="24" y="81"/>
                  </a:lnTo>
                  <a:lnTo>
                    <a:pt x="12" y="72"/>
                  </a:lnTo>
                  <a:lnTo>
                    <a:pt x="6" y="65"/>
                  </a:lnTo>
                  <a:lnTo>
                    <a:pt x="2" y="60"/>
                  </a:lnTo>
                  <a:lnTo>
                    <a:pt x="2" y="60"/>
                  </a:lnTo>
                  <a:lnTo>
                    <a:pt x="14" y="69"/>
                  </a:lnTo>
                  <a:lnTo>
                    <a:pt x="27" y="79"/>
                  </a:lnTo>
                  <a:lnTo>
                    <a:pt x="43" y="87"/>
                  </a:lnTo>
                  <a:lnTo>
                    <a:pt x="60" y="94"/>
                  </a:lnTo>
                  <a:lnTo>
                    <a:pt x="79" y="99"/>
                  </a:lnTo>
                  <a:lnTo>
                    <a:pt x="100" y="103"/>
                  </a:lnTo>
                  <a:lnTo>
                    <a:pt x="122" y="106"/>
                  </a:lnTo>
                  <a:lnTo>
                    <a:pt x="145" y="107"/>
                  </a:lnTo>
                  <a:lnTo>
                    <a:pt x="145" y="107"/>
                  </a:lnTo>
                  <a:lnTo>
                    <a:pt x="169" y="106"/>
                  </a:lnTo>
                  <a:lnTo>
                    <a:pt x="191" y="103"/>
                  </a:lnTo>
                  <a:lnTo>
                    <a:pt x="212" y="99"/>
                  </a:lnTo>
                  <a:lnTo>
                    <a:pt x="230" y="94"/>
                  </a:lnTo>
                  <a:lnTo>
                    <a:pt x="248" y="87"/>
                  </a:lnTo>
                  <a:lnTo>
                    <a:pt x="263" y="79"/>
                  </a:lnTo>
                  <a:lnTo>
                    <a:pt x="276" y="69"/>
                  </a:lnTo>
                  <a:lnTo>
                    <a:pt x="288" y="60"/>
                  </a:lnTo>
                  <a:lnTo>
                    <a:pt x="288" y="60"/>
                  </a:lnTo>
                  <a:lnTo>
                    <a:pt x="284" y="65"/>
                  </a:lnTo>
                  <a:lnTo>
                    <a:pt x="279" y="72"/>
                  </a:lnTo>
                  <a:lnTo>
                    <a:pt x="266" y="81"/>
                  </a:lnTo>
                  <a:lnTo>
                    <a:pt x="251" y="90"/>
                  </a:lnTo>
                  <a:lnTo>
                    <a:pt x="234" y="99"/>
                  </a:lnTo>
                  <a:lnTo>
                    <a:pt x="215" y="105"/>
                  </a:lnTo>
                  <a:lnTo>
                    <a:pt x="193" y="110"/>
                  </a:lnTo>
                  <a:lnTo>
                    <a:pt x="170" y="113"/>
                  </a:lnTo>
                  <a:lnTo>
                    <a:pt x="145" y="113"/>
                  </a:lnTo>
                  <a:lnTo>
                    <a:pt x="145" y="113"/>
                  </a:lnTo>
                  <a:close/>
                  <a:moveTo>
                    <a:pt x="145" y="297"/>
                  </a:moveTo>
                  <a:lnTo>
                    <a:pt x="145" y="297"/>
                  </a:lnTo>
                  <a:lnTo>
                    <a:pt x="117" y="295"/>
                  </a:lnTo>
                  <a:lnTo>
                    <a:pt x="91" y="292"/>
                  </a:lnTo>
                  <a:lnTo>
                    <a:pt x="68" y="288"/>
                  </a:lnTo>
                  <a:lnTo>
                    <a:pt x="48" y="281"/>
                  </a:lnTo>
                  <a:lnTo>
                    <a:pt x="39" y="277"/>
                  </a:lnTo>
                  <a:lnTo>
                    <a:pt x="31" y="272"/>
                  </a:lnTo>
                  <a:lnTo>
                    <a:pt x="24" y="268"/>
                  </a:lnTo>
                  <a:lnTo>
                    <a:pt x="17" y="264"/>
                  </a:lnTo>
                  <a:lnTo>
                    <a:pt x="12" y="258"/>
                  </a:lnTo>
                  <a:lnTo>
                    <a:pt x="8" y="253"/>
                  </a:lnTo>
                  <a:lnTo>
                    <a:pt x="4" y="247"/>
                  </a:lnTo>
                  <a:lnTo>
                    <a:pt x="2" y="242"/>
                  </a:lnTo>
                  <a:lnTo>
                    <a:pt x="2" y="242"/>
                  </a:lnTo>
                  <a:lnTo>
                    <a:pt x="0" y="246"/>
                  </a:lnTo>
                  <a:lnTo>
                    <a:pt x="0" y="252"/>
                  </a:lnTo>
                  <a:lnTo>
                    <a:pt x="0" y="299"/>
                  </a:lnTo>
                  <a:lnTo>
                    <a:pt x="0" y="299"/>
                  </a:lnTo>
                  <a:lnTo>
                    <a:pt x="1" y="305"/>
                  </a:lnTo>
                  <a:lnTo>
                    <a:pt x="3" y="312"/>
                  </a:lnTo>
                  <a:lnTo>
                    <a:pt x="6" y="319"/>
                  </a:lnTo>
                  <a:lnTo>
                    <a:pt x="11" y="324"/>
                  </a:lnTo>
                  <a:lnTo>
                    <a:pt x="16" y="330"/>
                  </a:lnTo>
                  <a:lnTo>
                    <a:pt x="23" y="335"/>
                  </a:lnTo>
                  <a:lnTo>
                    <a:pt x="32" y="339"/>
                  </a:lnTo>
                  <a:lnTo>
                    <a:pt x="40" y="344"/>
                  </a:lnTo>
                  <a:lnTo>
                    <a:pt x="50" y="348"/>
                  </a:lnTo>
                  <a:lnTo>
                    <a:pt x="61" y="351"/>
                  </a:lnTo>
                  <a:lnTo>
                    <a:pt x="73" y="355"/>
                  </a:lnTo>
                  <a:lnTo>
                    <a:pt x="87" y="358"/>
                  </a:lnTo>
                  <a:lnTo>
                    <a:pt x="100" y="360"/>
                  </a:lnTo>
                  <a:lnTo>
                    <a:pt x="114" y="361"/>
                  </a:lnTo>
                  <a:lnTo>
                    <a:pt x="129" y="362"/>
                  </a:lnTo>
                  <a:lnTo>
                    <a:pt x="145" y="362"/>
                  </a:lnTo>
                  <a:lnTo>
                    <a:pt x="145" y="362"/>
                  </a:lnTo>
                  <a:lnTo>
                    <a:pt x="161" y="362"/>
                  </a:lnTo>
                  <a:lnTo>
                    <a:pt x="175" y="361"/>
                  </a:lnTo>
                  <a:lnTo>
                    <a:pt x="191" y="360"/>
                  </a:lnTo>
                  <a:lnTo>
                    <a:pt x="204" y="358"/>
                  </a:lnTo>
                  <a:lnTo>
                    <a:pt x="217" y="355"/>
                  </a:lnTo>
                  <a:lnTo>
                    <a:pt x="229" y="351"/>
                  </a:lnTo>
                  <a:lnTo>
                    <a:pt x="240" y="348"/>
                  </a:lnTo>
                  <a:lnTo>
                    <a:pt x="250" y="344"/>
                  </a:lnTo>
                  <a:lnTo>
                    <a:pt x="259" y="339"/>
                  </a:lnTo>
                  <a:lnTo>
                    <a:pt x="268" y="335"/>
                  </a:lnTo>
                  <a:lnTo>
                    <a:pt x="274" y="330"/>
                  </a:lnTo>
                  <a:lnTo>
                    <a:pt x="280" y="324"/>
                  </a:lnTo>
                  <a:lnTo>
                    <a:pt x="284" y="319"/>
                  </a:lnTo>
                  <a:lnTo>
                    <a:pt x="287" y="312"/>
                  </a:lnTo>
                  <a:lnTo>
                    <a:pt x="290" y="305"/>
                  </a:lnTo>
                  <a:lnTo>
                    <a:pt x="291" y="299"/>
                  </a:lnTo>
                  <a:lnTo>
                    <a:pt x="291" y="252"/>
                  </a:lnTo>
                  <a:lnTo>
                    <a:pt x="291" y="252"/>
                  </a:lnTo>
                  <a:lnTo>
                    <a:pt x="291" y="246"/>
                  </a:lnTo>
                  <a:lnTo>
                    <a:pt x="288" y="242"/>
                  </a:lnTo>
                  <a:lnTo>
                    <a:pt x="288" y="242"/>
                  </a:lnTo>
                  <a:lnTo>
                    <a:pt x="286" y="247"/>
                  </a:lnTo>
                  <a:lnTo>
                    <a:pt x="283" y="253"/>
                  </a:lnTo>
                  <a:lnTo>
                    <a:pt x="279" y="258"/>
                  </a:lnTo>
                  <a:lnTo>
                    <a:pt x="273" y="264"/>
                  </a:lnTo>
                  <a:lnTo>
                    <a:pt x="266" y="268"/>
                  </a:lnTo>
                  <a:lnTo>
                    <a:pt x="260" y="272"/>
                  </a:lnTo>
                  <a:lnTo>
                    <a:pt x="251" y="277"/>
                  </a:lnTo>
                  <a:lnTo>
                    <a:pt x="242" y="281"/>
                  </a:lnTo>
                  <a:lnTo>
                    <a:pt x="223" y="288"/>
                  </a:lnTo>
                  <a:lnTo>
                    <a:pt x="200" y="292"/>
                  </a:lnTo>
                  <a:lnTo>
                    <a:pt x="173" y="295"/>
                  </a:lnTo>
                  <a:lnTo>
                    <a:pt x="145" y="297"/>
                  </a:lnTo>
                  <a:lnTo>
                    <a:pt x="145" y="297"/>
                  </a:lnTo>
                  <a:close/>
                  <a:moveTo>
                    <a:pt x="61" y="334"/>
                  </a:moveTo>
                  <a:lnTo>
                    <a:pt x="61" y="334"/>
                  </a:lnTo>
                  <a:lnTo>
                    <a:pt x="57" y="333"/>
                  </a:lnTo>
                  <a:lnTo>
                    <a:pt x="53" y="330"/>
                  </a:lnTo>
                  <a:lnTo>
                    <a:pt x="50" y="326"/>
                  </a:lnTo>
                  <a:lnTo>
                    <a:pt x="49" y="322"/>
                  </a:lnTo>
                  <a:lnTo>
                    <a:pt x="49" y="322"/>
                  </a:lnTo>
                  <a:lnTo>
                    <a:pt x="50" y="316"/>
                  </a:lnTo>
                  <a:lnTo>
                    <a:pt x="53" y="313"/>
                  </a:lnTo>
                  <a:lnTo>
                    <a:pt x="57" y="310"/>
                  </a:lnTo>
                  <a:lnTo>
                    <a:pt x="61" y="309"/>
                  </a:lnTo>
                  <a:lnTo>
                    <a:pt x="61" y="309"/>
                  </a:lnTo>
                  <a:lnTo>
                    <a:pt x="66" y="310"/>
                  </a:lnTo>
                  <a:lnTo>
                    <a:pt x="70" y="313"/>
                  </a:lnTo>
                  <a:lnTo>
                    <a:pt x="72" y="316"/>
                  </a:lnTo>
                  <a:lnTo>
                    <a:pt x="73" y="322"/>
                  </a:lnTo>
                  <a:lnTo>
                    <a:pt x="73" y="322"/>
                  </a:lnTo>
                  <a:lnTo>
                    <a:pt x="72" y="326"/>
                  </a:lnTo>
                  <a:lnTo>
                    <a:pt x="70" y="330"/>
                  </a:lnTo>
                  <a:lnTo>
                    <a:pt x="66" y="333"/>
                  </a:lnTo>
                  <a:lnTo>
                    <a:pt x="61" y="334"/>
                  </a:lnTo>
                  <a:lnTo>
                    <a:pt x="61" y="334"/>
                  </a:lnTo>
                  <a:close/>
                  <a:moveTo>
                    <a:pt x="145" y="203"/>
                  </a:moveTo>
                  <a:lnTo>
                    <a:pt x="145" y="203"/>
                  </a:lnTo>
                  <a:lnTo>
                    <a:pt x="117" y="202"/>
                  </a:lnTo>
                  <a:lnTo>
                    <a:pt x="92" y="199"/>
                  </a:lnTo>
                  <a:lnTo>
                    <a:pt x="69" y="193"/>
                  </a:lnTo>
                  <a:lnTo>
                    <a:pt x="48" y="187"/>
                  </a:lnTo>
                  <a:lnTo>
                    <a:pt x="32" y="179"/>
                  </a:lnTo>
                  <a:lnTo>
                    <a:pt x="24" y="175"/>
                  </a:lnTo>
                  <a:lnTo>
                    <a:pt x="17" y="170"/>
                  </a:lnTo>
                  <a:lnTo>
                    <a:pt x="12" y="165"/>
                  </a:lnTo>
                  <a:lnTo>
                    <a:pt x="8" y="159"/>
                  </a:lnTo>
                  <a:lnTo>
                    <a:pt x="4" y="154"/>
                  </a:lnTo>
                  <a:lnTo>
                    <a:pt x="2" y="148"/>
                  </a:lnTo>
                  <a:lnTo>
                    <a:pt x="2" y="148"/>
                  </a:lnTo>
                  <a:lnTo>
                    <a:pt x="0" y="153"/>
                  </a:lnTo>
                  <a:lnTo>
                    <a:pt x="0" y="157"/>
                  </a:lnTo>
                  <a:lnTo>
                    <a:pt x="0" y="205"/>
                  </a:lnTo>
                  <a:lnTo>
                    <a:pt x="0" y="205"/>
                  </a:lnTo>
                  <a:lnTo>
                    <a:pt x="1" y="212"/>
                  </a:lnTo>
                  <a:lnTo>
                    <a:pt x="3" y="219"/>
                  </a:lnTo>
                  <a:lnTo>
                    <a:pt x="6" y="224"/>
                  </a:lnTo>
                  <a:lnTo>
                    <a:pt x="11" y="231"/>
                  </a:lnTo>
                  <a:lnTo>
                    <a:pt x="16" y="236"/>
                  </a:lnTo>
                  <a:lnTo>
                    <a:pt x="23" y="242"/>
                  </a:lnTo>
                  <a:lnTo>
                    <a:pt x="32" y="246"/>
                  </a:lnTo>
                  <a:lnTo>
                    <a:pt x="40" y="250"/>
                  </a:lnTo>
                  <a:lnTo>
                    <a:pt x="50" y="255"/>
                  </a:lnTo>
                  <a:lnTo>
                    <a:pt x="61" y="258"/>
                  </a:lnTo>
                  <a:lnTo>
                    <a:pt x="73" y="261"/>
                  </a:lnTo>
                  <a:lnTo>
                    <a:pt x="87" y="265"/>
                  </a:lnTo>
                  <a:lnTo>
                    <a:pt x="100" y="267"/>
                  </a:lnTo>
                  <a:lnTo>
                    <a:pt x="114" y="268"/>
                  </a:lnTo>
                  <a:lnTo>
                    <a:pt x="129" y="269"/>
                  </a:lnTo>
                  <a:lnTo>
                    <a:pt x="145" y="269"/>
                  </a:lnTo>
                  <a:lnTo>
                    <a:pt x="145" y="269"/>
                  </a:lnTo>
                  <a:lnTo>
                    <a:pt x="161" y="269"/>
                  </a:lnTo>
                  <a:lnTo>
                    <a:pt x="175" y="268"/>
                  </a:lnTo>
                  <a:lnTo>
                    <a:pt x="191" y="267"/>
                  </a:lnTo>
                  <a:lnTo>
                    <a:pt x="204" y="265"/>
                  </a:lnTo>
                  <a:lnTo>
                    <a:pt x="217" y="261"/>
                  </a:lnTo>
                  <a:lnTo>
                    <a:pt x="229" y="258"/>
                  </a:lnTo>
                  <a:lnTo>
                    <a:pt x="240" y="255"/>
                  </a:lnTo>
                  <a:lnTo>
                    <a:pt x="250" y="250"/>
                  </a:lnTo>
                  <a:lnTo>
                    <a:pt x="259" y="246"/>
                  </a:lnTo>
                  <a:lnTo>
                    <a:pt x="268" y="242"/>
                  </a:lnTo>
                  <a:lnTo>
                    <a:pt x="274" y="236"/>
                  </a:lnTo>
                  <a:lnTo>
                    <a:pt x="280" y="231"/>
                  </a:lnTo>
                  <a:lnTo>
                    <a:pt x="284" y="224"/>
                  </a:lnTo>
                  <a:lnTo>
                    <a:pt x="287" y="219"/>
                  </a:lnTo>
                  <a:lnTo>
                    <a:pt x="290" y="212"/>
                  </a:lnTo>
                  <a:lnTo>
                    <a:pt x="291" y="205"/>
                  </a:lnTo>
                  <a:lnTo>
                    <a:pt x="291" y="157"/>
                  </a:lnTo>
                  <a:lnTo>
                    <a:pt x="291" y="157"/>
                  </a:lnTo>
                  <a:lnTo>
                    <a:pt x="290" y="153"/>
                  </a:lnTo>
                  <a:lnTo>
                    <a:pt x="288" y="148"/>
                  </a:lnTo>
                  <a:lnTo>
                    <a:pt x="288" y="148"/>
                  </a:lnTo>
                  <a:lnTo>
                    <a:pt x="286" y="154"/>
                  </a:lnTo>
                  <a:lnTo>
                    <a:pt x="283" y="159"/>
                  </a:lnTo>
                  <a:lnTo>
                    <a:pt x="279" y="165"/>
                  </a:lnTo>
                  <a:lnTo>
                    <a:pt x="273" y="170"/>
                  </a:lnTo>
                  <a:lnTo>
                    <a:pt x="266" y="175"/>
                  </a:lnTo>
                  <a:lnTo>
                    <a:pt x="259" y="179"/>
                  </a:lnTo>
                  <a:lnTo>
                    <a:pt x="242" y="187"/>
                  </a:lnTo>
                  <a:lnTo>
                    <a:pt x="222" y="193"/>
                  </a:lnTo>
                  <a:lnTo>
                    <a:pt x="198" y="199"/>
                  </a:lnTo>
                  <a:lnTo>
                    <a:pt x="173" y="202"/>
                  </a:lnTo>
                  <a:lnTo>
                    <a:pt x="145" y="203"/>
                  </a:lnTo>
                  <a:lnTo>
                    <a:pt x="145" y="203"/>
                  </a:lnTo>
                  <a:close/>
                  <a:moveTo>
                    <a:pt x="61" y="238"/>
                  </a:moveTo>
                  <a:lnTo>
                    <a:pt x="61" y="238"/>
                  </a:lnTo>
                  <a:lnTo>
                    <a:pt x="57" y="237"/>
                  </a:lnTo>
                  <a:lnTo>
                    <a:pt x="53" y="234"/>
                  </a:lnTo>
                  <a:lnTo>
                    <a:pt x="50" y="231"/>
                  </a:lnTo>
                  <a:lnTo>
                    <a:pt x="49" y="225"/>
                  </a:lnTo>
                  <a:lnTo>
                    <a:pt x="49" y="225"/>
                  </a:lnTo>
                  <a:lnTo>
                    <a:pt x="50" y="221"/>
                  </a:lnTo>
                  <a:lnTo>
                    <a:pt x="53" y="218"/>
                  </a:lnTo>
                  <a:lnTo>
                    <a:pt x="57" y="214"/>
                  </a:lnTo>
                  <a:lnTo>
                    <a:pt x="61" y="213"/>
                  </a:lnTo>
                  <a:lnTo>
                    <a:pt x="61" y="213"/>
                  </a:lnTo>
                  <a:lnTo>
                    <a:pt x="66" y="214"/>
                  </a:lnTo>
                  <a:lnTo>
                    <a:pt x="70" y="218"/>
                  </a:lnTo>
                  <a:lnTo>
                    <a:pt x="72" y="221"/>
                  </a:lnTo>
                  <a:lnTo>
                    <a:pt x="73" y="225"/>
                  </a:lnTo>
                  <a:lnTo>
                    <a:pt x="73" y="225"/>
                  </a:lnTo>
                  <a:lnTo>
                    <a:pt x="72" y="231"/>
                  </a:lnTo>
                  <a:lnTo>
                    <a:pt x="70" y="234"/>
                  </a:lnTo>
                  <a:lnTo>
                    <a:pt x="66" y="237"/>
                  </a:lnTo>
                  <a:lnTo>
                    <a:pt x="61" y="238"/>
                  </a:lnTo>
                  <a:lnTo>
                    <a:pt x="61" y="238"/>
                  </a:lnTo>
                  <a:close/>
                </a:path>
              </a:pathLst>
            </a:custGeom>
            <a:solidFill>
              <a:schemeClr val="bg1">
                <a:lumMod val="50000"/>
              </a:schemeClr>
            </a:solidFill>
            <a:ln>
              <a:noFill/>
            </a:ln>
          </p:spPr>
          <p:txBody>
            <a:bodyPr vert="horz" wrap="square" lIns="109753" tIns="54877" rIns="109753" bIns="54877" numCol="1" anchor="t" anchorCtr="0" compatLnSpc="1">
              <a:prstTxWarp prst="textNoShape">
                <a:avLst/>
              </a:prstTxWarp>
            </a:bodyPr>
            <a:lstStyle/>
            <a:p>
              <a:pPr defTabSz="1097554">
                <a:defRPr/>
              </a:pPr>
              <a:endParaRPr lang="zh-CN" altLang="en-US" sz="2161" kern="0">
                <a:solidFill>
                  <a:srgbClr val="B2B2B2"/>
                </a:solidFill>
                <a:latin typeface="Arial" panose="020B0604020202020204" pitchFamily="34" charset="0"/>
              </a:endParaRPr>
            </a:p>
          </p:txBody>
        </p:sp>
        <p:sp>
          <p:nvSpPr>
            <p:cNvPr id="26" name="Freeform 131">
              <a:extLst>
                <a:ext uri="{FF2B5EF4-FFF2-40B4-BE49-F238E27FC236}">
                  <a16:creationId xmlns:a16="http://schemas.microsoft.com/office/drawing/2014/main" id="{E1D978BC-FBA4-4A0B-803B-AEE7D7B47A66}"/>
                </a:ext>
              </a:extLst>
            </p:cNvPr>
            <p:cNvSpPr>
              <a:spLocks noEditPoints="1"/>
            </p:cNvSpPr>
            <p:nvPr/>
          </p:nvSpPr>
          <p:spPr bwMode="auto">
            <a:xfrm>
              <a:off x="3262834" y="4516716"/>
              <a:ext cx="151851" cy="289405"/>
            </a:xfrm>
            <a:custGeom>
              <a:avLst/>
              <a:gdLst>
                <a:gd name="T0" fmla="*/ 100 w 291"/>
                <a:gd name="T1" fmla="*/ 4 h 362"/>
                <a:gd name="T2" fmla="*/ 40 w 291"/>
                <a:gd name="T3" fmla="*/ 19 h 362"/>
                <a:gd name="T4" fmla="*/ 6 w 291"/>
                <a:gd name="T5" fmla="*/ 45 h 362"/>
                <a:gd name="T6" fmla="*/ 0 w 291"/>
                <a:gd name="T7" fmla="*/ 112 h 362"/>
                <a:gd name="T8" fmla="*/ 16 w 291"/>
                <a:gd name="T9" fmla="*/ 143 h 362"/>
                <a:gd name="T10" fmla="*/ 61 w 291"/>
                <a:gd name="T11" fmla="*/ 165 h 362"/>
                <a:gd name="T12" fmla="*/ 129 w 291"/>
                <a:gd name="T13" fmla="*/ 176 h 362"/>
                <a:gd name="T14" fmla="*/ 191 w 291"/>
                <a:gd name="T15" fmla="*/ 173 h 362"/>
                <a:gd name="T16" fmla="*/ 250 w 291"/>
                <a:gd name="T17" fmla="*/ 157 h 362"/>
                <a:gd name="T18" fmla="*/ 284 w 291"/>
                <a:gd name="T19" fmla="*/ 131 h 362"/>
                <a:gd name="T20" fmla="*/ 291 w 291"/>
                <a:gd name="T21" fmla="*/ 64 h 362"/>
                <a:gd name="T22" fmla="*/ 274 w 291"/>
                <a:gd name="T23" fmla="*/ 34 h 362"/>
                <a:gd name="T24" fmla="*/ 229 w 291"/>
                <a:gd name="T25" fmla="*/ 11 h 362"/>
                <a:gd name="T26" fmla="*/ 161 w 291"/>
                <a:gd name="T27" fmla="*/ 1 h 362"/>
                <a:gd name="T28" fmla="*/ 57 w 291"/>
                <a:gd name="T29" fmla="*/ 143 h 362"/>
                <a:gd name="T30" fmla="*/ 50 w 291"/>
                <a:gd name="T31" fmla="*/ 126 h 362"/>
                <a:gd name="T32" fmla="*/ 66 w 291"/>
                <a:gd name="T33" fmla="*/ 120 h 362"/>
                <a:gd name="T34" fmla="*/ 72 w 291"/>
                <a:gd name="T35" fmla="*/ 136 h 362"/>
                <a:gd name="T36" fmla="*/ 145 w 291"/>
                <a:gd name="T37" fmla="*/ 113 h 362"/>
                <a:gd name="T38" fmla="*/ 57 w 291"/>
                <a:gd name="T39" fmla="*/ 99 h 362"/>
                <a:gd name="T40" fmla="*/ 2 w 291"/>
                <a:gd name="T41" fmla="*/ 60 h 362"/>
                <a:gd name="T42" fmla="*/ 60 w 291"/>
                <a:gd name="T43" fmla="*/ 94 h 362"/>
                <a:gd name="T44" fmla="*/ 145 w 291"/>
                <a:gd name="T45" fmla="*/ 107 h 362"/>
                <a:gd name="T46" fmla="*/ 248 w 291"/>
                <a:gd name="T47" fmla="*/ 87 h 362"/>
                <a:gd name="T48" fmla="*/ 284 w 291"/>
                <a:gd name="T49" fmla="*/ 65 h 362"/>
                <a:gd name="T50" fmla="*/ 215 w 291"/>
                <a:gd name="T51" fmla="*/ 105 h 362"/>
                <a:gd name="T52" fmla="*/ 145 w 291"/>
                <a:gd name="T53" fmla="*/ 297 h 362"/>
                <a:gd name="T54" fmla="*/ 48 w 291"/>
                <a:gd name="T55" fmla="*/ 281 h 362"/>
                <a:gd name="T56" fmla="*/ 12 w 291"/>
                <a:gd name="T57" fmla="*/ 258 h 362"/>
                <a:gd name="T58" fmla="*/ 0 w 291"/>
                <a:gd name="T59" fmla="*/ 246 h 362"/>
                <a:gd name="T60" fmla="*/ 3 w 291"/>
                <a:gd name="T61" fmla="*/ 312 h 362"/>
                <a:gd name="T62" fmla="*/ 32 w 291"/>
                <a:gd name="T63" fmla="*/ 339 h 362"/>
                <a:gd name="T64" fmla="*/ 87 w 291"/>
                <a:gd name="T65" fmla="*/ 358 h 362"/>
                <a:gd name="T66" fmla="*/ 145 w 291"/>
                <a:gd name="T67" fmla="*/ 362 h 362"/>
                <a:gd name="T68" fmla="*/ 217 w 291"/>
                <a:gd name="T69" fmla="*/ 355 h 362"/>
                <a:gd name="T70" fmla="*/ 268 w 291"/>
                <a:gd name="T71" fmla="*/ 335 h 362"/>
                <a:gd name="T72" fmla="*/ 290 w 291"/>
                <a:gd name="T73" fmla="*/ 305 h 362"/>
                <a:gd name="T74" fmla="*/ 288 w 291"/>
                <a:gd name="T75" fmla="*/ 242 h 362"/>
                <a:gd name="T76" fmla="*/ 273 w 291"/>
                <a:gd name="T77" fmla="*/ 264 h 362"/>
                <a:gd name="T78" fmla="*/ 223 w 291"/>
                <a:gd name="T79" fmla="*/ 288 h 362"/>
                <a:gd name="T80" fmla="*/ 61 w 291"/>
                <a:gd name="T81" fmla="*/ 334 h 362"/>
                <a:gd name="T82" fmla="*/ 49 w 291"/>
                <a:gd name="T83" fmla="*/ 322 h 362"/>
                <a:gd name="T84" fmla="*/ 61 w 291"/>
                <a:gd name="T85" fmla="*/ 309 h 362"/>
                <a:gd name="T86" fmla="*/ 73 w 291"/>
                <a:gd name="T87" fmla="*/ 322 h 362"/>
                <a:gd name="T88" fmla="*/ 61 w 291"/>
                <a:gd name="T89" fmla="*/ 334 h 362"/>
                <a:gd name="T90" fmla="*/ 92 w 291"/>
                <a:gd name="T91" fmla="*/ 199 h 362"/>
                <a:gd name="T92" fmla="*/ 17 w 291"/>
                <a:gd name="T93" fmla="*/ 170 h 362"/>
                <a:gd name="T94" fmla="*/ 2 w 291"/>
                <a:gd name="T95" fmla="*/ 148 h 362"/>
                <a:gd name="T96" fmla="*/ 1 w 291"/>
                <a:gd name="T97" fmla="*/ 212 h 362"/>
                <a:gd name="T98" fmla="*/ 23 w 291"/>
                <a:gd name="T99" fmla="*/ 242 h 362"/>
                <a:gd name="T100" fmla="*/ 73 w 291"/>
                <a:gd name="T101" fmla="*/ 261 h 362"/>
                <a:gd name="T102" fmla="*/ 145 w 291"/>
                <a:gd name="T103" fmla="*/ 269 h 362"/>
                <a:gd name="T104" fmla="*/ 204 w 291"/>
                <a:gd name="T105" fmla="*/ 265 h 362"/>
                <a:gd name="T106" fmla="*/ 259 w 291"/>
                <a:gd name="T107" fmla="*/ 246 h 362"/>
                <a:gd name="T108" fmla="*/ 287 w 291"/>
                <a:gd name="T109" fmla="*/ 219 h 362"/>
                <a:gd name="T110" fmla="*/ 290 w 291"/>
                <a:gd name="T111" fmla="*/ 153 h 362"/>
                <a:gd name="T112" fmla="*/ 279 w 291"/>
                <a:gd name="T113" fmla="*/ 165 h 362"/>
                <a:gd name="T114" fmla="*/ 222 w 291"/>
                <a:gd name="T115" fmla="*/ 193 h 362"/>
                <a:gd name="T116" fmla="*/ 61 w 291"/>
                <a:gd name="T117" fmla="*/ 238 h 362"/>
                <a:gd name="T118" fmla="*/ 49 w 291"/>
                <a:gd name="T119" fmla="*/ 225 h 362"/>
                <a:gd name="T120" fmla="*/ 61 w 291"/>
                <a:gd name="T121" fmla="*/ 213 h 362"/>
                <a:gd name="T122" fmla="*/ 73 w 291"/>
                <a:gd name="T123" fmla="*/ 225 h 362"/>
                <a:gd name="T124" fmla="*/ 61 w 291"/>
                <a:gd name="T125" fmla="*/ 238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91" h="362">
                  <a:moveTo>
                    <a:pt x="145" y="0"/>
                  </a:moveTo>
                  <a:lnTo>
                    <a:pt x="145" y="0"/>
                  </a:lnTo>
                  <a:lnTo>
                    <a:pt x="129" y="1"/>
                  </a:lnTo>
                  <a:lnTo>
                    <a:pt x="114" y="1"/>
                  </a:lnTo>
                  <a:lnTo>
                    <a:pt x="100" y="4"/>
                  </a:lnTo>
                  <a:lnTo>
                    <a:pt x="87" y="6"/>
                  </a:lnTo>
                  <a:lnTo>
                    <a:pt x="73" y="8"/>
                  </a:lnTo>
                  <a:lnTo>
                    <a:pt x="61" y="11"/>
                  </a:lnTo>
                  <a:lnTo>
                    <a:pt x="50" y="15"/>
                  </a:lnTo>
                  <a:lnTo>
                    <a:pt x="40" y="19"/>
                  </a:lnTo>
                  <a:lnTo>
                    <a:pt x="32" y="23"/>
                  </a:lnTo>
                  <a:lnTo>
                    <a:pt x="23" y="29"/>
                  </a:lnTo>
                  <a:lnTo>
                    <a:pt x="16" y="34"/>
                  </a:lnTo>
                  <a:lnTo>
                    <a:pt x="11" y="40"/>
                  </a:lnTo>
                  <a:lnTo>
                    <a:pt x="6" y="45"/>
                  </a:lnTo>
                  <a:lnTo>
                    <a:pt x="3" y="52"/>
                  </a:lnTo>
                  <a:lnTo>
                    <a:pt x="1" y="57"/>
                  </a:lnTo>
                  <a:lnTo>
                    <a:pt x="0" y="64"/>
                  </a:lnTo>
                  <a:lnTo>
                    <a:pt x="0" y="112"/>
                  </a:lnTo>
                  <a:lnTo>
                    <a:pt x="0" y="112"/>
                  </a:lnTo>
                  <a:lnTo>
                    <a:pt x="1" y="119"/>
                  </a:lnTo>
                  <a:lnTo>
                    <a:pt x="3" y="125"/>
                  </a:lnTo>
                  <a:lnTo>
                    <a:pt x="6" y="131"/>
                  </a:lnTo>
                  <a:lnTo>
                    <a:pt x="11" y="137"/>
                  </a:lnTo>
                  <a:lnTo>
                    <a:pt x="16" y="143"/>
                  </a:lnTo>
                  <a:lnTo>
                    <a:pt x="23" y="147"/>
                  </a:lnTo>
                  <a:lnTo>
                    <a:pt x="32" y="153"/>
                  </a:lnTo>
                  <a:lnTo>
                    <a:pt x="40" y="157"/>
                  </a:lnTo>
                  <a:lnTo>
                    <a:pt x="50" y="162"/>
                  </a:lnTo>
                  <a:lnTo>
                    <a:pt x="61" y="165"/>
                  </a:lnTo>
                  <a:lnTo>
                    <a:pt x="73" y="168"/>
                  </a:lnTo>
                  <a:lnTo>
                    <a:pt x="87" y="170"/>
                  </a:lnTo>
                  <a:lnTo>
                    <a:pt x="100" y="173"/>
                  </a:lnTo>
                  <a:lnTo>
                    <a:pt x="114" y="175"/>
                  </a:lnTo>
                  <a:lnTo>
                    <a:pt x="129" y="176"/>
                  </a:lnTo>
                  <a:lnTo>
                    <a:pt x="145" y="176"/>
                  </a:lnTo>
                  <a:lnTo>
                    <a:pt x="145" y="176"/>
                  </a:lnTo>
                  <a:lnTo>
                    <a:pt x="161" y="176"/>
                  </a:lnTo>
                  <a:lnTo>
                    <a:pt x="175" y="175"/>
                  </a:lnTo>
                  <a:lnTo>
                    <a:pt x="191" y="173"/>
                  </a:lnTo>
                  <a:lnTo>
                    <a:pt x="204" y="170"/>
                  </a:lnTo>
                  <a:lnTo>
                    <a:pt x="217" y="168"/>
                  </a:lnTo>
                  <a:lnTo>
                    <a:pt x="229" y="165"/>
                  </a:lnTo>
                  <a:lnTo>
                    <a:pt x="240" y="162"/>
                  </a:lnTo>
                  <a:lnTo>
                    <a:pt x="250" y="157"/>
                  </a:lnTo>
                  <a:lnTo>
                    <a:pt x="259" y="153"/>
                  </a:lnTo>
                  <a:lnTo>
                    <a:pt x="268" y="147"/>
                  </a:lnTo>
                  <a:lnTo>
                    <a:pt x="274" y="143"/>
                  </a:lnTo>
                  <a:lnTo>
                    <a:pt x="280" y="137"/>
                  </a:lnTo>
                  <a:lnTo>
                    <a:pt x="284" y="131"/>
                  </a:lnTo>
                  <a:lnTo>
                    <a:pt x="287" y="125"/>
                  </a:lnTo>
                  <a:lnTo>
                    <a:pt x="290" y="119"/>
                  </a:lnTo>
                  <a:lnTo>
                    <a:pt x="291" y="112"/>
                  </a:lnTo>
                  <a:lnTo>
                    <a:pt x="291" y="64"/>
                  </a:lnTo>
                  <a:lnTo>
                    <a:pt x="291" y="64"/>
                  </a:lnTo>
                  <a:lnTo>
                    <a:pt x="290" y="57"/>
                  </a:lnTo>
                  <a:lnTo>
                    <a:pt x="287" y="52"/>
                  </a:lnTo>
                  <a:lnTo>
                    <a:pt x="284" y="45"/>
                  </a:lnTo>
                  <a:lnTo>
                    <a:pt x="280" y="40"/>
                  </a:lnTo>
                  <a:lnTo>
                    <a:pt x="274" y="34"/>
                  </a:lnTo>
                  <a:lnTo>
                    <a:pt x="268" y="29"/>
                  </a:lnTo>
                  <a:lnTo>
                    <a:pt x="259" y="23"/>
                  </a:lnTo>
                  <a:lnTo>
                    <a:pt x="250" y="19"/>
                  </a:lnTo>
                  <a:lnTo>
                    <a:pt x="240" y="15"/>
                  </a:lnTo>
                  <a:lnTo>
                    <a:pt x="229" y="11"/>
                  </a:lnTo>
                  <a:lnTo>
                    <a:pt x="217" y="8"/>
                  </a:lnTo>
                  <a:lnTo>
                    <a:pt x="204" y="6"/>
                  </a:lnTo>
                  <a:lnTo>
                    <a:pt x="191" y="4"/>
                  </a:lnTo>
                  <a:lnTo>
                    <a:pt x="175" y="1"/>
                  </a:lnTo>
                  <a:lnTo>
                    <a:pt x="161" y="1"/>
                  </a:lnTo>
                  <a:lnTo>
                    <a:pt x="145" y="0"/>
                  </a:lnTo>
                  <a:lnTo>
                    <a:pt x="145" y="0"/>
                  </a:lnTo>
                  <a:close/>
                  <a:moveTo>
                    <a:pt x="61" y="144"/>
                  </a:moveTo>
                  <a:lnTo>
                    <a:pt x="61" y="144"/>
                  </a:lnTo>
                  <a:lnTo>
                    <a:pt x="57" y="143"/>
                  </a:lnTo>
                  <a:lnTo>
                    <a:pt x="53" y="140"/>
                  </a:lnTo>
                  <a:lnTo>
                    <a:pt x="50" y="136"/>
                  </a:lnTo>
                  <a:lnTo>
                    <a:pt x="49" y="131"/>
                  </a:lnTo>
                  <a:lnTo>
                    <a:pt x="49" y="131"/>
                  </a:lnTo>
                  <a:lnTo>
                    <a:pt x="50" y="126"/>
                  </a:lnTo>
                  <a:lnTo>
                    <a:pt x="53" y="123"/>
                  </a:lnTo>
                  <a:lnTo>
                    <a:pt x="57" y="120"/>
                  </a:lnTo>
                  <a:lnTo>
                    <a:pt x="61" y="119"/>
                  </a:lnTo>
                  <a:lnTo>
                    <a:pt x="61" y="119"/>
                  </a:lnTo>
                  <a:lnTo>
                    <a:pt x="66" y="120"/>
                  </a:lnTo>
                  <a:lnTo>
                    <a:pt x="70" y="123"/>
                  </a:lnTo>
                  <a:lnTo>
                    <a:pt x="72" y="126"/>
                  </a:lnTo>
                  <a:lnTo>
                    <a:pt x="73" y="131"/>
                  </a:lnTo>
                  <a:lnTo>
                    <a:pt x="73" y="131"/>
                  </a:lnTo>
                  <a:lnTo>
                    <a:pt x="72" y="136"/>
                  </a:lnTo>
                  <a:lnTo>
                    <a:pt x="70" y="140"/>
                  </a:lnTo>
                  <a:lnTo>
                    <a:pt x="66" y="143"/>
                  </a:lnTo>
                  <a:lnTo>
                    <a:pt x="61" y="144"/>
                  </a:lnTo>
                  <a:lnTo>
                    <a:pt x="61" y="144"/>
                  </a:lnTo>
                  <a:close/>
                  <a:moveTo>
                    <a:pt x="145" y="113"/>
                  </a:moveTo>
                  <a:lnTo>
                    <a:pt x="145" y="113"/>
                  </a:lnTo>
                  <a:lnTo>
                    <a:pt x="121" y="113"/>
                  </a:lnTo>
                  <a:lnTo>
                    <a:pt x="98" y="110"/>
                  </a:lnTo>
                  <a:lnTo>
                    <a:pt x="76" y="105"/>
                  </a:lnTo>
                  <a:lnTo>
                    <a:pt x="57" y="99"/>
                  </a:lnTo>
                  <a:lnTo>
                    <a:pt x="39" y="90"/>
                  </a:lnTo>
                  <a:lnTo>
                    <a:pt x="24" y="81"/>
                  </a:lnTo>
                  <a:lnTo>
                    <a:pt x="12" y="72"/>
                  </a:lnTo>
                  <a:lnTo>
                    <a:pt x="6" y="65"/>
                  </a:lnTo>
                  <a:lnTo>
                    <a:pt x="2" y="60"/>
                  </a:lnTo>
                  <a:lnTo>
                    <a:pt x="2" y="60"/>
                  </a:lnTo>
                  <a:lnTo>
                    <a:pt x="14" y="69"/>
                  </a:lnTo>
                  <a:lnTo>
                    <a:pt x="27" y="79"/>
                  </a:lnTo>
                  <a:lnTo>
                    <a:pt x="43" y="87"/>
                  </a:lnTo>
                  <a:lnTo>
                    <a:pt x="60" y="94"/>
                  </a:lnTo>
                  <a:lnTo>
                    <a:pt x="79" y="99"/>
                  </a:lnTo>
                  <a:lnTo>
                    <a:pt x="100" y="103"/>
                  </a:lnTo>
                  <a:lnTo>
                    <a:pt x="122" y="106"/>
                  </a:lnTo>
                  <a:lnTo>
                    <a:pt x="145" y="107"/>
                  </a:lnTo>
                  <a:lnTo>
                    <a:pt x="145" y="107"/>
                  </a:lnTo>
                  <a:lnTo>
                    <a:pt x="169" y="106"/>
                  </a:lnTo>
                  <a:lnTo>
                    <a:pt x="191" y="103"/>
                  </a:lnTo>
                  <a:lnTo>
                    <a:pt x="212" y="99"/>
                  </a:lnTo>
                  <a:lnTo>
                    <a:pt x="230" y="94"/>
                  </a:lnTo>
                  <a:lnTo>
                    <a:pt x="248" y="87"/>
                  </a:lnTo>
                  <a:lnTo>
                    <a:pt x="263" y="79"/>
                  </a:lnTo>
                  <a:lnTo>
                    <a:pt x="276" y="69"/>
                  </a:lnTo>
                  <a:lnTo>
                    <a:pt x="288" y="60"/>
                  </a:lnTo>
                  <a:lnTo>
                    <a:pt x="288" y="60"/>
                  </a:lnTo>
                  <a:lnTo>
                    <a:pt x="284" y="65"/>
                  </a:lnTo>
                  <a:lnTo>
                    <a:pt x="279" y="72"/>
                  </a:lnTo>
                  <a:lnTo>
                    <a:pt x="266" y="81"/>
                  </a:lnTo>
                  <a:lnTo>
                    <a:pt x="251" y="90"/>
                  </a:lnTo>
                  <a:lnTo>
                    <a:pt x="234" y="99"/>
                  </a:lnTo>
                  <a:lnTo>
                    <a:pt x="215" y="105"/>
                  </a:lnTo>
                  <a:lnTo>
                    <a:pt x="193" y="110"/>
                  </a:lnTo>
                  <a:lnTo>
                    <a:pt x="170" y="113"/>
                  </a:lnTo>
                  <a:lnTo>
                    <a:pt x="145" y="113"/>
                  </a:lnTo>
                  <a:lnTo>
                    <a:pt x="145" y="113"/>
                  </a:lnTo>
                  <a:close/>
                  <a:moveTo>
                    <a:pt x="145" y="297"/>
                  </a:moveTo>
                  <a:lnTo>
                    <a:pt x="145" y="297"/>
                  </a:lnTo>
                  <a:lnTo>
                    <a:pt x="117" y="295"/>
                  </a:lnTo>
                  <a:lnTo>
                    <a:pt x="91" y="292"/>
                  </a:lnTo>
                  <a:lnTo>
                    <a:pt x="68" y="288"/>
                  </a:lnTo>
                  <a:lnTo>
                    <a:pt x="48" y="281"/>
                  </a:lnTo>
                  <a:lnTo>
                    <a:pt x="39" y="277"/>
                  </a:lnTo>
                  <a:lnTo>
                    <a:pt x="31" y="272"/>
                  </a:lnTo>
                  <a:lnTo>
                    <a:pt x="24" y="268"/>
                  </a:lnTo>
                  <a:lnTo>
                    <a:pt x="17" y="264"/>
                  </a:lnTo>
                  <a:lnTo>
                    <a:pt x="12" y="258"/>
                  </a:lnTo>
                  <a:lnTo>
                    <a:pt x="8" y="253"/>
                  </a:lnTo>
                  <a:lnTo>
                    <a:pt x="4" y="247"/>
                  </a:lnTo>
                  <a:lnTo>
                    <a:pt x="2" y="242"/>
                  </a:lnTo>
                  <a:lnTo>
                    <a:pt x="2" y="242"/>
                  </a:lnTo>
                  <a:lnTo>
                    <a:pt x="0" y="246"/>
                  </a:lnTo>
                  <a:lnTo>
                    <a:pt x="0" y="252"/>
                  </a:lnTo>
                  <a:lnTo>
                    <a:pt x="0" y="299"/>
                  </a:lnTo>
                  <a:lnTo>
                    <a:pt x="0" y="299"/>
                  </a:lnTo>
                  <a:lnTo>
                    <a:pt x="1" y="305"/>
                  </a:lnTo>
                  <a:lnTo>
                    <a:pt x="3" y="312"/>
                  </a:lnTo>
                  <a:lnTo>
                    <a:pt x="6" y="319"/>
                  </a:lnTo>
                  <a:lnTo>
                    <a:pt x="11" y="324"/>
                  </a:lnTo>
                  <a:lnTo>
                    <a:pt x="16" y="330"/>
                  </a:lnTo>
                  <a:lnTo>
                    <a:pt x="23" y="335"/>
                  </a:lnTo>
                  <a:lnTo>
                    <a:pt x="32" y="339"/>
                  </a:lnTo>
                  <a:lnTo>
                    <a:pt x="40" y="344"/>
                  </a:lnTo>
                  <a:lnTo>
                    <a:pt x="50" y="348"/>
                  </a:lnTo>
                  <a:lnTo>
                    <a:pt x="61" y="351"/>
                  </a:lnTo>
                  <a:lnTo>
                    <a:pt x="73" y="355"/>
                  </a:lnTo>
                  <a:lnTo>
                    <a:pt x="87" y="358"/>
                  </a:lnTo>
                  <a:lnTo>
                    <a:pt x="100" y="360"/>
                  </a:lnTo>
                  <a:lnTo>
                    <a:pt x="114" y="361"/>
                  </a:lnTo>
                  <a:lnTo>
                    <a:pt x="129" y="362"/>
                  </a:lnTo>
                  <a:lnTo>
                    <a:pt x="145" y="362"/>
                  </a:lnTo>
                  <a:lnTo>
                    <a:pt x="145" y="362"/>
                  </a:lnTo>
                  <a:lnTo>
                    <a:pt x="161" y="362"/>
                  </a:lnTo>
                  <a:lnTo>
                    <a:pt x="175" y="361"/>
                  </a:lnTo>
                  <a:lnTo>
                    <a:pt x="191" y="360"/>
                  </a:lnTo>
                  <a:lnTo>
                    <a:pt x="204" y="358"/>
                  </a:lnTo>
                  <a:lnTo>
                    <a:pt x="217" y="355"/>
                  </a:lnTo>
                  <a:lnTo>
                    <a:pt x="229" y="351"/>
                  </a:lnTo>
                  <a:lnTo>
                    <a:pt x="240" y="348"/>
                  </a:lnTo>
                  <a:lnTo>
                    <a:pt x="250" y="344"/>
                  </a:lnTo>
                  <a:lnTo>
                    <a:pt x="259" y="339"/>
                  </a:lnTo>
                  <a:lnTo>
                    <a:pt x="268" y="335"/>
                  </a:lnTo>
                  <a:lnTo>
                    <a:pt x="274" y="330"/>
                  </a:lnTo>
                  <a:lnTo>
                    <a:pt x="280" y="324"/>
                  </a:lnTo>
                  <a:lnTo>
                    <a:pt x="284" y="319"/>
                  </a:lnTo>
                  <a:lnTo>
                    <a:pt x="287" y="312"/>
                  </a:lnTo>
                  <a:lnTo>
                    <a:pt x="290" y="305"/>
                  </a:lnTo>
                  <a:lnTo>
                    <a:pt x="291" y="299"/>
                  </a:lnTo>
                  <a:lnTo>
                    <a:pt x="291" y="252"/>
                  </a:lnTo>
                  <a:lnTo>
                    <a:pt x="291" y="252"/>
                  </a:lnTo>
                  <a:lnTo>
                    <a:pt x="291" y="246"/>
                  </a:lnTo>
                  <a:lnTo>
                    <a:pt x="288" y="242"/>
                  </a:lnTo>
                  <a:lnTo>
                    <a:pt x="288" y="242"/>
                  </a:lnTo>
                  <a:lnTo>
                    <a:pt x="286" y="247"/>
                  </a:lnTo>
                  <a:lnTo>
                    <a:pt x="283" y="253"/>
                  </a:lnTo>
                  <a:lnTo>
                    <a:pt x="279" y="258"/>
                  </a:lnTo>
                  <a:lnTo>
                    <a:pt x="273" y="264"/>
                  </a:lnTo>
                  <a:lnTo>
                    <a:pt x="266" y="268"/>
                  </a:lnTo>
                  <a:lnTo>
                    <a:pt x="260" y="272"/>
                  </a:lnTo>
                  <a:lnTo>
                    <a:pt x="251" y="277"/>
                  </a:lnTo>
                  <a:lnTo>
                    <a:pt x="242" y="281"/>
                  </a:lnTo>
                  <a:lnTo>
                    <a:pt x="223" y="288"/>
                  </a:lnTo>
                  <a:lnTo>
                    <a:pt x="200" y="292"/>
                  </a:lnTo>
                  <a:lnTo>
                    <a:pt x="173" y="295"/>
                  </a:lnTo>
                  <a:lnTo>
                    <a:pt x="145" y="297"/>
                  </a:lnTo>
                  <a:lnTo>
                    <a:pt x="145" y="297"/>
                  </a:lnTo>
                  <a:close/>
                  <a:moveTo>
                    <a:pt x="61" y="334"/>
                  </a:moveTo>
                  <a:lnTo>
                    <a:pt x="61" y="334"/>
                  </a:lnTo>
                  <a:lnTo>
                    <a:pt x="57" y="333"/>
                  </a:lnTo>
                  <a:lnTo>
                    <a:pt x="53" y="330"/>
                  </a:lnTo>
                  <a:lnTo>
                    <a:pt x="50" y="326"/>
                  </a:lnTo>
                  <a:lnTo>
                    <a:pt x="49" y="322"/>
                  </a:lnTo>
                  <a:lnTo>
                    <a:pt x="49" y="322"/>
                  </a:lnTo>
                  <a:lnTo>
                    <a:pt x="50" y="316"/>
                  </a:lnTo>
                  <a:lnTo>
                    <a:pt x="53" y="313"/>
                  </a:lnTo>
                  <a:lnTo>
                    <a:pt x="57" y="310"/>
                  </a:lnTo>
                  <a:lnTo>
                    <a:pt x="61" y="309"/>
                  </a:lnTo>
                  <a:lnTo>
                    <a:pt x="61" y="309"/>
                  </a:lnTo>
                  <a:lnTo>
                    <a:pt x="66" y="310"/>
                  </a:lnTo>
                  <a:lnTo>
                    <a:pt x="70" y="313"/>
                  </a:lnTo>
                  <a:lnTo>
                    <a:pt x="72" y="316"/>
                  </a:lnTo>
                  <a:lnTo>
                    <a:pt x="73" y="322"/>
                  </a:lnTo>
                  <a:lnTo>
                    <a:pt x="73" y="322"/>
                  </a:lnTo>
                  <a:lnTo>
                    <a:pt x="72" y="326"/>
                  </a:lnTo>
                  <a:lnTo>
                    <a:pt x="70" y="330"/>
                  </a:lnTo>
                  <a:lnTo>
                    <a:pt x="66" y="333"/>
                  </a:lnTo>
                  <a:lnTo>
                    <a:pt x="61" y="334"/>
                  </a:lnTo>
                  <a:lnTo>
                    <a:pt x="61" y="334"/>
                  </a:lnTo>
                  <a:close/>
                  <a:moveTo>
                    <a:pt x="145" y="203"/>
                  </a:moveTo>
                  <a:lnTo>
                    <a:pt x="145" y="203"/>
                  </a:lnTo>
                  <a:lnTo>
                    <a:pt x="117" y="202"/>
                  </a:lnTo>
                  <a:lnTo>
                    <a:pt x="92" y="199"/>
                  </a:lnTo>
                  <a:lnTo>
                    <a:pt x="69" y="193"/>
                  </a:lnTo>
                  <a:lnTo>
                    <a:pt x="48" y="187"/>
                  </a:lnTo>
                  <a:lnTo>
                    <a:pt x="32" y="179"/>
                  </a:lnTo>
                  <a:lnTo>
                    <a:pt x="24" y="175"/>
                  </a:lnTo>
                  <a:lnTo>
                    <a:pt x="17" y="170"/>
                  </a:lnTo>
                  <a:lnTo>
                    <a:pt x="12" y="165"/>
                  </a:lnTo>
                  <a:lnTo>
                    <a:pt x="8" y="159"/>
                  </a:lnTo>
                  <a:lnTo>
                    <a:pt x="4" y="154"/>
                  </a:lnTo>
                  <a:lnTo>
                    <a:pt x="2" y="148"/>
                  </a:lnTo>
                  <a:lnTo>
                    <a:pt x="2" y="148"/>
                  </a:lnTo>
                  <a:lnTo>
                    <a:pt x="0" y="153"/>
                  </a:lnTo>
                  <a:lnTo>
                    <a:pt x="0" y="157"/>
                  </a:lnTo>
                  <a:lnTo>
                    <a:pt x="0" y="205"/>
                  </a:lnTo>
                  <a:lnTo>
                    <a:pt x="0" y="205"/>
                  </a:lnTo>
                  <a:lnTo>
                    <a:pt x="1" y="212"/>
                  </a:lnTo>
                  <a:lnTo>
                    <a:pt x="3" y="219"/>
                  </a:lnTo>
                  <a:lnTo>
                    <a:pt x="6" y="224"/>
                  </a:lnTo>
                  <a:lnTo>
                    <a:pt x="11" y="231"/>
                  </a:lnTo>
                  <a:lnTo>
                    <a:pt x="16" y="236"/>
                  </a:lnTo>
                  <a:lnTo>
                    <a:pt x="23" y="242"/>
                  </a:lnTo>
                  <a:lnTo>
                    <a:pt x="32" y="246"/>
                  </a:lnTo>
                  <a:lnTo>
                    <a:pt x="40" y="250"/>
                  </a:lnTo>
                  <a:lnTo>
                    <a:pt x="50" y="255"/>
                  </a:lnTo>
                  <a:lnTo>
                    <a:pt x="61" y="258"/>
                  </a:lnTo>
                  <a:lnTo>
                    <a:pt x="73" y="261"/>
                  </a:lnTo>
                  <a:lnTo>
                    <a:pt x="87" y="265"/>
                  </a:lnTo>
                  <a:lnTo>
                    <a:pt x="100" y="267"/>
                  </a:lnTo>
                  <a:lnTo>
                    <a:pt x="114" y="268"/>
                  </a:lnTo>
                  <a:lnTo>
                    <a:pt x="129" y="269"/>
                  </a:lnTo>
                  <a:lnTo>
                    <a:pt x="145" y="269"/>
                  </a:lnTo>
                  <a:lnTo>
                    <a:pt x="145" y="269"/>
                  </a:lnTo>
                  <a:lnTo>
                    <a:pt x="161" y="269"/>
                  </a:lnTo>
                  <a:lnTo>
                    <a:pt x="175" y="268"/>
                  </a:lnTo>
                  <a:lnTo>
                    <a:pt x="191" y="267"/>
                  </a:lnTo>
                  <a:lnTo>
                    <a:pt x="204" y="265"/>
                  </a:lnTo>
                  <a:lnTo>
                    <a:pt x="217" y="261"/>
                  </a:lnTo>
                  <a:lnTo>
                    <a:pt x="229" y="258"/>
                  </a:lnTo>
                  <a:lnTo>
                    <a:pt x="240" y="255"/>
                  </a:lnTo>
                  <a:lnTo>
                    <a:pt x="250" y="250"/>
                  </a:lnTo>
                  <a:lnTo>
                    <a:pt x="259" y="246"/>
                  </a:lnTo>
                  <a:lnTo>
                    <a:pt x="268" y="242"/>
                  </a:lnTo>
                  <a:lnTo>
                    <a:pt x="274" y="236"/>
                  </a:lnTo>
                  <a:lnTo>
                    <a:pt x="280" y="231"/>
                  </a:lnTo>
                  <a:lnTo>
                    <a:pt x="284" y="224"/>
                  </a:lnTo>
                  <a:lnTo>
                    <a:pt x="287" y="219"/>
                  </a:lnTo>
                  <a:lnTo>
                    <a:pt x="290" y="212"/>
                  </a:lnTo>
                  <a:lnTo>
                    <a:pt x="291" y="205"/>
                  </a:lnTo>
                  <a:lnTo>
                    <a:pt x="291" y="157"/>
                  </a:lnTo>
                  <a:lnTo>
                    <a:pt x="291" y="157"/>
                  </a:lnTo>
                  <a:lnTo>
                    <a:pt x="290" y="153"/>
                  </a:lnTo>
                  <a:lnTo>
                    <a:pt x="288" y="148"/>
                  </a:lnTo>
                  <a:lnTo>
                    <a:pt x="288" y="148"/>
                  </a:lnTo>
                  <a:lnTo>
                    <a:pt x="286" y="154"/>
                  </a:lnTo>
                  <a:lnTo>
                    <a:pt x="283" y="159"/>
                  </a:lnTo>
                  <a:lnTo>
                    <a:pt x="279" y="165"/>
                  </a:lnTo>
                  <a:lnTo>
                    <a:pt x="273" y="170"/>
                  </a:lnTo>
                  <a:lnTo>
                    <a:pt x="266" y="175"/>
                  </a:lnTo>
                  <a:lnTo>
                    <a:pt x="259" y="179"/>
                  </a:lnTo>
                  <a:lnTo>
                    <a:pt x="242" y="187"/>
                  </a:lnTo>
                  <a:lnTo>
                    <a:pt x="222" y="193"/>
                  </a:lnTo>
                  <a:lnTo>
                    <a:pt x="198" y="199"/>
                  </a:lnTo>
                  <a:lnTo>
                    <a:pt x="173" y="202"/>
                  </a:lnTo>
                  <a:lnTo>
                    <a:pt x="145" y="203"/>
                  </a:lnTo>
                  <a:lnTo>
                    <a:pt x="145" y="203"/>
                  </a:lnTo>
                  <a:close/>
                  <a:moveTo>
                    <a:pt x="61" y="238"/>
                  </a:moveTo>
                  <a:lnTo>
                    <a:pt x="61" y="238"/>
                  </a:lnTo>
                  <a:lnTo>
                    <a:pt x="57" y="237"/>
                  </a:lnTo>
                  <a:lnTo>
                    <a:pt x="53" y="234"/>
                  </a:lnTo>
                  <a:lnTo>
                    <a:pt x="50" y="231"/>
                  </a:lnTo>
                  <a:lnTo>
                    <a:pt x="49" y="225"/>
                  </a:lnTo>
                  <a:lnTo>
                    <a:pt x="49" y="225"/>
                  </a:lnTo>
                  <a:lnTo>
                    <a:pt x="50" y="221"/>
                  </a:lnTo>
                  <a:lnTo>
                    <a:pt x="53" y="218"/>
                  </a:lnTo>
                  <a:lnTo>
                    <a:pt x="57" y="214"/>
                  </a:lnTo>
                  <a:lnTo>
                    <a:pt x="61" y="213"/>
                  </a:lnTo>
                  <a:lnTo>
                    <a:pt x="61" y="213"/>
                  </a:lnTo>
                  <a:lnTo>
                    <a:pt x="66" y="214"/>
                  </a:lnTo>
                  <a:lnTo>
                    <a:pt x="70" y="218"/>
                  </a:lnTo>
                  <a:lnTo>
                    <a:pt x="72" y="221"/>
                  </a:lnTo>
                  <a:lnTo>
                    <a:pt x="73" y="225"/>
                  </a:lnTo>
                  <a:lnTo>
                    <a:pt x="73" y="225"/>
                  </a:lnTo>
                  <a:lnTo>
                    <a:pt x="72" y="231"/>
                  </a:lnTo>
                  <a:lnTo>
                    <a:pt x="70" y="234"/>
                  </a:lnTo>
                  <a:lnTo>
                    <a:pt x="66" y="237"/>
                  </a:lnTo>
                  <a:lnTo>
                    <a:pt x="61" y="238"/>
                  </a:lnTo>
                  <a:lnTo>
                    <a:pt x="61" y="238"/>
                  </a:lnTo>
                  <a:close/>
                </a:path>
              </a:pathLst>
            </a:custGeom>
            <a:solidFill>
              <a:schemeClr val="bg1">
                <a:lumMod val="50000"/>
              </a:schemeClr>
            </a:solidFill>
            <a:ln>
              <a:noFill/>
            </a:ln>
          </p:spPr>
          <p:txBody>
            <a:bodyPr vert="horz" wrap="square" lIns="109753" tIns="54877" rIns="109753" bIns="54877" numCol="1" anchor="t" anchorCtr="0" compatLnSpc="1">
              <a:prstTxWarp prst="textNoShape">
                <a:avLst/>
              </a:prstTxWarp>
            </a:bodyPr>
            <a:lstStyle/>
            <a:p>
              <a:pPr defTabSz="1097554">
                <a:defRPr/>
              </a:pPr>
              <a:endParaRPr lang="zh-CN" altLang="en-US" sz="2161" kern="0">
                <a:solidFill>
                  <a:srgbClr val="B2B2B2"/>
                </a:solidFill>
                <a:latin typeface="Arial" panose="020B0604020202020204" pitchFamily="34" charset="0"/>
              </a:endParaRPr>
            </a:p>
          </p:txBody>
        </p:sp>
      </p:grpSp>
      <p:grpSp>
        <p:nvGrpSpPr>
          <p:cNvPr id="76" name="Group 75">
            <a:extLst>
              <a:ext uri="{FF2B5EF4-FFF2-40B4-BE49-F238E27FC236}">
                <a16:creationId xmlns:a16="http://schemas.microsoft.com/office/drawing/2014/main" id="{EB77916B-3E12-40BD-B223-9D5425D4092D}"/>
              </a:ext>
            </a:extLst>
          </p:cNvPr>
          <p:cNvGrpSpPr/>
          <p:nvPr/>
        </p:nvGrpSpPr>
        <p:grpSpPr>
          <a:xfrm rot="10800000">
            <a:off x="4105713" y="4943979"/>
            <a:ext cx="3566546" cy="1030100"/>
            <a:chOff x="1705525" y="2807198"/>
            <a:chExt cx="3715256" cy="1281423"/>
          </a:xfrm>
        </p:grpSpPr>
        <p:pic>
          <p:nvPicPr>
            <p:cNvPr id="27" name="Picture 3">
              <a:extLst>
                <a:ext uri="{FF2B5EF4-FFF2-40B4-BE49-F238E27FC236}">
                  <a16:creationId xmlns:a16="http://schemas.microsoft.com/office/drawing/2014/main" id="{8C860108-481A-4E7D-ADE0-90292809037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rot="10800000">
              <a:off x="3563153" y="2807198"/>
              <a:ext cx="434849" cy="391639"/>
            </a:xfrm>
            <a:prstGeom prst="rect">
              <a:avLst/>
            </a:prstGeom>
            <a:noFill/>
            <a:ln w="9525">
              <a:noFill/>
              <a:miter lim="800000"/>
              <a:headEnd/>
              <a:tailEnd/>
            </a:ln>
          </p:spPr>
        </p:pic>
        <p:pic>
          <p:nvPicPr>
            <p:cNvPr id="28" name="Picture 4">
              <a:extLst>
                <a:ext uri="{FF2B5EF4-FFF2-40B4-BE49-F238E27FC236}">
                  <a16:creationId xmlns:a16="http://schemas.microsoft.com/office/drawing/2014/main" id="{A110AEC0-E0C0-4D82-81F0-071320F6460B}"/>
                </a:ext>
              </a:extLst>
            </p:cNvPr>
            <p:cNvPicPr>
              <a:picLocks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2203105" y="3421714"/>
              <a:ext cx="607135" cy="136701"/>
            </a:xfrm>
            <a:prstGeom prst="rect">
              <a:avLst/>
            </a:prstGeom>
            <a:noFill/>
            <a:ln w="9525">
              <a:noFill/>
              <a:miter lim="800000"/>
              <a:headEnd/>
              <a:tailEnd/>
            </a:ln>
          </p:spPr>
        </p:pic>
        <p:pic>
          <p:nvPicPr>
            <p:cNvPr id="29" name="Picture 6">
              <a:extLst>
                <a:ext uri="{FF2B5EF4-FFF2-40B4-BE49-F238E27FC236}">
                  <a16:creationId xmlns:a16="http://schemas.microsoft.com/office/drawing/2014/main" id="{114610F7-9A88-4125-864F-5F09D6189A8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2932350" y="3422596"/>
              <a:ext cx="599300" cy="134937"/>
            </a:xfrm>
            <a:prstGeom prst="rect">
              <a:avLst/>
            </a:prstGeom>
            <a:noFill/>
            <a:ln w="9525">
              <a:noFill/>
              <a:miter lim="800000"/>
              <a:headEnd/>
              <a:tailEnd/>
            </a:ln>
          </p:spPr>
        </p:pic>
        <p:pic>
          <p:nvPicPr>
            <p:cNvPr id="30" name="Picture 7">
              <a:extLst>
                <a:ext uri="{FF2B5EF4-FFF2-40B4-BE49-F238E27FC236}">
                  <a16:creationId xmlns:a16="http://schemas.microsoft.com/office/drawing/2014/main" id="{5D7334D3-1046-43D0-BA4F-FCF42C892C5F}"/>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tretch>
              <a:fillRect/>
            </a:stretch>
          </p:blipFill>
          <p:spPr bwMode="auto">
            <a:xfrm>
              <a:off x="4417128" y="3418742"/>
              <a:ext cx="619005" cy="142646"/>
            </a:xfrm>
            <a:prstGeom prst="rect">
              <a:avLst/>
            </a:prstGeom>
            <a:noFill/>
            <a:ln w="9525">
              <a:noFill/>
              <a:miter lim="800000"/>
              <a:headEnd/>
              <a:tailEnd/>
            </a:ln>
          </p:spPr>
        </p:pic>
        <p:pic>
          <p:nvPicPr>
            <p:cNvPr id="31" name="Picture 8">
              <a:extLst>
                <a:ext uri="{FF2B5EF4-FFF2-40B4-BE49-F238E27FC236}">
                  <a16:creationId xmlns:a16="http://schemas.microsoft.com/office/drawing/2014/main" id="{1B5C9F0F-2C61-4136-84E3-46AD209E8FE5}"/>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tretch>
              <a:fillRect/>
            </a:stretch>
          </p:blipFill>
          <p:spPr bwMode="auto">
            <a:xfrm>
              <a:off x="3653761" y="3421076"/>
              <a:ext cx="612804" cy="137978"/>
            </a:xfrm>
            <a:prstGeom prst="rect">
              <a:avLst/>
            </a:prstGeom>
            <a:noFill/>
            <a:ln w="9525">
              <a:noFill/>
              <a:miter lim="800000"/>
              <a:headEnd/>
              <a:tailEnd/>
            </a:ln>
          </p:spPr>
        </p:pic>
        <p:cxnSp>
          <p:nvCxnSpPr>
            <p:cNvPr id="32" name="直接箭头连接符 119">
              <a:extLst>
                <a:ext uri="{FF2B5EF4-FFF2-40B4-BE49-F238E27FC236}">
                  <a16:creationId xmlns:a16="http://schemas.microsoft.com/office/drawing/2014/main" id="{16C56B3E-1106-4FD5-B367-4CF46B19C41B}"/>
                </a:ext>
              </a:extLst>
            </p:cNvPr>
            <p:cNvCxnSpPr>
              <a:cxnSpLocks/>
              <a:stCxn id="27" idx="3"/>
              <a:endCxn id="28" idx="0"/>
            </p:cNvCxnSpPr>
            <p:nvPr/>
          </p:nvCxnSpPr>
          <p:spPr bwMode="auto">
            <a:xfrm rot="10800000" flipV="1">
              <a:off x="2506673" y="3003017"/>
              <a:ext cx="1056480" cy="418697"/>
            </a:xfrm>
            <a:prstGeom prst="straightConnector1">
              <a:avLst/>
            </a:prstGeom>
            <a:noFill/>
            <a:ln w="3175" cap="flat" cmpd="sng" algn="ctr">
              <a:solidFill>
                <a:srgbClr val="FFFFFF">
                  <a:lumMod val="65000"/>
                </a:srgbClr>
              </a:solidFill>
              <a:prstDash val="solid"/>
              <a:round/>
              <a:headEnd type="none" w="med" len="med"/>
              <a:tailEnd type="arrow"/>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3" name="直接箭头连接符 120">
              <a:extLst>
                <a:ext uri="{FF2B5EF4-FFF2-40B4-BE49-F238E27FC236}">
                  <a16:creationId xmlns:a16="http://schemas.microsoft.com/office/drawing/2014/main" id="{02BA3A91-DF24-411D-9B53-CAA127FE8A57}"/>
                </a:ext>
              </a:extLst>
            </p:cNvPr>
            <p:cNvCxnSpPr>
              <a:cxnSpLocks/>
              <a:stCxn id="27" idx="0"/>
              <a:endCxn id="29" idx="0"/>
            </p:cNvCxnSpPr>
            <p:nvPr/>
          </p:nvCxnSpPr>
          <p:spPr bwMode="auto">
            <a:xfrm rot="10800000" flipV="1">
              <a:off x="3232000" y="3198837"/>
              <a:ext cx="548577" cy="223759"/>
            </a:xfrm>
            <a:prstGeom prst="straightConnector1">
              <a:avLst/>
            </a:prstGeom>
            <a:noFill/>
            <a:ln w="3175" cap="flat" cmpd="sng" algn="ctr">
              <a:solidFill>
                <a:srgbClr val="FFFFFF">
                  <a:lumMod val="65000"/>
                </a:srgbClr>
              </a:solidFill>
              <a:prstDash val="solid"/>
              <a:round/>
              <a:headEnd type="none" w="med" len="med"/>
              <a:tailEnd type="arrow"/>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4" name="直接箭头连接符 125">
              <a:extLst>
                <a:ext uri="{FF2B5EF4-FFF2-40B4-BE49-F238E27FC236}">
                  <a16:creationId xmlns:a16="http://schemas.microsoft.com/office/drawing/2014/main" id="{BF91EAD4-5F49-4AF2-B58F-4A5B754EAC67}"/>
                </a:ext>
              </a:extLst>
            </p:cNvPr>
            <p:cNvCxnSpPr>
              <a:cxnSpLocks/>
              <a:stCxn id="27" idx="0"/>
              <a:endCxn id="31" idx="0"/>
            </p:cNvCxnSpPr>
            <p:nvPr/>
          </p:nvCxnSpPr>
          <p:spPr bwMode="auto">
            <a:xfrm rot="10800000" flipH="1" flipV="1">
              <a:off x="3780577" y="3198837"/>
              <a:ext cx="179586" cy="222239"/>
            </a:xfrm>
            <a:prstGeom prst="straightConnector1">
              <a:avLst/>
            </a:prstGeom>
            <a:noFill/>
            <a:ln w="3175" cap="flat" cmpd="sng" algn="ctr">
              <a:solidFill>
                <a:srgbClr val="FFFFFF">
                  <a:lumMod val="65000"/>
                </a:srgbClr>
              </a:solidFill>
              <a:prstDash val="solid"/>
              <a:round/>
              <a:headEnd type="none" w="med" len="med"/>
              <a:tailEnd type="arrow"/>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 name="直接箭头连接符 126">
              <a:extLst>
                <a:ext uri="{FF2B5EF4-FFF2-40B4-BE49-F238E27FC236}">
                  <a16:creationId xmlns:a16="http://schemas.microsoft.com/office/drawing/2014/main" id="{A550818F-5CCA-4634-A197-A6B56E8D721D}"/>
                </a:ext>
              </a:extLst>
            </p:cNvPr>
            <p:cNvCxnSpPr>
              <a:cxnSpLocks/>
              <a:stCxn id="27" idx="1"/>
              <a:endCxn id="30" idx="0"/>
            </p:cNvCxnSpPr>
            <p:nvPr/>
          </p:nvCxnSpPr>
          <p:spPr bwMode="auto">
            <a:xfrm rot="10800000" flipH="1" flipV="1">
              <a:off x="3998002" y="3003017"/>
              <a:ext cx="728629" cy="415725"/>
            </a:xfrm>
            <a:prstGeom prst="straightConnector1">
              <a:avLst/>
            </a:prstGeom>
            <a:noFill/>
            <a:ln w="3175" cap="flat" cmpd="sng" algn="ctr">
              <a:solidFill>
                <a:srgbClr val="FFFFFF">
                  <a:lumMod val="65000"/>
                </a:srgbClr>
              </a:solidFill>
              <a:prstDash val="solid"/>
              <a:round/>
              <a:headEnd type="none" w="med" len="med"/>
              <a:tailEnd type="arrow"/>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36" name="组合 127">
              <a:extLst>
                <a:ext uri="{FF2B5EF4-FFF2-40B4-BE49-F238E27FC236}">
                  <a16:creationId xmlns:a16="http://schemas.microsoft.com/office/drawing/2014/main" id="{9F04109F-EC29-4DF5-955C-63CCE180D392}"/>
                </a:ext>
              </a:extLst>
            </p:cNvPr>
            <p:cNvGrpSpPr/>
            <p:nvPr/>
          </p:nvGrpSpPr>
          <p:grpSpPr>
            <a:xfrm>
              <a:off x="1705525" y="3893681"/>
              <a:ext cx="590375" cy="112492"/>
              <a:chOff x="1705525" y="3893681"/>
              <a:chExt cx="590375" cy="112492"/>
            </a:xfrm>
          </p:grpSpPr>
          <p:pic>
            <p:nvPicPr>
              <p:cNvPr id="37" name="图片 128">
                <a:extLst>
                  <a:ext uri="{FF2B5EF4-FFF2-40B4-BE49-F238E27FC236}">
                    <a16:creationId xmlns:a16="http://schemas.microsoft.com/office/drawing/2014/main" id="{DF6D294E-4E2D-471D-8D25-D66F196E520C}"/>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705525" y="3893681"/>
                <a:ext cx="123320" cy="112492"/>
              </a:xfrm>
              <a:prstGeom prst="rect">
                <a:avLst/>
              </a:prstGeom>
            </p:spPr>
          </p:pic>
          <p:pic>
            <p:nvPicPr>
              <p:cNvPr id="38" name="图片 137">
                <a:extLst>
                  <a:ext uri="{FF2B5EF4-FFF2-40B4-BE49-F238E27FC236}">
                    <a16:creationId xmlns:a16="http://schemas.microsoft.com/office/drawing/2014/main" id="{1C9210F5-4E54-4582-8E3D-EB6D8828769D}"/>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856593" y="3893921"/>
                <a:ext cx="123320" cy="112012"/>
              </a:xfrm>
              <a:prstGeom prst="rect">
                <a:avLst/>
              </a:prstGeom>
            </p:spPr>
          </p:pic>
          <p:pic>
            <p:nvPicPr>
              <p:cNvPr id="39" name="图片 140">
                <a:extLst>
                  <a:ext uri="{FF2B5EF4-FFF2-40B4-BE49-F238E27FC236}">
                    <a16:creationId xmlns:a16="http://schemas.microsoft.com/office/drawing/2014/main" id="{FCDCFFFC-C066-486F-9FAA-B3D4333F887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013256" y="3894040"/>
                <a:ext cx="123320" cy="111774"/>
              </a:xfrm>
              <a:prstGeom prst="rect">
                <a:avLst/>
              </a:prstGeom>
            </p:spPr>
          </p:pic>
          <p:pic>
            <p:nvPicPr>
              <p:cNvPr id="40" name="图片 141">
                <a:extLst>
                  <a:ext uri="{FF2B5EF4-FFF2-40B4-BE49-F238E27FC236}">
                    <a16:creationId xmlns:a16="http://schemas.microsoft.com/office/drawing/2014/main" id="{F568DE82-334A-48ED-A896-2878B284B885}"/>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172580" y="3896007"/>
                <a:ext cx="123320" cy="107841"/>
              </a:xfrm>
              <a:prstGeom prst="rect">
                <a:avLst/>
              </a:prstGeom>
            </p:spPr>
          </p:pic>
        </p:grpSp>
        <p:sp>
          <p:nvSpPr>
            <p:cNvPr id="41" name="TextBox 210">
              <a:extLst>
                <a:ext uri="{FF2B5EF4-FFF2-40B4-BE49-F238E27FC236}">
                  <a16:creationId xmlns:a16="http://schemas.microsoft.com/office/drawing/2014/main" id="{C4A9D4D5-7E7F-4205-A16C-CBF9F2AE5B23}"/>
                </a:ext>
              </a:extLst>
            </p:cNvPr>
            <p:cNvSpPr txBox="1"/>
            <p:nvPr/>
          </p:nvSpPr>
          <p:spPr>
            <a:xfrm rot="10800000">
              <a:off x="2258173" y="3834705"/>
              <a:ext cx="441146" cy="253916"/>
            </a:xfrm>
            <a:prstGeom prst="rect">
              <a:avLst/>
            </a:prstGeom>
          </p:spPr>
          <p:txBody>
            <a:bodyPr wrap="none" rtlCol="0">
              <a:spAutoFit/>
            </a:bodyPr>
            <a:lstStyle/>
            <a:p>
              <a:r>
                <a:rPr lang="en-US" altLang="zh-CN" sz="1050" b="1">
                  <a:solidFill>
                    <a:prstClr val="black">
                      <a:lumMod val="65000"/>
                      <a:lumOff val="35000"/>
                    </a:prstClr>
                  </a:solidFill>
                  <a:latin typeface="微软雅黑" pitchFamily="34" charset="-122"/>
                </a:rPr>
                <a:t>P </a:t>
              </a:r>
              <a:r>
                <a:rPr lang="en-US" altLang="zh-CN" sz="1050" b="1" err="1">
                  <a:solidFill>
                    <a:prstClr val="black">
                      <a:lumMod val="65000"/>
                      <a:lumOff val="35000"/>
                    </a:prstClr>
                  </a:solidFill>
                  <a:latin typeface="微软雅黑" pitchFamily="34" charset="-122"/>
                </a:rPr>
                <a:t>P</a:t>
              </a:r>
              <a:r>
                <a:rPr lang="en-US" altLang="zh-CN" sz="1050" b="1">
                  <a:solidFill>
                    <a:prstClr val="black">
                      <a:lumMod val="65000"/>
                      <a:lumOff val="35000"/>
                    </a:prstClr>
                  </a:solidFill>
                  <a:latin typeface="微软雅黑" pitchFamily="34" charset="-122"/>
                </a:rPr>
                <a:t> </a:t>
              </a:r>
              <a:endParaRPr lang="zh-CN" altLang="en-US" sz="1050" b="1">
                <a:solidFill>
                  <a:prstClr val="black">
                    <a:lumMod val="65000"/>
                    <a:lumOff val="35000"/>
                  </a:prstClr>
                </a:solidFill>
                <a:latin typeface="微软雅黑" pitchFamily="34" charset="-122"/>
              </a:endParaRPr>
            </a:p>
          </p:txBody>
        </p:sp>
        <p:sp>
          <p:nvSpPr>
            <p:cNvPr id="42" name="TextBox 219">
              <a:extLst>
                <a:ext uri="{FF2B5EF4-FFF2-40B4-BE49-F238E27FC236}">
                  <a16:creationId xmlns:a16="http://schemas.microsoft.com/office/drawing/2014/main" id="{6B632309-8F85-4650-AC28-160B92523F54}"/>
                </a:ext>
              </a:extLst>
            </p:cNvPr>
            <p:cNvSpPr txBox="1"/>
            <p:nvPr/>
          </p:nvSpPr>
          <p:spPr>
            <a:xfrm rot="10800000">
              <a:off x="3215606" y="3808787"/>
              <a:ext cx="441146" cy="253916"/>
            </a:xfrm>
            <a:prstGeom prst="rect">
              <a:avLst/>
            </a:prstGeom>
          </p:spPr>
          <p:txBody>
            <a:bodyPr wrap="none" rtlCol="0">
              <a:spAutoFit/>
            </a:bodyPr>
            <a:lstStyle/>
            <a:p>
              <a:r>
                <a:rPr lang="en-US" altLang="zh-CN" sz="1050" b="1">
                  <a:solidFill>
                    <a:prstClr val="black">
                      <a:lumMod val="65000"/>
                      <a:lumOff val="35000"/>
                    </a:prstClr>
                  </a:solidFill>
                  <a:latin typeface="微软雅黑" pitchFamily="34" charset="-122"/>
                </a:rPr>
                <a:t>P </a:t>
              </a:r>
              <a:r>
                <a:rPr lang="en-US" altLang="zh-CN" sz="1050" b="1" err="1">
                  <a:solidFill>
                    <a:prstClr val="black">
                      <a:lumMod val="65000"/>
                      <a:lumOff val="35000"/>
                    </a:prstClr>
                  </a:solidFill>
                  <a:latin typeface="微软雅黑" pitchFamily="34" charset="-122"/>
                </a:rPr>
                <a:t>P</a:t>
              </a:r>
              <a:r>
                <a:rPr lang="en-US" altLang="zh-CN" sz="1050" b="1">
                  <a:solidFill>
                    <a:prstClr val="black">
                      <a:lumMod val="65000"/>
                      <a:lumOff val="35000"/>
                    </a:prstClr>
                  </a:solidFill>
                  <a:latin typeface="微软雅黑" pitchFamily="34" charset="-122"/>
                </a:rPr>
                <a:t> </a:t>
              </a:r>
              <a:endParaRPr lang="zh-CN" altLang="en-US" sz="1050" b="1">
                <a:solidFill>
                  <a:prstClr val="black">
                    <a:lumMod val="65000"/>
                    <a:lumOff val="35000"/>
                  </a:prstClr>
                </a:solidFill>
                <a:latin typeface="微软雅黑" pitchFamily="34" charset="-122"/>
              </a:endParaRPr>
            </a:p>
          </p:txBody>
        </p:sp>
        <p:sp>
          <p:nvSpPr>
            <p:cNvPr id="43" name="TextBox 225">
              <a:extLst>
                <a:ext uri="{FF2B5EF4-FFF2-40B4-BE49-F238E27FC236}">
                  <a16:creationId xmlns:a16="http://schemas.microsoft.com/office/drawing/2014/main" id="{DD47976D-2FED-4754-9DCC-371B4E8A6FAB}"/>
                </a:ext>
              </a:extLst>
            </p:cNvPr>
            <p:cNvSpPr txBox="1"/>
            <p:nvPr/>
          </p:nvSpPr>
          <p:spPr>
            <a:xfrm rot="10800000">
              <a:off x="4112339" y="3796219"/>
              <a:ext cx="401072" cy="253916"/>
            </a:xfrm>
            <a:prstGeom prst="rect">
              <a:avLst/>
            </a:prstGeom>
          </p:spPr>
          <p:txBody>
            <a:bodyPr wrap="none" rtlCol="0">
              <a:spAutoFit/>
            </a:bodyPr>
            <a:lstStyle/>
            <a:p>
              <a:r>
                <a:rPr lang="en-US" altLang="zh-CN" sz="1050" b="1">
                  <a:solidFill>
                    <a:prstClr val="black">
                      <a:lumMod val="65000"/>
                      <a:lumOff val="35000"/>
                    </a:prstClr>
                  </a:solidFill>
                  <a:latin typeface="微软雅黑" pitchFamily="34" charset="-122"/>
                </a:rPr>
                <a:t>P </a:t>
              </a:r>
              <a:r>
                <a:rPr lang="en-US" altLang="zh-CN" sz="1050" b="1" err="1">
                  <a:solidFill>
                    <a:prstClr val="black">
                      <a:lumMod val="65000"/>
                      <a:lumOff val="35000"/>
                    </a:prstClr>
                  </a:solidFill>
                  <a:latin typeface="微软雅黑" pitchFamily="34" charset="-122"/>
                </a:rPr>
                <a:t>P</a:t>
              </a:r>
              <a:endParaRPr lang="zh-CN" altLang="en-US" sz="1050" b="1">
                <a:solidFill>
                  <a:prstClr val="black">
                    <a:lumMod val="65000"/>
                    <a:lumOff val="35000"/>
                  </a:prstClr>
                </a:solidFill>
                <a:latin typeface="微软雅黑" pitchFamily="34" charset="-122"/>
              </a:endParaRPr>
            </a:p>
          </p:txBody>
        </p:sp>
        <p:sp>
          <p:nvSpPr>
            <p:cNvPr id="44" name="TextBox 231">
              <a:extLst>
                <a:ext uri="{FF2B5EF4-FFF2-40B4-BE49-F238E27FC236}">
                  <a16:creationId xmlns:a16="http://schemas.microsoft.com/office/drawing/2014/main" id="{51A73F17-1C52-4392-A406-D91DD72B885D}"/>
                </a:ext>
              </a:extLst>
            </p:cNvPr>
            <p:cNvSpPr txBox="1"/>
            <p:nvPr/>
          </p:nvSpPr>
          <p:spPr>
            <a:xfrm rot="10800000">
              <a:off x="5019709" y="3802411"/>
              <a:ext cx="401072" cy="253916"/>
            </a:xfrm>
            <a:prstGeom prst="rect">
              <a:avLst/>
            </a:prstGeom>
          </p:spPr>
          <p:txBody>
            <a:bodyPr wrap="none" rtlCol="0">
              <a:spAutoFit/>
            </a:bodyPr>
            <a:lstStyle/>
            <a:p>
              <a:r>
                <a:rPr lang="en-US" altLang="zh-CN" sz="1050" b="1">
                  <a:solidFill>
                    <a:prstClr val="black">
                      <a:lumMod val="65000"/>
                      <a:lumOff val="35000"/>
                    </a:prstClr>
                  </a:solidFill>
                  <a:latin typeface="微软雅黑" pitchFamily="34" charset="-122"/>
                </a:rPr>
                <a:t>P </a:t>
              </a:r>
              <a:r>
                <a:rPr lang="en-US" altLang="zh-CN" sz="1050" b="1" err="1">
                  <a:solidFill>
                    <a:prstClr val="black">
                      <a:lumMod val="65000"/>
                      <a:lumOff val="35000"/>
                    </a:prstClr>
                  </a:solidFill>
                  <a:latin typeface="微软雅黑" pitchFamily="34" charset="-122"/>
                </a:rPr>
                <a:t>P</a:t>
              </a:r>
              <a:endParaRPr lang="zh-CN" altLang="en-US" sz="1050" b="1">
                <a:solidFill>
                  <a:prstClr val="black">
                    <a:lumMod val="65000"/>
                    <a:lumOff val="35000"/>
                  </a:prstClr>
                </a:solidFill>
                <a:latin typeface="微软雅黑" pitchFamily="34" charset="-122"/>
              </a:endParaRPr>
            </a:p>
          </p:txBody>
        </p:sp>
        <p:cxnSp>
          <p:nvCxnSpPr>
            <p:cNvPr id="45" name="直接箭头连接符 146">
              <a:extLst>
                <a:ext uri="{FF2B5EF4-FFF2-40B4-BE49-F238E27FC236}">
                  <a16:creationId xmlns:a16="http://schemas.microsoft.com/office/drawing/2014/main" id="{34AFDB60-378C-4F66-81C2-C93DA0955DF9}"/>
                </a:ext>
              </a:extLst>
            </p:cNvPr>
            <p:cNvCxnSpPr>
              <a:cxnSpLocks/>
            </p:cNvCxnSpPr>
            <p:nvPr/>
          </p:nvCxnSpPr>
          <p:spPr bwMode="auto">
            <a:xfrm flipH="1">
              <a:off x="3235977" y="3569342"/>
              <a:ext cx="627" cy="314451"/>
            </a:xfrm>
            <a:prstGeom prst="straightConnector1">
              <a:avLst/>
            </a:prstGeom>
            <a:noFill/>
            <a:ln w="3175" cap="flat" cmpd="sng" algn="ctr">
              <a:solidFill>
                <a:srgbClr val="FFFFFF">
                  <a:lumMod val="65000"/>
                </a:srgbClr>
              </a:solidFill>
              <a:prstDash val="solid"/>
              <a:round/>
              <a:headEnd type="none" w="med" len="med"/>
              <a:tailEnd type="arrow"/>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6" name="直接箭头连接符 147">
              <a:extLst>
                <a:ext uri="{FF2B5EF4-FFF2-40B4-BE49-F238E27FC236}">
                  <a16:creationId xmlns:a16="http://schemas.microsoft.com/office/drawing/2014/main" id="{1885B77D-B85D-40E8-960F-EBA2881D7C32}"/>
                </a:ext>
              </a:extLst>
            </p:cNvPr>
            <p:cNvCxnSpPr>
              <a:cxnSpLocks/>
            </p:cNvCxnSpPr>
            <p:nvPr/>
          </p:nvCxnSpPr>
          <p:spPr bwMode="auto">
            <a:xfrm flipH="1">
              <a:off x="3997373" y="3564570"/>
              <a:ext cx="627" cy="314451"/>
            </a:xfrm>
            <a:prstGeom prst="straightConnector1">
              <a:avLst/>
            </a:prstGeom>
            <a:noFill/>
            <a:ln w="3175" cap="flat" cmpd="sng" algn="ctr">
              <a:solidFill>
                <a:srgbClr val="FFFFFF">
                  <a:lumMod val="65000"/>
                </a:srgbClr>
              </a:solidFill>
              <a:prstDash val="solid"/>
              <a:round/>
              <a:headEnd type="none" w="med" len="med"/>
              <a:tailEnd type="arrow"/>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7" name="直接箭头连接符 148">
              <a:extLst>
                <a:ext uri="{FF2B5EF4-FFF2-40B4-BE49-F238E27FC236}">
                  <a16:creationId xmlns:a16="http://schemas.microsoft.com/office/drawing/2014/main" id="{B83B016E-7095-4B04-B850-0F24E7246717}"/>
                </a:ext>
              </a:extLst>
            </p:cNvPr>
            <p:cNvCxnSpPr>
              <a:cxnSpLocks/>
            </p:cNvCxnSpPr>
            <p:nvPr/>
          </p:nvCxnSpPr>
          <p:spPr bwMode="auto">
            <a:xfrm flipH="1">
              <a:off x="2457874" y="3571730"/>
              <a:ext cx="627" cy="314451"/>
            </a:xfrm>
            <a:prstGeom prst="straightConnector1">
              <a:avLst/>
            </a:prstGeom>
            <a:noFill/>
            <a:ln w="3175" cap="flat" cmpd="sng" algn="ctr">
              <a:solidFill>
                <a:srgbClr val="FFFFFF">
                  <a:lumMod val="65000"/>
                </a:srgbClr>
              </a:solidFill>
              <a:prstDash val="solid"/>
              <a:round/>
              <a:headEnd type="none" w="med" len="med"/>
              <a:tailEnd type="arrow"/>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8" name="直接箭头连接符 149">
              <a:extLst>
                <a:ext uri="{FF2B5EF4-FFF2-40B4-BE49-F238E27FC236}">
                  <a16:creationId xmlns:a16="http://schemas.microsoft.com/office/drawing/2014/main" id="{0A4EF8B0-9B45-410B-9A9E-4C42B3AD790D}"/>
                </a:ext>
              </a:extLst>
            </p:cNvPr>
            <p:cNvCxnSpPr>
              <a:cxnSpLocks/>
            </p:cNvCxnSpPr>
            <p:nvPr/>
          </p:nvCxnSpPr>
          <p:spPr bwMode="auto">
            <a:xfrm flipH="1">
              <a:off x="4727740" y="3564570"/>
              <a:ext cx="627" cy="314451"/>
            </a:xfrm>
            <a:prstGeom prst="straightConnector1">
              <a:avLst/>
            </a:prstGeom>
            <a:noFill/>
            <a:ln w="3175" cap="flat" cmpd="sng" algn="ctr">
              <a:solidFill>
                <a:srgbClr val="FFFFFF">
                  <a:lumMod val="65000"/>
                </a:srgbClr>
              </a:solidFill>
              <a:prstDash val="solid"/>
              <a:round/>
              <a:headEnd type="none" w="med" len="med"/>
              <a:tailEnd type="arrow"/>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49" name="组合 150">
              <a:extLst>
                <a:ext uri="{FF2B5EF4-FFF2-40B4-BE49-F238E27FC236}">
                  <a16:creationId xmlns:a16="http://schemas.microsoft.com/office/drawing/2014/main" id="{D2F16F31-FE53-457B-AF46-70730EDE4FA3}"/>
                </a:ext>
              </a:extLst>
            </p:cNvPr>
            <p:cNvGrpSpPr/>
            <p:nvPr/>
          </p:nvGrpSpPr>
          <p:grpSpPr>
            <a:xfrm>
              <a:off x="2677208" y="3886513"/>
              <a:ext cx="590373" cy="112492"/>
              <a:chOff x="2677208" y="3886513"/>
              <a:chExt cx="590373" cy="112492"/>
            </a:xfrm>
          </p:grpSpPr>
          <p:pic>
            <p:nvPicPr>
              <p:cNvPr id="50" name="图片 151">
                <a:extLst>
                  <a:ext uri="{FF2B5EF4-FFF2-40B4-BE49-F238E27FC236}">
                    <a16:creationId xmlns:a16="http://schemas.microsoft.com/office/drawing/2014/main" id="{F898CCBC-6553-4745-8BB8-78BDD541D826}"/>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677208" y="3886513"/>
                <a:ext cx="123318" cy="112492"/>
              </a:xfrm>
              <a:prstGeom prst="rect">
                <a:avLst/>
              </a:prstGeom>
            </p:spPr>
          </p:pic>
          <p:pic>
            <p:nvPicPr>
              <p:cNvPr id="51" name="图片 152">
                <a:extLst>
                  <a:ext uri="{FF2B5EF4-FFF2-40B4-BE49-F238E27FC236}">
                    <a16:creationId xmlns:a16="http://schemas.microsoft.com/office/drawing/2014/main" id="{039BC919-80DD-4E73-B25D-6A6C23C8B59F}"/>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2828276" y="3886753"/>
                <a:ext cx="123318" cy="112012"/>
              </a:xfrm>
              <a:prstGeom prst="rect">
                <a:avLst/>
              </a:prstGeom>
            </p:spPr>
          </p:pic>
          <p:pic>
            <p:nvPicPr>
              <p:cNvPr id="52" name="图片 153">
                <a:extLst>
                  <a:ext uri="{FF2B5EF4-FFF2-40B4-BE49-F238E27FC236}">
                    <a16:creationId xmlns:a16="http://schemas.microsoft.com/office/drawing/2014/main" id="{7C0CBC13-DB36-4D2E-A7F1-5FD79538CCBF}"/>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2984939" y="3886872"/>
                <a:ext cx="123318" cy="111774"/>
              </a:xfrm>
              <a:prstGeom prst="rect">
                <a:avLst/>
              </a:prstGeom>
            </p:spPr>
          </p:pic>
          <p:pic>
            <p:nvPicPr>
              <p:cNvPr id="53" name="图片 154">
                <a:extLst>
                  <a:ext uri="{FF2B5EF4-FFF2-40B4-BE49-F238E27FC236}">
                    <a16:creationId xmlns:a16="http://schemas.microsoft.com/office/drawing/2014/main" id="{35B619A6-77E3-4438-9A4C-EE8F01B7C63D}"/>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3144262" y="3888839"/>
                <a:ext cx="123319" cy="107841"/>
              </a:xfrm>
              <a:prstGeom prst="rect">
                <a:avLst/>
              </a:prstGeom>
            </p:spPr>
          </p:pic>
        </p:grpSp>
        <p:grpSp>
          <p:nvGrpSpPr>
            <p:cNvPr id="54" name="组合 155">
              <a:extLst>
                <a:ext uri="{FF2B5EF4-FFF2-40B4-BE49-F238E27FC236}">
                  <a16:creationId xmlns:a16="http://schemas.microsoft.com/office/drawing/2014/main" id="{B3E9446C-EA0A-49A5-837D-63FA1EE9E65D}"/>
                </a:ext>
              </a:extLst>
            </p:cNvPr>
            <p:cNvGrpSpPr/>
            <p:nvPr/>
          </p:nvGrpSpPr>
          <p:grpSpPr>
            <a:xfrm>
              <a:off x="3589433" y="3867156"/>
              <a:ext cx="590373" cy="112492"/>
              <a:chOff x="3589433" y="3867156"/>
              <a:chExt cx="590373" cy="112492"/>
            </a:xfrm>
          </p:grpSpPr>
          <p:pic>
            <p:nvPicPr>
              <p:cNvPr id="55" name="图片 156">
                <a:extLst>
                  <a:ext uri="{FF2B5EF4-FFF2-40B4-BE49-F238E27FC236}">
                    <a16:creationId xmlns:a16="http://schemas.microsoft.com/office/drawing/2014/main" id="{8025CC60-2C2F-4A2F-BA41-C278E55C2DE3}"/>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3589433" y="3867156"/>
                <a:ext cx="123318" cy="112492"/>
              </a:xfrm>
              <a:prstGeom prst="rect">
                <a:avLst/>
              </a:prstGeom>
            </p:spPr>
          </p:pic>
          <p:pic>
            <p:nvPicPr>
              <p:cNvPr id="56" name="图片 157">
                <a:extLst>
                  <a:ext uri="{FF2B5EF4-FFF2-40B4-BE49-F238E27FC236}">
                    <a16:creationId xmlns:a16="http://schemas.microsoft.com/office/drawing/2014/main" id="{6BA108E9-C8D7-4BFD-9F22-0606D4B943AF}"/>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3740501" y="3867396"/>
                <a:ext cx="123318" cy="112012"/>
              </a:xfrm>
              <a:prstGeom prst="rect">
                <a:avLst/>
              </a:prstGeom>
            </p:spPr>
          </p:pic>
          <p:pic>
            <p:nvPicPr>
              <p:cNvPr id="57" name="图片 158">
                <a:extLst>
                  <a:ext uri="{FF2B5EF4-FFF2-40B4-BE49-F238E27FC236}">
                    <a16:creationId xmlns:a16="http://schemas.microsoft.com/office/drawing/2014/main" id="{52EFCAD9-DC93-41A2-8920-0D2B6D8CE79B}"/>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3897164" y="3867515"/>
                <a:ext cx="123318" cy="111774"/>
              </a:xfrm>
              <a:prstGeom prst="rect">
                <a:avLst/>
              </a:prstGeom>
            </p:spPr>
          </p:pic>
          <p:pic>
            <p:nvPicPr>
              <p:cNvPr id="58" name="图片 159">
                <a:extLst>
                  <a:ext uri="{FF2B5EF4-FFF2-40B4-BE49-F238E27FC236}">
                    <a16:creationId xmlns:a16="http://schemas.microsoft.com/office/drawing/2014/main" id="{D5041E41-9322-41EB-84D1-8302E284DAAB}"/>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4056487" y="3869482"/>
                <a:ext cx="123319" cy="107841"/>
              </a:xfrm>
              <a:prstGeom prst="rect">
                <a:avLst/>
              </a:prstGeom>
            </p:spPr>
          </p:pic>
        </p:grpSp>
        <p:grpSp>
          <p:nvGrpSpPr>
            <p:cNvPr id="59" name="组合 160">
              <a:extLst>
                <a:ext uri="{FF2B5EF4-FFF2-40B4-BE49-F238E27FC236}">
                  <a16:creationId xmlns:a16="http://schemas.microsoft.com/office/drawing/2014/main" id="{0958A6EA-DDEB-4B7C-96C0-92FA4812EA39}"/>
                </a:ext>
              </a:extLst>
            </p:cNvPr>
            <p:cNvGrpSpPr/>
            <p:nvPr/>
          </p:nvGrpSpPr>
          <p:grpSpPr>
            <a:xfrm>
              <a:off x="4498757" y="3867515"/>
              <a:ext cx="589993" cy="112492"/>
              <a:chOff x="4498757" y="3867515"/>
              <a:chExt cx="589993" cy="112492"/>
            </a:xfrm>
          </p:grpSpPr>
          <p:pic>
            <p:nvPicPr>
              <p:cNvPr id="60" name="图片 161">
                <a:extLst>
                  <a:ext uri="{FF2B5EF4-FFF2-40B4-BE49-F238E27FC236}">
                    <a16:creationId xmlns:a16="http://schemas.microsoft.com/office/drawing/2014/main" id="{EEF96130-2C65-474B-8857-7E2F1EC0FEBE}"/>
                  </a:ext>
                </a:extLst>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4498757" y="3867515"/>
                <a:ext cx="123318" cy="112492"/>
              </a:xfrm>
              <a:prstGeom prst="rect">
                <a:avLst/>
              </a:prstGeom>
            </p:spPr>
          </p:pic>
          <p:pic>
            <p:nvPicPr>
              <p:cNvPr id="61" name="图片 162">
                <a:extLst>
                  <a:ext uri="{FF2B5EF4-FFF2-40B4-BE49-F238E27FC236}">
                    <a16:creationId xmlns:a16="http://schemas.microsoft.com/office/drawing/2014/main" id="{22468290-DDA6-43AE-809A-B057AA8289D0}"/>
                  </a:ext>
                </a:extLst>
              </p:cNvPr>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4649825" y="3867755"/>
                <a:ext cx="123318" cy="112012"/>
              </a:xfrm>
              <a:prstGeom prst="rect">
                <a:avLst/>
              </a:prstGeom>
            </p:spPr>
          </p:pic>
          <p:pic>
            <p:nvPicPr>
              <p:cNvPr id="62" name="图片 163">
                <a:extLst>
                  <a:ext uri="{FF2B5EF4-FFF2-40B4-BE49-F238E27FC236}">
                    <a16:creationId xmlns:a16="http://schemas.microsoft.com/office/drawing/2014/main" id="{74598C0E-9AE1-452F-A8E0-C0EB5DAE9F5D}"/>
                  </a:ext>
                </a:extLst>
              </p:cNvPr>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4806488" y="3867874"/>
                <a:ext cx="123318" cy="111774"/>
              </a:xfrm>
              <a:prstGeom prst="rect">
                <a:avLst/>
              </a:prstGeom>
            </p:spPr>
          </p:pic>
          <p:pic>
            <p:nvPicPr>
              <p:cNvPr id="63" name="图片 164">
                <a:extLst>
                  <a:ext uri="{FF2B5EF4-FFF2-40B4-BE49-F238E27FC236}">
                    <a16:creationId xmlns:a16="http://schemas.microsoft.com/office/drawing/2014/main" id="{9305AEC3-518A-4C63-9BF0-2FF8B960BDA2}"/>
                  </a:ext>
                </a:extLst>
              </p:cNvPr>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4966192" y="3869841"/>
                <a:ext cx="122558" cy="107841"/>
              </a:xfrm>
              <a:prstGeom prst="rect">
                <a:avLst/>
              </a:prstGeom>
            </p:spPr>
          </p:pic>
        </p:grpSp>
      </p:grpSp>
      <p:pic>
        <p:nvPicPr>
          <p:cNvPr id="105" name="图片 66">
            <a:extLst>
              <a:ext uri="{FF2B5EF4-FFF2-40B4-BE49-F238E27FC236}">
                <a16:creationId xmlns:a16="http://schemas.microsoft.com/office/drawing/2014/main" id="{C6951149-C41B-4026-825D-10F550110336}"/>
              </a:ext>
            </a:extLst>
          </p:cNvPr>
          <p:cNvPicPr>
            <a:picLocks noChangeAspect="1"/>
          </p:cNvPicPr>
          <p:nvPr/>
        </p:nvPicPr>
        <p:blipFill rotWithShape="1">
          <a:blip r:embed="rId24" cstate="print">
            <a:extLst>
              <a:ext uri="{28A0092B-C50C-407E-A947-70E740481C1C}">
                <a14:useLocalDpi xmlns:a14="http://schemas.microsoft.com/office/drawing/2010/main" val="0"/>
              </a:ext>
            </a:extLst>
          </a:blip>
          <a:srcRect l="24038" r="27884" b="6272"/>
          <a:stretch/>
        </p:blipFill>
        <p:spPr>
          <a:xfrm>
            <a:off x="7697377" y="4067695"/>
            <a:ext cx="599128" cy="882140"/>
          </a:xfrm>
          <a:prstGeom prst="rect">
            <a:avLst/>
          </a:prstGeom>
        </p:spPr>
      </p:pic>
      <p:sp>
        <p:nvSpPr>
          <p:cNvPr id="106" name="椭圆 59">
            <a:extLst>
              <a:ext uri="{FF2B5EF4-FFF2-40B4-BE49-F238E27FC236}">
                <a16:creationId xmlns:a16="http://schemas.microsoft.com/office/drawing/2014/main" id="{DFBD4539-DBAC-4321-9E7D-E8F007B00A2E}"/>
              </a:ext>
            </a:extLst>
          </p:cNvPr>
          <p:cNvSpPr/>
          <p:nvPr/>
        </p:nvSpPr>
        <p:spPr>
          <a:xfrm>
            <a:off x="7982763" y="4384143"/>
            <a:ext cx="130135" cy="125801"/>
          </a:xfrm>
          <a:prstGeom prst="ellipse">
            <a:avLst/>
          </a:prstGeom>
          <a:solidFill>
            <a:srgbClr val="2298F0"/>
          </a:solidFill>
          <a:ln w="6350" cap="flat" cmpd="sng" algn="ctr">
            <a:solidFill>
              <a:srgbClr val="0070C0"/>
            </a:solidFill>
            <a:prstDash val="solid"/>
            <a:miter lim="800000"/>
          </a:ln>
          <a:effectLst/>
        </p:spPr>
        <p:txBody>
          <a:bodyPr wrap="square" rtlCol="0" anchor="ctr">
            <a:noAutofit/>
          </a:bodyPr>
          <a:lstStyle/>
          <a:p>
            <a:pPr algn="ctr" defTabSz="685617" fontAlgn="ctr">
              <a:defRPr/>
            </a:pPr>
            <a:endParaRPr lang="en-US" altLang="zh-CN" sz="1200" kern="0">
              <a:solidFill>
                <a:prstClr val="white"/>
              </a:solidFill>
              <a:latin typeface="Arial" panose="020B0604020202020204" pitchFamily="34" charset="0"/>
            </a:endParaRPr>
          </a:p>
        </p:txBody>
      </p:sp>
      <p:cxnSp>
        <p:nvCxnSpPr>
          <p:cNvPr id="107" name="直接连接符 55">
            <a:extLst>
              <a:ext uri="{FF2B5EF4-FFF2-40B4-BE49-F238E27FC236}">
                <a16:creationId xmlns:a16="http://schemas.microsoft.com/office/drawing/2014/main" id="{2FF694A1-E723-4889-8FB3-8DDA2FFC72A7}"/>
              </a:ext>
            </a:extLst>
          </p:cNvPr>
          <p:cNvCxnSpPr>
            <a:cxnSpLocks/>
            <a:stCxn id="106" idx="6"/>
          </p:cNvCxnSpPr>
          <p:nvPr/>
        </p:nvCxnSpPr>
        <p:spPr>
          <a:xfrm>
            <a:off x="8112898" y="4447044"/>
            <a:ext cx="992885" cy="289405"/>
          </a:xfrm>
          <a:prstGeom prst="line">
            <a:avLst/>
          </a:prstGeom>
          <a:noFill/>
          <a:ln w="6350" cap="flat" cmpd="sng" algn="ctr">
            <a:solidFill>
              <a:srgbClr val="0070C0"/>
            </a:solidFill>
            <a:prstDash val="solid"/>
            <a:miter lim="800000"/>
          </a:ln>
          <a:effectLst/>
        </p:spPr>
      </p:cxnSp>
      <p:sp>
        <p:nvSpPr>
          <p:cNvPr id="111" name="椭圆 58">
            <a:extLst>
              <a:ext uri="{FF2B5EF4-FFF2-40B4-BE49-F238E27FC236}">
                <a16:creationId xmlns:a16="http://schemas.microsoft.com/office/drawing/2014/main" id="{E8B3842F-91BB-424C-9904-B58A46E6647E}"/>
              </a:ext>
            </a:extLst>
          </p:cNvPr>
          <p:cNvSpPr/>
          <p:nvPr/>
        </p:nvSpPr>
        <p:spPr>
          <a:xfrm>
            <a:off x="7158829" y="5211105"/>
            <a:ext cx="130135" cy="125801"/>
          </a:xfrm>
          <a:prstGeom prst="ellipse">
            <a:avLst/>
          </a:prstGeom>
          <a:solidFill>
            <a:srgbClr val="2298F0"/>
          </a:solidFill>
          <a:ln w="6350" cap="flat" cmpd="sng" algn="ctr">
            <a:solidFill>
              <a:srgbClr val="0070C0"/>
            </a:solidFill>
            <a:prstDash val="solid"/>
            <a:miter lim="800000"/>
          </a:ln>
          <a:effectLst/>
        </p:spPr>
        <p:txBody>
          <a:bodyPr wrap="square" rtlCol="0" anchor="ctr">
            <a:noAutofit/>
          </a:bodyPr>
          <a:lstStyle/>
          <a:p>
            <a:pPr algn="ctr" defTabSz="685617" fontAlgn="ctr">
              <a:defRPr/>
            </a:pPr>
            <a:endParaRPr lang="en-US" altLang="zh-CN" sz="1200" kern="0">
              <a:solidFill>
                <a:prstClr val="white"/>
              </a:solidFill>
              <a:latin typeface="Arial" panose="020B0604020202020204" pitchFamily="34" charset="0"/>
            </a:endParaRPr>
          </a:p>
        </p:txBody>
      </p:sp>
      <p:sp>
        <p:nvSpPr>
          <p:cNvPr id="112" name="TextBox 111">
            <a:extLst>
              <a:ext uri="{FF2B5EF4-FFF2-40B4-BE49-F238E27FC236}">
                <a16:creationId xmlns:a16="http://schemas.microsoft.com/office/drawing/2014/main" id="{E7568029-D575-485E-A0BC-A217632EBA72}"/>
              </a:ext>
            </a:extLst>
          </p:cNvPr>
          <p:cNvSpPr txBox="1"/>
          <p:nvPr/>
        </p:nvSpPr>
        <p:spPr>
          <a:xfrm>
            <a:off x="9184826" y="4552156"/>
            <a:ext cx="1498564" cy="600164"/>
          </a:xfrm>
          <a:prstGeom prst="rect">
            <a:avLst/>
          </a:prstGeom>
          <a:noFill/>
        </p:spPr>
        <p:txBody>
          <a:bodyPr wrap="square" rtlCol="0">
            <a:spAutoFit/>
          </a:bodyPr>
          <a:lstStyle/>
          <a:p>
            <a:r>
              <a:rPr lang="en-US" sz="1100"/>
              <a:t>SSD drive technology (controller chip, FTL)</a:t>
            </a:r>
          </a:p>
        </p:txBody>
      </p:sp>
      <p:cxnSp>
        <p:nvCxnSpPr>
          <p:cNvPr id="113" name="直接连接符 55">
            <a:extLst>
              <a:ext uri="{FF2B5EF4-FFF2-40B4-BE49-F238E27FC236}">
                <a16:creationId xmlns:a16="http://schemas.microsoft.com/office/drawing/2014/main" id="{AAAAC37D-B3EE-43A8-8581-C7981249BD2D}"/>
              </a:ext>
            </a:extLst>
          </p:cNvPr>
          <p:cNvCxnSpPr>
            <a:cxnSpLocks/>
            <a:stCxn id="111" idx="6"/>
          </p:cNvCxnSpPr>
          <p:nvPr/>
        </p:nvCxnSpPr>
        <p:spPr>
          <a:xfrm>
            <a:off x="7288964" y="5274006"/>
            <a:ext cx="1750342" cy="296630"/>
          </a:xfrm>
          <a:prstGeom prst="line">
            <a:avLst/>
          </a:prstGeom>
          <a:noFill/>
          <a:ln w="6350" cap="flat" cmpd="sng" algn="ctr">
            <a:solidFill>
              <a:srgbClr val="0070C0"/>
            </a:solidFill>
            <a:prstDash val="solid"/>
            <a:miter lim="800000"/>
          </a:ln>
          <a:effectLst/>
        </p:spPr>
      </p:cxnSp>
      <p:sp>
        <p:nvSpPr>
          <p:cNvPr id="116" name="TextBox 115">
            <a:extLst>
              <a:ext uri="{FF2B5EF4-FFF2-40B4-BE49-F238E27FC236}">
                <a16:creationId xmlns:a16="http://schemas.microsoft.com/office/drawing/2014/main" id="{1BCB95BC-9BDA-4AB1-88FF-33F9778305C4}"/>
              </a:ext>
            </a:extLst>
          </p:cNvPr>
          <p:cNvSpPr txBox="1"/>
          <p:nvPr/>
        </p:nvSpPr>
        <p:spPr>
          <a:xfrm>
            <a:off x="9152629" y="5362400"/>
            <a:ext cx="1724090" cy="430887"/>
          </a:xfrm>
          <a:prstGeom prst="rect">
            <a:avLst/>
          </a:prstGeom>
          <a:noFill/>
        </p:spPr>
        <p:txBody>
          <a:bodyPr wrap="square" rtlCol="0">
            <a:spAutoFit/>
          </a:bodyPr>
          <a:lstStyle/>
          <a:p>
            <a:r>
              <a:rPr lang="en-US" sz="1100"/>
              <a:t>Elastic Erasure-coding (EC) technology</a:t>
            </a:r>
          </a:p>
        </p:txBody>
      </p:sp>
      <p:sp>
        <p:nvSpPr>
          <p:cNvPr id="117" name="Rectangle 116">
            <a:extLst>
              <a:ext uri="{FF2B5EF4-FFF2-40B4-BE49-F238E27FC236}">
                <a16:creationId xmlns:a16="http://schemas.microsoft.com/office/drawing/2014/main" id="{38254E87-896A-40E7-B814-8DCF32EB1B89}"/>
              </a:ext>
            </a:extLst>
          </p:cNvPr>
          <p:cNvSpPr/>
          <p:nvPr/>
        </p:nvSpPr>
        <p:spPr>
          <a:xfrm>
            <a:off x="4136418" y="3849183"/>
            <a:ext cx="3505136" cy="461509"/>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tx2"/>
                </a:solidFill>
              </a:rPr>
              <a:t>Persistent layer</a:t>
            </a:r>
          </a:p>
        </p:txBody>
      </p:sp>
      <p:sp>
        <p:nvSpPr>
          <p:cNvPr id="118" name="椭圆 58">
            <a:extLst>
              <a:ext uri="{FF2B5EF4-FFF2-40B4-BE49-F238E27FC236}">
                <a16:creationId xmlns:a16="http://schemas.microsoft.com/office/drawing/2014/main" id="{02EBF10E-85D4-40E3-9860-BBA064104A79}"/>
              </a:ext>
            </a:extLst>
          </p:cNvPr>
          <p:cNvSpPr/>
          <p:nvPr/>
        </p:nvSpPr>
        <p:spPr>
          <a:xfrm>
            <a:off x="4199144" y="3699523"/>
            <a:ext cx="130135" cy="125801"/>
          </a:xfrm>
          <a:prstGeom prst="ellipse">
            <a:avLst/>
          </a:prstGeom>
          <a:solidFill>
            <a:srgbClr val="2298F0"/>
          </a:solidFill>
          <a:ln w="6350" cap="flat" cmpd="sng" algn="ctr">
            <a:solidFill>
              <a:srgbClr val="0070C0"/>
            </a:solidFill>
            <a:prstDash val="solid"/>
            <a:miter lim="800000"/>
          </a:ln>
          <a:effectLst/>
        </p:spPr>
        <p:txBody>
          <a:bodyPr wrap="square" rtlCol="0" anchor="ctr">
            <a:noAutofit/>
          </a:bodyPr>
          <a:lstStyle/>
          <a:p>
            <a:pPr algn="ctr" defTabSz="685617" fontAlgn="ctr">
              <a:defRPr/>
            </a:pPr>
            <a:endParaRPr lang="en-US" altLang="zh-CN" sz="1200" kern="0">
              <a:solidFill>
                <a:prstClr val="white"/>
              </a:solidFill>
              <a:latin typeface="Arial" panose="020B0604020202020204" pitchFamily="34" charset="0"/>
            </a:endParaRPr>
          </a:p>
        </p:txBody>
      </p:sp>
      <p:cxnSp>
        <p:nvCxnSpPr>
          <p:cNvPr id="119" name="直接连接符 55">
            <a:extLst>
              <a:ext uri="{FF2B5EF4-FFF2-40B4-BE49-F238E27FC236}">
                <a16:creationId xmlns:a16="http://schemas.microsoft.com/office/drawing/2014/main" id="{720B03FB-C558-4FF4-88BD-BB6003E8BEBC}"/>
              </a:ext>
            </a:extLst>
          </p:cNvPr>
          <p:cNvCxnSpPr>
            <a:cxnSpLocks/>
            <a:stCxn id="118" idx="2"/>
          </p:cNvCxnSpPr>
          <p:nvPr/>
        </p:nvCxnSpPr>
        <p:spPr>
          <a:xfrm flipH="1">
            <a:off x="3025932" y="3762424"/>
            <a:ext cx="1173212" cy="287377"/>
          </a:xfrm>
          <a:prstGeom prst="line">
            <a:avLst/>
          </a:prstGeom>
          <a:noFill/>
          <a:ln w="6350" cap="flat" cmpd="sng" algn="ctr">
            <a:solidFill>
              <a:srgbClr val="0070C0"/>
            </a:solidFill>
            <a:prstDash val="solid"/>
            <a:miter lim="800000"/>
          </a:ln>
          <a:effectLst/>
        </p:spPr>
      </p:cxnSp>
      <p:sp>
        <p:nvSpPr>
          <p:cNvPr id="122" name="TextBox 121">
            <a:extLst>
              <a:ext uri="{FF2B5EF4-FFF2-40B4-BE49-F238E27FC236}">
                <a16:creationId xmlns:a16="http://schemas.microsoft.com/office/drawing/2014/main" id="{7B86CDD9-E2DE-4B9E-B955-64879A3234A8}"/>
              </a:ext>
            </a:extLst>
          </p:cNvPr>
          <p:cNvSpPr txBox="1"/>
          <p:nvPr/>
        </p:nvSpPr>
        <p:spPr>
          <a:xfrm>
            <a:off x="1521867" y="4709716"/>
            <a:ext cx="1623719" cy="738664"/>
          </a:xfrm>
          <a:prstGeom prst="rect">
            <a:avLst/>
          </a:prstGeom>
          <a:noFill/>
        </p:spPr>
        <p:txBody>
          <a:bodyPr wrap="square" rtlCol="0">
            <a:spAutoFit/>
          </a:bodyPr>
          <a:lstStyle/>
          <a:p>
            <a:r>
              <a:rPr lang="en-US" sz="1100" err="1"/>
              <a:t>Flashlink</a:t>
            </a:r>
            <a:r>
              <a:rPr lang="en-US" sz="1100"/>
              <a:t> technology</a:t>
            </a:r>
          </a:p>
          <a:p>
            <a:endParaRPr lang="en-US" sz="1100"/>
          </a:p>
          <a:p>
            <a:r>
              <a:rPr lang="en-US" sz="1000"/>
              <a:t>Huawei Processors Powered end to end</a:t>
            </a:r>
          </a:p>
        </p:txBody>
      </p:sp>
      <p:sp>
        <p:nvSpPr>
          <p:cNvPr id="124" name="椭圆 58">
            <a:extLst>
              <a:ext uri="{FF2B5EF4-FFF2-40B4-BE49-F238E27FC236}">
                <a16:creationId xmlns:a16="http://schemas.microsoft.com/office/drawing/2014/main" id="{6158A92F-AE92-435E-AE24-BCE6C3252E79}"/>
              </a:ext>
            </a:extLst>
          </p:cNvPr>
          <p:cNvSpPr/>
          <p:nvPr/>
        </p:nvSpPr>
        <p:spPr>
          <a:xfrm>
            <a:off x="7346561" y="3358954"/>
            <a:ext cx="130135" cy="125801"/>
          </a:xfrm>
          <a:prstGeom prst="ellipse">
            <a:avLst/>
          </a:prstGeom>
          <a:solidFill>
            <a:srgbClr val="2298F0"/>
          </a:solidFill>
          <a:ln w="6350" cap="flat" cmpd="sng" algn="ctr">
            <a:solidFill>
              <a:srgbClr val="0070C0"/>
            </a:solidFill>
            <a:prstDash val="solid"/>
            <a:miter lim="800000"/>
          </a:ln>
          <a:effectLst/>
        </p:spPr>
        <p:txBody>
          <a:bodyPr wrap="square" rtlCol="0" anchor="ctr">
            <a:noAutofit/>
          </a:bodyPr>
          <a:lstStyle/>
          <a:p>
            <a:pPr algn="ctr" defTabSz="685617" fontAlgn="ctr">
              <a:defRPr/>
            </a:pPr>
            <a:endParaRPr lang="en-US" altLang="zh-CN" sz="1200" kern="0">
              <a:solidFill>
                <a:prstClr val="white"/>
              </a:solidFill>
              <a:latin typeface="Arial" panose="020B0604020202020204" pitchFamily="34" charset="0"/>
            </a:endParaRPr>
          </a:p>
        </p:txBody>
      </p:sp>
      <p:cxnSp>
        <p:nvCxnSpPr>
          <p:cNvPr id="125" name="直接连接符 55">
            <a:extLst>
              <a:ext uri="{FF2B5EF4-FFF2-40B4-BE49-F238E27FC236}">
                <a16:creationId xmlns:a16="http://schemas.microsoft.com/office/drawing/2014/main" id="{37462629-CB88-41E7-B96F-550B34A914B0}"/>
              </a:ext>
            </a:extLst>
          </p:cNvPr>
          <p:cNvCxnSpPr>
            <a:cxnSpLocks/>
          </p:cNvCxnSpPr>
          <p:nvPr/>
        </p:nvCxnSpPr>
        <p:spPr>
          <a:xfrm>
            <a:off x="7437590" y="3436247"/>
            <a:ext cx="1242294" cy="366015"/>
          </a:xfrm>
          <a:prstGeom prst="line">
            <a:avLst/>
          </a:prstGeom>
          <a:noFill/>
          <a:ln w="6350" cap="flat" cmpd="sng" algn="ctr">
            <a:solidFill>
              <a:srgbClr val="0070C0"/>
            </a:solidFill>
            <a:prstDash val="solid"/>
            <a:miter lim="800000"/>
          </a:ln>
          <a:effectLst/>
        </p:spPr>
      </p:cxnSp>
      <p:sp>
        <p:nvSpPr>
          <p:cNvPr id="127" name="TextBox 126">
            <a:extLst>
              <a:ext uri="{FF2B5EF4-FFF2-40B4-BE49-F238E27FC236}">
                <a16:creationId xmlns:a16="http://schemas.microsoft.com/office/drawing/2014/main" id="{F62F1404-C06A-41D5-AA2E-86DAA0D55CDD}"/>
              </a:ext>
            </a:extLst>
          </p:cNvPr>
          <p:cNvSpPr txBox="1"/>
          <p:nvPr/>
        </p:nvSpPr>
        <p:spPr>
          <a:xfrm>
            <a:off x="8766934" y="3859452"/>
            <a:ext cx="1837413" cy="430887"/>
          </a:xfrm>
          <a:prstGeom prst="rect">
            <a:avLst/>
          </a:prstGeom>
          <a:noFill/>
        </p:spPr>
        <p:txBody>
          <a:bodyPr wrap="square" rtlCol="0">
            <a:spAutoFit/>
          </a:bodyPr>
          <a:lstStyle/>
          <a:p>
            <a:r>
              <a:rPr lang="en-US" sz="1100"/>
              <a:t>Compression and deduplication</a:t>
            </a:r>
          </a:p>
        </p:txBody>
      </p:sp>
      <p:sp>
        <p:nvSpPr>
          <p:cNvPr id="128" name="Rectangle 127">
            <a:extLst>
              <a:ext uri="{FF2B5EF4-FFF2-40B4-BE49-F238E27FC236}">
                <a16:creationId xmlns:a16="http://schemas.microsoft.com/office/drawing/2014/main" id="{369C9251-52C7-4F81-8EA1-C0EE857B55CC}"/>
              </a:ext>
            </a:extLst>
          </p:cNvPr>
          <p:cNvSpPr/>
          <p:nvPr/>
        </p:nvSpPr>
        <p:spPr>
          <a:xfrm>
            <a:off x="5871493" y="3010038"/>
            <a:ext cx="1922817" cy="461509"/>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tx2"/>
                </a:solidFill>
              </a:rPr>
              <a:t>Enterprise service</a:t>
            </a:r>
          </a:p>
        </p:txBody>
      </p:sp>
      <p:sp>
        <p:nvSpPr>
          <p:cNvPr id="129" name="椭圆 58">
            <a:extLst>
              <a:ext uri="{FF2B5EF4-FFF2-40B4-BE49-F238E27FC236}">
                <a16:creationId xmlns:a16="http://schemas.microsoft.com/office/drawing/2014/main" id="{1687588C-9271-4A28-922C-040464C662CE}"/>
              </a:ext>
            </a:extLst>
          </p:cNvPr>
          <p:cNvSpPr/>
          <p:nvPr/>
        </p:nvSpPr>
        <p:spPr>
          <a:xfrm>
            <a:off x="7604983" y="3033738"/>
            <a:ext cx="130135" cy="125801"/>
          </a:xfrm>
          <a:prstGeom prst="ellipse">
            <a:avLst/>
          </a:prstGeom>
          <a:solidFill>
            <a:srgbClr val="2298F0"/>
          </a:solidFill>
          <a:ln w="6350" cap="flat" cmpd="sng" algn="ctr">
            <a:solidFill>
              <a:srgbClr val="0070C0"/>
            </a:solidFill>
            <a:prstDash val="solid"/>
            <a:miter lim="800000"/>
          </a:ln>
          <a:effectLst/>
        </p:spPr>
        <p:txBody>
          <a:bodyPr wrap="square" rtlCol="0" anchor="ctr">
            <a:noAutofit/>
          </a:bodyPr>
          <a:lstStyle/>
          <a:p>
            <a:pPr algn="ctr" defTabSz="685617" fontAlgn="ctr">
              <a:defRPr/>
            </a:pPr>
            <a:endParaRPr lang="en-US" altLang="zh-CN" sz="1200" kern="0">
              <a:solidFill>
                <a:prstClr val="white"/>
              </a:solidFill>
              <a:latin typeface="Arial" panose="020B0604020202020204" pitchFamily="34" charset="0"/>
            </a:endParaRPr>
          </a:p>
        </p:txBody>
      </p:sp>
      <p:cxnSp>
        <p:nvCxnSpPr>
          <p:cNvPr id="130" name="直接连接符 55">
            <a:extLst>
              <a:ext uri="{FF2B5EF4-FFF2-40B4-BE49-F238E27FC236}">
                <a16:creationId xmlns:a16="http://schemas.microsoft.com/office/drawing/2014/main" id="{4ECB5106-48D1-4934-85E3-9FFC03713EB9}"/>
              </a:ext>
            </a:extLst>
          </p:cNvPr>
          <p:cNvCxnSpPr>
            <a:cxnSpLocks/>
          </p:cNvCxnSpPr>
          <p:nvPr/>
        </p:nvCxnSpPr>
        <p:spPr>
          <a:xfrm flipV="1">
            <a:off x="7701700" y="3010038"/>
            <a:ext cx="1249075" cy="70504"/>
          </a:xfrm>
          <a:prstGeom prst="line">
            <a:avLst/>
          </a:prstGeom>
          <a:noFill/>
          <a:ln w="6350" cap="flat" cmpd="sng" algn="ctr">
            <a:solidFill>
              <a:srgbClr val="0070C0"/>
            </a:solidFill>
            <a:prstDash val="solid"/>
            <a:miter lim="800000"/>
          </a:ln>
          <a:effectLst/>
        </p:spPr>
      </p:cxnSp>
      <p:sp>
        <p:nvSpPr>
          <p:cNvPr id="132" name="TextBox 131">
            <a:extLst>
              <a:ext uri="{FF2B5EF4-FFF2-40B4-BE49-F238E27FC236}">
                <a16:creationId xmlns:a16="http://schemas.microsoft.com/office/drawing/2014/main" id="{7179487F-4188-4E92-B7BD-C55C4FCCC771}"/>
              </a:ext>
            </a:extLst>
          </p:cNvPr>
          <p:cNvSpPr txBox="1"/>
          <p:nvPr/>
        </p:nvSpPr>
        <p:spPr>
          <a:xfrm>
            <a:off x="9039306" y="2719389"/>
            <a:ext cx="1837413" cy="430887"/>
          </a:xfrm>
          <a:prstGeom prst="rect">
            <a:avLst/>
          </a:prstGeom>
          <a:noFill/>
        </p:spPr>
        <p:txBody>
          <a:bodyPr wrap="square" rtlCol="0">
            <a:spAutoFit/>
          </a:bodyPr>
          <a:lstStyle/>
          <a:p>
            <a:r>
              <a:rPr lang="en-US" sz="1100" err="1"/>
              <a:t>Hypersnapshot</a:t>
            </a:r>
            <a:r>
              <a:rPr lang="en-US" sz="1100"/>
              <a:t>, snapshot technology</a:t>
            </a:r>
          </a:p>
        </p:txBody>
      </p:sp>
      <p:sp>
        <p:nvSpPr>
          <p:cNvPr id="135" name="椭圆 58">
            <a:extLst>
              <a:ext uri="{FF2B5EF4-FFF2-40B4-BE49-F238E27FC236}">
                <a16:creationId xmlns:a16="http://schemas.microsoft.com/office/drawing/2014/main" id="{A60E4322-7124-487B-8DC3-BFCF7BCA65A0}"/>
              </a:ext>
            </a:extLst>
          </p:cNvPr>
          <p:cNvSpPr/>
          <p:nvPr/>
        </p:nvSpPr>
        <p:spPr>
          <a:xfrm>
            <a:off x="7571565" y="3254053"/>
            <a:ext cx="130135" cy="125801"/>
          </a:xfrm>
          <a:prstGeom prst="ellipse">
            <a:avLst/>
          </a:prstGeom>
          <a:solidFill>
            <a:srgbClr val="2298F0"/>
          </a:solidFill>
          <a:ln w="6350" cap="flat" cmpd="sng" algn="ctr">
            <a:solidFill>
              <a:srgbClr val="0070C0"/>
            </a:solidFill>
            <a:prstDash val="solid"/>
            <a:miter lim="800000"/>
          </a:ln>
          <a:effectLst/>
        </p:spPr>
        <p:txBody>
          <a:bodyPr wrap="square" rtlCol="0" anchor="ctr">
            <a:noAutofit/>
          </a:bodyPr>
          <a:lstStyle/>
          <a:p>
            <a:pPr algn="ctr" defTabSz="685617" fontAlgn="ctr">
              <a:defRPr/>
            </a:pPr>
            <a:endParaRPr lang="en-US" altLang="zh-CN" sz="1200" kern="0">
              <a:solidFill>
                <a:prstClr val="white"/>
              </a:solidFill>
              <a:latin typeface="Arial" panose="020B0604020202020204" pitchFamily="34" charset="0"/>
            </a:endParaRPr>
          </a:p>
        </p:txBody>
      </p:sp>
      <p:cxnSp>
        <p:nvCxnSpPr>
          <p:cNvPr id="136" name="直接连接符 55">
            <a:extLst>
              <a:ext uri="{FF2B5EF4-FFF2-40B4-BE49-F238E27FC236}">
                <a16:creationId xmlns:a16="http://schemas.microsoft.com/office/drawing/2014/main" id="{666B1F62-EAEE-458A-AFB5-85424135E345}"/>
              </a:ext>
            </a:extLst>
          </p:cNvPr>
          <p:cNvCxnSpPr>
            <a:cxnSpLocks/>
            <a:stCxn id="135" idx="6"/>
          </p:cNvCxnSpPr>
          <p:nvPr/>
        </p:nvCxnSpPr>
        <p:spPr>
          <a:xfrm>
            <a:off x="7701700" y="3316954"/>
            <a:ext cx="1249075" cy="60879"/>
          </a:xfrm>
          <a:prstGeom prst="line">
            <a:avLst/>
          </a:prstGeom>
          <a:noFill/>
          <a:ln w="6350" cap="flat" cmpd="sng" algn="ctr">
            <a:solidFill>
              <a:srgbClr val="0070C0"/>
            </a:solidFill>
            <a:prstDash val="solid"/>
            <a:miter lim="800000"/>
          </a:ln>
          <a:effectLst/>
        </p:spPr>
      </p:cxnSp>
      <p:sp>
        <p:nvSpPr>
          <p:cNvPr id="140" name="TextBox 139">
            <a:extLst>
              <a:ext uri="{FF2B5EF4-FFF2-40B4-BE49-F238E27FC236}">
                <a16:creationId xmlns:a16="http://schemas.microsoft.com/office/drawing/2014/main" id="{8C51B1EC-6A89-453B-A0C2-85BC8261FF04}"/>
              </a:ext>
            </a:extLst>
          </p:cNvPr>
          <p:cNvSpPr txBox="1"/>
          <p:nvPr/>
        </p:nvSpPr>
        <p:spPr>
          <a:xfrm>
            <a:off x="9039306" y="3206968"/>
            <a:ext cx="2159218" cy="600164"/>
          </a:xfrm>
          <a:prstGeom prst="rect">
            <a:avLst/>
          </a:prstGeom>
          <a:noFill/>
        </p:spPr>
        <p:txBody>
          <a:bodyPr wrap="square" rtlCol="0">
            <a:spAutoFit/>
          </a:bodyPr>
          <a:lstStyle/>
          <a:p>
            <a:r>
              <a:rPr lang="en-US" sz="1100" err="1"/>
              <a:t>HyperMetro</a:t>
            </a:r>
            <a:r>
              <a:rPr lang="en-US" sz="1100"/>
              <a:t> and </a:t>
            </a:r>
            <a:r>
              <a:rPr lang="en-US" sz="1100" err="1"/>
              <a:t>HyperReplication</a:t>
            </a:r>
            <a:r>
              <a:rPr lang="en-US" sz="1100"/>
              <a:t>, Replication and DR technology</a:t>
            </a:r>
          </a:p>
        </p:txBody>
      </p:sp>
      <p:sp>
        <p:nvSpPr>
          <p:cNvPr id="144" name="Rectangle 143">
            <a:extLst>
              <a:ext uri="{FF2B5EF4-FFF2-40B4-BE49-F238E27FC236}">
                <a16:creationId xmlns:a16="http://schemas.microsoft.com/office/drawing/2014/main" id="{4BF110F8-D4C9-46E7-BD2E-32B1ADBD7729}"/>
              </a:ext>
            </a:extLst>
          </p:cNvPr>
          <p:cNvSpPr/>
          <p:nvPr/>
        </p:nvSpPr>
        <p:spPr>
          <a:xfrm>
            <a:off x="3864706" y="3019090"/>
            <a:ext cx="1481982" cy="461509"/>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tx2"/>
                </a:solidFill>
              </a:rPr>
              <a:t>Object service</a:t>
            </a:r>
          </a:p>
        </p:txBody>
      </p:sp>
      <p:sp>
        <p:nvSpPr>
          <p:cNvPr id="145" name="椭圆 58">
            <a:extLst>
              <a:ext uri="{FF2B5EF4-FFF2-40B4-BE49-F238E27FC236}">
                <a16:creationId xmlns:a16="http://schemas.microsoft.com/office/drawing/2014/main" id="{5C5647EA-E02B-4D98-8C0E-11F4FEC5A32C}"/>
              </a:ext>
            </a:extLst>
          </p:cNvPr>
          <p:cNvSpPr/>
          <p:nvPr/>
        </p:nvSpPr>
        <p:spPr>
          <a:xfrm>
            <a:off x="3864706" y="3331998"/>
            <a:ext cx="130135" cy="125801"/>
          </a:xfrm>
          <a:prstGeom prst="ellipse">
            <a:avLst/>
          </a:prstGeom>
          <a:solidFill>
            <a:srgbClr val="2298F0"/>
          </a:solidFill>
          <a:ln w="6350" cap="flat" cmpd="sng" algn="ctr">
            <a:solidFill>
              <a:srgbClr val="0070C0"/>
            </a:solidFill>
            <a:prstDash val="solid"/>
            <a:miter lim="800000"/>
          </a:ln>
          <a:effectLst/>
        </p:spPr>
        <p:txBody>
          <a:bodyPr wrap="square" rtlCol="0" anchor="ctr">
            <a:noAutofit/>
          </a:bodyPr>
          <a:lstStyle/>
          <a:p>
            <a:pPr algn="ctr" defTabSz="685617" fontAlgn="ctr">
              <a:defRPr/>
            </a:pPr>
            <a:endParaRPr lang="en-US" altLang="zh-CN" sz="1200" kern="0">
              <a:solidFill>
                <a:prstClr val="white"/>
              </a:solidFill>
              <a:latin typeface="Arial" panose="020B0604020202020204" pitchFamily="34" charset="0"/>
            </a:endParaRPr>
          </a:p>
        </p:txBody>
      </p:sp>
      <p:cxnSp>
        <p:nvCxnSpPr>
          <p:cNvPr id="146" name="直接连接符 55">
            <a:extLst>
              <a:ext uri="{FF2B5EF4-FFF2-40B4-BE49-F238E27FC236}">
                <a16:creationId xmlns:a16="http://schemas.microsoft.com/office/drawing/2014/main" id="{DA0064C0-6267-4463-934D-DE973F89732A}"/>
              </a:ext>
            </a:extLst>
          </p:cNvPr>
          <p:cNvCxnSpPr>
            <a:cxnSpLocks/>
            <a:stCxn id="145" idx="2"/>
          </p:cNvCxnSpPr>
          <p:nvPr/>
        </p:nvCxnSpPr>
        <p:spPr>
          <a:xfrm flipH="1" flipV="1">
            <a:off x="2862448" y="3234043"/>
            <a:ext cx="1002258" cy="160856"/>
          </a:xfrm>
          <a:prstGeom prst="line">
            <a:avLst/>
          </a:prstGeom>
          <a:noFill/>
          <a:ln w="6350" cap="flat" cmpd="sng" algn="ctr">
            <a:solidFill>
              <a:srgbClr val="0070C0"/>
            </a:solidFill>
            <a:prstDash val="solid"/>
            <a:miter lim="800000"/>
          </a:ln>
          <a:effectLst/>
        </p:spPr>
      </p:cxnSp>
      <p:sp>
        <p:nvSpPr>
          <p:cNvPr id="148" name="TextBox 147">
            <a:extLst>
              <a:ext uri="{FF2B5EF4-FFF2-40B4-BE49-F238E27FC236}">
                <a16:creationId xmlns:a16="http://schemas.microsoft.com/office/drawing/2014/main" id="{29A6EC27-5F26-45B7-820D-02FCF3CEAD2D}"/>
              </a:ext>
            </a:extLst>
          </p:cNvPr>
          <p:cNvSpPr txBox="1"/>
          <p:nvPr/>
        </p:nvSpPr>
        <p:spPr>
          <a:xfrm>
            <a:off x="2112216" y="2934912"/>
            <a:ext cx="1498564" cy="430887"/>
          </a:xfrm>
          <a:prstGeom prst="rect">
            <a:avLst/>
          </a:prstGeom>
          <a:noFill/>
        </p:spPr>
        <p:txBody>
          <a:bodyPr wrap="square" rtlCol="0">
            <a:spAutoFit/>
          </a:bodyPr>
          <a:lstStyle/>
          <a:p>
            <a:r>
              <a:rPr lang="en-US" sz="1100"/>
              <a:t>Object availability, 3AZ</a:t>
            </a:r>
          </a:p>
        </p:txBody>
      </p:sp>
      <p:sp>
        <p:nvSpPr>
          <p:cNvPr id="149" name="Rectangle 148">
            <a:extLst>
              <a:ext uri="{FF2B5EF4-FFF2-40B4-BE49-F238E27FC236}">
                <a16:creationId xmlns:a16="http://schemas.microsoft.com/office/drawing/2014/main" id="{C2489E16-4EF3-4E9B-8829-F9B9E2E1E32D}"/>
              </a:ext>
            </a:extLst>
          </p:cNvPr>
          <p:cNvSpPr/>
          <p:nvPr/>
        </p:nvSpPr>
        <p:spPr>
          <a:xfrm>
            <a:off x="4210772" y="6049803"/>
            <a:ext cx="3505136" cy="272235"/>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tx2"/>
                </a:solidFill>
              </a:rPr>
              <a:t>Network layer</a:t>
            </a:r>
          </a:p>
        </p:txBody>
      </p:sp>
      <p:sp>
        <p:nvSpPr>
          <p:cNvPr id="151" name="椭圆 58">
            <a:extLst>
              <a:ext uri="{FF2B5EF4-FFF2-40B4-BE49-F238E27FC236}">
                <a16:creationId xmlns:a16="http://schemas.microsoft.com/office/drawing/2014/main" id="{6ED0995F-0EF4-478B-AECA-5E0AE9946624}"/>
              </a:ext>
            </a:extLst>
          </p:cNvPr>
          <p:cNvSpPr/>
          <p:nvPr/>
        </p:nvSpPr>
        <p:spPr>
          <a:xfrm>
            <a:off x="7110966" y="6092777"/>
            <a:ext cx="130135" cy="125801"/>
          </a:xfrm>
          <a:prstGeom prst="ellipse">
            <a:avLst/>
          </a:prstGeom>
          <a:solidFill>
            <a:srgbClr val="2298F0"/>
          </a:solidFill>
          <a:ln w="6350" cap="flat" cmpd="sng" algn="ctr">
            <a:solidFill>
              <a:srgbClr val="0070C0"/>
            </a:solidFill>
            <a:prstDash val="solid"/>
            <a:miter lim="800000"/>
          </a:ln>
          <a:effectLst/>
        </p:spPr>
        <p:txBody>
          <a:bodyPr wrap="square" rtlCol="0" anchor="ctr">
            <a:noAutofit/>
          </a:bodyPr>
          <a:lstStyle/>
          <a:p>
            <a:pPr algn="ctr" defTabSz="685617" fontAlgn="ctr">
              <a:defRPr/>
            </a:pPr>
            <a:endParaRPr lang="en-US" altLang="zh-CN" sz="1200" kern="0">
              <a:solidFill>
                <a:prstClr val="white"/>
              </a:solidFill>
              <a:latin typeface="Arial" panose="020B0604020202020204" pitchFamily="34" charset="0"/>
            </a:endParaRPr>
          </a:p>
        </p:txBody>
      </p:sp>
      <p:cxnSp>
        <p:nvCxnSpPr>
          <p:cNvPr id="152" name="直接连接符 55">
            <a:extLst>
              <a:ext uri="{FF2B5EF4-FFF2-40B4-BE49-F238E27FC236}">
                <a16:creationId xmlns:a16="http://schemas.microsoft.com/office/drawing/2014/main" id="{1916871F-C662-4107-B045-A04D1DAEF409}"/>
              </a:ext>
            </a:extLst>
          </p:cNvPr>
          <p:cNvCxnSpPr>
            <a:cxnSpLocks/>
            <a:stCxn id="151" idx="6"/>
          </p:cNvCxnSpPr>
          <p:nvPr/>
        </p:nvCxnSpPr>
        <p:spPr>
          <a:xfrm>
            <a:off x="7241101" y="6155678"/>
            <a:ext cx="1084471" cy="91282"/>
          </a:xfrm>
          <a:prstGeom prst="line">
            <a:avLst/>
          </a:prstGeom>
          <a:noFill/>
          <a:ln w="6350" cap="flat" cmpd="sng" algn="ctr">
            <a:solidFill>
              <a:srgbClr val="0070C0"/>
            </a:solidFill>
            <a:prstDash val="solid"/>
            <a:miter lim="800000"/>
          </a:ln>
          <a:effectLst/>
        </p:spPr>
      </p:cxnSp>
      <p:sp>
        <p:nvSpPr>
          <p:cNvPr id="155" name="TextBox 154">
            <a:extLst>
              <a:ext uri="{FF2B5EF4-FFF2-40B4-BE49-F238E27FC236}">
                <a16:creationId xmlns:a16="http://schemas.microsoft.com/office/drawing/2014/main" id="{764AB0E7-8D31-45AA-91B4-B0FA7352B8A6}"/>
              </a:ext>
            </a:extLst>
          </p:cNvPr>
          <p:cNvSpPr txBox="1"/>
          <p:nvPr/>
        </p:nvSpPr>
        <p:spPr>
          <a:xfrm>
            <a:off x="8325572" y="6029610"/>
            <a:ext cx="1498564" cy="430887"/>
          </a:xfrm>
          <a:prstGeom prst="rect">
            <a:avLst/>
          </a:prstGeom>
          <a:noFill/>
        </p:spPr>
        <p:txBody>
          <a:bodyPr wrap="square" rtlCol="0">
            <a:spAutoFit/>
          </a:bodyPr>
          <a:lstStyle/>
          <a:p>
            <a:r>
              <a:rPr lang="en-US" sz="1100"/>
              <a:t>High speed network (RDMA)</a:t>
            </a:r>
          </a:p>
        </p:txBody>
      </p:sp>
      <p:sp>
        <p:nvSpPr>
          <p:cNvPr id="156" name="Rectangle 155">
            <a:extLst>
              <a:ext uri="{FF2B5EF4-FFF2-40B4-BE49-F238E27FC236}">
                <a16:creationId xmlns:a16="http://schemas.microsoft.com/office/drawing/2014/main" id="{6533837F-5CB4-428A-9D21-6EF03CAB98A9}"/>
              </a:ext>
            </a:extLst>
          </p:cNvPr>
          <p:cNvSpPr/>
          <p:nvPr/>
        </p:nvSpPr>
        <p:spPr>
          <a:xfrm>
            <a:off x="5123816" y="2415482"/>
            <a:ext cx="1410968" cy="461509"/>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tx2"/>
                </a:solidFill>
              </a:rPr>
              <a:t>File service</a:t>
            </a:r>
          </a:p>
        </p:txBody>
      </p:sp>
      <p:sp>
        <p:nvSpPr>
          <p:cNvPr id="157" name="椭圆 58">
            <a:extLst>
              <a:ext uri="{FF2B5EF4-FFF2-40B4-BE49-F238E27FC236}">
                <a16:creationId xmlns:a16="http://schemas.microsoft.com/office/drawing/2014/main" id="{0C70ED0A-C238-4D02-9234-D01886B7D26C}"/>
              </a:ext>
            </a:extLst>
          </p:cNvPr>
          <p:cNvSpPr/>
          <p:nvPr/>
        </p:nvSpPr>
        <p:spPr>
          <a:xfrm>
            <a:off x="5218757" y="2674297"/>
            <a:ext cx="130135" cy="125801"/>
          </a:xfrm>
          <a:prstGeom prst="ellipse">
            <a:avLst/>
          </a:prstGeom>
          <a:solidFill>
            <a:srgbClr val="2298F0"/>
          </a:solidFill>
          <a:ln w="6350" cap="flat" cmpd="sng" algn="ctr">
            <a:solidFill>
              <a:srgbClr val="0070C0"/>
            </a:solidFill>
            <a:prstDash val="solid"/>
            <a:miter lim="800000"/>
          </a:ln>
          <a:effectLst/>
        </p:spPr>
        <p:txBody>
          <a:bodyPr wrap="square" rtlCol="0" anchor="ctr">
            <a:noAutofit/>
          </a:bodyPr>
          <a:lstStyle/>
          <a:p>
            <a:pPr algn="ctr" defTabSz="685617" fontAlgn="ctr">
              <a:defRPr/>
            </a:pPr>
            <a:endParaRPr lang="en-US" altLang="zh-CN" sz="1200" kern="0">
              <a:solidFill>
                <a:prstClr val="white"/>
              </a:solidFill>
              <a:latin typeface="Arial" panose="020B0604020202020204" pitchFamily="34" charset="0"/>
            </a:endParaRPr>
          </a:p>
        </p:txBody>
      </p:sp>
      <p:cxnSp>
        <p:nvCxnSpPr>
          <p:cNvPr id="158" name="直接连接符 55">
            <a:extLst>
              <a:ext uri="{FF2B5EF4-FFF2-40B4-BE49-F238E27FC236}">
                <a16:creationId xmlns:a16="http://schemas.microsoft.com/office/drawing/2014/main" id="{4EF275DA-D517-44FC-83B6-FF1BAF64C8EA}"/>
              </a:ext>
            </a:extLst>
          </p:cNvPr>
          <p:cNvCxnSpPr>
            <a:cxnSpLocks/>
            <a:stCxn id="157" idx="2"/>
          </p:cNvCxnSpPr>
          <p:nvPr/>
        </p:nvCxnSpPr>
        <p:spPr>
          <a:xfrm flipH="1" flipV="1">
            <a:off x="3950012" y="2611397"/>
            <a:ext cx="1268745" cy="125801"/>
          </a:xfrm>
          <a:prstGeom prst="line">
            <a:avLst/>
          </a:prstGeom>
          <a:noFill/>
          <a:ln w="6350" cap="flat" cmpd="sng" algn="ctr">
            <a:solidFill>
              <a:srgbClr val="0070C0"/>
            </a:solidFill>
            <a:prstDash val="solid"/>
            <a:miter lim="800000"/>
          </a:ln>
          <a:effectLst/>
        </p:spPr>
      </p:cxnSp>
      <p:sp>
        <p:nvSpPr>
          <p:cNvPr id="160" name="TextBox 159">
            <a:extLst>
              <a:ext uri="{FF2B5EF4-FFF2-40B4-BE49-F238E27FC236}">
                <a16:creationId xmlns:a16="http://schemas.microsoft.com/office/drawing/2014/main" id="{91A5D76D-8655-45AB-8EE5-DA9809590B79}"/>
              </a:ext>
            </a:extLst>
          </p:cNvPr>
          <p:cNvSpPr txBox="1"/>
          <p:nvPr/>
        </p:nvSpPr>
        <p:spPr>
          <a:xfrm>
            <a:off x="2896863" y="2398639"/>
            <a:ext cx="1498564" cy="430887"/>
          </a:xfrm>
          <a:prstGeom prst="rect">
            <a:avLst/>
          </a:prstGeom>
          <a:noFill/>
        </p:spPr>
        <p:txBody>
          <a:bodyPr wrap="square" rtlCol="0">
            <a:spAutoFit/>
          </a:bodyPr>
          <a:lstStyle/>
          <a:p>
            <a:r>
              <a:rPr lang="en-US" sz="1100"/>
              <a:t>Distributed NAS technology</a:t>
            </a:r>
          </a:p>
        </p:txBody>
      </p:sp>
      <p:sp>
        <p:nvSpPr>
          <p:cNvPr id="162" name="Rectangle 161">
            <a:extLst>
              <a:ext uri="{FF2B5EF4-FFF2-40B4-BE49-F238E27FC236}">
                <a16:creationId xmlns:a16="http://schemas.microsoft.com/office/drawing/2014/main" id="{519E750E-E35D-4AA5-A064-A8DE39D3B108}"/>
              </a:ext>
            </a:extLst>
          </p:cNvPr>
          <p:cNvSpPr/>
          <p:nvPr/>
        </p:nvSpPr>
        <p:spPr>
          <a:xfrm>
            <a:off x="6617491" y="2428280"/>
            <a:ext cx="1410968" cy="461509"/>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tx2"/>
                </a:solidFill>
              </a:rPr>
              <a:t>Block service</a:t>
            </a:r>
          </a:p>
        </p:txBody>
      </p:sp>
      <p:sp>
        <p:nvSpPr>
          <p:cNvPr id="164" name="椭圆 58">
            <a:extLst>
              <a:ext uri="{FF2B5EF4-FFF2-40B4-BE49-F238E27FC236}">
                <a16:creationId xmlns:a16="http://schemas.microsoft.com/office/drawing/2014/main" id="{B8DABACE-BADA-4B96-A218-629020E9B964}"/>
              </a:ext>
            </a:extLst>
          </p:cNvPr>
          <p:cNvSpPr/>
          <p:nvPr/>
        </p:nvSpPr>
        <p:spPr>
          <a:xfrm>
            <a:off x="7897152" y="2437145"/>
            <a:ext cx="130135" cy="125801"/>
          </a:xfrm>
          <a:prstGeom prst="ellipse">
            <a:avLst/>
          </a:prstGeom>
          <a:solidFill>
            <a:srgbClr val="2298F0"/>
          </a:solidFill>
          <a:ln w="6350" cap="flat" cmpd="sng" algn="ctr">
            <a:solidFill>
              <a:srgbClr val="0070C0"/>
            </a:solidFill>
            <a:prstDash val="solid"/>
            <a:miter lim="800000"/>
          </a:ln>
          <a:effectLst/>
        </p:spPr>
        <p:txBody>
          <a:bodyPr wrap="square" rtlCol="0" anchor="ctr">
            <a:noAutofit/>
          </a:bodyPr>
          <a:lstStyle/>
          <a:p>
            <a:pPr algn="ctr" defTabSz="685617" fontAlgn="ctr">
              <a:defRPr/>
            </a:pPr>
            <a:endParaRPr lang="en-US" altLang="zh-CN" sz="1200" kern="0">
              <a:solidFill>
                <a:prstClr val="white"/>
              </a:solidFill>
              <a:latin typeface="Arial" panose="020B0604020202020204" pitchFamily="34" charset="0"/>
            </a:endParaRPr>
          </a:p>
        </p:txBody>
      </p:sp>
      <p:cxnSp>
        <p:nvCxnSpPr>
          <p:cNvPr id="165" name="直接连接符 55">
            <a:extLst>
              <a:ext uri="{FF2B5EF4-FFF2-40B4-BE49-F238E27FC236}">
                <a16:creationId xmlns:a16="http://schemas.microsoft.com/office/drawing/2014/main" id="{21A70CB9-D0EE-49CB-972D-D71DDCB2652D}"/>
              </a:ext>
            </a:extLst>
          </p:cNvPr>
          <p:cNvCxnSpPr>
            <a:cxnSpLocks/>
            <a:stCxn id="164" idx="6"/>
          </p:cNvCxnSpPr>
          <p:nvPr/>
        </p:nvCxnSpPr>
        <p:spPr>
          <a:xfrm flipV="1">
            <a:off x="8027287" y="2262418"/>
            <a:ext cx="1089459" cy="237628"/>
          </a:xfrm>
          <a:prstGeom prst="line">
            <a:avLst/>
          </a:prstGeom>
          <a:noFill/>
          <a:ln w="6350" cap="flat" cmpd="sng" algn="ctr">
            <a:solidFill>
              <a:srgbClr val="0070C0"/>
            </a:solidFill>
            <a:prstDash val="solid"/>
            <a:miter lim="800000"/>
          </a:ln>
          <a:effectLst/>
        </p:spPr>
      </p:cxnSp>
      <p:sp>
        <p:nvSpPr>
          <p:cNvPr id="166" name="TextBox 165">
            <a:extLst>
              <a:ext uri="{FF2B5EF4-FFF2-40B4-BE49-F238E27FC236}">
                <a16:creationId xmlns:a16="http://schemas.microsoft.com/office/drawing/2014/main" id="{DC7916BF-851C-45D1-88D7-7099A88FDD75}"/>
              </a:ext>
            </a:extLst>
          </p:cNvPr>
          <p:cNvSpPr txBox="1"/>
          <p:nvPr/>
        </p:nvSpPr>
        <p:spPr>
          <a:xfrm>
            <a:off x="9181260" y="1950345"/>
            <a:ext cx="1837413" cy="430887"/>
          </a:xfrm>
          <a:prstGeom prst="rect">
            <a:avLst/>
          </a:prstGeom>
          <a:noFill/>
        </p:spPr>
        <p:txBody>
          <a:bodyPr wrap="square" rtlCol="0">
            <a:spAutoFit/>
          </a:bodyPr>
          <a:lstStyle/>
          <a:p>
            <a:r>
              <a:rPr lang="en-US" sz="1100"/>
              <a:t>AI assisted caching technology</a:t>
            </a:r>
          </a:p>
        </p:txBody>
      </p:sp>
      <p:sp>
        <p:nvSpPr>
          <p:cNvPr id="169" name="Rectangle 168">
            <a:extLst>
              <a:ext uri="{FF2B5EF4-FFF2-40B4-BE49-F238E27FC236}">
                <a16:creationId xmlns:a16="http://schemas.microsoft.com/office/drawing/2014/main" id="{EBF2CE9B-30C1-4B72-B479-2256E80F9344}"/>
              </a:ext>
            </a:extLst>
          </p:cNvPr>
          <p:cNvSpPr/>
          <p:nvPr/>
        </p:nvSpPr>
        <p:spPr>
          <a:xfrm>
            <a:off x="4131101" y="3546726"/>
            <a:ext cx="3515769" cy="249956"/>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tx2"/>
                </a:solidFill>
              </a:rPr>
              <a:t>Node/engine management</a:t>
            </a:r>
          </a:p>
        </p:txBody>
      </p:sp>
      <p:sp>
        <p:nvSpPr>
          <p:cNvPr id="170" name="椭圆 58">
            <a:extLst>
              <a:ext uri="{FF2B5EF4-FFF2-40B4-BE49-F238E27FC236}">
                <a16:creationId xmlns:a16="http://schemas.microsoft.com/office/drawing/2014/main" id="{1C55862E-A68A-45E4-BEFB-8FD223D3C408}"/>
              </a:ext>
            </a:extLst>
          </p:cNvPr>
          <p:cNvSpPr/>
          <p:nvPr/>
        </p:nvSpPr>
        <p:spPr>
          <a:xfrm>
            <a:off x="4170031" y="3553742"/>
            <a:ext cx="130135" cy="125801"/>
          </a:xfrm>
          <a:prstGeom prst="ellipse">
            <a:avLst/>
          </a:prstGeom>
          <a:solidFill>
            <a:srgbClr val="2298F0"/>
          </a:solidFill>
          <a:ln w="6350" cap="flat" cmpd="sng" algn="ctr">
            <a:solidFill>
              <a:srgbClr val="0070C0"/>
            </a:solidFill>
            <a:prstDash val="solid"/>
            <a:miter lim="800000"/>
          </a:ln>
          <a:effectLst/>
        </p:spPr>
        <p:txBody>
          <a:bodyPr wrap="square" rtlCol="0" anchor="ctr">
            <a:noAutofit/>
          </a:bodyPr>
          <a:lstStyle/>
          <a:p>
            <a:pPr algn="ctr" defTabSz="685617" fontAlgn="ctr">
              <a:defRPr/>
            </a:pPr>
            <a:endParaRPr lang="en-US" altLang="zh-CN" sz="1200" kern="0">
              <a:solidFill>
                <a:prstClr val="white"/>
              </a:solidFill>
              <a:latin typeface="Arial" panose="020B0604020202020204" pitchFamily="34" charset="0"/>
            </a:endParaRPr>
          </a:p>
        </p:txBody>
      </p:sp>
      <p:cxnSp>
        <p:nvCxnSpPr>
          <p:cNvPr id="171" name="直接连接符 55">
            <a:extLst>
              <a:ext uri="{FF2B5EF4-FFF2-40B4-BE49-F238E27FC236}">
                <a16:creationId xmlns:a16="http://schemas.microsoft.com/office/drawing/2014/main" id="{373310E8-8A46-4B2F-A376-B9D62C628DBD}"/>
              </a:ext>
            </a:extLst>
          </p:cNvPr>
          <p:cNvCxnSpPr>
            <a:cxnSpLocks/>
            <a:stCxn id="170" idx="2"/>
          </p:cNvCxnSpPr>
          <p:nvPr/>
        </p:nvCxnSpPr>
        <p:spPr>
          <a:xfrm flipH="1" flipV="1">
            <a:off x="3025931" y="3593225"/>
            <a:ext cx="1144100" cy="23418"/>
          </a:xfrm>
          <a:prstGeom prst="line">
            <a:avLst/>
          </a:prstGeom>
          <a:noFill/>
          <a:ln w="6350" cap="flat" cmpd="sng" algn="ctr">
            <a:solidFill>
              <a:srgbClr val="0070C0"/>
            </a:solidFill>
            <a:prstDash val="solid"/>
            <a:miter lim="800000"/>
          </a:ln>
          <a:effectLst/>
        </p:spPr>
      </p:cxnSp>
      <p:sp>
        <p:nvSpPr>
          <p:cNvPr id="173" name="TextBox 172">
            <a:extLst>
              <a:ext uri="{FF2B5EF4-FFF2-40B4-BE49-F238E27FC236}">
                <a16:creationId xmlns:a16="http://schemas.microsoft.com/office/drawing/2014/main" id="{851EEA22-EC64-46BA-A3A6-8761C668EC79}"/>
              </a:ext>
            </a:extLst>
          </p:cNvPr>
          <p:cNvSpPr txBox="1"/>
          <p:nvPr/>
        </p:nvSpPr>
        <p:spPr>
          <a:xfrm>
            <a:off x="1509875" y="3428700"/>
            <a:ext cx="1498564" cy="600164"/>
          </a:xfrm>
          <a:prstGeom prst="rect">
            <a:avLst/>
          </a:prstGeom>
          <a:noFill/>
        </p:spPr>
        <p:txBody>
          <a:bodyPr wrap="square" rtlCol="0">
            <a:spAutoFit/>
          </a:bodyPr>
          <a:lstStyle/>
          <a:p>
            <a:r>
              <a:rPr lang="en-US" sz="1100"/>
              <a:t>Node/engine failover technology for high availability</a:t>
            </a:r>
          </a:p>
        </p:txBody>
      </p:sp>
      <p:sp>
        <p:nvSpPr>
          <p:cNvPr id="174" name="Rectangle 173">
            <a:extLst>
              <a:ext uri="{FF2B5EF4-FFF2-40B4-BE49-F238E27FC236}">
                <a16:creationId xmlns:a16="http://schemas.microsoft.com/office/drawing/2014/main" id="{5B82BCB7-18E2-48B0-A616-CC154800E30A}"/>
              </a:ext>
            </a:extLst>
          </p:cNvPr>
          <p:cNvSpPr/>
          <p:nvPr/>
        </p:nvSpPr>
        <p:spPr>
          <a:xfrm>
            <a:off x="5888985" y="1888198"/>
            <a:ext cx="1410968" cy="461509"/>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tx2"/>
                </a:solidFill>
              </a:rPr>
              <a:t>Front –end protocols</a:t>
            </a:r>
          </a:p>
        </p:txBody>
      </p:sp>
      <p:sp>
        <p:nvSpPr>
          <p:cNvPr id="175" name="椭圆 58">
            <a:extLst>
              <a:ext uri="{FF2B5EF4-FFF2-40B4-BE49-F238E27FC236}">
                <a16:creationId xmlns:a16="http://schemas.microsoft.com/office/drawing/2014/main" id="{8C376610-60E0-4A42-9F65-F072C754E739}"/>
              </a:ext>
            </a:extLst>
          </p:cNvPr>
          <p:cNvSpPr/>
          <p:nvPr/>
        </p:nvSpPr>
        <p:spPr>
          <a:xfrm>
            <a:off x="7064460" y="2033157"/>
            <a:ext cx="130135" cy="125801"/>
          </a:xfrm>
          <a:prstGeom prst="ellipse">
            <a:avLst/>
          </a:prstGeom>
          <a:solidFill>
            <a:srgbClr val="2298F0"/>
          </a:solidFill>
          <a:ln w="6350" cap="flat" cmpd="sng" algn="ctr">
            <a:solidFill>
              <a:srgbClr val="0070C0"/>
            </a:solidFill>
            <a:prstDash val="solid"/>
            <a:miter lim="800000"/>
          </a:ln>
          <a:effectLst/>
        </p:spPr>
        <p:txBody>
          <a:bodyPr wrap="square" rtlCol="0" anchor="ctr">
            <a:noAutofit/>
          </a:bodyPr>
          <a:lstStyle/>
          <a:p>
            <a:pPr algn="ctr" defTabSz="685617" fontAlgn="ctr">
              <a:defRPr/>
            </a:pPr>
            <a:endParaRPr lang="en-US" altLang="zh-CN" sz="1200" kern="0">
              <a:solidFill>
                <a:prstClr val="white"/>
              </a:solidFill>
              <a:latin typeface="Arial" panose="020B0604020202020204" pitchFamily="34" charset="0"/>
            </a:endParaRPr>
          </a:p>
        </p:txBody>
      </p:sp>
      <p:cxnSp>
        <p:nvCxnSpPr>
          <p:cNvPr id="176" name="直接连接符 55">
            <a:extLst>
              <a:ext uri="{FF2B5EF4-FFF2-40B4-BE49-F238E27FC236}">
                <a16:creationId xmlns:a16="http://schemas.microsoft.com/office/drawing/2014/main" id="{14567846-7973-43C9-956F-DA9250DDE860}"/>
              </a:ext>
            </a:extLst>
          </p:cNvPr>
          <p:cNvCxnSpPr>
            <a:cxnSpLocks/>
            <a:stCxn id="175" idx="6"/>
          </p:cNvCxnSpPr>
          <p:nvPr/>
        </p:nvCxnSpPr>
        <p:spPr>
          <a:xfrm flipV="1">
            <a:off x="7194595" y="1858430"/>
            <a:ext cx="1089459" cy="237628"/>
          </a:xfrm>
          <a:prstGeom prst="line">
            <a:avLst/>
          </a:prstGeom>
          <a:noFill/>
          <a:ln w="6350" cap="flat" cmpd="sng" algn="ctr">
            <a:solidFill>
              <a:srgbClr val="0070C0"/>
            </a:solidFill>
            <a:prstDash val="solid"/>
            <a:miter lim="800000"/>
          </a:ln>
          <a:effectLst/>
        </p:spPr>
      </p:cxnSp>
      <p:sp>
        <p:nvSpPr>
          <p:cNvPr id="177" name="TextBox 176">
            <a:extLst>
              <a:ext uri="{FF2B5EF4-FFF2-40B4-BE49-F238E27FC236}">
                <a16:creationId xmlns:a16="http://schemas.microsoft.com/office/drawing/2014/main" id="{3E0DCD4E-DC22-4318-8D9F-183D2DFB3650}"/>
              </a:ext>
            </a:extLst>
          </p:cNvPr>
          <p:cNvSpPr txBox="1"/>
          <p:nvPr/>
        </p:nvSpPr>
        <p:spPr>
          <a:xfrm>
            <a:off x="8296505" y="1493144"/>
            <a:ext cx="1837413" cy="261610"/>
          </a:xfrm>
          <a:prstGeom prst="rect">
            <a:avLst/>
          </a:prstGeom>
          <a:noFill/>
        </p:spPr>
        <p:txBody>
          <a:bodyPr wrap="square" rtlCol="0">
            <a:spAutoFit/>
          </a:bodyPr>
          <a:lstStyle/>
          <a:p>
            <a:r>
              <a:rPr lang="en-US" sz="1100" err="1"/>
              <a:t>NVMe</a:t>
            </a:r>
            <a:r>
              <a:rPr lang="en-US" sz="1100"/>
              <a:t> over fabric</a:t>
            </a:r>
          </a:p>
        </p:txBody>
      </p:sp>
      <p:sp>
        <p:nvSpPr>
          <p:cNvPr id="178" name="椭圆 58">
            <a:extLst>
              <a:ext uri="{FF2B5EF4-FFF2-40B4-BE49-F238E27FC236}">
                <a16:creationId xmlns:a16="http://schemas.microsoft.com/office/drawing/2014/main" id="{06301D6F-DF93-4A8D-B667-8EA45228D858}"/>
              </a:ext>
            </a:extLst>
          </p:cNvPr>
          <p:cNvSpPr/>
          <p:nvPr/>
        </p:nvSpPr>
        <p:spPr>
          <a:xfrm>
            <a:off x="4208193" y="4173931"/>
            <a:ext cx="130135" cy="125801"/>
          </a:xfrm>
          <a:prstGeom prst="ellipse">
            <a:avLst/>
          </a:prstGeom>
          <a:solidFill>
            <a:srgbClr val="2298F0"/>
          </a:solidFill>
          <a:ln w="6350" cap="flat" cmpd="sng" algn="ctr">
            <a:solidFill>
              <a:srgbClr val="0070C0"/>
            </a:solidFill>
            <a:prstDash val="solid"/>
            <a:miter lim="800000"/>
          </a:ln>
          <a:effectLst/>
        </p:spPr>
        <p:txBody>
          <a:bodyPr wrap="square" rtlCol="0" anchor="ctr">
            <a:noAutofit/>
          </a:bodyPr>
          <a:lstStyle/>
          <a:p>
            <a:pPr algn="ctr" defTabSz="685617" fontAlgn="ctr">
              <a:defRPr/>
            </a:pPr>
            <a:endParaRPr lang="en-US" altLang="zh-CN" sz="1200" kern="0">
              <a:solidFill>
                <a:prstClr val="white"/>
              </a:solidFill>
              <a:latin typeface="Arial" panose="020B0604020202020204" pitchFamily="34" charset="0"/>
            </a:endParaRPr>
          </a:p>
        </p:txBody>
      </p:sp>
      <p:cxnSp>
        <p:nvCxnSpPr>
          <p:cNvPr id="179" name="直接连接符 55">
            <a:extLst>
              <a:ext uri="{FF2B5EF4-FFF2-40B4-BE49-F238E27FC236}">
                <a16:creationId xmlns:a16="http://schemas.microsoft.com/office/drawing/2014/main" id="{C6A15F20-4124-4601-9274-1D14CCF4C8FB}"/>
              </a:ext>
            </a:extLst>
          </p:cNvPr>
          <p:cNvCxnSpPr>
            <a:cxnSpLocks/>
          </p:cNvCxnSpPr>
          <p:nvPr/>
        </p:nvCxnSpPr>
        <p:spPr>
          <a:xfrm flipH="1">
            <a:off x="3153994" y="4253926"/>
            <a:ext cx="1097046" cy="547974"/>
          </a:xfrm>
          <a:prstGeom prst="line">
            <a:avLst/>
          </a:prstGeom>
          <a:noFill/>
          <a:ln w="6350" cap="flat" cmpd="sng" algn="ctr">
            <a:solidFill>
              <a:srgbClr val="0070C0"/>
            </a:solidFill>
            <a:prstDash val="solid"/>
            <a:miter lim="800000"/>
          </a:ln>
          <a:effectLst/>
        </p:spPr>
      </p:cxnSp>
      <p:sp>
        <p:nvSpPr>
          <p:cNvPr id="185" name="TextBox 184">
            <a:extLst>
              <a:ext uri="{FF2B5EF4-FFF2-40B4-BE49-F238E27FC236}">
                <a16:creationId xmlns:a16="http://schemas.microsoft.com/office/drawing/2014/main" id="{200DC514-0AC0-4074-8C28-30611D67D7F2}"/>
              </a:ext>
            </a:extLst>
          </p:cNvPr>
          <p:cNvSpPr txBox="1"/>
          <p:nvPr/>
        </p:nvSpPr>
        <p:spPr>
          <a:xfrm>
            <a:off x="2147047" y="4053467"/>
            <a:ext cx="1498564" cy="430887"/>
          </a:xfrm>
          <a:prstGeom prst="rect">
            <a:avLst/>
          </a:prstGeom>
          <a:noFill/>
        </p:spPr>
        <p:txBody>
          <a:bodyPr wrap="square" rtlCol="0">
            <a:spAutoFit/>
          </a:bodyPr>
          <a:lstStyle/>
          <a:p>
            <a:r>
              <a:rPr lang="en-US" sz="1100"/>
              <a:t>Non-disruptive upgrade</a:t>
            </a:r>
          </a:p>
        </p:txBody>
      </p:sp>
      <p:sp>
        <p:nvSpPr>
          <p:cNvPr id="187" name="Rectangle 186">
            <a:extLst>
              <a:ext uri="{FF2B5EF4-FFF2-40B4-BE49-F238E27FC236}">
                <a16:creationId xmlns:a16="http://schemas.microsoft.com/office/drawing/2014/main" id="{61E69569-0929-47B5-96E0-41253BF25C88}"/>
              </a:ext>
            </a:extLst>
          </p:cNvPr>
          <p:cNvSpPr/>
          <p:nvPr/>
        </p:nvSpPr>
        <p:spPr>
          <a:xfrm>
            <a:off x="4362759" y="1897807"/>
            <a:ext cx="1410968" cy="461509"/>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tx2"/>
                </a:solidFill>
              </a:rPr>
              <a:t>SQL service</a:t>
            </a:r>
          </a:p>
        </p:txBody>
      </p:sp>
      <p:sp>
        <p:nvSpPr>
          <p:cNvPr id="188" name="椭圆 58">
            <a:extLst>
              <a:ext uri="{FF2B5EF4-FFF2-40B4-BE49-F238E27FC236}">
                <a16:creationId xmlns:a16="http://schemas.microsoft.com/office/drawing/2014/main" id="{AAEDC259-9924-4086-BB72-E7434933B825}"/>
              </a:ext>
            </a:extLst>
          </p:cNvPr>
          <p:cNvSpPr/>
          <p:nvPr/>
        </p:nvSpPr>
        <p:spPr>
          <a:xfrm>
            <a:off x="4362759" y="2095204"/>
            <a:ext cx="130135" cy="125801"/>
          </a:xfrm>
          <a:prstGeom prst="ellipse">
            <a:avLst/>
          </a:prstGeom>
          <a:solidFill>
            <a:srgbClr val="2298F0"/>
          </a:solidFill>
          <a:ln w="6350" cap="flat" cmpd="sng" algn="ctr">
            <a:solidFill>
              <a:srgbClr val="0070C0"/>
            </a:solidFill>
            <a:prstDash val="solid"/>
            <a:miter lim="800000"/>
          </a:ln>
          <a:effectLst/>
        </p:spPr>
        <p:txBody>
          <a:bodyPr wrap="square" rtlCol="0" anchor="ctr">
            <a:noAutofit/>
          </a:bodyPr>
          <a:lstStyle/>
          <a:p>
            <a:pPr algn="ctr" defTabSz="685617" fontAlgn="ctr">
              <a:defRPr/>
            </a:pPr>
            <a:endParaRPr lang="en-US" altLang="zh-CN" sz="1200" kern="0">
              <a:solidFill>
                <a:prstClr val="white"/>
              </a:solidFill>
              <a:latin typeface="Arial" panose="020B0604020202020204" pitchFamily="34" charset="0"/>
            </a:endParaRPr>
          </a:p>
        </p:txBody>
      </p:sp>
      <p:cxnSp>
        <p:nvCxnSpPr>
          <p:cNvPr id="189" name="直接连接符 55">
            <a:extLst>
              <a:ext uri="{FF2B5EF4-FFF2-40B4-BE49-F238E27FC236}">
                <a16:creationId xmlns:a16="http://schemas.microsoft.com/office/drawing/2014/main" id="{33CA2571-D2BA-4295-A4F3-6599872F5DE8}"/>
              </a:ext>
            </a:extLst>
          </p:cNvPr>
          <p:cNvCxnSpPr>
            <a:cxnSpLocks/>
            <a:stCxn id="188" idx="2"/>
          </p:cNvCxnSpPr>
          <p:nvPr/>
        </p:nvCxnSpPr>
        <p:spPr>
          <a:xfrm flipH="1" flipV="1">
            <a:off x="3094014" y="2032304"/>
            <a:ext cx="1268745" cy="125801"/>
          </a:xfrm>
          <a:prstGeom prst="line">
            <a:avLst/>
          </a:prstGeom>
          <a:noFill/>
          <a:ln w="6350" cap="flat" cmpd="sng" algn="ctr">
            <a:solidFill>
              <a:srgbClr val="0070C0"/>
            </a:solidFill>
            <a:prstDash val="solid"/>
            <a:miter lim="800000"/>
          </a:ln>
          <a:effectLst/>
        </p:spPr>
      </p:cxnSp>
      <p:sp>
        <p:nvSpPr>
          <p:cNvPr id="190" name="TextBox 189">
            <a:extLst>
              <a:ext uri="{FF2B5EF4-FFF2-40B4-BE49-F238E27FC236}">
                <a16:creationId xmlns:a16="http://schemas.microsoft.com/office/drawing/2014/main" id="{F2D4FA95-4A9F-4437-B7FA-10F23296CB54}"/>
              </a:ext>
            </a:extLst>
          </p:cNvPr>
          <p:cNvSpPr txBox="1"/>
          <p:nvPr/>
        </p:nvSpPr>
        <p:spPr>
          <a:xfrm>
            <a:off x="1872541" y="1576612"/>
            <a:ext cx="1837413" cy="430887"/>
          </a:xfrm>
          <a:prstGeom prst="rect">
            <a:avLst/>
          </a:prstGeom>
          <a:noFill/>
        </p:spPr>
        <p:txBody>
          <a:bodyPr wrap="square" rtlCol="0">
            <a:spAutoFit/>
          </a:bodyPr>
          <a:lstStyle/>
          <a:p>
            <a:r>
              <a:rPr lang="en-US" sz="1100" err="1"/>
              <a:t>GaussDB</a:t>
            </a:r>
            <a:r>
              <a:rPr lang="en-US" sz="1100"/>
              <a:t> </a:t>
            </a:r>
          </a:p>
          <a:p>
            <a:r>
              <a:rPr lang="en-US" sz="1100"/>
              <a:t>for both OLTP and OLAP </a:t>
            </a:r>
          </a:p>
        </p:txBody>
      </p:sp>
      <p:sp>
        <p:nvSpPr>
          <p:cNvPr id="114" name="椭圆 58">
            <a:extLst>
              <a:ext uri="{FF2B5EF4-FFF2-40B4-BE49-F238E27FC236}">
                <a16:creationId xmlns:a16="http://schemas.microsoft.com/office/drawing/2014/main" id="{50FA4444-1B4E-4F20-A2D9-CB9F024088BE}"/>
              </a:ext>
            </a:extLst>
          </p:cNvPr>
          <p:cNvSpPr/>
          <p:nvPr/>
        </p:nvSpPr>
        <p:spPr>
          <a:xfrm>
            <a:off x="5946221" y="1881738"/>
            <a:ext cx="130135" cy="125801"/>
          </a:xfrm>
          <a:prstGeom prst="ellipse">
            <a:avLst/>
          </a:prstGeom>
          <a:solidFill>
            <a:srgbClr val="2298F0"/>
          </a:solidFill>
          <a:ln w="6350" cap="flat" cmpd="sng" algn="ctr">
            <a:solidFill>
              <a:srgbClr val="0070C0"/>
            </a:solidFill>
            <a:prstDash val="solid"/>
            <a:miter lim="800000"/>
          </a:ln>
          <a:effectLst/>
        </p:spPr>
        <p:txBody>
          <a:bodyPr wrap="square" rtlCol="0" anchor="ctr">
            <a:noAutofit/>
          </a:bodyPr>
          <a:lstStyle/>
          <a:p>
            <a:pPr algn="ctr" defTabSz="685617" fontAlgn="ctr">
              <a:defRPr/>
            </a:pPr>
            <a:endParaRPr lang="en-US" altLang="zh-CN" sz="1200" kern="0">
              <a:solidFill>
                <a:prstClr val="white"/>
              </a:solidFill>
              <a:latin typeface="Arial" panose="020B0604020202020204" pitchFamily="34" charset="0"/>
            </a:endParaRPr>
          </a:p>
        </p:txBody>
      </p:sp>
      <p:cxnSp>
        <p:nvCxnSpPr>
          <p:cNvPr id="115" name="直接连接符 55">
            <a:extLst>
              <a:ext uri="{FF2B5EF4-FFF2-40B4-BE49-F238E27FC236}">
                <a16:creationId xmlns:a16="http://schemas.microsoft.com/office/drawing/2014/main" id="{ABCD8968-A4D8-476A-87AC-25D079408AC5}"/>
              </a:ext>
            </a:extLst>
          </p:cNvPr>
          <p:cNvCxnSpPr>
            <a:cxnSpLocks/>
            <a:stCxn id="114" idx="6"/>
          </p:cNvCxnSpPr>
          <p:nvPr/>
        </p:nvCxnSpPr>
        <p:spPr>
          <a:xfrm flipV="1">
            <a:off x="6076356" y="1707011"/>
            <a:ext cx="1089459" cy="237628"/>
          </a:xfrm>
          <a:prstGeom prst="line">
            <a:avLst/>
          </a:prstGeom>
          <a:noFill/>
          <a:ln w="6350" cap="flat" cmpd="sng" algn="ctr">
            <a:solidFill>
              <a:srgbClr val="0070C0"/>
            </a:solidFill>
            <a:prstDash val="solid"/>
            <a:miter lim="800000"/>
          </a:ln>
          <a:effectLst/>
        </p:spPr>
      </p:cxnSp>
      <p:sp>
        <p:nvSpPr>
          <p:cNvPr id="120" name="TextBox 119">
            <a:extLst>
              <a:ext uri="{FF2B5EF4-FFF2-40B4-BE49-F238E27FC236}">
                <a16:creationId xmlns:a16="http://schemas.microsoft.com/office/drawing/2014/main" id="{97F6CBFE-F2C3-4B5F-A5B4-5D3DC9A6C11A}"/>
              </a:ext>
            </a:extLst>
          </p:cNvPr>
          <p:cNvSpPr txBox="1"/>
          <p:nvPr/>
        </p:nvSpPr>
        <p:spPr>
          <a:xfrm>
            <a:off x="6418995" y="1365553"/>
            <a:ext cx="1837413" cy="261610"/>
          </a:xfrm>
          <a:prstGeom prst="rect">
            <a:avLst/>
          </a:prstGeom>
          <a:noFill/>
        </p:spPr>
        <p:txBody>
          <a:bodyPr wrap="square" rtlCol="0">
            <a:spAutoFit/>
          </a:bodyPr>
          <a:lstStyle/>
          <a:p>
            <a:r>
              <a:rPr lang="en-US" sz="1100"/>
              <a:t>Active-active front end</a:t>
            </a:r>
          </a:p>
        </p:txBody>
      </p:sp>
      <p:graphicFrame>
        <p:nvGraphicFramePr>
          <p:cNvPr id="131" name="Diagram 130">
            <a:extLst>
              <a:ext uri="{FF2B5EF4-FFF2-40B4-BE49-F238E27FC236}">
                <a16:creationId xmlns:a16="http://schemas.microsoft.com/office/drawing/2014/main" id="{B5885E31-A579-4A44-8A8D-779FE5655DAF}"/>
              </a:ext>
            </a:extLst>
          </p:cNvPr>
          <p:cNvGraphicFramePr/>
          <p:nvPr>
            <p:extLst>
              <p:ext uri="{D42A27DB-BD31-4B8C-83A1-F6EECF244321}">
                <p14:modId xmlns:p14="http://schemas.microsoft.com/office/powerpoint/2010/main" val="40763790"/>
              </p:ext>
            </p:extLst>
          </p:nvPr>
        </p:nvGraphicFramePr>
        <p:xfrm>
          <a:off x="7039921" y="65907"/>
          <a:ext cx="5069711" cy="375945"/>
        </p:xfrm>
        <a:graphic>
          <a:graphicData uri="http://schemas.openxmlformats.org/drawingml/2006/diagram">
            <dgm:relIds xmlns:dgm="http://schemas.openxmlformats.org/drawingml/2006/diagram" xmlns:r="http://schemas.openxmlformats.org/officeDocument/2006/relationships" r:dm="rId25" r:lo="rId26" r:qs="rId27" r:cs="rId28"/>
          </a:graphicData>
        </a:graphic>
      </p:graphicFrame>
    </p:spTree>
    <p:extLst>
      <p:ext uri="{BB962C8B-B14F-4D97-AF65-F5344CB8AC3E}">
        <p14:creationId xmlns:p14="http://schemas.microsoft.com/office/powerpoint/2010/main" val="2102871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6" grpId="0" animBg="1"/>
      <p:bldP spid="123" grpId="0" animBg="1"/>
      <p:bldP spid="121" grpId="0" animBg="1"/>
      <p:bldP spid="3" grpId="0" animBg="1"/>
    </p:bldLst>
  </p:timing>
</p:sld>
</file>

<file path=ppt/slides/slide1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 name="矩形 1"/>
          <p:cNvSpPr/>
          <p:nvPr/>
        </p:nvSpPr>
        <p:spPr>
          <a:xfrm>
            <a:off x="297460" y="524534"/>
            <a:ext cx="11894540" cy="867591"/>
          </a:xfrm>
          <a:prstGeom prst="rect">
            <a:avLst/>
          </a:prstGeom>
        </p:spPr>
        <p:txBody>
          <a:bodyPr wrap="square">
            <a:spAutoFit/>
          </a:bodyPr>
          <a:lstStyle/>
          <a:p>
            <a:pPr defTabSz="913851">
              <a:lnSpc>
                <a:spcPct val="90000"/>
              </a:lnSpc>
            </a:pPr>
            <a:r>
              <a:rPr lang="en-US" altLang="zh-CN" sz="2800" kern="0">
                <a:ea typeface="微软雅黑" pitchFamily="34" charset="-122"/>
                <a:cs typeface="Arial" pitchFamily="34" charset="0"/>
              </a:rPr>
              <a:t>Huawei Intelligent Data Storage Portfolio</a:t>
            </a:r>
            <a:endParaRPr lang="zh-CN" altLang="en-US" sz="2800" kern="0">
              <a:ea typeface="微软雅黑" pitchFamily="34" charset="-122"/>
              <a:cs typeface="Arial" pitchFamily="34" charset="0"/>
            </a:endParaRPr>
          </a:p>
          <a:p>
            <a:pPr defTabSz="913851">
              <a:lnSpc>
                <a:spcPct val="90000"/>
              </a:lnSpc>
            </a:pPr>
            <a:endParaRPr lang="zh-CN" altLang="en-US" sz="2799" b="1" kern="0">
              <a:solidFill>
                <a:srgbClr val="990000"/>
              </a:solidFill>
              <a:latin typeface="微软雅黑" pitchFamily="34" charset="-122"/>
              <a:ea typeface="微软雅黑" pitchFamily="34" charset="-122"/>
              <a:cs typeface="Arial" pitchFamily="34" charset="0"/>
            </a:endParaRPr>
          </a:p>
        </p:txBody>
      </p:sp>
      <p:pic>
        <p:nvPicPr>
          <p:cNvPr id="4" name="图片 3"/>
          <p:cNvPicPr>
            <a:picLocks noChangeAspect="1"/>
          </p:cNvPicPr>
          <p:nvPr/>
        </p:nvPicPr>
        <p:blipFill>
          <a:blip r:embed="rId3"/>
          <a:stretch>
            <a:fillRect/>
          </a:stretch>
        </p:blipFill>
        <p:spPr>
          <a:xfrm>
            <a:off x="297460" y="1089622"/>
            <a:ext cx="11068167" cy="5129365"/>
          </a:xfrm>
          <a:prstGeom prst="rect">
            <a:avLst/>
          </a:prstGeom>
        </p:spPr>
      </p:pic>
      <p:graphicFrame>
        <p:nvGraphicFramePr>
          <p:cNvPr id="5" name="Diagram 4">
            <a:extLst>
              <a:ext uri="{FF2B5EF4-FFF2-40B4-BE49-F238E27FC236}">
                <a16:creationId xmlns:a16="http://schemas.microsoft.com/office/drawing/2014/main" id="{4363F140-F53B-D546-BE8A-A993A28914CB}"/>
              </a:ext>
            </a:extLst>
          </p:cNvPr>
          <p:cNvGraphicFramePr/>
          <p:nvPr>
            <p:extLst>
              <p:ext uri="{D42A27DB-BD31-4B8C-83A1-F6EECF244321}">
                <p14:modId xmlns:p14="http://schemas.microsoft.com/office/powerpoint/2010/main" val="719691250"/>
              </p:ext>
            </p:extLst>
          </p:nvPr>
        </p:nvGraphicFramePr>
        <p:xfrm>
          <a:off x="7039921" y="65907"/>
          <a:ext cx="5069711" cy="37594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4391825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a:extLst>
              <a:ext uri="{FF2B5EF4-FFF2-40B4-BE49-F238E27FC236}">
                <a16:creationId xmlns:a16="http://schemas.microsoft.com/office/drawing/2014/main" id="{DB3C4A43-0E9A-414B-93C3-10C7C2CF1995}"/>
              </a:ext>
            </a:extLst>
          </p:cNvPr>
          <p:cNvSpPr txBox="1">
            <a:spLocks/>
          </p:cNvSpPr>
          <p:nvPr/>
        </p:nvSpPr>
        <p:spPr>
          <a:xfrm>
            <a:off x="245206" y="673171"/>
            <a:ext cx="9871911" cy="491357"/>
          </a:xfrm>
          <a:prstGeom prst="rect">
            <a:avLst/>
          </a:prstGeom>
        </p:spPr>
        <p:txBody>
          <a:bodyPr vert="horz" lIns="91419" tIns="45709" rIns="91419" bIns="45709" rtlCol="0" anchor="ctr">
            <a:noAutofit/>
          </a:bodyPr>
          <a:lstStyle>
            <a:lvl1pPr algn="l" defTabSz="914354" rtl="0" eaLnBrk="1" latinLnBrk="0" hangingPunct="1">
              <a:lnSpc>
                <a:spcPct val="90000"/>
              </a:lnSpc>
              <a:spcBef>
                <a:spcPct val="0"/>
              </a:spcBef>
              <a:buNone/>
              <a:defRPr sz="4400" kern="1200">
                <a:solidFill>
                  <a:schemeClr val="tx1"/>
                </a:solidFill>
                <a:latin typeface="+mj-lt"/>
                <a:ea typeface="+mj-ea"/>
                <a:cs typeface="+mj-cs"/>
              </a:defRPr>
            </a:lvl1pPr>
          </a:lstStyle>
          <a:p>
            <a:pPr defTabSz="1219170" fontAlgn="base">
              <a:lnSpc>
                <a:spcPts val="3430"/>
              </a:lnSpc>
              <a:spcAft>
                <a:spcPct val="0"/>
              </a:spcAft>
              <a:defRPr/>
            </a:pPr>
            <a:r>
              <a:rPr lang="en-US" altLang="zh-CN" sz="2800" kern="0">
                <a:latin typeface="Arial" panose="020B0604020202020204" pitchFamily="34" charset="0"/>
                <a:ea typeface="微软雅黑" panose="020B0503020204020204" pitchFamily="34" charset="-122"/>
                <a:cs typeface="Times New Roman" panose="02020603050405020304" pitchFamily="18" charset="0"/>
                <a:sym typeface="微软雅黑" panose="020B0503020204020204" pitchFamily="34" charset="-122"/>
              </a:rPr>
              <a:t>Support and Delivery: Global Coverage for 170+ Countries</a:t>
            </a:r>
          </a:p>
        </p:txBody>
      </p:sp>
      <p:grpSp>
        <p:nvGrpSpPr>
          <p:cNvPr id="3" name="Group 2">
            <a:extLst>
              <a:ext uri="{FF2B5EF4-FFF2-40B4-BE49-F238E27FC236}">
                <a16:creationId xmlns:a16="http://schemas.microsoft.com/office/drawing/2014/main" id="{34915878-F72D-9447-8138-6EE23BDFBF33}"/>
              </a:ext>
            </a:extLst>
          </p:cNvPr>
          <p:cNvGrpSpPr/>
          <p:nvPr/>
        </p:nvGrpSpPr>
        <p:grpSpPr>
          <a:xfrm>
            <a:off x="347902" y="1271619"/>
            <a:ext cx="11518268" cy="1351251"/>
            <a:chOff x="380566" y="901384"/>
            <a:chExt cx="11518268" cy="1351251"/>
          </a:xfrm>
        </p:grpSpPr>
        <p:sp>
          <p:nvSpPr>
            <p:cNvPr id="7" name="Text Box 765">
              <a:extLst>
                <a:ext uri="{FF2B5EF4-FFF2-40B4-BE49-F238E27FC236}">
                  <a16:creationId xmlns:a16="http://schemas.microsoft.com/office/drawing/2014/main" id="{67C3F149-A262-7446-80C5-B0576B636B07}"/>
                </a:ext>
              </a:extLst>
            </p:cNvPr>
            <p:cNvSpPr txBox="1">
              <a:spLocks noChangeArrowheads="1"/>
            </p:cNvSpPr>
            <p:nvPr/>
          </p:nvSpPr>
          <p:spPr bwMode="auto">
            <a:xfrm>
              <a:off x="380566" y="1046852"/>
              <a:ext cx="3517354" cy="1028487"/>
            </a:xfrm>
            <a:prstGeom prst="rect">
              <a:avLst/>
            </a:prstGeom>
            <a:noFill/>
            <a:ln w="9525" algn="ctr">
              <a:noFill/>
              <a:miter lim="800000"/>
              <a:headEnd/>
              <a:tailEnd/>
            </a:ln>
          </p:spPr>
          <p:txBody>
            <a:bodyPr wrap="square" lIns="0" tIns="0" rIns="0" bIns="0">
              <a:spAutoFit/>
            </a:bodyPr>
            <a:lstStyle/>
            <a:p>
              <a:pPr marL="125975" defTabSz="715617">
                <a:spcAft>
                  <a:spcPts val="400"/>
                </a:spcAft>
                <a:buClr>
                  <a:prstClr val="white"/>
                </a:buClr>
                <a:buSzPct val="50000"/>
              </a:pPr>
              <a:r>
                <a:rPr kumimoji="1" lang="en-US" altLang="zh-CN" sz="1400" b="1">
                  <a:cs typeface="Arial" pitchFamily="34" charset="0"/>
                </a:rPr>
                <a:t>Technical Assistance Centers (TACs)</a:t>
              </a:r>
            </a:p>
            <a:p>
              <a:pPr marL="125975" indent="-125975" defTabSz="715617">
                <a:spcBef>
                  <a:spcPts val="300"/>
                </a:spcBef>
                <a:buClr>
                  <a:prstClr val="black">
                    <a:lumMod val="75000"/>
                    <a:lumOff val="25000"/>
                  </a:prstClr>
                </a:buClr>
                <a:buSzPct val="50000"/>
                <a:buFont typeface="Wingdings" pitchFamily="2" charset="2"/>
                <a:buChar char="l"/>
              </a:pPr>
              <a:r>
                <a:rPr kumimoji="1" lang="en-US" altLang="zh-CN" sz="1400" b="1">
                  <a:cs typeface="Arial" pitchFamily="34" charset="0"/>
                </a:rPr>
                <a:t>3 </a:t>
              </a:r>
              <a:r>
                <a:rPr kumimoji="1" lang="en-US" altLang="zh-CN" sz="1400">
                  <a:cs typeface="Arial" pitchFamily="34" charset="0"/>
                </a:rPr>
                <a:t>Global TACs (China, Romania, Mexico)</a:t>
              </a:r>
            </a:p>
            <a:p>
              <a:pPr marL="125975" indent="-125975" defTabSz="715617">
                <a:spcBef>
                  <a:spcPts val="300"/>
                </a:spcBef>
                <a:buClr>
                  <a:prstClr val="black">
                    <a:lumMod val="75000"/>
                    <a:lumOff val="25000"/>
                  </a:prstClr>
                </a:buClr>
                <a:buSzPct val="50000"/>
                <a:buFont typeface="Wingdings" pitchFamily="2" charset="2"/>
                <a:buChar char="l"/>
              </a:pPr>
              <a:r>
                <a:rPr kumimoji="1" lang="en-US" altLang="zh-CN" sz="1400" b="1">
                  <a:cs typeface="Arial" pitchFamily="34" charset="0"/>
                </a:rPr>
                <a:t>5 </a:t>
              </a:r>
              <a:r>
                <a:rPr kumimoji="1" lang="en-US" altLang="zh-CN" sz="1400">
                  <a:cs typeface="Arial" pitchFamily="34" charset="0"/>
                </a:rPr>
                <a:t>Regional TACs (incl. Malaysia, Cairo)</a:t>
              </a:r>
            </a:p>
            <a:p>
              <a:pPr marL="125975" indent="-125975" defTabSz="715617">
                <a:spcBef>
                  <a:spcPts val="300"/>
                </a:spcBef>
                <a:buClr>
                  <a:prstClr val="black">
                    <a:lumMod val="75000"/>
                    <a:lumOff val="25000"/>
                  </a:prstClr>
                </a:buClr>
                <a:buSzPct val="50000"/>
                <a:buFont typeface="Wingdings" pitchFamily="2" charset="2"/>
                <a:buChar char="l"/>
              </a:pPr>
              <a:r>
                <a:rPr kumimoji="1" lang="en-US" altLang="zh-CN" sz="1400" b="1">
                  <a:cs typeface="Arial" pitchFamily="34" charset="0"/>
                </a:rPr>
                <a:t>8 </a:t>
              </a:r>
              <a:r>
                <a:rPr kumimoji="1" lang="en-US" altLang="zh-CN" sz="1400">
                  <a:cs typeface="Arial" pitchFamily="34" charset="0"/>
                </a:rPr>
                <a:t>Country TACs (incl. Japan, Russia, Brazil)</a:t>
              </a:r>
            </a:p>
          </p:txBody>
        </p:sp>
        <p:sp>
          <p:nvSpPr>
            <p:cNvPr id="8" name="Text Box 765">
              <a:extLst>
                <a:ext uri="{FF2B5EF4-FFF2-40B4-BE49-F238E27FC236}">
                  <a16:creationId xmlns:a16="http://schemas.microsoft.com/office/drawing/2014/main" id="{06086FFF-D3DC-E34F-A040-F71C38D9ACCF}"/>
                </a:ext>
              </a:extLst>
            </p:cNvPr>
            <p:cNvSpPr txBox="1">
              <a:spLocks noChangeArrowheads="1"/>
            </p:cNvSpPr>
            <p:nvPr/>
          </p:nvSpPr>
          <p:spPr bwMode="auto">
            <a:xfrm>
              <a:off x="7835286" y="997137"/>
              <a:ext cx="4063548" cy="1028487"/>
            </a:xfrm>
            <a:prstGeom prst="rect">
              <a:avLst/>
            </a:prstGeom>
            <a:noFill/>
            <a:ln w="9525" algn="ctr">
              <a:noFill/>
              <a:miter lim="800000"/>
              <a:headEnd/>
              <a:tailEnd/>
            </a:ln>
          </p:spPr>
          <p:txBody>
            <a:bodyPr wrap="square" lIns="0" tIns="0" rIns="0" bIns="0" anchor="t">
              <a:spAutoFit/>
            </a:bodyPr>
            <a:lstStyle/>
            <a:p>
              <a:pPr marL="125975" defTabSz="715617">
                <a:spcAft>
                  <a:spcPts val="400"/>
                </a:spcAft>
                <a:buClr>
                  <a:prstClr val="white"/>
                </a:buClr>
                <a:buSzPct val="50000"/>
              </a:pPr>
              <a:r>
                <a:rPr kumimoji="1" lang="en-US" altLang="zh-CN" sz="1400" b="1">
                  <a:cs typeface="Arial" pitchFamily="34" charset="0"/>
                </a:rPr>
                <a:t>Resource, Logistics &amp; Knowledge Centers</a:t>
              </a:r>
            </a:p>
            <a:p>
              <a:pPr marL="107978" indent="-107978" defTabSz="715617">
                <a:spcBef>
                  <a:spcPts val="300"/>
                </a:spcBef>
                <a:buClr>
                  <a:prstClr val="black">
                    <a:lumMod val="75000"/>
                    <a:lumOff val="25000"/>
                  </a:prstClr>
                </a:buClr>
                <a:buSzPct val="50000"/>
                <a:buFont typeface="Wingdings" pitchFamily="2" charset="2"/>
                <a:buChar char="l"/>
              </a:pPr>
              <a:r>
                <a:rPr kumimoji="1" lang="en-US" altLang="zh-CN" sz="1400" b="1">
                  <a:cs typeface="Arial" pitchFamily="34" charset="0"/>
                </a:rPr>
                <a:t>3,000+ </a:t>
              </a:r>
              <a:r>
                <a:rPr lang="en-US" altLang="zh-CN" sz="1400"/>
                <a:t>Service engineer at </a:t>
              </a:r>
              <a:r>
                <a:rPr kumimoji="1" lang="en-US" altLang="zh-CN" sz="1400" b="1">
                  <a:cs typeface="Arial" pitchFamily="34" charset="0"/>
                </a:rPr>
                <a:t>125</a:t>
              </a:r>
              <a:r>
                <a:rPr lang="en-US" altLang="zh-CN" sz="1400"/>
                <a:t> offices worldwide</a:t>
              </a:r>
              <a:endParaRPr kumimoji="1" lang="en-US" altLang="zh-CN" sz="1400" b="1">
                <a:cs typeface="Arial" pitchFamily="34" charset="0"/>
              </a:endParaRPr>
            </a:p>
            <a:p>
              <a:pPr marL="107978" indent="-107978" defTabSz="715617">
                <a:spcBef>
                  <a:spcPts val="300"/>
                </a:spcBef>
                <a:buClr>
                  <a:prstClr val="black">
                    <a:lumMod val="75000"/>
                    <a:lumOff val="25000"/>
                  </a:prstClr>
                </a:buClr>
                <a:buSzPct val="50000"/>
                <a:buFont typeface="Wingdings" pitchFamily="2" charset="2"/>
                <a:buChar char="l"/>
              </a:pPr>
              <a:r>
                <a:rPr kumimoji="1" lang="en-US" altLang="zh-CN" sz="1400" b="1">
                  <a:cs typeface="Arial" pitchFamily="34" charset="0"/>
                </a:rPr>
                <a:t>45 </a:t>
              </a:r>
              <a:r>
                <a:rPr kumimoji="1" lang="en-US" altLang="zh-CN" sz="1400">
                  <a:cs typeface="Arial" pitchFamily="34" charset="0"/>
                </a:rPr>
                <a:t>Training centers &amp; 80 Authorized Partners</a:t>
              </a:r>
            </a:p>
            <a:p>
              <a:pPr marL="107950" indent="-107950" defTabSz="715617">
                <a:spcBef>
                  <a:spcPts val="300"/>
                </a:spcBef>
                <a:buClr>
                  <a:prstClr val="black">
                    <a:lumMod val="75000"/>
                    <a:lumOff val="25000"/>
                  </a:prstClr>
                </a:buClr>
                <a:buSzPct val="50000"/>
                <a:buFont typeface="Wingdings" pitchFamily="2" charset="2"/>
                <a:buChar char="l"/>
              </a:pPr>
              <a:r>
                <a:rPr kumimoji="1" lang="en-US" altLang="zh-CN" sz="1400" b="1" dirty="0">
                  <a:cs typeface="Arial"/>
                </a:rPr>
                <a:t>23 </a:t>
              </a:r>
              <a:r>
                <a:rPr kumimoji="1" lang="en-US" altLang="zh-CN" sz="1400">
                  <a:cs typeface="Arial"/>
                </a:rPr>
                <a:t>R&amp;D sites+ </a:t>
              </a:r>
              <a:r>
                <a:rPr kumimoji="1" lang="en-US" altLang="zh-CN" sz="1400" b="1" dirty="0">
                  <a:cs typeface="Arial"/>
                </a:rPr>
                <a:t>3</a:t>
              </a:r>
              <a:r>
                <a:rPr kumimoji="1" lang="en-US" altLang="zh-CN" sz="1400" dirty="0">
                  <a:cs typeface="Arial"/>
                </a:rPr>
                <a:t> GSRC + </a:t>
              </a:r>
              <a:r>
                <a:rPr kumimoji="1" lang="en-US" altLang="zh-CN" sz="1400" b="1" dirty="0">
                  <a:cs typeface="Arial"/>
                </a:rPr>
                <a:t>22</a:t>
              </a:r>
              <a:r>
                <a:rPr kumimoji="1" lang="en-US" altLang="zh-CN" sz="1400" dirty="0">
                  <a:cs typeface="Arial"/>
                </a:rPr>
                <a:t> RSRC</a:t>
              </a:r>
              <a:endParaRPr lang="en-US" altLang="zh-CN" sz="1400" dirty="0">
                <a:cs typeface="Arial"/>
              </a:endParaRPr>
            </a:p>
          </p:txBody>
        </p:sp>
        <p:sp>
          <p:nvSpPr>
            <p:cNvPr id="9" name="Text Box 765">
              <a:extLst>
                <a:ext uri="{FF2B5EF4-FFF2-40B4-BE49-F238E27FC236}">
                  <a16:creationId xmlns:a16="http://schemas.microsoft.com/office/drawing/2014/main" id="{ACABA965-DDFB-C844-A238-B38DA46F2206}"/>
                </a:ext>
              </a:extLst>
            </p:cNvPr>
            <p:cNvSpPr txBox="1">
              <a:spLocks noChangeArrowheads="1"/>
            </p:cNvSpPr>
            <p:nvPr/>
          </p:nvSpPr>
          <p:spPr bwMode="auto">
            <a:xfrm>
              <a:off x="4183021" y="1042036"/>
              <a:ext cx="3518022" cy="1132525"/>
            </a:xfrm>
            <a:prstGeom prst="rect">
              <a:avLst/>
            </a:prstGeom>
            <a:noFill/>
            <a:ln w="9525" algn="ctr">
              <a:noFill/>
              <a:miter lim="800000"/>
              <a:headEnd/>
              <a:tailEnd/>
            </a:ln>
          </p:spPr>
          <p:txBody>
            <a:bodyPr wrap="square" lIns="0" tIns="0" rIns="0" bIns="0">
              <a:noAutofit/>
            </a:bodyPr>
            <a:lstStyle/>
            <a:p>
              <a:pPr marL="125975" defTabSz="715617">
                <a:spcAft>
                  <a:spcPts val="400"/>
                </a:spcAft>
                <a:buClr>
                  <a:prstClr val="white"/>
                </a:buClr>
                <a:buSzPct val="50000"/>
              </a:pPr>
              <a:r>
                <a:rPr kumimoji="1" lang="en-US" altLang="zh-CN" sz="1400" b="1">
                  <a:cs typeface="Arial" pitchFamily="34" charset="0"/>
                </a:rPr>
                <a:t>Spare Parts Operation Centers (SOCs)</a:t>
              </a:r>
            </a:p>
            <a:p>
              <a:pPr marL="125975" indent="-125975" defTabSz="715617">
                <a:spcBef>
                  <a:spcPts val="300"/>
                </a:spcBef>
                <a:buClr>
                  <a:prstClr val="black">
                    <a:lumMod val="75000"/>
                    <a:lumOff val="25000"/>
                  </a:prstClr>
                </a:buClr>
                <a:buSzPct val="50000"/>
                <a:buFont typeface="Wingdings" pitchFamily="2" charset="2"/>
                <a:buChar char="l"/>
              </a:pPr>
              <a:r>
                <a:rPr kumimoji="1" lang="en-US" altLang="zh-CN" sz="1400" b="1">
                  <a:cs typeface="Arial" pitchFamily="34" charset="0"/>
                </a:rPr>
                <a:t>1,000+ </a:t>
              </a:r>
              <a:r>
                <a:rPr kumimoji="1" lang="en-US" altLang="zh-CN" sz="1400">
                  <a:cs typeface="Arial" pitchFamily="34" charset="0"/>
                </a:rPr>
                <a:t>Field Stock Locations (FSL)</a:t>
              </a:r>
            </a:p>
            <a:p>
              <a:pPr marL="125975" indent="-125975" defTabSz="715617">
                <a:spcBef>
                  <a:spcPts val="300"/>
                </a:spcBef>
                <a:buClr>
                  <a:prstClr val="black">
                    <a:lumMod val="75000"/>
                    <a:lumOff val="25000"/>
                  </a:prstClr>
                </a:buClr>
                <a:buSzPct val="50000"/>
                <a:buFont typeface="Wingdings" pitchFamily="2" charset="2"/>
                <a:buChar char="l"/>
              </a:pPr>
              <a:r>
                <a:rPr kumimoji="1" lang="en-US" altLang="zh-CN" sz="1400" b="1">
                  <a:cs typeface="Arial" pitchFamily="34" charset="0"/>
                </a:rPr>
                <a:t>122+ </a:t>
              </a:r>
              <a:r>
                <a:rPr kumimoji="1" lang="en-US" altLang="zh-CN" sz="1400">
                  <a:cs typeface="Arial" pitchFamily="34" charset="0"/>
                </a:rPr>
                <a:t>Country SOCs</a:t>
              </a:r>
            </a:p>
            <a:p>
              <a:pPr marL="125975" indent="-125975" defTabSz="715617">
                <a:spcBef>
                  <a:spcPts val="300"/>
                </a:spcBef>
                <a:buClr>
                  <a:prstClr val="black">
                    <a:lumMod val="75000"/>
                    <a:lumOff val="25000"/>
                  </a:prstClr>
                </a:buClr>
                <a:buSzPct val="50000"/>
                <a:buFont typeface="Wingdings" pitchFamily="2" charset="2"/>
                <a:buChar char="l"/>
              </a:pPr>
              <a:r>
                <a:rPr kumimoji="1" lang="en-US" altLang="zh-CN" sz="1400" b="1">
                  <a:cs typeface="Arial" pitchFamily="34" charset="0"/>
                </a:rPr>
                <a:t>6 </a:t>
              </a:r>
              <a:r>
                <a:rPr kumimoji="1" lang="en-US" altLang="zh-CN" sz="1400">
                  <a:cs typeface="Arial" pitchFamily="34" charset="0"/>
                </a:rPr>
                <a:t>Regional and</a:t>
              </a:r>
              <a:r>
                <a:rPr kumimoji="1" lang="en-US" altLang="zh-CN" sz="1400" b="1">
                  <a:cs typeface="Arial" pitchFamily="34" charset="0"/>
                </a:rPr>
                <a:t> </a:t>
              </a:r>
              <a:r>
                <a:rPr kumimoji="1" lang="en-US" altLang="zh-CN" sz="1400">
                  <a:cs typeface="Arial" pitchFamily="34" charset="0"/>
                </a:rPr>
                <a:t>Global SOCs</a:t>
              </a:r>
            </a:p>
          </p:txBody>
        </p:sp>
        <p:cxnSp>
          <p:nvCxnSpPr>
            <p:cNvPr id="11" name="肘形连接符 357">
              <a:extLst>
                <a:ext uri="{FF2B5EF4-FFF2-40B4-BE49-F238E27FC236}">
                  <a16:creationId xmlns:a16="http://schemas.microsoft.com/office/drawing/2014/main" id="{A7BC818F-4841-3A41-A274-4141A8193FB1}"/>
                </a:ext>
              </a:extLst>
            </p:cNvPr>
            <p:cNvCxnSpPr/>
            <p:nvPr/>
          </p:nvCxnSpPr>
          <p:spPr bwMode="auto">
            <a:xfrm rot="16200000" flipH="1">
              <a:off x="3352138" y="1577009"/>
              <a:ext cx="1351251" cy="1"/>
            </a:xfrm>
            <a:prstGeom prst="bentConnector3">
              <a:avLst>
                <a:gd name="adj1" fmla="val 50000"/>
              </a:avLst>
            </a:prstGeom>
            <a:noFill/>
            <a:ln w="19050">
              <a:solidFill>
                <a:schemeClr val="bg1">
                  <a:lumMod val="50000"/>
                </a:schemeClr>
              </a:solidFill>
              <a:prstDash val="sysDot"/>
              <a:headEnd type="none"/>
              <a:tailEnd type="non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 name="肘形连接符 358">
              <a:extLst>
                <a:ext uri="{FF2B5EF4-FFF2-40B4-BE49-F238E27FC236}">
                  <a16:creationId xmlns:a16="http://schemas.microsoft.com/office/drawing/2014/main" id="{6682F12E-0EEA-554D-87C3-1FAB2334297C}"/>
                </a:ext>
              </a:extLst>
            </p:cNvPr>
            <p:cNvCxnSpPr/>
            <p:nvPr/>
          </p:nvCxnSpPr>
          <p:spPr bwMode="auto">
            <a:xfrm rot="5400000">
              <a:off x="6979740" y="1574277"/>
              <a:ext cx="1351249" cy="5464"/>
            </a:xfrm>
            <a:prstGeom prst="bentConnector3">
              <a:avLst>
                <a:gd name="adj1" fmla="val 50000"/>
              </a:avLst>
            </a:prstGeom>
            <a:noFill/>
            <a:ln w="19050">
              <a:solidFill>
                <a:schemeClr val="bg1">
                  <a:lumMod val="50000"/>
                </a:schemeClr>
              </a:solidFill>
              <a:prstDash val="sysDot"/>
              <a:headEnd type="none"/>
              <a:tailEnd type="non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15" name="Group 14">
            <a:extLst>
              <a:ext uri="{FF2B5EF4-FFF2-40B4-BE49-F238E27FC236}">
                <a16:creationId xmlns:a16="http://schemas.microsoft.com/office/drawing/2014/main" id="{194FDC5C-B332-4A46-B251-68642D0786A6}"/>
              </a:ext>
            </a:extLst>
          </p:cNvPr>
          <p:cNvGrpSpPr/>
          <p:nvPr/>
        </p:nvGrpSpPr>
        <p:grpSpPr>
          <a:xfrm>
            <a:off x="346660" y="2703939"/>
            <a:ext cx="11498679" cy="3252677"/>
            <a:chOff x="718356" y="1791603"/>
            <a:chExt cx="10367150" cy="3252677"/>
          </a:xfrm>
        </p:grpSpPr>
        <p:sp>
          <p:nvSpPr>
            <p:cNvPr id="16" name="Rectangle 15">
              <a:extLst>
                <a:ext uri="{FF2B5EF4-FFF2-40B4-BE49-F238E27FC236}">
                  <a16:creationId xmlns:a16="http://schemas.microsoft.com/office/drawing/2014/main" id="{0D7C9B6A-4118-5C41-8010-87D6B1B7C8F7}"/>
                </a:ext>
              </a:extLst>
            </p:cNvPr>
            <p:cNvSpPr/>
            <p:nvPr/>
          </p:nvSpPr>
          <p:spPr>
            <a:xfrm>
              <a:off x="775078" y="3166951"/>
              <a:ext cx="1052112" cy="470075"/>
            </a:xfrm>
            <a:prstGeom prst="rect">
              <a:avLst/>
            </a:prstGeom>
            <a:solidFill>
              <a:schemeClr val="bg1">
                <a:lumMod val="95000"/>
                <a:alpha val="71000"/>
              </a:schemeClr>
            </a:solidFill>
            <a:ln>
              <a:noFill/>
            </a:ln>
            <a:effectLst>
              <a:outerShdw blurRad="50800" dist="38100" algn="l" rotWithShape="0">
                <a:prstClr val="black">
                  <a:alpha val="40000"/>
                </a:prst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7" name="AutoShape 72">
              <a:extLst>
                <a:ext uri="{FF2B5EF4-FFF2-40B4-BE49-F238E27FC236}">
                  <a16:creationId xmlns:a16="http://schemas.microsoft.com/office/drawing/2014/main" id="{ACE06B7C-24CC-CE4A-AABE-95C94A7A5BCA}"/>
                </a:ext>
              </a:extLst>
            </p:cNvPr>
            <p:cNvSpPr>
              <a:spLocks noChangeArrowheads="1"/>
            </p:cNvSpPr>
            <p:nvPr/>
          </p:nvSpPr>
          <p:spPr bwMode="auto">
            <a:xfrm>
              <a:off x="718356" y="1791603"/>
              <a:ext cx="10367150" cy="3252677"/>
            </a:xfrm>
            <a:prstGeom prst="roundRect">
              <a:avLst>
                <a:gd name="adj" fmla="val 5073"/>
              </a:avLst>
            </a:prstGeom>
            <a:noFill/>
            <a:ln w="19050" algn="ctr">
              <a:solidFill>
                <a:srgbClr val="FF9933"/>
              </a:solidFill>
              <a:prstDash val="sysDash"/>
              <a:miter lim="800000"/>
              <a:headEnd/>
              <a:tailEnd/>
            </a:ln>
          </p:spPr>
          <p:txBody>
            <a:bodyPr lIns="79182" tIns="39591" rIns="79182" bIns="39591" anchor="ctr">
              <a:noAutofit/>
            </a:bodyPr>
            <a:lstStyle/>
            <a:p>
              <a:pPr defTabSz="1219200"/>
              <a:endParaRPr lang="zh-CN" altLang="en-US" sz="1200"/>
            </a:p>
          </p:txBody>
        </p:sp>
        <p:grpSp>
          <p:nvGrpSpPr>
            <p:cNvPr id="18" name="组合 3">
              <a:extLst>
                <a:ext uri="{FF2B5EF4-FFF2-40B4-BE49-F238E27FC236}">
                  <a16:creationId xmlns:a16="http://schemas.microsoft.com/office/drawing/2014/main" id="{8EDA2907-6F43-D948-ACED-24397F60BDB7}"/>
                </a:ext>
              </a:extLst>
            </p:cNvPr>
            <p:cNvGrpSpPr/>
            <p:nvPr/>
          </p:nvGrpSpPr>
          <p:grpSpPr>
            <a:xfrm>
              <a:off x="873167" y="3931127"/>
              <a:ext cx="2495521" cy="1013034"/>
              <a:chOff x="525555" y="2706641"/>
              <a:chExt cx="1848591" cy="848260"/>
            </a:xfrm>
          </p:grpSpPr>
          <p:sp>
            <p:nvSpPr>
              <p:cNvPr id="362" name="Oval 635">
                <a:extLst>
                  <a:ext uri="{FF2B5EF4-FFF2-40B4-BE49-F238E27FC236}">
                    <a16:creationId xmlns:a16="http://schemas.microsoft.com/office/drawing/2014/main" id="{8F012FF7-5258-2545-B05D-2FEA71F3FBB4}"/>
                  </a:ext>
                </a:extLst>
              </p:cNvPr>
              <p:cNvSpPr/>
              <p:nvPr/>
            </p:nvSpPr>
            <p:spPr bwMode="gray">
              <a:xfrm>
                <a:off x="525555" y="2755693"/>
                <a:ext cx="93618" cy="89788"/>
              </a:xfrm>
              <a:prstGeom prst="ellipse">
                <a:avLst/>
              </a:prstGeom>
              <a:solidFill>
                <a:srgbClr val="C00000"/>
              </a:solidFill>
              <a:ln w="12700" cap="flat" cmpd="sng" algn="ctr">
                <a:no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defTabSz="1219200"/>
                <a:endParaRPr lang="en-US" sz="1200">
                  <a:latin typeface="Arial" pitchFamily="34" charset="0"/>
                  <a:cs typeface="Arial" pitchFamily="34" charset="0"/>
                </a:endParaRPr>
              </a:p>
            </p:txBody>
          </p:sp>
          <p:sp>
            <p:nvSpPr>
              <p:cNvPr id="363" name="Hexagon 636">
                <a:extLst>
                  <a:ext uri="{FF2B5EF4-FFF2-40B4-BE49-F238E27FC236}">
                    <a16:creationId xmlns:a16="http://schemas.microsoft.com/office/drawing/2014/main" id="{15EFE0B6-3C75-3646-A1F5-7C6B6263AEC5}"/>
                  </a:ext>
                </a:extLst>
              </p:cNvPr>
              <p:cNvSpPr/>
              <p:nvPr/>
            </p:nvSpPr>
            <p:spPr bwMode="gray">
              <a:xfrm>
                <a:off x="525555" y="3101929"/>
                <a:ext cx="93618" cy="89788"/>
              </a:xfrm>
              <a:prstGeom prst="hexagon">
                <a:avLst/>
              </a:prstGeom>
              <a:solidFill>
                <a:srgbClr val="00B050"/>
              </a:solidFill>
              <a:ln w="12700" cap="flat" cmpd="sng" algn="ctr">
                <a:no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defTabSz="1219200"/>
                <a:endParaRPr lang="en-US" sz="1200">
                  <a:latin typeface="Arial" pitchFamily="34" charset="0"/>
                  <a:cs typeface="Arial" pitchFamily="34" charset="0"/>
                </a:endParaRPr>
              </a:p>
            </p:txBody>
          </p:sp>
          <p:sp>
            <p:nvSpPr>
              <p:cNvPr id="364" name="Regular Pentagon 637">
                <a:extLst>
                  <a:ext uri="{FF2B5EF4-FFF2-40B4-BE49-F238E27FC236}">
                    <a16:creationId xmlns:a16="http://schemas.microsoft.com/office/drawing/2014/main" id="{E6AA6056-7782-F744-AE36-8B714D3E3125}"/>
                  </a:ext>
                </a:extLst>
              </p:cNvPr>
              <p:cNvSpPr/>
              <p:nvPr/>
            </p:nvSpPr>
            <p:spPr bwMode="gray">
              <a:xfrm>
                <a:off x="525555" y="2932529"/>
                <a:ext cx="93618" cy="89788"/>
              </a:xfrm>
              <a:prstGeom prst="pentagon">
                <a:avLst/>
              </a:prstGeom>
              <a:solidFill>
                <a:schemeClr val="accent1">
                  <a:lumMod val="75000"/>
                </a:schemeClr>
              </a:solidFill>
              <a:ln w="12700" cap="flat" cmpd="sng" algn="ctr">
                <a:no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defTabSz="1219200"/>
                <a:endParaRPr lang="en-US" sz="1200">
                  <a:latin typeface="Arial" pitchFamily="34" charset="0"/>
                  <a:cs typeface="Arial" pitchFamily="34" charset="0"/>
                </a:endParaRPr>
              </a:p>
            </p:txBody>
          </p:sp>
          <p:sp>
            <p:nvSpPr>
              <p:cNvPr id="365" name="Text Box 765">
                <a:extLst>
                  <a:ext uri="{FF2B5EF4-FFF2-40B4-BE49-F238E27FC236}">
                    <a16:creationId xmlns:a16="http://schemas.microsoft.com/office/drawing/2014/main" id="{1B47C70A-79E8-664C-B972-1C917B53FF89}"/>
                  </a:ext>
                </a:extLst>
              </p:cNvPr>
              <p:cNvSpPr txBox="1">
                <a:spLocks noChangeArrowheads="1"/>
              </p:cNvSpPr>
              <p:nvPr/>
            </p:nvSpPr>
            <p:spPr bwMode="auto">
              <a:xfrm>
                <a:off x="659727" y="2706641"/>
                <a:ext cx="1714419" cy="848260"/>
              </a:xfrm>
              <a:prstGeom prst="rect">
                <a:avLst/>
              </a:prstGeom>
              <a:noFill/>
              <a:ln w="9525" algn="ctr">
                <a:noFill/>
                <a:miter lim="800000"/>
                <a:headEnd/>
                <a:tailEnd/>
              </a:ln>
              <a:effectLst/>
            </p:spPr>
            <p:txBody>
              <a:bodyPr wrap="square" lIns="0" tIns="0" rIns="0" bIns="0">
                <a:spAutoFit/>
              </a:bodyPr>
              <a:lstStyle/>
              <a:p>
                <a:pPr marL="180888" indent="-180888" defTabSz="715617">
                  <a:lnSpc>
                    <a:spcPct val="150000"/>
                  </a:lnSpc>
                  <a:buClr>
                    <a:srgbClr val="990000"/>
                  </a:buClr>
                  <a:buSzPct val="80000"/>
                </a:pPr>
                <a:r>
                  <a:rPr kumimoji="1" lang="en-US" altLang="zh-CN" sz="900">
                    <a:cs typeface="Arial" pitchFamily="34" charset="0"/>
                  </a:rPr>
                  <a:t>Technical Assistance centers (TACs ) </a:t>
                </a:r>
              </a:p>
              <a:p>
                <a:pPr marL="180888" indent="-180888" defTabSz="715617">
                  <a:lnSpc>
                    <a:spcPct val="150000"/>
                  </a:lnSpc>
                  <a:buClr>
                    <a:srgbClr val="990000"/>
                  </a:buClr>
                  <a:buSzPct val="80000"/>
                </a:pPr>
                <a:r>
                  <a:rPr kumimoji="1" lang="en-US" altLang="zh-CN" sz="900">
                    <a:cs typeface="Arial" pitchFamily="34" charset="0"/>
                  </a:rPr>
                  <a:t>Regional Spare Parts Operation Centers (RSOCs)</a:t>
                </a:r>
              </a:p>
              <a:p>
                <a:pPr marL="180888" indent="-180888" defTabSz="715617">
                  <a:lnSpc>
                    <a:spcPct val="150000"/>
                  </a:lnSpc>
                  <a:buClr>
                    <a:srgbClr val="990000"/>
                  </a:buClr>
                  <a:buSzPct val="80000"/>
                </a:pPr>
                <a:r>
                  <a:rPr kumimoji="1" lang="en-US" altLang="zh-CN" sz="900">
                    <a:cs typeface="Arial" pitchFamily="34" charset="0"/>
                  </a:rPr>
                  <a:t>Spare Parts Logistics Centers (SLCs)</a:t>
                </a:r>
              </a:p>
              <a:p>
                <a:pPr marL="180888" indent="-180888" defTabSz="715617">
                  <a:lnSpc>
                    <a:spcPct val="150000"/>
                  </a:lnSpc>
                  <a:buClr>
                    <a:srgbClr val="990000"/>
                  </a:buClr>
                  <a:buSzPct val="80000"/>
                </a:pPr>
                <a:r>
                  <a:rPr kumimoji="1" lang="en-US" altLang="zh-CN" sz="900">
                    <a:cs typeface="Arial" pitchFamily="34" charset="0"/>
                  </a:rPr>
                  <a:t>Service Resource Centers (SRCs)</a:t>
                </a:r>
              </a:p>
              <a:p>
                <a:pPr marL="180888" indent="-180888" defTabSz="715617">
                  <a:lnSpc>
                    <a:spcPct val="150000"/>
                  </a:lnSpc>
                  <a:buClr>
                    <a:srgbClr val="990000"/>
                  </a:buClr>
                  <a:buSzPct val="80000"/>
                </a:pPr>
                <a:r>
                  <a:rPr kumimoji="1" lang="en-US" altLang="zh-CN" sz="900">
                    <a:cs typeface="Arial" pitchFamily="34" charset="0"/>
                  </a:rPr>
                  <a:t>R&amp;D centers</a:t>
                </a:r>
              </a:p>
            </p:txBody>
          </p:sp>
          <p:sp>
            <p:nvSpPr>
              <p:cNvPr id="366" name="Isosceles Triangle 386">
                <a:extLst>
                  <a:ext uri="{FF2B5EF4-FFF2-40B4-BE49-F238E27FC236}">
                    <a16:creationId xmlns:a16="http://schemas.microsoft.com/office/drawing/2014/main" id="{A096D255-34EF-7C4A-9866-6B86AC1D95BC}"/>
                  </a:ext>
                </a:extLst>
              </p:cNvPr>
              <p:cNvSpPr/>
              <p:nvPr/>
            </p:nvSpPr>
            <p:spPr bwMode="gray">
              <a:xfrm>
                <a:off x="525555" y="3268049"/>
                <a:ext cx="93618" cy="89788"/>
              </a:xfrm>
              <a:prstGeom prst="triangle">
                <a:avLst/>
              </a:prstGeom>
              <a:solidFill>
                <a:srgbClr val="7030A0"/>
              </a:solidFill>
              <a:ln w="12700" cap="flat" cmpd="sng" algn="ctr">
                <a:no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defTabSz="1219200"/>
                <a:endParaRPr lang="en-US" sz="1200">
                  <a:latin typeface="Arial" pitchFamily="34" charset="0"/>
                  <a:cs typeface="Arial" pitchFamily="34" charset="0"/>
                </a:endParaRPr>
              </a:p>
            </p:txBody>
          </p:sp>
          <p:sp>
            <p:nvSpPr>
              <p:cNvPr id="367" name="椭圆 145">
                <a:extLst>
                  <a:ext uri="{FF2B5EF4-FFF2-40B4-BE49-F238E27FC236}">
                    <a16:creationId xmlns:a16="http://schemas.microsoft.com/office/drawing/2014/main" id="{86E2F562-1DA0-FA40-8456-FE98DD5E8D7D}"/>
                  </a:ext>
                </a:extLst>
              </p:cNvPr>
              <p:cNvSpPr>
                <a:spLocks noChangeAspect="1"/>
              </p:cNvSpPr>
              <p:nvPr/>
            </p:nvSpPr>
            <p:spPr bwMode="auto">
              <a:xfrm>
                <a:off x="543131" y="3458446"/>
                <a:ext cx="58467" cy="58482"/>
              </a:xfrm>
              <a:prstGeom prst="ellipse">
                <a:avLst/>
              </a:prstGeom>
              <a:solidFill>
                <a:schemeClr val="accent2">
                  <a:lumMod val="50000"/>
                </a:schemeClr>
              </a:solidFill>
              <a:ln>
                <a:noFill/>
              </a:ln>
              <a:effectLst/>
            </p:spPr>
            <p:txBody>
              <a:bodyPr lIns="68546" tIns="34273" rIns="68546" bIns="34273" anchor="ctr"/>
              <a:lstStyle/>
              <a:p>
                <a:pPr algn="ctr" defTabSz="1219200"/>
                <a:endParaRPr lang="zh-CN" altLang="en-US" sz="1200" kern="0">
                  <a:latin typeface="Arial" pitchFamily="34" charset="0"/>
                  <a:ea typeface="华文细黑"/>
                  <a:cs typeface="Arial" pitchFamily="34" charset="0"/>
                </a:endParaRPr>
              </a:p>
            </p:txBody>
          </p:sp>
        </p:grpSp>
        <p:pic>
          <p:nvPicPr>
            <p:cNvPr id="19" name="Picture 2" descr="Image result for certified staff support excellence center">
              <a:extLst>
                <a:ext uri="{FF2B5EF4-FFF2-40B4-BE49-F238E27FC236}">
                  <a16:creationId xmlns:a16="http://schemas.microsoft.com/office/drawing/2014/main" id="{6D91836E-E6C1-3246-8577-74DC8B949C0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0606" y="2556457"/>
              <a:ext cx="1098457" cy="490342"/>
            </a:xfrm>
            <a:prstGeom prst="rect">
              <a:avLst/>
            </a:prstGeom>
            <a:noFill/>
            <a:extLst>
              <a:ext uri="{909E8E84-426E-40DD-AFC4-6F175D3DCCD1}">
                <a14:hiddenFill xmlns:a14="http://schemas.microsoft.com/office/drawing/2010/main">
                  <a:solidFill>
                    <a:srgbClr val="FFFFFF"/>
                  </a:solidFill>
                </a14:hiddenFill>
              </a:ext>
            </a:extLst>
          </p:spPr>
        </p:pic>
        <p:grpSp>
          <p:nvGrpSpPr>
            <p:cNvPr id="20" name="Group 583">
              <a:extLst>
                <a:ext uri="{FF2B5EF4-FFF2-40B4-BE49-F238E27FC236}">
                  <a16:creationId xmlns:a16="http://schemas.microsoft.com/office/drawing/2014/main" id="{0AC17926-CBF7-3F41-81C0-CD976C3217B5}"/>
                </a:ext>
              </a:extLst>
            </p:cNvPr>
            <p:cNvGrpSpPr>
              <a:grpSpLocks noChangeAspect="1"/>
            </p:cNvGrpSpPr>
            <p:nvPr/>
          </p:nvGrpSpPr>
          <p:grpSpPr>
            <a:xfrm>
              <a:off x="2854287" y="1845594"/>
              <a:ext cx="7888737" cy="3107310"/>
              <a:chOff x="2561660" y="1496964"/>
              <a:chExt cx="6152027" cy="3359660"/>
            </a:xfrm>
            <a:solidFill>
              <a:schemeClr val="bg1">
                <a:lumMod val="65000"/>
              </a:schemeClr>
            </a:solidFill>
          </p:grpSpPr>
          <p:grpSp>
            <p:nvGrpSpPr>
              <p:cNvPr id="114" name="Group 249">
                <a:extLst>
                  <a:ext uri="{FF2B5EF4-FFF2-40B4-BE49-F238E27FC236}">
                    <a16:creationId xmlns:a16="http://schemas.microsoft.com/office/drawing/2014/main" id="{E0637CE7-4BAF-3B41-B130-F9ECD6563B19}"/>
                  </a:ext>
                </a:extLst>
              </p:cNvPr>
              <p:cNvGrpSpPr>
                <a:grpSpLocks/>
              </p:cNvGrpSpPr>
              <p:nvPr/>
            </p:nvGrpSpPr>
            <p:grpSpPr bwMode="auto">
              <a:xfrm>
                <a:off x="2561660" y="1505661"/>
                <a:ext cx="2665692" cy="3350963"/>
                <a:chOff x="1136" y="1661"/>
                <a:chExt cx="1696" cy="2204"/>
              </a:xfrm>
              <a:grpFill/>
            </p:grpSpPr>
            <p:sp>
              <p:nvSpPr>
                <p:cNvPr id="293" name="Freeform 250">
                  <a:extLst>
                    <a:ext uri="{FF2B5EF4-FFF2-40B4-BE49-F238E27FC236}">
                      <a16:creationId xmlns:a16="http://schemas.microsoft.com/office/drawing/2014/main" id="{6E5457E0-8D6E-6141-8910-F4BE7FC0875C}"/>
                    </a:ext>
                  </a:extLst>
                </p:cNvPr>
                <p:cNvSpPr>
                  <a:spLocks/>
                </p:cNvSpPr>
                <p:nvPr/>
              </p:nvSpPr>
              <p:spPr bwMode="auto">
                <a:xfrm>
                  <a:off x="2233" y="2849"/>
                  <a:ext cx="16" cy="5"/>
                </a:xfrm>
                <a:custGeom>
                  <a:avLst/>
                  <a:gdLst>
                    <a:gd name="T0" fmla="*/ 0 w 54"/>
                    <a:gd name="T1" fmla="*/ 0 h 19"/>
                    <a:gd name="T2" fmla="*/ 0 w 54"/>
                    <a:gd name="T3" fmla="*/ 0 h 19"/>
                    <a:gd name="T4" fmla="*/ 1 w 54"/>
                    <a:gd name="T5" fmla="*/ 0 h 19"/>
                    <a:gd name="T6" fmla="*/ 0 w 54"/>
                    <a:gd name="T7" fmla="*/ 0 h 19"/>
                    <a:gd name="T8" fmla="*/ 0 60000 65536"/>
                    <a:gd name="T9" fmla="*/ 0 60000 65536"/>
                    <a:gd name="T10" fmla="*/ 0 60000 65536"/>
                    <a:gd name="T11" fmla="*/ 0 60000 65536"/>
                    <a:gd name="T12" fmla="*/ 0 w 54"/>
                    <a:gd name="T13" fmla="*/ 0 h 19"/>
                    <a:gd name="T14" fmla="*/ 54 w 54"/>
                    <a:gd name="T15" fmla="*/ 19 h 19"/>
                  </a:gdLst>
                  <a:ahLst/>
                  <a:cxnLst>
                    <a:cxn ang="T8">
                      <a:pos x="T0" y="T1"/>
                    </a:cxn>
                    <a:cxn ang="T9">
                      <a:pos x="T2" y="T3"/>
                    </a:cxn>
                    <a:cxn ang="T10">
                      <a:pos x="T4" y="T5"/>
                    </a:cxn>
                    <a:cxn ang="T11">
                      <a:pos x="T6" y="T7"/>
                    </a:cxn>
                  </a:cxnLst>
                  <a:rect l="T12" t="T13" r="T14" b="T15"/>
                  <a:pathLst>
                    <a:path w="54" h="19">
                      <a:moveTo>
                        <a:pt x="0" y="0"/>
                      </a:moveTo>
                      <a:lnTo>
                        <a:pt x="3" y="19"/>
                      </a:lnTo>
                      <a:lnTo>
                        <a:pt x="54" y="10"/>
                      </a:lnTo>
                      <a:lnTo>
                        <a:pt x="0" y="0"/>
                      </a:lnTo>
                      <a:close/>
                    </a:path>
                  </a:pathLst>
                </a:custGeom>
                <a:grpFill/>
                <a:ln w="6350">
                  <a:solidFill>
                    <a:schemeClr val="tx1">
                      <a:lumMod val="50000"/>
                      <a:lumOff val="50000"/>
                    </a:schemeClr>
                  </a:solidFill>
                  <a:round/>
                  <a:headEnd/>
                  <a:tailEnd/>
                </a:ln>
              </p:spPr>
              <p:txBody>
                <a:bodyPr/>
                <a:lstStyle/>
                <a:p>
                  <a:pPr defTabSz="914087">
                    <a:defRPr/>
                  </a:pPr>
                  <a:endParaRPr lang="en-US" sz="1200" kern="0">
                    <a:latin typeface="Arial" pitchFamily="34" charset="0"/>
                    <a:ea typeface="微软雅黑" pitchFamily="34" charset="-122"/>
                    <a:cs typeface="Arial" pitchFamily="34" charset="0"/>
                  </a:endParaRPr>
                </a:p>
              </p:txBody>
            </p:sp>
            <p:sp>
              <p:nvSpPr>
                <p:cNvPr id="294" name="Freeform 251">
                  <a:extLst>
                    <a:ext uri="{FF2B5EF4-FFF2-40B4-BE49-F238E27FC236}">
                      <a16:creationId xmlns:a16="http://schemas.microsoft.com/office/drawing/2014/main" id="{B4A47892-86AD-3640-84B8-BB604AE4707D}"/>
                    </a:ext>
                  </a:extLst>
                </p:cNvPr>
                <p:cNvSpPr>
                  <a:spLocks/>
                </p:cNvSpPr>
                <p:nvPr/>
              </p:nvSpPr>
              <p:spPr bwMode="auto">
                <a:xfrm>
                  <a:off x="2166" y="3361"/>
                  <a:ext cx="214" cy="446"/>
                </a:xfrm>
                <a:custGeom>
                  <a:avLst/>
                  <a:gdLst>
                    <a:gd name="T0" fmla="*/ 0 w 750"/>
                    <a:gd name="T1" fmla="*/ 33 h 1564"/>
                    <a:gd name="T2" fmla="*/ 0 w 750"/>
                    <a:gd name="T3" fmla="*/ 34 h 1564"/>
                    <a:gd name="T4" fmla="*/ 1 w 750"/>
                    <a:gd name="T5" fmla="*/ 34 h 1564"/>
                    <a:gd name="T6" fmla="*/ 1 w 750"/>
                    <a:gd name="T7" fmla="*/ 36 h 1564"/>
                    <a:gd name="T8" fmla="*/ 4 w 750"/>
                    <a:gd name="T9" fmla="*/ 36 h 1564"/>
                    <a:gd name="T10" fmla="*/ 3 w 750"/>
                    <a:gd name="T11" fmla="*/ 35 h 1564"/>
                    <a:gd name="T12" fmla="*/ 4 w 750"/>
                    <a:gd name="T13" fmla="*/ 33 h 1564"/>
                    <a:gd name="T14" fmla="*/ 5 w 750"/>
                    <a:gd name="T15" fmla="*/ 33 h 1564"/>
                    <a:gd name="T16" fmla="*/ 7 w 750"/>
                    <a:gd name="T17" fmla="*/ 30 h 1564"/>
                    <a:gd name="T18" fmla="*/ 5 w 750"/>
                    <a:gd name="T19" fmla="*/ 28 h 1564"/>
                    <a:gd name="T20" fmla="*/ 7 w 750"/>
                    <a:gd name="T21" fmla="*/ 27 h 1564"/>
                    <a:gd name="T22" fmla="*/ 7 w 750"/>
                    <a:gd name="T23" fmla="*/ 25 h 1564"/>
                    <a:gd name="T24" fmla="*/ 8 w 750"/>
                    <a:gd name="T25" fmla="*/ 24 h 1564"/>
                    <a:gd name="T26" fmla="*/ 7 w 750"/>
                    <a:gd name="T27" fmla="*/ 24 h 1564"/>
                    <a:gd name="T28" fmla="*/ 9 w 750"/>
                    <a:gd name="T29" fmla="*/ 24 h 1564"/>
                    <a:gd name="T30" fmla="*/ 9 w 750"/>
                    <a:gd name="T31" fmla="*/ 23 h 1564"/>
                    <a:gd name="T32" fmla="*/ 8 w 750"/>
                    <a:gd name="T33" fmla="*/ 24 h 1564"/>
                    <a:gd name="T34" fmla="*/ 7 w 750"/>
                    <a:gd name="T35" fmla="*/ 23 h 1564"/>
                    <a:gd name="T36" fmla="*/ 7 w 750"/>
                    <a:gd name="T37" fmla="*/ 22 h 1564"/>
                    <a:gd name="T38" fmla="*/ 10 w 750"/>
                    <a:gd name="T39" fmla="*/ 22 h 1564"/>
                    <a:gd name="T40" fmla="*/ 10 w 750"/>
                    <a:gd name="T41" fmla="*/ 19 h 1564"/>
                    <a:gd name="T42" fmla="*/ 14 w 750"/>
                    <a:gd name="T43" fmla="*/ 19 h 1564"/>
                    <a:gd name="T44" fmla="*/ 15 w 750"/>
                    <a:gd name="T45" fmla="*/ 17 h 1564"/>
                    <a:gd name="T46" fmla="*/ 13 w 750"/>
                    <a:gd name="T47" fmla="*/ 13 h 1564"/>
                    <a:gd name="T48" fmla="*/ 14 w 750"/>
                    <a:gd name="T49" fmla="*/ 9 h 1564"/>
                    <a:gd name="T50" fmla="*/ 17 w 750"/>
                    <a:gd name="T51" fmla="*/ 6 h 1564"/>
                    <a:gd name="T52" fmla="*/ 17 w 750"/>
                    <a:gd name="T53" fmla="*/ 4 h 1564"/>
                    <a:gd name="T54" fmla="*/ 17 w 750"/>
                    <a:gd name="T55" fmla="*/ 4 h 1564"/>
                    <a:gd name="T56" fmla="*/ 16 w 750"/>
                    <a:gd name="T57" fmla="*/ 6 h 1564"/>
                    <a:gd name="T58" fmla="*/ 13 w 750"/>
                    <a:gd name="T59" fmla="*/ 6 h 1564"/>
                    <a:gd name="T60" fmla="*/ 14 w 750"/>
                    <a:gd name="T61" fmla="*/ 4 h 1564"/>
                    <a:gd name="T62" fmla="*/ 10 w 750"/>
                    <a:gd name="T63" fmla="*/ 1 h 1564"/>
                    <a:gd name="T64" fmla="*/ 8 w 750"/>
                    <a:gd name="T65" fmla="*/ 0 h 1564"/>
                    <a:gd name="T66" fmla="*/ 8 w 750"/>
                    <a:gd name="T67" fmla="*/ 1 h 1564"/>
                    <a:gd name="T68" fmla="*/ 7 w 750"/>
                    <a:gd name="T69" fmla="*/ 0 h 1564"/>
                    <a:gd name="T70" fmla="*/ 5 w 750"/>
                    <a:gd name="T71" fmla="*/ 1 h 1564"/>
                    <a:gd name="T72" fmla="*/ 5 w 750"/>
                    <a:gd name="T73" fmla="*/ 3 h 1564"/>
                    <a:gd name="T74" fmla="*/ 4 w 750"/>
                    <a:gd name="T75" fmla="*/ 3 h 1564"/>
                    <a:gd name="T76" fmla="*/ 4 w 750"/>
                    <a:gd name="T77" fmla="*/ 5 h 1564"/>
                    <a:gd name="T78" fmla="*/ 3 w 750"/>
                    <a:gd name="T79" fmla="*/ 7 h 1564"/>
                    <a:gd name="T80" fmla="*/ 3 w 750"/>
                    <a:gd name="T81" fmla="*/ 11 h 1564"/>
                    <a:gd name="T82" fmla="*/ 3 w 750"/>
                    <a:gd name="T83" fmla="*/ 14 h 1564"/>
                    <a:gd name="T84" fmla="*/ 2 w 750"/>
                    <a:gd name="T85" fmla="*/ 17 h 1564"/>
                    <a:gd name="T86" fmla="*/ 1 w 750"/>
                    <a:gd name="T87" fmla="*/ 24 h 1564"/>
                    <a:gd name="T88" fmla="*/ 2 w 750"/>
                    <a:gd name="T89" fmla="*/ 26 h 1564"/>
                    <a:gd name="T90" fmla="*/ 1 w 750"/>
                    <a:gd name="T91" fmla="*/ 27 h 1564"/>
                    <a:gd name="T92" fmla="*/ 1 w 750"/>
                    <a:gd name="T93" fmla="*/ 29 h 1564"/>
                    <a:gd name="T94" fmla="*/ 0 w 750"/>
                    <a:gd name="T95" fmla="*/ 33 h 1564"/>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750"/>
                    <a:gd name="T145" fmla="*/ 0 h 1564"/>
                    <a:gd name="T146" fmla="*/ 750 w 750"/>
                    <a:gd name="T147" fmla="*/ 1564 h 1564"/>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750" h="1564">
                      <a:moveTo>
                        <a:pt x="0" y="1446"/>
                      </a:moveTo>
                      <a:lnTo>
                        <a:pt x="7" y="1480"/>
                      </a:lnTo>
                      <a:lnTo>
                        <a:pt x="38" y="1467"/>
                      </a:lnTo>
                      <a:lnTo>
                        <a:pt x="52" y="1546"/>
                      </a:lnTo>
                      <a:lnTo>
                        <a:pt x="188" y="1564"/>
                      </a:lnTo>
                      <a:lnTo>
                        <a:pt x="152" y="1523"/>
                      </a:lnTo>
                      <a:lnTo>
                        <a:pt x="181" y="1418"/>
                      </a:lnTo>
                      <a:lnTo>
                        <a:pt x="206" y="1438"/>
                      </a:lnTo>
                      <a:lnTo>
                        <a:pt x="290" y="1288"/>
                      </a:lnTo>
                      <a:lnTo>
                        <a:pt x="226" y="1205"/>
                      </a:lnTo>
                      <a:lnTo>
                        <a:pt x="299" y="1154"/>
                      </a:lnTo>
                      <a:lnTo>
                        <a:pt x="311" y="1077"/>
                      </a:lnTo>
                      <a:lnTo>
                        <a:pt x="345" y="1044"/>
                      </a:lnTo>
                      <a:lnTo>
                        <a:pt x="317" y="1030"/>
                      </a:lnTo>
                      <a:lnTo>
                        <a:pt x="374" y="1030"/>
                      </a:lnTo>
                      <a:lnTo>
                        <a:pt x="368" y="992"/>
                      </a:lnTo>
                      <a:lnTo>
                        <a:pt x="341" y="1019"/>
                      </a:lnTo>
                      <a:lnTo>
                        <a:pt x="317" y="990"/>
                      </a:lnTo>
                      <a:lnTo>
                        <a:pt x="313" y="932"/>
                      </a:lnTo>
                      <a:lnTo>
                        <a:pt x="415" y="939"/>
                      </a:lnTo>
                      <a:lnTo>
                        <a:pt x="425" y="824"/>
                      </a:lnTo>
                      <a:lnTo>
                        <a:pt x="587" y="806"/>
                      </a:lnTo>
                      <a:lnTo>
                        <a:pt x="634" y="725"/>
                      </a:lnTo>
                      <a:lnTo>
                        <a:pt x="570" y="582"/>
                      </a:lnTo>
                      <a:lnTo>
                        <a:pt x="601" y="398"/>
                      </a:lnTo>
                      <a:lnTo>
                        <a:pt x="750" y="249"/>
                      </a:lnTo>
                      <a:lnTo>
                        <a:pt x="744" y="181"/>
                      </a:lnTo>
                      <a:lnTo>
                        <a:pt x="718" y="179"/>
                      </a:lnTo>
                      <a:lnTo>
                        <a:pt x="676" y="261"/>
                      </a:lnTo>
                      <a:lnTo>
                        <a:pt x="572" y="255"/>
                      </a:lnTo>
                      <a:lnTo>
                        <a:pt x="593" y="165"/>
                      </a:lnTo>
                      <a:lnTo>
                        <a:pt x="413" y="25"/>
                      </a:lnTo>
                      <a:lnTo>
                        <a:pt x="350" y="14"/>
                      </a:lnTo>
                      <a:lnTo>
                        <a:pt x="344" y="42"/>
                      </a:lnTo>
                      <a:lnTo>
                        <a:pt x="276" y="0"/>
                      </a:lnTo>
                      <a:lnTo>
                        <a:pt x="234" y="52"/>
                      </a:lnTo>
                      <a:lnTo>
                        <a:pt x="229" y="107"/>
                      </a:lnTo>
                      <a:lnTo>
                        <a:pt x="187" y="130"/>
                      </a:lnTo>
                      <a:lnTo>
                        <a:pt x="188" y="238"/>
                      </a:lnTo>
                      <a:lnTo>
                        <a:pt x="143" y="299"/>
                      </a:lnTo>
                      <a:lnTo>
                        <a:pt x="109" y="451"/>
                      </a:lnTo>
                      <a:lnTo>
                        <a:pt x="135" y="594"/>
                      </a:lnTo>
                      <a:lnTo>
                        <a:pt x="85" y="716"/>
                      </a:lnTo>
                      <a:lnTo>
                        <a:pt x="52" y="1021"/>
                      </a:lnTo>
                      <a:lnTo>
                        <a:pt x="79" y="1132"/>
                      </a:lnTo>
                      <a:lnTo>
                        <a:pt x="54" y="1142"/>
                      </a:lnTo>
                      <a:lnTo>
                        <a:pt x="65" y="1241"/>
                      </a:lnTo>
                      <a:lnTo>
                        <a:pt x="0" y="1446"/>
                      </a:lnTo>
                      <a:close/>
                    </a:path>
                  </a:pathLst>
                </a:custGeom>
                <a:grpFill/>
                <a:ln w="6350">
                  <a:solidFill>
                    <a:schemeClr val="tx1">
                      <a:lumMod val="50000"/>
                      <a:lumOff val="50000"/>
                    </a:schemeClr>
                  </a:solidFill>
                  <a:round/>
                  <a:headEnd/>
                  <a:tailEnd/>
                </a:ln>
              </p:spPr>
              <p:txBody>
                <a:bodyPr/>
                <a:lstStyle/>
                <a:p>
                  <a:pPr defTabSz="914087">
                    <a:defRPr/>
                  </a:pPr>
                  <a:endParaRPr lang="en-US" sz="1200" kern="0">
                    <a:latin typeface="Arial" pitchFamily="34" charset="0"/>
                    <a:ea typeface="微软雅黑" pitchFamily="34" charset="-122"/>
                    <a:cs typeface="Arial" pitchFamily="34" charset="0"/>
                  </a:endParaRPr>
                </a:p>
              </p:txBody>
            </p:sp>
            <p:sp>
              <p:nvSpPr>
                <p:cNvPr id="295" name="Freeform 252">
                  <a:extLst>
                    <a:ext uri="{FF2B5EF4-FFF2-40B4-BE49-F238E27FC236}">
                      <a16:creationId xmlns:a16="http://schemas.microsoft.com/office/drawing/2014/main" id="{30258F37-2BF9-DA45-A163-270F37479ADC}"/>
                    </a:ext>
                  </a:extLst>
                </p:cNvPr>
                <p:cNvSpPr>
                  <a:spLocks/>
                </p:cNvSpPr>
                <p:nvPr/>
              </p:nvSpPr>
              <p:spPr bwMode="auto">
                <a:xfrm>
                  <a:off x="2218" y="3814"/>
                  <a:ext cx="37" cy="37"/>
                </a:xfrm>
                <a:custGeom>
                  <a:avLst/>
                  <a:gdLst>
                    <a:gd name="T0" fmla="*/ 0 w 132"/>
                    <a:gd name="T1" fmla="*/ 0 h 134"/>
                    <a:gd name="T2" fmla="*/ 0 w 132"/>
                    <a:gd name="T3" fmla="*/ 3 h 134"/>
                    <a:gd name="T4" fmla="*/ 3 w 132"/>
                    <a:gd name="T5" fmla="*/ 2 h 134"/>
                    <a:gd name="T6" fmla="*/ 1 w 132"/>
                    <a:gd name="T7" fmla="*/ 1 h 134"/>
                    <a:gd name="T8" fmla="*/ 0 w 132"/>
                    <a:gd name="T9" fmla="*/ 0 h 134"/>
                    <a:gd name="T10" fmla="*/ 0 60000 65536"/>
                    <a:gd name="T11" fmla="*/ 0 60000 65536"/>
                    <a:gd name="T12" fmla="*/ 0 60000 65536"/>
                    <a:gd name="T13" fmla="*/ 0 60000 65536"/>
                    <a:gd name="T14" fmla="*/ 0 60000 65536"/>
                    <a:gd name="T15" fmla="*/ 0 w 132"/>
                    <a:gd name="T16" fmla="*/ 0 h 134"/>
                    <a:gd name="T17" fmla="*/ 132 w 132"/>
                    <a:gd name="T18" fmla="*/ 134 h 134"/>
                  </a:gdLst>
                  <a:ahLst/>
                  <a:cxnLst>
                    <a:cxn ang="T10">
                      <a:pos x="T0" y="T1"/>
                    </a:cxn>
                    <a:cxn ang="T11">
                      <a:pos x="T2" y="T3"/>
                    </a:cxn>
                    <a:cxn ang="T12">
                      <a:pos x="T4" y="T5"/>
                    </a:cxn>
                    <a:cxn ang="T13">
                      <a:pos x="T6" y="T7"/>
                    </a:cxn>
                    <a:cxn ang="T14">
                      <a:pos x="T8" y="T9"/>
                    </a:cxn>
                  </a:cxnLst>
                  <a:rect l="T15" t="T16" r="T17" b="T18"/>
                  <a:pathLst>
                    <a:path w="132" h="134">
                      <a:moveTo>
                        <a:pt x="0" y="0"/>
                      </a:moveTo>
                      <a:lnTo>
                        <a:pt x="2" y="134"/>
                      </a:lnTo>
                      <a:lnTo>
                        <a:pt x="132" y="119"/>
                      </a:lnTo>
                      <a:lnTo>
                        <a:pt x="29" y="64"/>
                      </a:lnTo>
                      <a:lnTo>
                        <a:pt x="0" y="0"/>
                      </a:lnTo>
                      <a:close/>
                    </a:path>
                  </a:pathLst>
                </a:custGeom>
                <a:grpFill/>
                <a:ln w="6350">
                  <a:solidFill>
                    <a:schemeClr val="tx1">
                      <a:lumMod val="50000"/>
                      <a:lumOff val="50000"/>
                    </a:schemeClr>
                  </a:solidFill>
                  <a:round/>
                  <a:headEnd/>
                  <a:tailEnd/>
                </a:ln>
              </p:spPr>
              <p:txBody>
                <a:bodyPr/>
                <a:lstStyle/>
                <a:p>
                  <a:pPr defTabSz="914087">
                    <a:defRPr/>
                  </a:pPr>
                  <a:endParaRPr lang="en-US" sz="1200" kern="0">
                    <a:latin typeface="Arial" pitchFamily="34" charset="0"/>
                    <a:ea typeface="微软雅黑" pitchFamily="34" charset="-122"/>
                    <a:cs typeface="Arial" pitchFamily="34" charset="0"/>
                  </a:endParaRPr>
                </a:p>
              </p:txBody>
            </p:sp>
            <p:sp>
              <p:nvSpPr>
                <p:cNvPr id="296" name="Freeform 253">
                  <a:extLst>
                    <a:ext uri="{FF2B5EF4-FFF2-40B4-BE49-F238E27FC236}">
                      <a16:creationId xmlns:a16="http://schemas.microsoft.com/office/drawing/2014/main" id="{8030E6DA-E86D-B74C-98B5-17BFE00FB118}"/>
                    </a:ext>
                  </a:extLst>
                </p:cNvPr>
                <p:cNvSpPr>
                  <a:spLocks/>
                </p:cNvSpPr>
                <p:nvPr/>
              </p:nvSpPr>
              <p:spPr bwMode="auto">
                <a:xfrm>
                  <a:off x="2207" y="3204"/>
                  <a:ext cx="129" cy="172"/>
                </a:xfrm>
                <a:custGeom>
                  <a:avLst/>
                  <a:gdLst>
                    <a:gd name="T0" fmla="*/ 0 w 454"/>
                    <a:gd name="T1" fmla="*/ 1 h 601"/>
                    <a:gd name="T2" fmla="*/ 1 w 454"/>
                    <a:gd name="T3" fmla="*/ 3 h 601"/>
                    <a:gd name="T4" fmla="*/ 0 w 454"/>
                    <a:gd name="T5" fmla="*/ 6 h 601"/>
                    <a:gd name="T6" fmla="*/ 1 w 454"/>
                    <a:gd name="T7" fmla="*/ 7 h 601"/>
                    <a:gd name="T8" fmla="*/ 1 w 454"/>
                    <a:gd name="T9" fmla="*/ 7 h 601"/>
                    <a:gd name="T10" fmla="*/ 0 w 454"/>
                    <a:gd name="T11" fmla="*/ 8 h 601"/>
                    <a:gd name="T12" fmla="*/ 1 w 454"/>
                    <a:gd name="T13" fmla="*/ 10 h 601"/>
                    <a:gd name="T14" fmla="*/ 1 w 454"/>
                    <a:gd name="T15" fmla="*/ 14 h 601"/>
                    <a:gd name="T16" fmla="*/ 2 w 454"/>
                    <a:gd name="T17" fmla="*/ 14 h 601"/>
                    <a:gd name="T18" fmla="*/ 3 w 454"/>
                    <a:gd name="T19" fmla="*/ 13 h 601"/>
                    <a:gd name="T20" fmla="*/ 5 w 454"/>
                    <a:gd name="T21" fmla="*/ 14 h 601"/>
                    <a:gd name="T22" fmla="*/ 5 w 454"/>
                    <a:gd name="T23" fmla="*/ 13 h 601"/>
                    <a:gd name="T24" fmla="*/ 6 w 454"/>
                    <a:gd name="T25" fmla="*/ 13 h 601"/>
                    <a:gd name="T26" fmla="*/ 7 w 454"/>
                    <a:gd name="T27" fmla="*/ 11 h 601"/>
                    <a:gd name="T28" fmla="*/ 9 w 454"/>
                    <a:gd name="T29" fmla="*/ 10 h 601"/>
                    <a:gd name="T30" fmla="*/ 10 w 454"/>
                    <a:gd name="T31" fmla="*/ 11 h 601"/>
                    <a:gd name="T32" fmla="*/ 11 w 454"/>
                    <a:gd name="T33" fmla="*/ 9 h 601"/>
                    <a:gd name="T34" fmla="*/ 10 w 454"/>
                    <a:gd name="T35" fmla="*/ 7 h 601"/>
                    <a:gd name="T36" fmla="*/ 9 w 454"/>
                    <a:gd name="T37" fmla="*/ 7 h 601"/>
                    <a:gd name="T38" fmla="*/ 8 w 454"/>
                    <a:gd name="T39" fmla="*/ 4 h 601"/>
                    <a:gd name="T40" fmla="*/ 4 w 454"/>
                    <a:gd name="T41" fmla="*/ 2 h 601"/>
                    <a:gd name="T42" fmla="*/ 4 w 454"/>
                    <a:gd name="T43" fmla="*/ 0 h 601"/>
                    <a:gd name="T44" fmla="*/ 1 w 454"/>
                    <a:gd name="T45" fmla="*/ 1 h 601"/>
                    <a:gd name="T46" fmla="*/ 0 w 454"/>
                    <a:gd name="T47" fmla="*/ 1 h 601"/>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454"/>
                    <a:gd name="T73" fmla="*/ 0 h 601"/>
                    <a:gd name="T74" fmla="*/ 454 w 454"/>
                    <a:gd name="T75" fmla="*/ 601 h 601"/>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454" h="601">
                      <a:moveTo>
                        <a:pt x="0" y="61"/>
                      </a:moveTo>
                      <a:lnTo>
                        <a:pt x="32" y="123"/>
                      </a:lnTo>
                      <a:lnTo>
                        <a:pt x="11" y="262"/>
                      </a:lnTo>
                      <a:lnTo>
                        <a:pt x="32" y="277"/>
                      </a:lnTo>
                      <a:lnTo>
                        <a:pt x="24" y="295"/>
                      </a:lnTo>
                      <a:lnTo>
                        <a:pt x="2" y="352"/>
                      </a:lnTo>
                      <a:lnTo>
                        <a:pt x="42" y="433"/>
                      </a:lnTo>
                      <a:lnTo>
                        <a:pt x="65" y="598"/>
                      </a:lnTo>
                      <a:lnTo>
                        <a:pt x="93" y="601"/>
                      </a:lnTo>
                      <a:lnTo>
                        <a:pt x="135" y="549"/>
                      </a:lnTo>
                      <a:lnTo>
                        <a:pt x="203" y="591"/>
                      </a:lnTo>
                      <a:lnTo>
                        <a:pt x="209" y="563"/>
                      </a:lnTo>
                      <a:lnTo>
                        <a:pt x="272" y="574"/>
                      </a:lnTo>
                      <a:lnTo>
                        <a:pt x="293" y="456"/>
                      </a:lnTo>
                      <a:lnTo>
                        <a:pt x="406" y="433"/>
                      </a:lnTo>
                      <a:lnTo>
                        <a:pt x="441" y="472"/>
                      </a:lnTo>
                      <a:lnTo>
                        <a:pt x="454" y="381"/>
                      </a:lnTo>
                      <a:lnTo>
                        <a:pt x="431" y="302"/>
                      </a:lnTo>
                      <a:lnTo>
                        <a:pt x="366" y="298"/>
                      </a:lnTo>
                      <a:lnTo>
                        <a:pt x="342" y="180"/>
                      </a:lnTo>
                      <a:lnTo>
                        <a:pt x="170" y="100"/>
                      </a:lnTo>
                      <a:lnTo>
                        <a:pt x="159" y="0"/>
                      </a:lnTo>
                      <a:lnTo>
                        <a:pt x="46" y="65"/>
                      </a:lnTo>
                      <a:lnTo>
                        <a:pt x="0" y="61"/>
                      </a:lnTo>
                      <a:close/>
                    </a:path>
                  </a:pathLst>
                </a:custGeom>
                <a:grpFill/>
                <a:ln w="6350">
                  <a:solidFill>
                    <a:schemeClr val="tx1">
                      <a:lumMod val="50000"/>
                      <a:lumOff val="50000"/>
                    </a:schemeClr>
                  </a:solidFill>
                  <a:round/>
                  <a:headEnd/>
                  <a:tailEnd/>
                </a:ln>
              </p:spPr>
              <p:txBody>
                <a:bodyPr/>
                <a:lstStyle/>
                <a:p>
                  <a:pPr defTabSz="914087">
                    <a:defRPr/>
                  </a:pPr>
                  <a:endParaRPr lang="en-US" sz="1200" kern="0">
                    <a:latin typeface="Arial" pitchFamily="34" charset="0"/>
                    <a:ea typeface="微软雅黑" pitchFamily="34" charset="-122"/>
                    <a:cs typeface="Arial" pitchFamily="34" charset="0"/>
                  </a:endParaRPr>
                </a:p>
              </p:txBody>
            </p:sp>
            <p:sp>
              <p:nvSpPr>
                <p:cNvPr id="297" name="Freeform 254">
                  <a:extLst>
                    <a:ext uri="{FF2B5EF4-FFF2-40B4-BE49-F238E27FC236}">
                      <a16:creationId xmlns:a16="http://schemas.microsoft.com/office/drawing/2014/main" id="{51237B6A-B819-1447-B533-96B26100A142}"/>
                    </a:ext>
                  </a:extLst>
                </p:cNvPr>
                <p:cNvSpPr>
                  <a:spLocks/>
                </p:cNvSpPr>
                <p:nvPr/>
              </p:nvSpPr>
              <p:spPr bwMode="auto">
                <a:xfrm>
                  <a:off x="2161" y="3019"/>
                  <a:ext cx="424" cy="504"/>
                </a:xfrm>
                <a:custGeom>
                  <a:avLst/>
                  <a:gdLst>
                    <a:gd name="T0" fmla="*/ 1 w 1487"/>
                    <a:gd name="T1" fmla="*/ 15 h 1768"/>
                    <a:gd name="T2" fmla="*/ 3 w 1487"/>
                    <a:gd name="T3" fmla="*/ 15 h 1768"/>
                    <a:gd name="T4" fmla="*/ 4 w 1487"/>
                    <a:gd name="T5" fmla="*/ 17 h 1768"/>
                    <a:gd name="T6" fmla="*/ 7 w 1487"/>
                    <a:gd name="T7" fmla="*/ 15 h 1768"/>
                    <a:gd name="T8" fmla="*/ 11 w 1487"/>
                    <a:gd name="T9" fmla="*/ 19 h 1768"/>
                    <a:gd name="T10" fmla="*/ 14 w 1487"/>
                    <a:gd name="T11" fmla="*/ 22 h 1768"/>
                    <a:gd name="T12" fmla="*/ 14 w 1487"/>
                    <a:gd name="T13" fmla="*/ 26 h 1768"/>
                    <a:gd name="T14" fmla="*/ 16 w 1487"/>
                    <a:gd name="T15" fmla="*/ 29 h 1768"/>
                    <a:gd name="T16" fmla="*/ 17 w 1487"/>
                    <a:gd name="T17" fmla="*/ 30 h 1768"/>
                    <a:gd name="T18" fmla="*/ 18 w 1487"/>
                    <a:gd name="T19" fmla="*/ 32 h 1768"/>
                    <a:gd name="T20" fmla="*/ 14 w 1487"/>
                    <a:gd name="T21" fmla="*/ 37 h 1768"/>
                    <a:gd name="T22" fmla="*/ 18 w 1487"/>
                    <a:gd name="T23" fmla="*/ 39 h 1768"/>
                    <a:gd name="T24" fmla="*/ 18 w 1487"/>
                    <a:gd name="T25" fmla="*/ 41 h 1768"/>
                    <a:gd name="T26" fmla="*/ 23 w 1487"/>
                    <a:gd name="T27" fmla="*/ 32 h 1768"/>
                    <a:gd name="T28" fmla="*/ 28 w 1487"/>
                    <a:gd name="T29" fmla="*/ 29 h 1768"/>
                    <a:gd name="T30" fmla="*/ 31 w 1487"/>
                    <a:gd name="T31" fmla="*/ 23 h 1768"/>
                    <a:gd name="T32" fmla="*/ 34 w 1487"/>
                    <a:gd name="T33" fmla="*/ 15 h 1768"/>
                    <a:gd name="T34" fmla="*/ 34 w 1487"/>
                    <a:gd name="T35" fmla="*/ 11 h 1768"/>
                    <a:gd name="T36" fmla="*/ 30 w 1487"/>
                    <a:gd name="T37" fmla="*/ 8 h 1768"/>
                    <a:gd name="T38" fmla="*/ 26 w 1487"/>
                    <a:gd name="T39" fmla="*/ 7 h 1768"/>
                    <a:gd name="T40" fmla="*/ 23 w 1487"/>
                    <a:gd name="T41" fmla="*/ 6 h 1768"/>
                    <a:gd name="T42" fmla="*/ 22 w 1487"/>
                    <a:gd name="T43" fmla="*/ 7 h 1768"/>
                    <a:gd name="T44" fmla="*/ 21 w 1487"/>
                    <a:gd name="T45" fmla="*/ 7 h 1768"/>
                    <a:gd name="T46" fmla="*/ 21 w 1487"/>
                    <a:gd name="T47" fmla="*/ 4 h 1768"/>
                    <a:gd name="T48" fmla="*/ 19 w 1487"/>
                    <a:gd name="T49" fmla="*/ 3 h 1768"/>
                    <a:gd name="T50" fmla="*/ 15 w 1487"/>
                    <a:gd name="T51" fmla="*/ 3 h 1768"/>
                    <a:gd name="T52" fmla="*/ 12 w 1487"/>
                    <a:gd name="T53" fmla="*/ 3 h 1768"/>
                    <a:gd name="T54" fmla="*/ 12 w 1487"/>
                    <a:gd name="T55" fmla="*/ 0 h 1768"/>
                    <a:gd name="T56" fmla="*/ 8 w 1487"/>
                    <a:gd name="T57" fmla="*/ 1 h 1768"/>
                    <a:gd name="T58" fmla="*/ 9 w 1487"/>
                    <a:gd name="T59" fmla="*/ 3 h 1768"/>
                    <a:gd name="T60" fmla="*/ 6 w 1487"/>
                    <a:gd name="T61" fmla="*/ 4 h 1768"/>
                    <a:gd name="T62" fmla="*/ 4 w 1487"/>
                    <a:gd name="T63" fmla="*/ 4 h 1768"/>
                    <a:gd name="T64" fmla="*/ 3 w 1487"/>
                    <a:gd name="T65" fmla="*/ 5 h 1768"/>
                    <a:gd name="T66" fmla="*/ 3 w 1487"/>
                    <a:gd name="T67" fmla="*/ 9 h 1768"/>
                    <a:gd name="T68" fmla="*/ 0 w 1487"/>
                    <a:gd name="T69" fmla="*/ 13 h 176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487"/>
                    <a:gd name="T106" fmla="*/ 0 h 1768"/>
                    <a:gd name="T107" fmla="*/ 1487 w 1487"/>
                    <a:gd name="T108" fmla="*/ 1768 h 1768"/>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487" h="1768">
                      <a:moveTo>
                        <a:pt x="0" y="559"/>
                      </a:moveTo>
                      <a:lnTo>
                        <a:pt x="31" y="642"/>
                      </a:lnTo>
                      <a:lnTo>
                        <a:pt x="82" y="670"/>
                      </a:lnTo>
                      <a:lnTo>
                        <a:pt x="125" y="637"/>
                      </a:lnTo>
                      <a:lnTo>
                        <a:pt x="125" y="712"/>
                      </a:lnTo>
                      <a:lnTo>
                        <a:pt x="157" y="712"/>
                      </a:lnTo>
                      <a:lnTo>
                        <a:pt x="203" y="716"/>
                      </a:lnTo>
                      <a:lnTo>
                        <a:pt x="316" y="651"/>
                      </a:lnTo>
                      <a:lnTo>
                        <a:pt x="327" y="751"/>
                      </a:lnTo>
                      <a:lnTo>
                        <a:pt x="499" y="831"/>
                      </a:lnTo>
                      <a:lnTo>
                        <a:pt x="523" y="949"/>
                      </a:lnTo>
                      <a:lnTo>
                        <a:pt x="588" y="953"/>
                      </a:lnTo>
                      <a:lnTo>
                        <a:pt x="611" y="1032"/>
                      </a:lnTo>
                      <a:lnTo>
                        <a:pt x="598" y="1123"/>
                      </a:lnTo>
                      <a:lnTo>
                        <a:pt x="606" y="1214"/>
                      </a:lnTo>
                      <a:lnTo>
                        <a:pt x="689" y="1227"/>
                      </a:lnTo>
                      <a:lnTo>
                        <a:pt x="699" y="1289"/>
                      </a:lnTo>
                      <a:lnTo>
                        <a:pt x="740" y="1302"/>
                      </a:lnTo>
                      <a:lnTo>
                        <a:pt x="734" y="1379"/>
                      </a:lnTo>
                      <a:lnTo>
                        <a:pt x="760" y="1381"/>
                      </a:lnTo>
                      <a:lnTo>
                        <a:pt x="766" y="1449"/>
                      </a:lnTo>
                      <a:lnTo>
                        <a:pt x="617" y="1598"/>
                      </a:lnTo>
                      <a:lnTo>
                        <a:pt x="648" y="1590"/>
                      </a:lnTo>
                      <a:lnTo>
                        <a:pt x="760" y="1684"/>
                      </a:lnTo>
                      <a:lnTo>
                        <a:pt x="785" y="1721"/>
                      </a:lnTo>
                      <a:lnTo>
                        <a:pt x="775" y="1768"/>
                      </a:lnTo>
                      <a:lnTo>
                        <a:pt x="959" y="1503"/>
                      </a:lnTo>
                      <a:lnTo>
                        <a:pt x="969" y="1372"/>
                      </a:lnTo>
                      <a:lnTo>
                        <a:pt x="1112" y="1252"/>
                      </a:lnTo>
                      <a:lnTo>
                        <a:pt x="1205" y="1252"/>
                      </a:lnTo>
                      <a:lnTo>
                        <a:pt x="1245" y="1210"/>
                      </a:lnTo>
                      <a:lnTo>
                        <a:pt x="1320" y="1009"/>
                      </a:lnTo>
                      <a:lnTo>
                        <a:pt x="1330" y="811"/>
                      </a:lnTo>
                      <a:lnTo>
                        <a:pt x="1473" y="623"/>
                      </a:lnTo>
                      <a:lnTo>
                        <a:pt x="1487" y="541"/>
                      </a:lnTo>
                      <a:lnTo>
                        <a:pt x="1465" y="459"/>
                      </a:lnTo>
                      <a:lnTo>
                        <a:pt x="1406" y="449"/>
                      </a:lnTo>
                      <a:lnTo>
                        <a:pt x="1309" y="363"/>
                      </a:lnTo>
                      <a:lnTo>
                        <a:pt x="1120" y="347"/>
                      </a:lnTo>
                      <a:lnTo>
                        <a:pt x="1105" y="295"/>
                      </a:lnTo>
                      <a:lnTo>
                        <a:pt x="1019" y="256"/>
                      </a:lnTo>
                      <a:lnTo>
                        <a:pt x="983" y="257"/>
                      </a:lnTo>
                      <a:lnTo>
                        <a:pt x="932" y="336"/>
                      </a:lnTo>
                      <a:lnTo>
                        <a:pt x="931" y="309"/>
                      </a:lnTo>
                      <a:lnTo>
                        <a:pt x="852" y="321"/>
                      </a:lnTo>
                      <a:lnTo>
                        <a:pt x="886" y="307"/>
                      </a:lnTo>
                      <a:lnTo>
                        <a:pt x="854" y="245"/>
                      </a:lnTo>
                      <a:lnTo>
                        <a:pt x="914" y="160"/>
                      </a:lnTo>
                      <a:lnTo>
                        <a:pt x="851" y="50"/>
                      </a:lnTo>
                      <a:lnTo>
                        <a:pt x="796" y="137"/>
                      </a:lnTo>
                      <a:lnTo>
                        <a:pt x="744" y="132"/>
                      </a:lnTo>
                      <a:lnTo>
                        <a:pt x="660" y="144"/>
                      </a:lnTo>
                      <a:lnTo>
                        <a:pt x="554" y="161"/>
                      </a:lnTo>
                      <a:lnTo>
                        <a:pt x="531" y="115"/>
                      </a:lnTo>
                      <a:lnTo>
                        <a:pt x="538" y="31"/>
                      </a:lnTo>
                      <a:lnTo>
                        <a:pt x="509" y="0"/>
                      </a:lnTo>
                      <a:lnTo>
                        <a:pt x="409" y="53"/>
                      </a:lnTo>
                      <a:lnTo>
                        <a:pt x="347" y="37"/>
                      </a:lnTo>
                      <a:lnTo>
                        <a:pt x="363" y="122"/>
                      </a:lnTo>
                      <a:lnTo>
                        <a:pt x="401" y="133"/>
                      </a:lnTo>
                      <a:lnTo>
                        <a:pt x="306" y="192"/>
                      </a:lnTo>
                      <a:lnTo>
                        <a:pt x="265" y="171"/>
                      </a:lnTo>
                      <a:lnTo>
                        <a:pt x="243" y="141"/>
                      </a:lnTo>
                      <a:lnTo>
                        <a:pt x="155" y="157"/>
                      </a:lnTo>
                      <a:lnTo>
                        <a:pt x="181" y="202"/>
                      </a:lnTo>
                      <a:lnTo>
                        <a:pt x="144" y="205"/>
                      </a:lnTo>
                      <a:lnTo>
                        <a:pt x="165" y="284"/>
                      </a:lnTo>
                      <a:lnTo>
                        <a:pt x="148" y="410"/>
                      </a:lnTo>
                      <a:lnTo>
                        <a:pt x="51" y="458"/>
                      </a:lnTo>
                      <a:lnTo>
                        <a:pt x="0" y="559"/>
                      </a:lnTo>
                      <a:close/>
                    </a:path>
                  </a:pathLst>
                </a:custGeom>
                <a:grpFill/>
                <a:ln w="6350">
                  <a:solidFill>
                    <a:schemeClr val="tx1">
                      <a:lumMod val="50000"/>
                      <a:lumOff val="50000"/>
                    </a:schemeClr>
                  </a:solidFill>
                  <a:round/>
                  <a:headEnd/>
                  <a:tailEnd/>
                </a:ln>
              </p:spPr>
              <p:txBody>
                <a:bodyPr/>
                <a:lstStyle/>
                <a:p>
                  <a:pPr defTabSz="914087">
                    <a:defRPr/>
                  </a:pPr>
                  <a:endParaRPr lang="en-US" sz="1200" kern="0">
                    <a:latin typeface="Arial" pitchFamily="34" charset="0"/>
                    <a:ea typeface="微软雅黑" pitchFamily="34" charset="-122"/>
                    <a:cs typeface="Arial" pitchFamily="34" charset="0"/>
                  </a:endParaRPr>
                </a:p>
              </p:txBody>
            </p:sp>
            <p:sp>
              <p:nvSpPr>
                <p:cNvPr id="298" name="Freeform 255">
                  <a:extLst>
                    <a:ext uri="{FF2B5EF4-FFF2-40B4-BE49-F238E27FC236}">
                      <a16:creationId xmlns:a16="http://schemas.microsoft.com/office/drawing/2014/main" id="{655BB2A0-B79B-6C43-9777-1E692285DB83}"/>
                    </a:ext>
                  </a:extLst>
                </p:cNvPr>
                <p:cNvSpPr>
                  <a:spLocks/>
                </p:cNvSpPr>
                <p:nvPr/>
              </p:nvSpPr>
              <p:spPr bwMode="auto">
                <a:xfrm>
                  <a:off x="1995" y="2849"/>
                  <a:ext cx="8" cy="33"/>
                </a:xfrm>
                <a:custGeom>
                  <a:avLst/>
                  <a:gdLst>
                    <a:gd name="T0" fmla="*/ 0 w 31"/>
                    <a:gd name="T1" fmla="*/ 1 h 115"/>
                    <a:gd name="T2" fmla="*/ 0 w 31"/>
                    <a:gd name="T3" fmla="*/ 3 h 115"/>
                    <a:gd name="T4" fmla="*/ 1 w 31"/>
                    <a:gd name="T5" fmla="*/ 0 h 115"/>
                    <a:gd name="T6" fmla="*/ 0 w 31"/>
                    <a:gd name="T7" fmla="*/ 1 h 115"/>
                    <a:gd name="T8" fmla="*/ 0 60000 65536"/>
                    <a:gd name="T9" fmla="*/ 0 60000 65536"/>
                    <a:gd name="T10" fmla="*/ 0 60000 65536"/>
                    <a:gd name="T11" fmla="*/ 0 60000 65536"/>
                    <a:gd name="T12" fmla="*/ 0 w 31"/>
                    <a:gd name="T13" fmla="*/ 0 h 115"/>
                    <a:gd name="T14" fmla="*/ 31 w 31"/>
                    <a:gd name="T15" fmla="*/ 115 h 115"/>
                  </a:gdLst>
                  <a:ahLst/>
                  <a:cxnLst>
                    <a:cxn ang="T8">
                      <a:pos x="T0" y="T1"/>
                    </a:cxn>
                    <a:cxn ang="T9">
                      <a:pos x="T2" y="T3"/>
                    </a:cxn>
                    <a:cxn ang="T10">
                      <a:pos x="T4" y="T5"/>
                    </a:cxn>
                    <a:cxn ang="T11">
                      <a:pos x="T6" y="T7"/>
                    </a:cxn>
                  </a:cxnLst>
                  <a:rect l="T12" t="T13" r="T14" b="T15"/>
                  <a:pathLst>
                    <a:path w="31" h="115">
                      <a:moveTo>
                        <a:pt x="0" y="25"/>
                      </a:moveTo>
                      <a:lnTo>
                        <a:pt x="11" y="115"/>
                      </a:lnTo>
                      <a:lnTo>
                        <a:pt x="31" y="0"/>
                      </a:lnTo>
                      <a:lnTo>
                        <a:pt x="0" y="25"/>
                      </a:lnTo>
                      <a:close/>
                    </a:path>
                  </a:pathLst>
                </a:custGeom>
                <a:grpFill/>
                <a:ln w="6350">
                  <a:solidFill>
                    <a:schemeClr val="tx1">
                      <a:lumMod val="50000"/>
                      <a:lumOff val="50000"/>
                    </a:schemeClr>
                  </a:solidFill>
                  <a:round/>
                  <a:headEnd/>
                  <a:tailEnd/>
                </a:ln>
              </p:spPr>
              <p:txBody>
                <a:bodyPr/>
                <a:lstStyle/>
                <a:p>
                  <a:pPr defTabSz="914087">
                    <a:defRPr/>
                  </a:pPr>
                  <a:endParaRPr lang="en-US" sz="1200" kern="0">
                    <a:latin typeface="Arial" pitchFamily="34" charset="0"/>
                    <a:ea typeface="微软雅黑" pitchFamily="34" charset="-122"/>
                    <a:cs typeface="Arial" pitchFamily="34" charset="0"/>
                  </a:endParaRPr>
                </a:p>
              </p:txBody>
            </p:sp>
            <p:sp>
              <p:nvSpPr>
                <p:cNvPr id="299" name="Freeform 256">
                  <a:extLst>
                    <a:ext uri="{FF2B5EF4-FFF2-40B4-BE49-F238E27FC236}">
                      <a16:creationId xmlns:a16="http://schemas.microsoft.com/office/drawing/2014/main" id="{9543C1AA-8D5E-F947-9E73-F2F8E670369D}"/>
                    </a:ext>
                  </a:extLst>
                </p:cNvPr>
                <p:cNvSpPr>
                  <a:spLocks/>
                </p:cNvSpPr>
                <p:nvPr/>
              </p:nvSpPr>
              <p:spPr bwMode="auto">
                <a:xfrm>
                  <a:off x="1430" y="1975"/>
                  <a:ext cx="929" cy="549"/>
                </a:xfrm>
                <a:custGeom>
                  <a:avLst/>
                  <a:gdLst>
                    <a:gd name="T0" fmla="*/ 6 w 3259"/>
                    <a:gd name="T1" fmla="*/ 5 h 1930"/>
                    <a:gd name="T2" fmla="*/ 9 w 3259"/>
                    <a:gd name="T3" fmla="*/ 5 h 1930"/>
                    <a:gd name="T4" fmla="*/ 13 w 3259"/>
                    <a:gd name="T5" fmla="*/ 5 h 1930"/>
                    <a:gd name="T6" fmla="*/ 21 w 3259"/>
                    <a:gd name="T7" fmla="*/ 5 h 1930"/>
                    <a:gd name="T8" fmla="*/ 23 w 3259"/>
                    <a:gd name="T9" fmla="*/ 7 h 1930"/>
                    <a:gd name="T10" fmla="*/ 30 w 3259"/>
                    <a:gd name="T11" fmla="*/ 9 h 1930"/>
                    <a:gd name="T12" fmla="*/ 29 w 3259"/>
                    <a:gd name="T13" fmla="*/ 7 h 1930"/>
                    <a:gd name="T14" fmla="*/ 34 w 3259"/>
                    <a:gd name="T15" fmla="*/ 8 h 1930"/>
                    <a:gd name="T16" fmla="*/ 39 w 3259"/>
                    <a:gd name="T17" fmla="*/ 7 h 1930"/>
                    <a:gd name="T18" fmla="*/ 39 w 3259"/>
                    <a:gd name="T19" fmla="*/ 7 h 1930"/>
                    <a:gd name="T20" fmla="*/ 40 w 3259"/>
                    <a:gd name="T21" fmla="*/ 7 h 1930"/>
                    <a:gd name="T22" fmla="*/ 42 w 3259"/>
                    <a:gd name="T23" fmla="*/ 5 h 1930"/>
                    <a:gd name="T24" fmla="*/ 40 w 3259"/>
                    <a:gd name="T25" fmla="*/ 0 h 1930"/>
                    <a:gd name="T26" fmla="*/ 43 w 3259"/>
                    <a:gd name="T27" fmla="*/ 3 h 1930"/>
                    <a:gd name="T28" fmla="*/ 44 w 3259"/>
                    <a:gd name="T29" fmla="*/ 5 h 1930"/>
                    <a:gd name="T30" fmla="*/ 47 w 3259"/>
                    <a:gd name="T31" fmla="*/ 7 h 1930"/>
                    <a:gd name="T32" fmla="*/ 49 w 3259"/>
                    <a:gd name="T33" fmla="*/ 6 h 1930"/>
                    <a:gd name="T34" fmla="*/ 53 w 3259"/>
                    <a:gd name="T35" fmla="*/ 5 h 1930"/>
                    <a:gd name="T36" fmla="*/ 53 w 3259"/>
                    <a:gd name="T37" fmla="*/ 9 h 1930"/>
                    <a:gd name="T38" fmla="*/ 48 w 3259"/>
                    <a:gd name="T39" fmla="*/ 10 h 1930"/>
                    <a:gd name="T40" fmla="*/ 46 w 3259"/>
                    <a:gd name="T41" fmla="*/ 12 h 1930"/>
                    <a:gd name="T42" fmla="*/ 44 w 3259"/>
                    <a:gd name="T43" fmla="*/ 15 h 1930"/>
                    <a:gd name="T44" fmla="*/ 43 w 3259"/>
                    <a:gd name="T45" fmla="*/ 16 h 1930"/>
                    <a:gd name="T46" fmla="*/ 41 w 3259"/>
                    <a:gd name="T47" fmla="*/ 18 h 1930"/>
                    <a:gd name="T48" fmla="*/ 43 w 3259"/>
                    <a:gd name="T49" fmla="*/ 24 h 1930"/>
                    <a:gd name="T50" fmla="*/ 49 w 3259"/>
                    <a:gd name="T51" fmla="*/ 28 h 1930"/>
                    <a:gd name="T52" fmla="*/ 52 w 3259"/>
                    <a:gd name="T53" fmla="*/ 31 h 1930"/>
                    <a:gd name="T54" fmla="*/ 54 w 3259"/>
                    <a:gd name="T55" fmla="*/ 33 h 1930"/>
                    <a:gd name="T56" fmla="*/ 57 w 3259"/>
                    <a:gd name="T57" fmla="*/ 26 h 1930"/>
                    <a:gd name="T58" fmla="*/ 56 w 3259"/>
                    <a:gd name="T59" fmla="*/ 21 h 1930"/>
                    <a:gd name="T60" fmla="*/ 56 w 3259"/>
                    <a:gd name="T61" fmla="*/ 18 h 1930"/>
                    <a:gd name="T62" fmla="*/ 59 w 3259"/>
                    <a:gd name="T63" fmla="*/ 16 h 1930"/>
                    <a:gd name="T64" fmla="*/ 63 w 3259"/>
                    <a:gd name="T65" fmla="*/ 20 h 1930"/>
                    <a:gd name="T66" fmla="*/ 62 w 3259"/>
                    <a:gd name="T67" fmla="*/ 22 h 1930"/>
                    <a:gd name="T68" fmla="*/ 65 w 3259"/>
                    <a:gd name="T69" fmla="*/ 22 h 1930"/>
                    <a:gd name="T70" fmla="*/ 67 w 3259"/>
                    <a:gd name="T71" fmla="*/ 21 h 1930"/>
                    <a:gd name="T72" fmla="*/ 68 w 3259"/>
                    <a:gd name="T73" fmla="*/ 22 h 1930"/>
                    <a:gd name="T74" fmla="*/ 69 w 3259"/>
                    <a:gd name="T75" fmla="*/ 22 h 1930"/>
                    <a:gd name="T76" fmla="*/ 70 w 3259"/>
                    <a:gd name="T77" fmla="*/ 24 h 1930"/>
                    <a:gd name="T78" fmla="*/ 70 w 3259"/>
                    <a:gd name="T79" fmla="*/ 26 h 1930"/>
                    <a:gd name="T80" fmla="*/ 74 w 3259"/>
                    <a:gd name="T81" fmla="*/ 28 h 1930"/>
                    <a:gd name="T82" fmla="*/ 74 w 3259"/>
                    <a:gd name="T83" fmla="*/ 30 h 1930"/>
                    <a:gd name="T84" fmla="*/ 76 w 3259"/>
                    <a:gd name="T85" fmla="*/ 31 h 1930"/>
                    <a:gd name="T86" fmla="*/ 62 w 3259"/>
                    <a:gd name="T87" fmla="*/ 38 h 1930"/>
                    <a:gd name="T88" fmla="*/ 66 w 3259"/>
                    <a:gd name="T89" fmla="*/ 37 h 1930"/>
                    <a:gd name="T90" fmla="*/ 70 w 3259"/>
                    <a:gd name="T91" fmla="*/ 40 h 1930"/>
                    <a:gd name="T92" fmla="*/ 71 w 3259"/>
                    <a:gd name="T93" fmla="*/ 40 h 1930"/>
                    <a:gd name="T94" fmla="*/ 69 w 3259"/>
                    <a:gd name="T95" fmla="*/ 40 h 1930"/>
                    <a:gd name="T96" fmla="*/ 65 w 3259"/>
                    <a:gd name="T97" fmla="*/ 40 h 1930"/>
                    <a:gd name="T98" fmla="*/ 58 w 3259"/>
                    <a:gd name="T99" fmla="*/ 41 h 1930"/>
                    <a:gd name="T100" fmla="*/ 55 w 3259"/>
                    <a:gd name="T101" fmla="*/ 43 h 1930"/>
                    <a:gd name="T102" fmla="*/ 52 w 3259"/>
                    <a:gd name="T103" fmla="*/ 43 h 1930"/>
                    <a:gd name="T104" fmla="*/ 54 w 3259"/>
                    <a:gd name="T105" fmla="*/ 41 h 1930"/>
                    <a:gd name="T106" fmla="*/ 50 w 3259"/>
                    <a:gd name="T107" fmla="*/ 37 h 1930"/>
                    <a:gd name="T108" fmla="*/ 48 w 3259"/>
                    <a:gd name="T109" fmla="*/ 36 h 1930"/>
                    <a:gd name="T110" fmla="*/ 41 w 3259"/>
                    <a:gd name="T111" fmla="*/ 35 h 1930"/>
                    <a:gd name="T112" fmla="*/ 15 w 3259"/>
                    <a:gd name="T113" fmla="*/ 34 h 1930"/>
                    <a:gd name="T114" fmla="*/ 11 w 3259"/>
                    <a:gd name="T115" fmla="*/ 31 h 1930"/>
                    <a:gd name="T116" fmla="*/ 10 w 3259"/>
                    <a:gd name="T117" fmla="*/ 26 h 1930"/>
                    <a:gd name="T118" fmla="*/ 3 w 3259"/>
                    <a:gd name="T119" fmla="*/ 21 h 1930"/>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3259"/>
                    <a:gd name="T181" fmla="*/ 0 h 1930"/>
                    <a:gd name="T182" fmla="*/ 3259 w 3259"/>
                    <a:gd name="T183" fmla="*/ 1930 h 1930"/>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3259" h="1930">
                      <a:moveTo>
                        <a:pt x="0" y="855"/>
                      </a:moveTo>
                      <a:lnTo>
                        <a:pt x="0" y="178"/>
                      </a:lnTo>
                      <a:lnTo>
                        <a:pt x="260" y="266"/>
                      </a:lnTo>
                      <a:lnTo>
                        <a:pt x="243" y="231"/>
                      </a:lnTo>
                      <a:lnTo>
                        <a:pt x="271" y="210"/>
                      </a:lnTo>
                      <a:lnTo>
                        <a:pt x="432" y="135"/>
                      </a:lnTo>
                      <a:lnTo>
                        <a:pt x="308" y="226"/>
                      </a:lnTo>
                      <a:lnTo>
                        <a:pt x="377" y="200"/>
                      </a:lnTo>
                      <a:lnTo>
                        <a:pt x="377" y="218"/>
                      </a:lnTo>
                      <a:lnTo>
                        <a:pt x="511" y="137"/>
                      </a:lnTo>
                      <a:lnTo>
                        <a:pt x="493" y="111"/>
                      </a:lnTo>
                      <a:lnTo>
                        <a:pt x="580" y="207"/>
                      </a:lnTo>
                      <a:lnTo>
                        <a:pt x="636" y="151"/>
                      </a:lnTo>
                      <a:lnTo>
                        <a:pt x="630" y="207"/>
                      </a:lnTo>
                      <a:lnTo>
                        <a:pt x="699" y="168"/>
                      </a:lnTo>
                      <a:lnTo>
                        <a:pt x="891" y="235"/>
                      </a:lnTo>
                      <a:lnTo>
                        <a:pt x="981" y="234"/>
                      </a:lnTo>
                      <a:lnTo>
                        <a:pt x="1029" y="275"/>
                      </a:lnTo>
                      <a:lnTo>
                        <a:pt x="972" y="310"/>
                      </a:lnTo>
                      <a:lnTo>
                        <a:pt x="1006" y="323"/>
                      </a:lnTo>
                      <a:lnTo>
                        <a:pt x="1181" y="306"/>
                      </a:lnTo>
                      <a:lnTo>
                        <a:pt x="1255" y="364"/>
                      </a:lnTo>
                      <a:lnTo>
                        <a:pt x="1268" y="402"/>
                      </a:lnTo>
                      <a:lnTo>
                        <a:pt x="1286" y="376"/>
                      </a:lnTo>
                      <a:lnTo>
                        <a:pt x="1255" y="323"/>
                      </a:lnTo>
                      <a:lnTo>
                        <a:pt x="1339" y="260"/>
                      </a:lnTo>
                      <a:lnTo>
                        <a:pt x="1256" y="300"/>
                      </a:lnTo>
                      <a:lnTo>
                        <a:pt x="1231" y="281"/>
                      </a:lnTo>
                      <a:lnTo>
                        <a:pt x="1330" y="234"/>
                      </a:lnTo>
                      <a:lnTo>
                        <a:pt x="1383" y="302"/>
                      </a:lnTo>
                      <a:lnTo>
                        <a:pt x="1441" y="300"/>
                      </a:lnTo>
                      <a:lnTo>
                        <a:pt x="1474" y="331"/>
                      </a:lnTo>
                      <a:lnTo>
                        <a:pt x="1628" y="323"/>
                      </a:lnTo>
                      <a:lnTo>
                        <a:pt x="1622" y="302"/>
                      </a:lnTo>
                      <a:lnTo>
                        <a:pt x="1668" y="342"/>
                      </a:lnTo>
                      <a:lnTo>
                        <a:pt x="1674" y="310"/>
                      </a:lnTo>
                      <a:lnTo>
                        <a:pt x="1639" y="321"/>
                      </a:lnTo>
                      <a:lnTo>
                        <a:pt x="1614" y="279"/>
                      </a:lnTo>
                      <a:lnTo>
                        <a:pt x="1672" y="275"/>
                      </a:lnTo>
                      <a:lnTo>
                        <a:pt x="1691" y="306"/>
                      </a:lnTo>
                      <a:lnTo>
                        <a:pt x="1714" y="296"/>
                      </a:lnTo>
                      <a:lnTo>
                        <a:pt x="1706" y="345"/>
                      </a:lnTo>
                      <a:lnTo>
                        <a:pt x="1746" y="369"/>
                      </a:lnTo>
                      <a:lnTo>
                        <a:pt x="1734" y="302"/>
                      </a:lnTo>
                      <a:lnTo>
                        <a:pt x="1810" y="262"/>
                      </a:lnTo>
                      <a:lnTo>
                        <a:pt x="1790" y="231"/>
                      </a:lnTo>
                      <a:lnTo>
                        <a:pt x="1768" y="253"/>
                      </a:lnTo>
                      <a:lnTo>
                        <a:pt x="1808" y="196"/>
                      </a:lnTo>
                      <a:lnTo>
                        <a:pt x="1696" y="154"/>
                      </a:lnTo>
                      <a:lnTo>
                        <a:pt x="1707" y="55"/>
                      </a:lnTo>
                      <a:lnTo>
                        <a:pt x="1734" y="57"/>
                      </a:lnTo>
                      <a:lnTo>
                        <a:pt x="1752" y="0"/>
                      </a:lnTo>
                      <a:lnTo>
                        <a:pt x="1832" y="55"/>
                      </a:lnTo>
                      <a:lnTo>
                        <a:pt x="1834" y="92"/>
                      </a:lnTo>
                      <a:lnTo>
                        <a:pt x="1891" y="143"/>
                      </a:lnTo>
                      <a:lnTo>
                        <a:pt x="1853" y="142"/>
                      </a:lnTo>
                      <a:lnTo>
                        <a:pt x="1869" y="160"/>
                      </a:lnTo>
                      <a:lnTo>
                        <a:pt x="1847" y="181"/>
                      </a:lnTo>
                      <a:lnTo>
                        <a:pt x="1913" y="196"/>
                      </a:lnTo>
                      <a:lnTo>
                        <a:pt x="1896" y="207"/>
                      </a:lnTo>
                      <a:lnTo>
                        <a:pt x="1935" y="291"/>
                      </a:lnTo>
                      <a:lnTo>
                        <a:pt x="1971" y="216"/>
                      </a:lnTo>
                      <a:lnTo>
                        <a:pt x="2017" y="243"/>
                      </a:lnTo>
                      <a:lnTo>
                        <a:pt x="2029" y="295"/>
                      </a:lnTo>
                      <a:lnTo>
                        <a:pt x="2007" y="310"/>
                      </a:lnTo>
                      <a:lnTo>
                        <a:pt x="2051" y="369"/>
                      </a:lnTo>
                      <a:lnTo>
                        <a:pt x="2077" y="356"/>
                      </a:lnTo>
                      <a:lnTo>
                        <a:pt x="2112" y="261"/>
                      </a:lnTo>
                      <a:lnTo>
                        <a:pt x="2152" y="252"/>
                      </a:lnTo>
                      <a:lnTo>
                        <a:pt x="2122" y="172"/>
                      </a:lnTo>
                      <a:lnTo>
                        <a:pt x="2229" y="180"/>
                      </a:lnTo>
                      <a:lnTo>
                        <a:pt x="2276" y="226"/>
                      </a:lnTo>
                      <a:lnTo>
                        <a:pt x="2258" y="249"/>
                      </a:lnTo>
                      <a:lnTo>
                        <a:pt x="2280" y="261"/>
                      </a:lnTo>
                      <a:lnTo>
                        <a:pt x="2230" y="276"/>
                      </a:lnTo>
                      <a:lnTo>
                        <a:pt x="2274" y="379"/>
                      </a:lnTo>
                      <a:lnTo>
                        <a:pt x="2203" y="431"/>
                      </a:lnTo>
                      <a:lnTo>
                        <a:pt x="2176" y="408"/>
                      </a:lnTo>
                      <a:lnTo>
                        <a:pt x="2186" y="444"/>
                      </a:lnTo>
                      <a:lnTo>
                        <a:pt x="2078" y="419"/>
                      </a:lnTo>
                      <a:lnTo>
                        <a:pt x="2101" y="453"/>
                      </a:lnTo>
                      <a:lnTo>
                        <a:pt x="2060" y="504"/>
                      </a:lnTo>
                      <a:lnTo>
                        <a:pt x="1945" y="464"/>
                      </a:lnTo>
                      <a:lnTo>
                        <a:pt x="1987" y="507"/>
                      </a:lnTo>
                      <a:lnTo>
                        <a:pt x="2067" y="515"/>
                      </a:lnTo>
                      <a:lnTo>
                        <a:pt x="2012" y="599"/>
                      </a:lnTo>
                      <a:lnTo>
                        <a:pt x="1953" y="595"/>
                      </a:lnTo>
                      <a:lnTo>
                        <a:pt x="1924" y="640"/>
                      </a:lnTo>
                      <a:lnTo>
                        <a:pt x="1818" y="603"/>
                      </a:lnTo>
                      <a:lnTo>
                        <a:pt x="1913" y="640"/>
                      </a:lnTo>
                      <a:lnTo>
                        <a:pt x="1928" y="675"/>
                      </a:lnTo>
                      <a:lnTo>
                        <a:pt x="1853" y="688"/>
                      </a:lnTo>
                      <a:lnTo>
                        <a:pt x="1869" y="698"/>
                      </a:lnTo>
                      <a:lnTo>
                        <a:pt x="1848" y="701"/>
                      </a:lnTo>
                      <a:lnTo>
                        <a:pt x="1848" y="736"/>
                      </a:lnTo>
                      <a:lnTo>
                        <a:pt x="1769" y="783"/>
                      </a:lnTo>
                      <a:lnTo>
                        <a:pt x="1757" y="937"/>
                      </a:lnTo>
                      <a:lnTo>
                        <a:pt x="1785" y="973"/>
                      </a:lnTo>
                      <a:lnTo>
                        <a:pt x="1826" y="952"/>
                      </a:lnTo>
                      <a:lnTo>
                        <a:pt x="1846" y="1070"/>
                      </a:lnTo>
                      <a:lnTo>
                        <a:pt x="1905" y="1047"/>
                      </a:lnTo>
                      <a:lnTo>
                        <a:pt x="1978" y="1079"/>
                      </a:lnTo>
                      <a:lnTo>
                        <a:pt x="2123" y="1166"/>
                      </a:lnTo>
                      <a:lnTo>
                        <a:pt x="2112" y="1200"/>
                      </a:lnTo>
                      <a:lnTo>
                        <a:pt x="2128" y="1175"/>
                      </a:lnTo>
                      <a:lnTo>
                        <a:pt x="2238" y="1184"/>
                      </a:lnTo>
                      <a:lnTo>
                        <a:pt x="2238" y="1311"/>
                      </a:lnTo>
                      <a:lnTo>
                        <a:pt x="2271" y="1355"/>
                      </a:lnTo>
                      <a:lnTo>
                        <a:pt x="2248" y="1365"/>
                      </a:lnTo>
                      <a:lnTo>
                        <a:pt x="2302" y="1388"/>
                      </a:lnTo>
                      <a:lnTo>
                        <a:pt x="2287" y="1428"/>
                      </a:lnTo>
                      <a:lnTo>
                        <a:pt x="2341" y="1426"/>
                      </a:lnTo>
                      <a:lnTo>
                        <a:pt x="2412" y="1358"/>
                      </a:lnTo>
                      <a:lnTo>
                        <a:pt x="2379" y="1342"/>
                      </a:lnTo>
                      <a:lnTo>
                        <a:pt x="2341" y="1219"/>
                      </a:lnTo>
                      <a:lnTo>
                        <a:pt x="2474" y="1112"/>
                      </a:lnTo>
                      <a:lnTo>
                        <a:pt x="2456" y="1112"/>
                      </a:lnTo>
                      <a:lnTo>
                        <a:pt x="2424" y="985"/>
                      </a:lnTo>
                      <a:lnTo>
                        <a:pt x="2375" y="952"/>
                      </a:lnTo>
                      <a:lnTo>
                        <a:pt x="2440" y="899"/>
                      </a:lnTo>
                      <a:lnTo>
                        <a:pt x="2418" y="871"/>
                      </a:lnTo>
                      <a:lnTo>
                        <a:pt x="2426" y="825"/>
                      </a:lnTo>
                      <a:lnTo>
                        <a:pt x="2401" y="818"/>
                      </a:lnTo>
                      <a:lnTo>
                        <a:pt x="2426" y="772"/>
                      </a:lnTo>
                      <a:lnTo>
                        <a:pt x="2397" y="741"/>
                      </a:lnTo>
                      <a:lnTo>
                        <a:pt x="2416" y="702"/>
                      </a:lnTo>
                      <a:lnTo>
                        <a:pt x="2516" y="729"/>
                      </a:lnTo>
                      <a:lnTo>
                        <a:pt x="2563" y="706"/>
                      </a:lnTo>
                      <a:lnTo>
                        <a:pt x="2652" y="772"/>
                      </a:lnTo>
                      <a:lnTo>
                        <a:pt x="2652" y="799"/>
                      </a:lnTo>
                      <a:lnTo>
                        <a:pt x="2726" y="803"/>
                      </a:lnTo>
                      <a:lnTo>
                        <a:pt x="2733" y="867"/>
                      </a:lnTo>
                      <a:lnTo>
                        <a:pt x="2666" y="870"/>
                      </a:lnTo>
                      <a:lnTo>
                        <a:pt x="2724" y="881"/>
                      </a:lnTo>
                      <a:lnTo>
                        <a:pt x="2743" y="918"/>
                      </a:lnTo>
                      <a:lnTo>
                        <a:pt x="2681" y="974"/>
                      </a:lnTo>
                      <a:lnTo>
                        <a:pt x="2770" y="947"/>
                      </a:lnTo>
                      <a:lnTo>
                        <a:pt x="2775" y="994"/>
                      </a:lnTo>
                      <a:lnTo>
                        <a:pt x="2736" y="1013"/>
                      </a:lnTo>
                      <a:lnTo>
                        <a:pt x="2792" y="964"/>
                      </a:lnTo>
                      <a:lnTo>
                        <a:pt x="2797" y="996"/>
                      </a:lnTo>
                      <a:lnTo>
                        <a:pt x="2849" y="950"/>
                      </a:lnTo>
                      <a:lnTo>
                        <a:pt x="2860" y="974"/>
                      </a:lnTo>
                      <a:lnTo>
                        <a:pt x="2894" y="906"/>
                      </a:lnTo>
                      <a:lnTo>
                        <a:pt x="2880" y="893"/>
                      </a:lnTo>
                      <a:lnTo>
                        <a:pt x="2922" y="855"/>
                      </a:lnTo>
                      <a:lnTo>
                        <a:pt x="2969" y="927"/>
                      </a:lnTo>
                      <a:lnTo>
                        <a:pt x="2928" y="943"/>
                      </a:lnTo>
                      <a:lnTo>
                        <a:pt x="2974" y="935"/>
                      </a:lnTo>
                      <a:lnTo>
                        <a:pt x="2989" y="963"/>
                      </a:lnTo>
                      <a:lnTo>
                        <a:pt x="2959" y="973"/>
                      </a:lnTo>
                      <a:lnTo>
                        <a:pt x="2997" y="978"/>
                      </a:lnTo>
                      <a:lnTo>
                        <a:pt x="2974" y="998"/>
                      </a:lnTo>
                      <a:lnTo>
                        <a:pt x="2998" y="994"/>
                      </a:lnTo>
                      <a:lnTo>
                        <a:pt x="3019" y="1024"/>
                      </a:lnTo>
                      <a:lnTo>
                        <a:pt x="3006" y="1040"/>
                      </a:lnTo>
                      <a:lnTo>
                        <a:pt x="3042" y="1066"/>
                      </a:lnTo>
                      <a:lnTo>
                        <a:pt x="2983" y="1092"/>
                      </a:lnTo>
                      <a:lnTo>
                        <a:pt x="3025" y="1092"/>
                      </a:lnTo>
                      <a:lnTo>
                        <a:pt x="3017" y="1116"/>
                      </a:lnTo>
                      <a:lnTo>
                        <a:pt x="3082" y="1140"/>
                      </a:lnTo>
                      <a:lnTo>
                        <a:pt x="3104" y="1198"/>
                      </a:lnTo>
                      <a:lnTo>
                        <a:pt x="3130" y="1177"/>
                      </a:lnTo>
                      <a:lnTo>
                        <a:pt x="3193" y="1216"/>
                      </a:lnTo>
                      <a:lnTo>
                        <a:pt x="3053" y="1267"/>
                      </a:lnTo>
                      <a:lnTo>
                        <a:pt x="3082" y="1296"/>
                      </a:lnTo>
                      <a:lnTo>
                        <a:pt x="3199" y="1238"/>
                      </a:lnTo>
                      <a:lnTo>
                        <a:pt x="3199" y="1286"/>
                      </a:lnTo>
                      <a:lnTo>
                        <a:pt x="3255" y="1278"/>
                      </a:lnTo>
                      <a:lnTo>
                        <a:pt x="3259" y="1301"/>
                      </a:lnTo>
                      <a:lnTo>
                        <a:pt x="3235" y="1301"/>
                      </a:lnTo>
                      <a:lnTo>
                        <a:pt x="3259" y="1361"/>
                      </a:lnTo>
                      <a:lnTo>
                        <a:pt x="3092" y="1473"/>
                      </a:lnTo>
                      <a:lnTo>
                        <a:pt x="2857" y="1473"/>
                      </a:lnTo>
                      <a:lnTo>
                        <a:pt x="2754" y="1551"/>
                      </a:lnTo>
                      <a:lnTo>
                        <a:pt x="2671" y="1665"/>
                      </a:lnTo>
                      <a:lnTo>
                        <a:pt x="2754" y="1577"/>
                      </a:lnTo>
                      <a:lnTo>
                        <a:pt x="2882" y="1528"/>
                      </a:lnTo>
                      <a:lnTo>
                        <a:pt x="2928" y="1566"/>
                      </a:lnTo>
                      <a:lnTo>
                        <a:pt x="2844" y="1599"/>
                      </a:lnTo>
                      <a:lnTo>
                        <a:pt x="2914" y="1614"/>
                      </a:lnTo>
                      <a:lnTo>
                        <a:pt x="2894" y="1649"/>
                      </a:lnTo>
                      <a:lnTo>
                        <a:pt x="2945" y="1714"/>
                      </a:lnTo>
                      <a:lnTo>
                        <a:pt x="3046" y="1737"/>
                      </a:lnTo>
                      <a:lnTo>
                        <a:pt x="3076" y="1656"/>
                      </a:lnTo>
                      <a:lnTo>
                        <a:pt x="3076" y="1707"/>
                      </a:lnTo>
                      <a:lnTo>
                        <a:pt x="3098" y="1700"/>
                      </a:lnTo>
                      <a:lnTo>
                        <a:pt x="3052" y="1750"/>
                      </a:lnTo>
                      <a:lnTo>
                        <a:pt x="2934" y="1785"/>
                      </a:lnTo>
                      <a:lnTo>
                        <a:pt x="2890" y="1848"/>
                      </a:lnTo>
                      <a:lnTo>
                        <a:pt x="2860" y="1794"/>
                      </a:lnTo>
                      <a:lnTo>
                        <a:pt x="2973" y="1746"/>
                      </a:lnTo>
                      <a:lnTo>
                        <a:pt x="2914" y="1749"/>
                      </a:lnTo>
                      <a:lnTo>
                        <a:pt x="2922" y="1714"/>
                      </a:lnTo>
                      <a:lnTo>
                        <a:pt x="2826" y="1753"/>
                      </a:lnTo>
                      <a:lnTo>
                        <a:pt x="2797" y="1729"/>
                      </a:lnTo>
                      <a:lnTo>
                        <a:pt x="2797" y="1656"/>
                      </a:lnTo>
                      <a:lnTo>
                        <a:pt x="2735" y="1634"/>
                      </a:lnTo>
                      <a:lnTo>
                        <a:pt x="2687" y="1750"/>
                      </a:lnTo>
                      <a:lnTo>
                        <a:pt x="2493" y="1794"/>
                      </a:lnTo>
                      <a:lnTo>
                        <a:pt x="2358" y="1838"/>
                      </a:lnTo>
                      <a:lnTo>
                        <a:pt x="2339" y="1860"/>
                      </a:lnTo>
                      <a:lnTo>
                        <a:pt x="2366" y="1865"/>
                      </a:lnTo>
                      <a:lnTo>
                        <a:pt x="2373" y="1883"/>
                      </a:lnTo>
                      <a:lnTo>
                        <a:pt x="2210" y="1930"/>
                      </a:lnTo>
                      <a:lnTo>
                        <a:pt x="2218" y="1907"/>
                      </a:lnTo>
                      <a:lnTo>
                        <a:pt x="2230" y="1892"/>
                      </a:lnTo>
                      <a:lnTo>
                        <a:pt x="2237" y="1871"/>
                      </a:lnTo>
                      <a:lnTo>
                        <a:pt x="2263" y="1853"/>
                      </a:lnTo>
                      <a:lnTo>
                        <a:pt x="2265" y="1750"/>
                      </a:lnTo>
                      <a:lnTo>
                        <a:pt x="2296" y="1785"/>
                      </a:lnTo>
                      <a:lnTo>
                        <a:pt x="2342" y="1772"/>
                      </a:lnTo>
                      <a:lnTo>
                        <a:pt x="2300" y="1714"/>
                      </a:lnTo>
                      <a:lnTo>
                        <a:pt x="2162" y="1684"/>
                      </a:lnTo>
                      <a:lnTo>
                        <a:pt x="2155" y="1684"/>
                      </a:lnTo>
                      <a:lnTo>
                        <a:pt x="2139" y="1602"/>
                      </a:lnTo>
                      <a:lnTo>
                        <a:pt x="2112" y="1607"/>
                      </a:lnTo>
                      <a:lnTo>
                        <a:pt x="2088" y="1560"/>
                      </a:lnTo>
                      <a:lnTo>
                        <a:pt x="2060" y="1557"/>
                      </a:lnTo>
                      <a:lnTo>
                        <a:pt x="2060" y="1584"/>
                      </a:lnTo>
                      <a:lnTo>
                        <a:pt x="2020" y="1545"/>
                      </a:lnTo>
                      <a:lnTo>
                        <a:pt x="1956" y="1602"/>
                      </a:lnTo>
                      <a:lnTo>
                        <a:pt x="1773" y="1560"/>
                      </a:lnTo>
                      <a:lnTo>
                        <a:pt x="1753" y="1520"/>
                      </a:lnTo>
                      <a:lnTo>
                        <a:pt x="1752" y="1546"/>
                      </a:lnTo>
                      <a:lnTo>
                        <a:pt x="698" y="1546"/>
                      </a:lnTo>
                      <a:lnTo>
                        <a:pt x="682" y="1501"/>
                      </a:lnTo>
                      <a:lnTo>
                        <a:pt x="626" y="1488"/>
                      </a:lnTo>
                      <a:lnTo>
                        <a:pt x="629" y="1459"/>
                      </a:lnTo>
                      <a:lnTo>
                        <a:pt x="511" y="1422"/>
                      </a:lnTo>
                      <a:lnTo>
                        <a:pt x="525" y="1400"/>
                      </a:lnTo>
                      <a:lnTo>
                        <a:pt x="496" y="1346"/>
                      </a:lnTo>
                      <a:lnTo>
                        <a:pt x="466" y="1342"/>
                      </a:lnTo>
                      <a:lnTo>
                        <a:pt x="403" y="1225"/>
                      </a:lnTo>
                      <a:lnTo>
                        <a:pt x="415" y="1189"/>
                      </a:lnTo>
                      <a:lnTo>
                        <a:pt x="418" y="1127"/>
                      </a:lnTo>
                      <a:lnTo>
                        <a:pt x="347" y="1092"/>
                      </a:lnTo>
                      <a:lnTo>
                        <a:pt x="210" y="887"/>
                      </a:lnTo>
                      <a:lnTo>
                        <a:pt x="135" y="945"/>
                      </a:lnTo>
                      <a:lnTo>
                        <a:pt x="112" y="917"/>
                      </a:lnTo>
                      <a:lnTo>
                        <a:pt x="107" y="912"/>
                      </a:lnTo>
                      <a:lnTo>
                        <a:pt x="72" y="855"/>
                      </a:lnTo>
                      <a:lnTo>
                        <a:pt x="0" y="855"/>
                      </a:lnTo>
                      <a:close/>
                    </a:path>
                  </a:pathLst>
                </a:custGeom>
                <a:grpFill/>
                <a:ln w="6350">
                  <a:solidFill>
                    <a:schemeClr val="tx1">
                      <a:lumMod val="50000"/>
                      <a:lumOff val="50000"/>
                    </a:schemeClr>
                  </a:solidFill>
                  <a:round/>
                  <a:headEnd/>
                  <a:tailEnd/>
                </a:ln>
              </p:spPr>
              <p:txBody>
                <a:bodyPr/>
                <a:lstStyle/>
                <a:p>
                  <a:pPr defTabSz="914087">
                    <a:defRPr/>
                  </a:pPr>
                  <a:endParaRPr lang="en-US" sz="1200" kern="0">
                    <a:latin typeface="Arial" pitchFamily="34" charset="0"/>
                    <a:ea typeface="微软雅黑" pitchFamily="34" charset="-122"/>
                    <a:cs typeface="Arial" pitchFamily="34" charset="0"/>
                  </a:endParaRPr>
                </a:p>
              </p:txBody>
            </p:sp>
            <p:sp>
              <p:nvSpPr>
                <p:cNvPr id="300" name="Freeform 257">
                  <a:extLst>
                    <a:ext uri="{FF2B5EF4-FFF2-40B4-BE49-F238E27FC236}">
                      <a16:creationId xmlns:a16="http://schemas.microsoft.com/office/drawing/2014/main" id="{A38C6EF0-8919-D94B-8E05-03ADA5740BD0}"/>
                    </a:ext>
                  </a:extLst>
                </p:cNvPr>
                <p:cNvSpPr>
                  <a:spLocks/>
                </p:cNvSpPr>
                <p:nvPr/>
              </p:nvSpPr>
              <p:spPr bwMode="auto">
                <a:xfrm>
                  <a:off x="1569" y="2386"/>
                  <a:ext cx="54" cy="36"/>
                </a:xfrm>
                <a:custGeom>
                  <a:avLst/>
                  <a:gdLst>
                    <a:gd name="T0" fmla="*/ 0 w 191"/>
                    <a:gd name="T1" fmla="*/ 0 h 128"/>
                    <a:gd name="T2" fmla="*/ 2 w 191"/>
                    <a:gd name="T3" fmla="*/ 1 h 128"/>
                    <a:gd name="T4" fmla="*/ 4 w 191"/>
                    <a:gd name="T5" fmla="*/ 3 h 128"/>
                    <a:gd name="T6" fmla="*/ 3 w 191"/>
                    <a:gd name="T7" fmla="*/ 3 h 128"/>
                    <a:gd name="T8" fmla="*/ 0 w 191"/>
                    <a:gd name="T9" fmla="*/ 0 h 128"/>
                    <a:gd name="T10" fmla="*/ 0 60000 65536"/>
                    <a:gd name="T11" fmla="*/ 0 60000 65536"/>
                    <a:gd name="T12" fmla="*/ 0 60000 65536"/>
                    <a:gd name="T13" fmla="*/ 0 60000 65536"/>
                    <a:gd name="T14" fmla="*/ 0 60000 65536"/>
                    <a:gd name="T15" fmla="*/ 0 w 191"/>
                    <a:gd name="T16" fmla="*/ 0 h 128"/>
                    <a:gd name="T17" fmla="*/ 191 w 191"/>
                    <a:gd name="T18" fmla="*/ 128 h 128"/>
                  </a:gdLst>
                  <a:ahLst/>
                  <a:cxnLst>
                    <a:cxn ang="T10">
                      <a:pos x="T0" y="T1"/>
                    </a:cxn>
                    <a:cxn ang="T11">
                      <a:pos x="T2" y="T3"/>
                    </a:cxn>
                    <a:cxn ang="T12">
                      <a:pos x="T4" y="T5"/>
                    </a:cxn>
                    <a:cxn ang="T13">
                      <a:pos x="T6" y="T7"/>
                    </a:cxn>
                    <a:cxn ang="T14">
                      <a:pos x="T8" y="T9"/>
                    </a:cxn>
                  </a:cxnLst>
                  <a:rect l="T15" t="T16" r="T17" b="T18"/>
                  <a:pathLst>
                    <a:path w="191" h="128">
                      <a:moveTo>
                        <a:pt x="0" y="0"/>
                      </a:moveTo>
                      <a:lnTo>
                        <a:pt x="103" y="27"/>
                      </a:lnTo>
                      <a:lnTo>
                        <a:pt x="191" y="128"/>
                      </a:lnTo>
                      <a:lnTo>
                        <a:pt x="140" y="109"/>
                      </a:lnTo>
                      <a:lnTo>
                        <a:pt x="0" y="0"/>
                      </a:lnTo>
                      <a:close/>
                    </a:path>
                  </a:pathLst>
                </a:custGeom>
                <a:grpFill/>
                <a:ln w="6350">
                  <a:solidFill>
                    <a:schemeClr val="tx1">
                      <a:lumMod val="50000"/>
                      <a:lumOff val="50000"/>
                    </a:schemeClr>
                  </a:solidFill>
                  <a:round/>
                  <a:headEnd/>
                  <a:tailEnd/>
                </a:ln>
              </p:spPr>
              <p:txBody>
                <a:bodyPr/>
                <a:lstStyle/>
                <a:p>
                  <a:pPr defTabSz="914087">
                    <a:defRPr/>
                  </a:pPr>
                  <a:endParaRPr lang="en-US" sz="1200" kern="0">
                    <a:latin typeface="Arial" pitchFamily="34" charset="0"/>
                    <a:ea typeface="微软雅黑" pitchFamily="34" charset="-122"/>
                    <a:cs typeface="Arial" pitchFamily="34" charset="0"/>
                  </a:endParaRPr>
                </a:p>
              </p:txBody>
            </p:sp>
            <p:sp>
              <p:nvSpPr>
                <p:cNvPr id="301" name="Freeform 258">
                  <a:extLst>
                    <a:ext uri="{FF2B5EF4-FFF2-40B4-BE49-F238E27FC236}">
                      <a16:creationId xmlns:a16="http://schemas.microsoft.com/office/drawing/2014/main" id="{5799113B-6D0E-8F4C-AC89-2DB1A7E66C7B}"/>
                    </a:ext>
                  </a:extLst>
                </p:cNvPr>
                <p:cNvSpPr>
                  <a:spLocks/>
                </p:cNvSpPr>
                <p:nvPr/>
              </p:nvSpPr>
              <p:spPr bwMode="auto">
                <a:xfrm>
                  <a:off x="1594" y="1911"/>
                  <a:ext cx="114" cy="83"/>
                </a:xfrm>
                <a:custGeom>
                  <a:avLst/>
                  <a:gdLst>
                    <a:gd name="T0" fmla="*/ 0 w 399"/>
                    <a:gd name="T1" fmla="*/ 5 h 289"/>
                    <a:gd name="T2" fmla="*/ 0 w 399"/>
                    <a:gd name="T3" fmla="*/ 4 h 289"/>
                    <a:gd name="T4" fmla="*/ 2 w 399"/>
                    <a:gd name="T5" fmla="*/ 1 h 289"/>
                    <a:gd name="T6" fmla="*/ 1 w 399"/>
                    <a:gd name="T7" fmla="*/ 0 h 289"/>
                    <a:gd name="T8" fmla="*/ 4 w 399"/>
                    <a:gd name="T9" fmla="*/ 0 h 289"/>
                    <a:gd name="T10" fmla="*/ 6 w 399"/>
                    <a:gd name="T11" fmla="*/ 1 h 289"/>
                    <a:gd name="T12" fmla="*/ 7 w 399"/>
                    <a:gd name="T13" fmla="*/ 1 h 289"/>
                    <a:gd name="T14" fmla="*/ 9 w 399"/>
                    <a:gd name="T15" fmla="*/ 2 h 289"/>
                    <a:gd name="T16" fmla="*/ 5 w 399"/>
                    <a:gd name="T17" fmla="*/ 5 h 289"/>
                    <a:gd name="T18" fmla="*/ 5 w 399"/>
                    <a:gd name="T19" fmla="*/ 6 h 289"/>
                    <a:gd name="T20" fmla="*/ 3 w 399"/>
                    <a:gd name="T21" fmla="*/ 7 h 289"/>
                    <a:gd name="T22" fmla="*/ 2 w 399"/>
                    <a:gd name="T23" fmla="*/ 6 h 289"/>
                    <a:gd name="T24" fmla="*/ 0 w 399"/>
                    <a:gd name="T25" fmla="*/ 5 h 28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399"/>
                    <a:gd name="T40" fmla="*/ 0 h 289"/>
                    <a:gd name="T41" fmla="*/ 399 w 399"/>
                    <a:gd name="T42" fmla="*/ 289 h 28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399" h="289">
                      <a:moveTo>
                        <a:pt x="0" y="220"/>
                      </a:moveTo>
                      <a:lnTo>
                        <a:pt x="15" y="182"/>
                      </a:lnTo>
                      <a:lnTo>
                        <a:pt x="76" y="63"/>
                      </a:lnTo>
                      <a:lnTo>
                        <a:pt x="47" y="11"/>
                      </a:lnTo>
                      <a:lnTo>
                        <a:pt x="171" y="0"/>
                      </a:lnTo>
                      <a:lnTo>
                        <a:pt x="257" y="48"/>
                      </a:lnTo>
                      <a:lnTo>
                        <a:pt x="312" y="21"/>
                      </a:lnTo>
                      <a:lnTo>
                        <a:pt x="399" y="88"/>
                      </a:lnTo>
                      <a:lnTo>
                        <a:pt x="217" y="195"/>
                      </a:lnTo>
                      <a:lnTo>
                        <a:pt x="200" y="259"/>
                      </a:lnTo>
                      <a:lnTo>
                        <a:pt x="112" y="289"/>
                      </a:lnTo>
                      <a:lnTo>
                        <a:pt x="70" y="239"/>
                      </a:lnTo>
                      <a:lnTo>
                        <a:pt x="0" y="220"/>
                      </a:lnTo>
                      <a:close/>
                    </a:path>
                  </a:pathLst>
                </a:custGeom>
                <a:grpFill/>
                <a:ln w="6350">
                  <a:solidFill>
                    <a:schemeClr val="tx1">
                      <a:lumMod val="50000"/>
                      <a:lumOff val="50000"/>
                    </a:schemeClr>
                  </a:solidFill>
                  <a:round/>
                  <a:headEnd/>
                  <a:tailEnd/>
                </a:ln>
              </p:spPr>
              <p:txBody>
                <a:bodyPr/>
                <a:lstStyle/>
                <a:p>
                  <a:pPr defTabSz="914087">
                    <a:defRPr/>
                  </a:pPr>
                  <a:endParaRPr lang="en-US" sz="1200" kern="0">
                    <a:latin typeface="Arial" pitchFamily="34" charset="0"/>
                    <a:ea typeface="微软雅黑" pitchFamily="34" charset="-122"/>
                    <a:cs typeface="Arial" pitchFamily="34" charset="0"/>
                  </a:endParaRPr>
                </a:p>
              </p:txBody>
            </p:sp>
            <p:sp>
              <p:nvSpPr>
                <p:cNvPr id="302" name="Freeform 259">
                  <a:extLst>
                    <a:ext uri="{FF2B5EF4-FFF2-40B4-BE49-F238E27FC236}">
                      <a16:creationId xmlns:a16="http://schemas.microsoft.com/office/drawing/2014/main" id="{1C5437F2-A2DB-5541-99DF-FD0B77F2299C}"/>
                    </a:ext>
                  </a:extLst>
                </p:cNvPr>
                <p:cNvSpPr>
                  <a:spLocks/>
                </p:cNvSpPr>
                <p:nvPr/>
              </p:nvSpPr>
              <p:spPr bwMode="auto">
                <a:xfrm>
                  <a:off x="1628" y="1835"/>
                  <a:ext cx="79" cy="46"/>
                </a:xfrm>
                <a:custGeom>
                  <a:avLst/>
                  <a:gdLst>
                    <a:gd name="T0" fmla="*/ 0 w 279"/>
                    <a:gd name="T1" fmla="*/ 3 h 161"/>
                    <a:gd name="T2" fmla="*/ 1 w 279"/>
                    <a:gd name="T3" fmla="*/ 3 h 161"/>
                    <a:gd name="T4" fmla="*/ 2 w 279"/>
                    <a:gd name="T5" fmla="*/ 3 h 161"/>
                    <a:gd name="T6" fmla="*/ 2 w 279"/>
                    <a:gd name="T7" fmla="*/ 4 h 161"/>
                    <a:gd name="T8" fmla="*/ 3 w 279"/>
                    <a:gd name="T9" fmla="*/ 3 h 161"/>
                    <a:gd name="T10" fmla="*/ 3 w 279"/>
                    <a:gd name="T11" fmla="*/ 3 h 161"/>
                    <a:gd name="T12" fmla="*/ 3 w 279"/>
                    <a:gd name="T13" fmla="*/ 3 h 161"/>
                    <a:gd name="T14" fmla="*/ 4 w 279"/>
                    <a:gd name="T15" fmla="*/ 2 h 161"/>
                    <a:gd name="T16" fmla="*/ 4 w 279"/>
                    <a:gd name="T17" fmla="*/ 1 h 161"/>
                    <a:gd name="T18" fmla="*/ 5 w 279"/>
                    <a:gd name="T19" fmla="*/ 3 h 161"/>
                    <a:gd name="T20" fmla="*/ 6 w 279"/>
                    <a:gd name="T21" fmla="*/ 2 h 161"/>
                    <a:gd name="T22" fmla="*/ 5 w 279"/>
                    <a:gd name="T23" fmla="*/ 1 h 161"/>
                    <a:gd name="T24" fmla="*/ 6 w 279"/>
                    <a:gd name="T25" fmla="*/ 1 h 161"/>
                    <a:gd name="T26" fmla="*/ 5 w 279"/>
                    <a:gd name="T27" fmla="*/ 0 h 161"/>
                    <a:gd name="T28" fmla="*/ 3 w 279"/>
                    <a:gd name="T29" fmla="*/ 1 h 161"/>
                    <a:gd name="T30" fmla="*/ 0 w 279"/>
                    <a:gd name="T31" fmla="*/ 3 h 16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79"/>
                    <a:gd name="T49" fmla="*/ 0 h 161"/>
                    <a:gd name="T50" fmla="*/ 279 w 279"/>
                    <a:gd name="T51" fmla="*/ 161 h 161"/>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79" h="161">
                      <a:moveTo>
                        <a:pt x="0" y="125"/>
                      </a:moveTo>
                      <a:lnTo>
                        <a:pt x="62" y="148"/>
                      </a:lnTo>
                      <a:lnTo>
                        <a:pt x="78" y="122"/>
                      </a:lnTo>
                      <a:lnTo>
                        <a:pt x="93" y="161"/>
                      </a:lnTo>
                      <a:lnTo>
                        <a:pt x="122" y="146"/>
                      </a:lnTo>
                      <a:lnTo>
                        <a:pt x="116" y="108"/>
                      </a:lnTo>
                      <a:lnTo>
                        <a:pt x="147" y="130"/>
                      </a:lnTo>
                      <a:lnTo>
                        <a:pt x="164" y="72"/>
                      </a:lnTo>
                      <a:lnTo>
                        <a:pt x="189" y="67"/>
                      </a:lnTo>
                      <a:lnTo>
                        <a:pt x="198" y="121"/>
                      </a:lnTo>
                      <a:lnTo>
                        <a:pt x="258" y="80"/>
                      </a:lnTo>
                      <a:lnTo>
                        <a:pt x="241" y="33"/>
                      </a:lnTo>
                      <a:lnTo>
                        <a:pt x="279" y="23"/>
                      </a:lnTo>
                      <a:lnTo>
                        <a:pt x="240" y="0"/>
                      </a:lnTo>
                      <a:lnTo>
                        <a:pt x="136" y="23"/>
                      </a:lnTo>
                      <a:lnTo>
                        <a:pt x="0" y="125"/>
                      </a:lnTo>
                      <a:close/>
                    </a:path>
                  </a:pathLst>
                </a:custGeom>
                <a:grpFill/>
                <a:ln w="6350">
                  <a:solidFill>
                    <a:schemeClr val="tx1">
                      <a:lumMod val="50000"/>
                      <a:lumOff val="50000"/>
                    </a:schemeClr>
                  </a:solidFill>
                  <a:round/>
                  <a:headEnd/>
                  <a:tailEnd/>
                </a:ln>
              </p:spPr>
              <p:txBody>
                <a:bodyPr/>
                <a:lstStyle/>
                <a:p>
                  <a:pPr defTabSz="914087">
                    <a:defRPr/>
                  </a:pPr>
                  <a:endParaRPr lang="en-US" sz="1200" kern="0">
                    <a:latin typeface="Arial" pitchFamily="34" charset="0"/>
                    <a:ea typeface="微软雅黑" pitchFamily="34" charset="-122"/>
                    <a:cs typeface="Arial" pitchFamily="34" charset="0"/>
                  </a:endParaRPr>
                </a:p>
              </p:txBody>
            </p:sp>
            <p:sp>
              <p:nvSpPr>
                <p:cNvPr id="303" name="Freeform 260">
                  <a:extLst>
                    <a:ext uri="{FF2B5EF4-FFF2-40B4-BE49-F238E27FC236}">
                      <a16:creationId xmlns:a16="http://schemas.microsoft.com/office/drawing/2014/main" id="{422A218B-5332-A84A-B28C-997692D8669E}"/>
                    </a:ext>
                  </a:extLst>
                </p:cNvPr>
                <p:cNvSpPr>
                  <a:spLocks/>
                </p:cNvSpPr>
                <p:nvPr/>
              </p:nvSpPr>
              <p:spPr bwMode="auto">
                <a:xfrm>
                  <a:off x="1670" y="1941"/>
                  <a:ext cx="195" cy="112"/>
                </a:xfrm>
                <a:custGeom>
                  <a:avLst/>
                  <a:gdLst>
                    <a:gd name="T0" fmla="*/ 0 w 688"/>
                    <a:gd name="T1" fmla="*/ 3 h 394"/>
                    <a:gd name="T2" fmla="*/ 1 w 688"/>
                    <a:gd name="T3" fmla="*/ 2 h 394"/>
                    <a:gd name="T4" fmla="*/ 0 w 688"/>
                    <a:gd name="T5" fmla="*/ 2 h 394"/>
                    <a:gd name="T6" fmla="*/ 2 w 688"/>
                    <a:gd name="T7" fmla="*/ 1 h 394"/>
                    <a:gd name="T8" fmla="*/ 4 w 688"/>
                    <a:gd name="T9" fmla="*/ 0 h 394"/>
                    <a:gd name="T10" fmla="*/ 4 w 688"/>
                    <a:gd name="T11" fmla="*/ 1 h 394"/>
                    <a:gd name="T12" fmla="*/ 4 w 688"/>
                    <a:gd name="T13" fmla="*/ 1 h 394"/>
                    <a:gd name="T14" fmla="*/ 5 w 688"/>
                    <a:gd name="T15" fmla="*/ 1 h 394"/>
                    <a:gd name="T16" fmla="*/ 7 w 688"/>
                    <a:gd name="T17" fmla="*/ 1 h 394"/>
                    <a:gd name="T18" fmla="*/ 6 w 688"/>
                    <a:gd name="T19" fmla="*/ 2 h 394"/>
                    <a:gd name="T20" fmla="*/ 8 w 688"/>
                    <a:gd name="T21" fmla="*/ 2 h 394"/>
                    <a:gd name="T22" fmla="*/ 7 w 688"/>
                    <a:gd name="T23" fmla="*/ 1 h 394"/>
                    <a:gd name="T24" fmla="*/ 8 w 688"/>
                    <a:gd name="T25" fmla="*/ 1 h 394"/>
                    <a:gd name="T26" fmla="*/ 9 w 688"/>
                    <a:gd name="T27" fmla="*/ 3 h 394"/>
                    <a:gd name="T28" fmla="*/ 10 w 688"/>
                    <a:gd name="T29" fmla="*/ 3 h 394"/>
                    <a:gd name="T30" fmla="*/ 9 w 688"/>
                    <a:gd name="T31" fmla="*/ 0 h 394"/>
                    <a:gd name="T32" fmla="*/ 10 w 688"/>
                    <a:gd name="T33" fmla="*/ 0 h 394"/>
                    <a:gd name="T34" fmla="*/ 12 w 688"/>
                    <a:gd name="T35" fmla="*/ 1 h 394"/>
                    <a:gd name="T36" fmla="*/ 12 w 688"/>
                    <a:gd name="T37" fmla="*/ 4 h 394"/>
                    <a:gd name="T38" fmla="*/ 16 w 688"/>
                    <a:gd name="T39" fmla="*/ 6 h 394"/>
                    <a:gd name="T40" fmla="*/ 16 w 688"/>
                    <a:gd name="T41" fmla="*/ 7 h 394"/>
                    <a:gd name="T42" fmla="*/ 15 w 688"/>
                    <a:gd name="T43" fmla="*/ 7 h 394"/>
                    <a:gd name="T44" fmla="*/ 14 w 688"/>
                    <a:gd name="T45" fmla="*/ 7 h 394"/>
                    <a:gd name="T46" fmla="*/ 15 w 688"/>
                    <a:gd name="T47" fmla="*/ 8 h 394"/>
                    <a:gd name="T48" fmla="*/ 14 w 688"/>
                    <a:gd name="T49" fmla="*/ 9 h 394"/>
                    <a:gd name="T50" fmla="*/ 12 w 688"/>
                    <a:gd name="T51" fmla="*/ 8 h 394"/>
                    <a:gd name="T52" fmla="*/ 11 w 688"/>
                    <a:gd name="T53" fmla="*/ 7 h 394"/>
                    <a:gd name="T54" fmla="*/ 8 w 688"/>
                    <a:gd name="T55" fmla="*/ 9 h 394"/>
                    <a:gd name="T56" fmla="*/ 5 w 688"/>
                    <a:gd name="T57" fmla="*/ 9 h 394"/>
                    <a:gd name="T58" fmla="*/ 4 w 688"/>
                    <a:gd name="T59" fmla="*/ 8 h 394"/>
                    <a:gd name="T60" fmla="*/ 3 w 688"/>
                    <a:gd name="T61" fmla="*/ 8 h 394"/>
                    <a:gd name="T62" fmla="*/ 1 w 688"/>
                    <a:gd name="T63" fmla="*/ 6 h 394"/>
                    <a:gd name="T64" fmla="*/ 6 w 688"/>
                    <a:gd name="T65" fmla="*/ 6 h 394"/>
                    <a:gd name="T66" fmla="*/ 1 w 688"/>
                    <a:gd name="T67" fmla="*/ 5 h 394"/>
                    <a:gd name="T68" fmla="*/ 1 w 688"/>
                    <a:gd name="T69" fmla="*/ 5 h 394"/>
                    <a:gd name="T70" fmla="*/ 3 w 688"/>
                    <a:gd name="T71" fmla="*/ 4 h 394"/>
                    <a:gd name="T72" fmla="*/ 1 w 688"/>
                    <a:gd name="T73" fmla="*/ 4 h 394"/>
                    <a:gd name="T74" fmla="*/ 1 w 688"/>
                    <a:gd name="T75" fmla="*/ 3 h 394"/>
                    <a:gd name="T76" fmla="*/ 0 w 688"/>
                    <a:gd name="T77" fmla="*/ 3 h 394"/>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688"/>
                    <a:gd name="T118" fmla="*/ 0 h 394"/>
                    <a:gd name="T119" fmla="*/ 688 w 688"/>
                    <a:gd name="T120" fmla="*/ 394 h 394"/>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688" h="394">
                      <a:moveTo>
                        <a:pt x="0" y="128"/>
                      </a:moveTo>
                      <a:lnTo>
                        <a:pt x="37" y="96"/>
                      </a:lnTo>
                      <a:lnTo>
                        <a:pt x="17" y="80"/>
                      </a:lnTo>
                      <a:lnTo>
                        <a:pt x="101" y="23"/>
                      </a:lnTo>
                      <a:lnTo>
                        <a:pt x="168" y="0"/>
                      </a:lnTo>
                      <a:lnTo>
                        <a:pt x="189" y="40"/>
                      </a:lnTo>
                      <a:lnTo>
                        <a:pt x="166" y="65"/>
                      </a:lnTo>
                      <a:lnTo>
                        <a:pt x="226" y="32"/>
                      </a:lnTo>
                      <a:lnTo>
                        <a:pt x="296" y="59"/>
                      </a:lnTo>
                      <a:lnTo>
                        <a:pt x="268" y="88"/>
                      </a:lnTo>
                      <a:lnTo>
                        <a:pt x="349" y="69"/>
                      </a:lnTo>
                      <a:lnTo>
                        <a:pt x="326" y="35"/>
                      </a:lnTo>
                      <a:lnTo>
                        <a:pt x="356" y="39"/>
                      </a:lnTo>
                      <a:lnTo>
                        <a:pt x="416" y="146"/>
                      </a:lnTo>
                      <a:lnTo>
                        <a:pt x="439" y="120"/>
                      </a:lnTo>
                      <a:lnTo>
                        <a:pt x="414" y="4"/>
                      </a:lnTo>
                      <a:lnTo>
                        <a:pt x="466" y="5"/>
                      </a:lnTo>
                      <a:lnTo>
                        <a:pt x="521" y="47"/>
                      </a:lnTo>
                      <a:lnTo>
                        <a:pt x="552" y="191"/>
                      </a:lnTo>
                      <a:lnTo>
                        <a:pt x="688" y="261"/>
                      </a:lnTo>
                      <a:lnTo>
                        <a:pt x="686" y="299"/>
                      </a:lnTo>
                      <a:lnTo>
                        <a:pt x="651" y="283"/>
                      </a:lnTo>
                      <a:lnTo>
                        <a:pt x="609" y="308"/>
                      </a:lnTo>
                      <a:lnTo>
                        <a:pt x="665" y="341"/>
                      </a:lnTo>
                      <a:lnTo>
                        <a:pt x="612" y="371"/>
                      </a:lnTo>
                      <a:lnTo>
                        <a:pt x="525" y="354"/>
                      </a:lnTo>
                      <a:lnTo>
                        <a:pt x="476" y="315"/>
                      </a:lnTo>
                      <a:lnTo>
                        <a:pt x="359" y="380"/>
                      </a:lnTo>
                      <a:lnTo>
                        <a:pt x="218" y="394"/>
                      </a:lnTo>
                      <a:lnTo>
                        <a:pt x="189" y="333"/>
                      </a:lnTo>
                      <a:lnTo>
                        <a:pt x="111" y="329"/>
                      </a:lnTo>
                      <a:lnTo>
                        <a:pt x="60" y="274"/>
                      </a:lnTo>
                      <a:lnTo>
                        <a:pt x="263" y="242"/>
                      </a:lnTo>
                      <a:lnTo>
                        <a:pt x="53" y="226"/>
                      </a:lnTo>
                      <a:lnTo>
                        <a:pt x="28" y="192"/>
                      </a:lnTo>
                      <a:lnTo>
                        <a:pt x="134" y="157"/>
                      </a:lnTo>
                      <a:lnTo>
                        <a:pt x="37" y="164"/>
                      </a:lnTo>
                      <a:lnTo>
                        <a:pt x="42" y="146"/>
                      </a:lnTo>
                      <a:lnTo>
                        <a:pt x="0" y="128"/>
                      </a:lnTo>
                      <a:close/>
                    </a:path>
                  </a:pathLst>
                </a:custGeom>
                <a:grpFill/>
                <a:ln w="6350">
                  <a:solidFill>
                    <a:schemeClr val="tx1">
                      <a:lumMod val="50000"/>
                      <a:lumOff val="50000"/>
                    </a:schemeClr>
                  </a:solidFill>
                  <a:round/>
                  <a:headEnd/>
                  <a:tailEnd/>
                </a:ln>
              </p:spPr>
              <p:txBody>
                <a:bodyPr/>
                <a:lstStyle/>
                <a:p>
                  <a:pPr defTabSz="914087">
                    <a:defRPr/>
                  </a:pPr>
                  <a:endParaRPr lang="en-US" sz="1200" kern="0">
                    <a:latin typeface="Arial" pitchFamily="34" charset="0"/>
                    <a:ea typeface="微软雅黑" pitchFamily="34" charset="-122"/>
                    <a:cs typeface="Arial" pitchFamily="34" charset="0"/>
                  </a:endParaRPr>
                </a:p>
              </p:txBody>
            </p:sp>
            <p:sp>
              <p:nvSpPr>
                <p:cNvPr id="304" name="Freeform 261">
                  <a:extLst>
                    <a:ext uri="{FF2B5EF4-FFF2-40B4-BE49-F238E27FC236}">
                      <a16:creationId xmlns:a16="http://schemas.microsoft.com/office/drawing/2014/main" id="{81A226D2-2B4A-F14A-948B-B3EB056AEC09}"/>
                    </a:ext>
                  </a:extLst>
                </p:cNvPr>
                <p:cNvSpPr>
                  <a:spLocks/>
                </p:cNvSpPr>
                <p:nvPr/>
              </p:nvSpPr>
              <p:spPr bwMode="auto">
                <a:xfrm>
                  <a:off x="1683" y="1853"/>
                  <a:ext cx="134" cy="62"/>
                </a:xfrm>
                <a:custGeom>
                  <a:avLst/>
                  <a:gdLst>
                    <a:gd name="T0" fmla="*/ 0 w 468"/>
                    <a:gd name="T1" fmla="*/ 3 h 217"/>
                    <a:gd name="T2" fmla="*/ 0 w 468"/>
                    <a:gd name="T3" fmla="*/ 3 h 217"/>
                    <a:gd name="T4" fmla="*/ 2 w 468"/>
                    <a:gd name="T5" fmla="*/ 3 h 217"/>
                    <a:gd name="T6" fmla="*/ 0 w 468"/>
                    <a:gd name="T7" fmla="*/ 3 h 217"/>
                    <a:gd name="T8" fmla="*/ 3 w 468"/>
                    <a:gd name="T9" fmla="*/ 2 h 217"/>
                    <a:gd name="T10" fmla="*/ 1 w 468"/>
                    <a:gd name="T11" fmla="*/ 2 h 217"/>
                    <a:gd name="T12" fmla="*/ 1 w 468"/>
                    <a:gd name="T13" fmla="*/ 1 h 217"/>
                    <a:gd name="T14" fmla="*/ 3 w 468"/>
                    <a:gd name="T15" fmla="*/ 1 h 217"/>
                    <a:gd name="T16" fmla="*/ 1 w 468"/>
                    <a:gd name="T17" fmla="*/ 1 h 217"/>
                    <a:gd name="T18" fmla="*/ 3 w 468"/>
                    <a:gd name="T19" fmla="*/ 1 h 217"/>
                    <a:gd name="T20" fmla="*/ 5 w 468"/>
                    <a:gd name="T21" fmla="*/ 1 h 217"/>
                    <a:gd name="T22" fmla="*/ 6 w 468"/>
                    <a:gd name="T23" fmla="*/ 3 h 217"/>
                    <a:gd name="T24" fmla="*/ 8 w 468"/>
                    <a:gd name="T25" fmla="*/ 3 h 217"/>
                    <a:gd name="T26" fmla="*/ 7 w 468"/>
                    <a:gd name="T27" fmla="*/ 2 h 217"/>
                    <a:gd name="T28" fmla="*/ 7 w 468"/>
                    <a:gd name="T29" fmla="*/ 1 h 217"/>
                    <a:gd name="T30" fmla="*/ 7 w 468"/>
                    <a:gd name="T31" fmla="*/ 1 h 217"/>
                    <a:gd name="T32" fmla="*/ 8 w 468"/>
                    <a:gd name="T33" fmla="*/ 0 h 217"/>
                    <a:gd name="T34" fmla="*/ 9 w 468"/>
                    <a:gd name="T35" fmla="*/ 1 h 217"/>
                    <a:gd name="T36" fmla="*/ 8 w 468"/>
                    <a:gd name="T37" fmla="*/ 2 h 217"/>
                    <a:gd name="T38" fmla="*/ 9 w 468"/>
                    <a:gd name="T39" fmla="*/ 2 h 217"/>
                    <a:gd name="T40" fmla="*/ 9 w 468"/>
                    <a:gd name="T41" fmla="*/ 2 h 217"/>
                    <a:gd name="T42" fmla="*/ 10 w 468"/>
                    <a:gd name="T43" fmla="*/ 3 h 217"/>
                    <a:gd name="T44" fmla="*/ 10 w 468"/>
                    <a:gd name="T45" fmla="*/ 2 h 217"/>
                    <a:gd name="T46" fmla="*/ 11 w 468"/>
                    <a:gd name="T47" fmla="*/ 3 h 217"/>
                    <a:gd name="T48" fmla="*/ 11 w 468"/>
                    <a:gd name="T49" fmla="*/ 4 h 217"/>
                    <a:gd name="T50" fmla="*/ 8 w 468"/>
                    <a:gd name="T51" fmla="*/ 4 h 217"/>
                    <a:gd name="T52" fmla="*/ 5 w 468"/>
                    <a:gd name="T53" fmla="*/ 5 h 217"/>
                    <a:gd name="T54" fmla="*/ 3 w 468"/>
                    <a:gd name="T55" fmla="*/ 4 h 217"/>
                    <a:gd name="T56" fmla="*/ 6 w 468"/>
                    <a:gd name="T57" fmla="*/ 3 h 217"/>
                    <a:gd name="T58" fmla="*/ 3 w 468"/>
                    <a:gd name="T59" fmla="*/ 4 h 217"/>
                    <a:gd name="T60" fmla="*/ 4 w 468"/>
                    <a:gd name="T61" fmla="*/ 3 h 217"/>
                    <a:gd name="T62" fmla="*/ 3 w 468"/>
                    <a:gd name="T63" fmla="*/ 4 h 217"/>
                    <a:gd name="T64" fmla="*/ 1 w 468"/>
                    <a:gd name="T65" fmla="*/ 4 h 217"/>
                    <a:gd name="T66" fmla="*/ 0 w 468"/>
                    <a:gd name="T67" fmla="*/ 3 h 217"/>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468"/>
                    <a:gd name="T103" fmla="*/ 0 h 217"/>
                    <a:gd name="T104" fmla="*/ 468 w 468"/>
                    <a:gd name="T105" fmla="*/ 217 h 217"/>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468" h="217">
                      <a:moveTo>
                        <a:pt x="0" y="143"/>
                      </a:moveTo>
                      <a:lnTo>
                        <a:pt x="18" y="125"/>
                      </a:lnTo>
                      <a:lnTo>
                        <a:pt x="100" y="105"/>
                      </a:lnTo>
                      <a:lnTo>
                        <a:pt x="18" y="109"/>
                      </a:lnTo>
                      <a:lnTo>
                        <a:pt x="113" y="88"/>
                      </a:lnTo>
                      <a:lnTo>
                        <a:pt x="36" y="88"/>
                      </a:lnTo>
                      <a:lnTo>
                        <a:pt x="44" y="64"/>
                      </a:lnTo>
                      <a:lnTo>
                        <a:pt x="115" y="63"/>
                      </a:lnTo>
                      <a:lnTo>
                        <a:pt x="64" y="57"/>
                      </a:lnTo>
                      <a:lnTo>
                        <a:pt x="106" y="36"/>
                      </a:lnTo>
                      <a:lnTo>
                        <a:pt x="200" y="63"/>
                      </a:lnTo>
                      <a:lnTo>
                        <a:pt x="247" y="117"/>
                      </a:lnTo>
                      <a:lnTo>
                        <a:pt x="334" y="120"/>
                      </a:lnTo>
                      <a:lnTo>
                        <a:pt x="300" y="88"/>
                      </a:lnTo>
                      <a:lnTo>
                        <a:pt x="317" y="65"/>
                      </a:lnTo>
                      <a:lnTo>
                        <a:pt x="280" y="40"/>
                      </a:lnTo>
                      <a:lnTo>
                        <a:pt x="342" y="0"/>
                      </a:lnTo>
                      <a:lnTo>
                        <a:pt x="366" y="48"/>
                      </a:lnTo>
                      <a:lnTo>
                        <a:pt x="349" y="69"/>
                      </a:lnTo>
                      <a:lnTo>
                        <a:pt x="384" y="76"/>
                      </a:lnTo>
                      <a:lnTo>
                        <a:pt x="369" y="99"/>
                      </a:lnTo>
                      <a:lnTo>
                        <a:pt x="414" y="107"/>
                      </a:lnTo>
                      <a:lnTo>
                        <a:pt x="439" y="75"/>
                      </a:lnTo>
                      <a:lnTo>
                        <a:pt x="468" y="111"/>
                      </a:lnTo>
                      <a:lnTo>
                        <a:pt x="446" y="161"/>
                      </a:lnTo>
                      <a:lnTo>
                        <a:pt x="344" y="157"/>
                      </a:lnTo>
                      <a:lnTo>
                        <a:pt x="191" y="217"/>
                      </a:lnTo>
                      <a:lnTo>
                        <a:pt x="129" y="187"/>
                      </a:lnTo>
                      <a:lnTo>
                        <a:pt x="259" y="137"/>
                      </a:lnTo>
                      <a:lnTo>
                        <a:pt x="146" y="167"/>
                      </a:lnTo>
                      <a:lnTo>
                        <a:pt x="165" y="128"/>
                      </a:lnTo>
                      <a:lnTo>
                        <a:pt x="108" y="170"/>
                      </a:lnTo>
                      <a:lnTo>
                        <a:pt x="44" y="157"/>
                      </a:lnTo>
                      <a:lnTo>
                        <a:pt x="0" y="143"/>
                      </a:lnTo>
                      <a:close/>
                    </a:path>
                  </a:pathLst>
                </a:custGeom>
                <a:grpFill/>
                <a:ln w="6350">
                  <a:solidFill>
                    <a:schemeClr val="tx1">
                      <a:lumMod val="50000"/>
                      <a:lumOff val="50000"/>
                    </a:schemeClr>
                  </a:solidFill>
                  <a:round/>
                  <a:headEnd/>
                  <a:tailEnd/>
                </a:ln>
              </p:spPr>
              <p:txBody>
                <a:bodyPr/>
                <a:lstStyle/>
                <a:p>
                  <a:pPr defTabSz="914087">
                    <a:defRPr/>
                  </a:pPr>
                  <a:endParaRPr lang="en-US" sz="1200" kern="0">
                    <a:latin typeface="Arial" pitchFamily="34" charset="0"/>
                    <a:ea typeface="微软雅黑" pitchFamily="34" charset="-122"/>
                    <a:cs typeface="Arial" pitchFamily="34" charset="0"/>
                  </a:endParaRPr>
                </a:p>
              </p:txBody>
            </p:sp>
            <p:sp>
              <p:nvSpPr>
                <p:cNvPr id="305" name="Freeform 262">
                  <a:extLst>
                    <a:ext uri="{FF2B5EF4-FFF2-40B4-BE49-F238E27FC236}">
                      <a16:creationId xmlns:a16="http://schemas.microsoft.com/office/drawing/2014/main" id="{16C14BD1-E977-0D42-842D-CB07EC9609F1}"/>
                    </a:ext>
                  </a:extLst>
                </p:cNvPr>
                <p:cNvSpPr>
                  <a:spLocks/>
                </p:cNvSpPr>
                <p:nvPr/>
              </p:nvSpPr>
              <p:spPr bwMode="auto">
                <a:xfrm>
                  <a:off x="1817" y="1788"/>
                  <a:ext cx="69" cy="38"/>
                </a:xfrm>
                <a:custGeom>
                  <a:avLst/>
                  <a:gdLst>
                    <a:gd name="T0" fmla="*/ 0 w 244"/>
                    <a:gd name="T1" fmla="*/ 0 h 134"/>
                    <a:gd name="T2" fmla="*/ 1 w 244"/>
                    <a:gd name="T3" fmla="*/ 1 h 134"/>
                    <a:gd name="T4" fmla="*/ 2 w 244"/>
                    <a:gd name="T5" fmla="*/ 1 h 134"/>
                    <a:gd name="T6" fmla="*/ 1 w 244"/>
                    <a:gd name="T7" fmla="*/ 1 h 134"/>
                    <a:gd name="T8" fmla="*/ 2 w 244"/>
                    <a:gd name="T9" fmla="*/ 2 h 134"/>
                    <a:gd name="T10" fmla="*/ 1 w 244"/>
                    <a:gd name="T11" fmla="*/ 2 h 134"/>
                    <a:gd name="T12" fmla="*/ 2 w 244"/>
                    <a:gd name="T13" fmla="*/ 2 h 134"/>
                    <a:gd name="T14" fmla="*/ 6 w 244"/>
                    <a:gd name="T15" fmla="*/ 3 h 134"/>
                    <a:gd name="T16" fmla="*/ 5 w 244"/>
                    <a:gd name="T17" fmla="*/ 1 h 134"/>
                    <a:gd name="T18" fmla="*/ 3 w 244"/>
                    <a:gd name="T19" fmla="*/ 0 h 134"/>
                    <a:gd name="T20" fmla="*/ 2 w 244"/>
                    <a:gd name="T21" fmla="*/ 1 h 134"/>
                    <a:gd name="T22" fmla="*/ 2 w 244"/>
                    <a:gd name="T23" fmla="*/ 0 h 134"/>
                    <a:gd name="T24" fmla="*/ 0 w 244"/>
                    <a:gd name="T25" fmla="*/ 0 h 13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44"/>
                    <a:gd name="T40" fmla="*/ 0 h 134"/>
                    <a:gd name="T41" fmla="*/ 244 w 244"/>
                    <a:gd name="T42" fmla="*/ 134 h 13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44" h="134">
                      <a:moveTo>
                        <a:pt x="0" y="0"/>
                      </a:moveTo>
                      <a:lnTo>
                        <a:pt x="22" y="48"/>
                      </a:lnTo>
                      <a:lnTo>
                        <a:pt x="79" y="48"/>
                      </a:lnTo>
                      <a:lnTo>
                        <a:pt x="59" y="60"/>
                      </a:lnTo>
                      <a:lnTo>
                        <a:pt x="75" y="76"/>
                      </a:lnTo>
                      <a:lnTo>
                        <a:pt x="23" y="83"/>
                      </a:lnTo>
                      <a:lnTo>
                        <a:pt x="107" y="100"/>
                      </a:lnTo>
                      <a:lnTo>
                        <a:pt x="244" y="134"/>
                      </a:lnTo>
                      <a:lnTo>
                        <a:pt x="221" y="58"/>
                      </a:lnTo>
                      <a:lnTo>
                        <a:pt x="123" y="11"/>
                      </a:lnTo>
                      <a:lnTo>
                        <a:pt x="93" y="31"/>
                      </a:lnTo>
                      <a:lnTo>
                        <a:pt x="85" y="0"/>
                      </a:lnTo>
                      <a:lnTo>
                        <a:pt x="0" y="0"/>
                      </a:lnTo>
                      <a:close/>
                    </a:path>
                  </a:pathLst>
                </a:custGeom>
                <a:grpFill/>
                <a:ln w="6350">
                  <a:solidFill>
                    <a:schemeClr val="tx1">
                      <a:lumMod val="50000"/>
                      <a:lumOff val="50000"/>
                    </a:schemeClr>
                  </a:solidFill>
                  <a:round/>
                  <a:headEnd/>
                  <a:tailEnd/>
                </a:ln>
              </p:spPr>
              <p:txBody>
                <a:bodyPr/>
                <a:lstStyle/>
                <a:p>
                  <a:pPr defTabSz="914087">
                    <a:defRPr/>
                  </a:pPr>
                  <a:endParaRPr lang="en-US" sz="1200" kern="0">
                    <a:latin typeface="Arial" pitchFamily="34" charset="0"/>
                    <a:ea typeface="微软雅黑" pitchFamily="34" charset="-122"/>
                    <a:cs typeface="Arial" pitchFamily="34" charset="0"/>
                  </a:endParaRPr>
                </a:p>
              </p:txBody>
            </p:sp>
            <p:sp>
              <p:nvSpPr>
                <p:cNvPr id="306" name="Freeform 263">
                  <a:extLst>
                    <a:ext uri="{FF2B5EF4-FFF2-40B4-BE49-F238E27FC236}">
                      <a16:creationId xmlns:a16="http://schemas.microsoft.com/office/drawing/2014/main" id="{13ED69D6-0AA3-624B-B5DD-6C597BC2F13F}"/>
                    </a:ext>
                  </a:extLst>
                </p:cNvPr>
                <p:cNvSpPr>
                  <a:spLocks/>
                </p:cNvSpPr>
                <p:nvPr/>
              </p:nvSpPr>
              <p:spPr bwMode="auto">
                <a:xfrm>
                  <a:off x="1848" y="1861"/>
                  <a:ext cx="56" cy="39"/>
                </a:xfrm>
                <a:custGeom>
                  <a:avLst/>
                  <a:gdLst>
                    <a:gd name="T0" fmla="*/ 0 w 195"/>
                    <a:gd name="T1" fmla="*/ 2 h 137"/>
                    <a:gd name="T2" fmla="*/ 1 w 195"/>
                    <a:gd name="T3" fmla="*/ 1 h 137"/>
                    <a:gd name="T4" fmla="*/ 1 w 195"/>
                    <a:gd name="T5" fmla="*/ 1 h 137"/>
                    <a:gd name="T6" fmla="*/ 0 w 195"/>
                    <a:gd name="T7" fmla="*/ 1 h 137"/>
                    <a:gd name="T8" fmla="*/ 1 w 195"/>
                    <a:gd name="T9" fmla="*/ 0 h 137"/>
                    <a:gd name="T10" fmla="*/ 2 w 195"/>
                    <a:gd name="T11" fmla="*/ 1 h 137"/>
                    <a:gd name="T12" fmla="*/ 1 w 195"/>
                    <a:gd name="T13" fmla="*/ 0 h 137"/>
                    <a:gd name="T14" fmla="*/ 4 w 195"/>
                    <a:gd name="T15" fmla="*/ 0 h 137"/>
                    <a:gd name="T16" fmla="*/ 5 w 195"/>
                    <a:gd name="T17" fmla="*/ 2 h 137"/>
                    <a:gd name="T18" fmla="*/ 4 w 195"/>
                    <a:gd name="T19" fmla="*/ 2 h 137"/>
                    <a:gd name="T20" fmla="*/ 4 w 195"/>
                    <a:gd name="T21" fmla="*/ 3 h 137"/>
                    <a:gd name="T22" fmla="*/ 2 w 195"/>
                    <a:gd name="T23" fmla="*/ 3 h 137"/>
                    <a:gd name="T24" fmla="*/ 2 w 195"/>
                    <a:gd name="T25" fmla="*/ 3 h 137"/>
                    <a:gd name="T26" fmla="*/ 2 w 195"/>
                    <a:gd name="T27" fmla="*/ 2 h 137"/>
                    <a:gd name="T28" fmla="*/ 3 w 195"/>
                    <a:gd name="T29" fmla="*/ 2 h 137"/>
                    <a:gd name="T30" fmla="*/ 0 w 195"/>
                    <a:gd name="T31" fmla="*/ 2 h 13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95"/>
                    <a:gd name="T49" fmla="*/ 0 h 137"/>
                    <a:gd name="T50" fmla="*/ 195 w 195"/>
                    <a:gd name="T51" fmla="*/ 137 h 137"/>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95" h="137">
                      <a:moveTo>
                        <a:pt x="0" y="90"/>
                      </a:moveTo>
                      <a:lnTo>
                        <a:pt x="23" y="58"/>
                      </a:lnTo>
                      <a:lnTo>
                        <a:pt x="58" y="64"/>
                      </a:lnTo>
                      <a:lnTo>
                        <a:pt x="11" y="30"/>
                      </a:lnTo>
                      <a:lnTo>
                        <a:pt x="24" y="10"/>
                      </a:lnTo>
                      <a:lnTo>
                        <a:pt x="99" y="54"/>
                      </a:lnTo>
                      <a:lnTo>
                        <a:pt x="57" y="7"/>
                      </a:lnTo>
                      <a:lnTo>
                        <a:pt x="175" y="0"/>
                      </a:lnTo>
                      <a:lnTo>
                        <a:pt x="195" y="100"/>
                      </a:lnTo>
                      <a:lnTo>
                        <a:pt x="171" y="83"/>
                      </a:lnTo>
                      <a:lnTo>
                        <a:pt x="170" y="137"/>
                      </a:lnTo>
                      <a:lnTo>
                        <a:pt x="76" y="131"/>
                      </a:lnTo>
                      <a:lnTo>
                        <a:pt x="92" y="117"/>
                      </a:lnTo>
                      <a:lnTo>
                        <a:pt x="69" y="98"/>
                      </a:lnTo>
                      <a:lnTo>
                        <a:pt x="138" y="69"/>
                      </a:lnTo>
                      <a:lnTo>
                        <a:pt x="0" y="90"/>
                      </a:lnTo>
                      <a:close/>
                    </a:path>
                  </a:pathLst>
                </a:custGeom>
                <a:grpFill/>
                <a:ln w="6350">
                  <a:solidFill>
                    <a:schemeClr val="tx1">
                      <a:lumMod val="50000"/>
                      <a:lumOff val="50000"/>
                    </a:schemeClr>
                  </a:solidFill>
                  <a:round/>
                  <a:headEnd/>
                  <a:tailEnd/>
                </a:ln>
              </p:spPr>
              <p:txBody>
                <a:bodyPr/>
                <a:lstStyle/>
                <a:p>
                  <a:pPr defTabSz="914087">
                    <a:defRPr/>
                  </a:pPr>
                  <a:endParaRPr lang="en-US" sz="1200" kern="0">
                    <a:latin typeface="Arial" pitchFamily="34" charset="0"/>
                    <a:ea typeface="微软雅黑" pitchFamily="34" charset="-122"/>
                    <a:cs typeface="Arial" pitchFamily="34" charset="0"/>
                  </a:endParaRPr>
                </a:p>
              </p:txBody>
            </p:sp>
            <p:sp>
              <p:nvSpPr>
                <p:cNvPr id="307" name="Freeform 264">
                  <a:extLst>
                    <a:ext uri="{FF2B5EF4-FFF2-40B4-BE49-F238E27FC236}">
                      <a16:creationId xmlns:a16="http://schemas.microsoft.com/office/drawing/2014/main" id="{E4A73F8E-6BD2-FA45-A216-9E76F989046C}"/>
                    </a:ext>
                  </a:extLst>
                </p:cNvPr>
                <p:cNvSpPr>
                  <a:spLocks/>
                </p:cNvSpPr>
                <p:nvPr/>
              </p:nvSpPr>
              <p:spPr bwMode="auto">
                <a:xfrm>
                  <a:off x="1849" y="1929"/>
                  <a:ext cx="65" cy="61"/>
                </a:xfrm>
                <a:custGeom>
                  <a:avLst/>
                  <a:gdLst>
                    <a:gd name="T0" fmla="*/ 0 w 228"/>
                    <a:gd name="T1" fmla="*/ 3 h 214"/>
                    <a:gd name="T2" fmla="*/ 0 w 228"/>
                    <a:gd name="T3" fmla="*/ 2 h 214"/>
                    <a:gd name="T4" fmla="*/ 2 w 228"/>
                    <a:gd name="T5" fmla="*/ 2 h 214"/>
                    <a:gd name="T6" fmla="*/ 2 w 228"/>
                    <a:gd name="T7" fmla="*/ 1 h 214"/>
                    <a:gd name="T8" fmla="*/ 2 w 228"/>
                    <a:gd name="T9" fmla="*/ 1 h 214"/>
                    <a:gd name="T10" fmla="*/ 1 w 228"/>
                    <a:gd name="T11" fmla="*/ 1 h 214"/>
                    <a:gd name="T12" fmla="*/ 2 w 228"/>
                    <a:gd name="T13" fmla="*/ 1 h 214"/>
                    <a:gd name="T14" fmla="*/ 1 w 228"/>
                    <a:gd name="T15" fmla="*/ 0 h 214"/>
                    <a:gd name="T16" fmla="*/ 5 w 228"/>
                    <a:gd name="T17" fmla="*/ 0 h 214"/>
                    <a:gd name="T18" fmla="*/ 5 w 228"/>
                    <a:gd name="T19" fmla="*/ 1 h 214"/>
                    <a:gd name="T20" fmla="*/ 4 w 228"/>
                    <a:gd name="T21" fmla="*/ 2 h 214"/>
                    <a:gd name="T22" fmla="*/ 5 w 228"/>
                    <a:gd name="T23" fmla="*/ 2 h 214"/>
                    <a:gd name="T24" fmla="*/ 5 w 228"/>
                    <a:gd name="T25" fmla="*/ 4 h 214"/>
                    <a:gd name="T26" fmla="*/ 3 w 228"/>
                    <a:gd name="T27" fmla="*/ 5 h 214"/>
                    <a:gd name="T28" fmla="*/ 2 w 228"/>
                    <a:gd name="T29" fmla="*/ 4 h 214"/>
                    <a:gd name="T30" fmla="*/ 0 w 228"/>
                    <a:gd name="T31" fmla="*/ 3 h 214"/>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28"/>
                    <a:gd name="T49" fmla="*/ 0 h 214"/>
                    <a:gd name="T50" fmla="*/ 228 w 228"/>
                    <a:gd name="T51" fmla="*/ 214 h 214"/>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28" h="214">
                      <a:moveTo>
                        <a:pt x="0" y="107"/>
                      </a:moveTo>
                      <a:lnTo>
                        <a:pt x="14" y="80"/>
                      </a:lnTo>
                      <a:lnTo>
                        <a:pt x="87" y="95"/>
                      </a:lnTo>
                      <a:lnTo>
                        <a:pt x="77" y="62"/>
                      </a:lnTo>
                      <a:lnTo>
                        <a:pt x="95" y="64"/>
                      </a:lnTo>
                      <a:lnTo>
                        <a:pt x="45" y="45"/>
                      </a:lnTo>
                      <a:lnTo>
                        <a:pt x="72" y="35"/>
                      </a:lnTo>
                      <a:lnTo>
                        <a:pt x="47" y="18"/>
                      </a:lnTo>
                      <a:lnTo>
                        <a:pt x="196" y="0"/>
                      </a:lnTo>
                      <a:lnTo>
                        <a:pt x="200" y="46"/>
                      </a:lnTo>
                      <a:lnTo>
                        <a:pt x="155" y="84"/>
                      </a:lnTo>
                      <a:lnTo>
                        <a:pt x="219" y="95"/>
                      </a:lnTo>
                      <a:lnTo>
                        <a:pt x="228" y="173"/>
                      </a:lnTo>
                      <a:lnTo>
                        <a:pt x="132" y="214"/>
                      </a:lnTo>
                      <a:lnTo>
                        <a:pt x="87" y="154"/>
                      </a:lnTo>
                      <a:lnTo>
                        <a:pt x="0" y="107"/>
                      </a:lnTo>
                      <a:close/>
                    </a:path>
                  </a:pathLst>
                </a:custGeom>
                <a:grpFill/>
                <a:ln w="6350">
                  <a:solidFill>
                    <a:schemeClr val="tx1">
                      <a:lumMod val="50000"/>
                      <a:lumOff val="50000"/>
                    </a:schemeClr>
                  </a:solidFill>
                  <a:round/>
                  <a:headEnd/>
                  <a:tailEnd/>
                </a:ln>
              </p:spPr>
              <p:txBody>
                <a:bodyPr/>
                <a:lstStyle/>
                <a:p>
                  <a:pPr defTabSz="914087">
                    <a:defRPr/>
                  </a:pPr>
                  <a:endParaRPr lang="en-US" sz="1200" kern="0">
                    <a:latin typeface="Arial" pitchFamily="34" charset="0"/>
                    <a:ea typeface="微软雅黑" pitchFamily="34" charset="-122"/>
                    <a:cs typeface="Arial" pitchFamily="34" charset="0"/>
                  </a:endParaRPr>
                </a:p>
              </p:txBody>
            </p:sp>
            <p:sp>
              <p:nvSpPr>
                <p:cNvPr id="308" name="Freeform 265">
                  <a:extLst>
                    <a:ext uri="{FF2B5EF4-FFF2-40B4-BE49-F238E27FC236}">
                      <a16:creationId xmlns:a16="http://schemas.microsoft.com/office/drawing/2014/main" id="{8E942207-BE7D-8241-A2EB-B78359E3FFDF}"/>
                    </a:ext>
                  </a:extLst>
                </p:cNvPr>
                <p:cNvSpPr>
                  <a:spLocks/>
                </p:cNvSpPr>
                <p:nvPr/>
              </p:nvSpPr>
              <p:spPr bwMode="auto">
                <a:xfrm>
                  <a:off x="1895" y="1798"/>
                  <a:ext cx="39" cy="31"/>
                </a:xfrm>
                <a:custGeom>
                  <a:avLst/>
                  <a:gdLst>
                    <a:gd name="T0" fmla="*/ 0 w 136"/>
                    <a:gd name="T1" fmla="*/ 0 h 109"/>
                    <a:gd name="T2" fmla="*/ 0 w 136"/>
                    <a:gd name="T3" fmla="*/ 1 h 109"/>
                    <a:gd name="T4" fmla="*/ 1 w 136"/>
                    <a:gd name="T5" fmla="*/ 2 h 109"/>
                    <a:gd name="T6" fmla="*/ 1 w 136"/>
                    <a:gd name="T7" fmla="*/ 2 h 109"/>
                    <a:gd name="T8" fmla="*/ 1 w 136"/>
                    <a:gd name="T9" fmla="*/ 3 h 109"/>
                    <a:gd name="T10" fmla="*/ 3 w 136"/>
                    <a:gd name="T11" fmla="*/ 2 h 109"/>
                    <a:gd name="T12" fmla="*/ 3 w 136"/>
                    <a:gd name="T13" fmla="*/ 1 h 109"/>
                    <a:gd name="T14" fmla="*/ 0 w 136"/>
                    <a:gd name="T15" fmla="*/ 0 h 109"/>
                    <a:gd name="T16" fmla="*/ 0 60000 65536"/>
                    <a:gd name="T17" fmla="*/ 0 60000 65536"/>
                    <a:gd name="T18" fmla="*/ 0 60000 65536"/>
                    <a:gd name="T19" fmla="*/ 0 60000 65536"/>
                    <a:gd name="T20" fmla="*/ 0 60000 65536"/>
                    <a:gd name="T21" fmla="*/ 0 60000 65536"/>
                    <a:gd name="T22" fmla="*/ 0 60000 65536"/>
                    <a:gd name="T23" fmla="*/ 0 60000 65536"/>
                    <a:gd name="T24" fmla="*/ 0 w 136"/>
                    <a:gd name="T25" fmla="*/ 0 h 109"/>
                    <a:gd name="T26" fmla="*/ 136 w 136"/>
                    <a:gd name="T27" fmla="*/ 109 h 10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36" h="109">
                      <a:moveTo>
                        <a:pt x="0" y="0"/>
                      </a:moveTo>
                      <a:lnTo>
                        <a:pt x="18" y="65"/>
                      </a:lnTo>
                      <a:lnTo>
                        <a:pt x="59" y="71"/>
                      </a:lnTo>
                      <a:lnTo>
                        <a:pt x="23" y="79"/>
                      </a:lnTo>
                      <a:lnTo>
                        <a:pt x="42" y="109"/>
                      </a:lnTo>
                      <a:lnTo>
                        <a:pt x="127" y="91"/>
                      </a:lnTo>
                      <a:lnTo>
                        <a:pt x="136" y="54"/>
                      </a:lnTo>
                      <a:lnTo>
                        <a:pt x="0" y="0"/>
                      </a:lnTo>
                      <a:close/>
                    </a:path>
                  </a:pathLst>
                </a:custGeom>
                <a:grpFill/>
                <a:ln w="6350">
                  <a:solidFill>
                    <a:schemeClr val="tx1">
                      <a:lumMod val="50000"/>
                      <a:lumOff val="50000"/>
                    </a:schemeClr>
                  </a:solidFill>
                  <a:round/>
                  <a:headEnd/>
                  <a:tailEnd/>
                </a:ln>
              </p:spPr>
              <p:txBody>
                <a:bodyPr/>
                <a:lstStyle/>
                <a:p>
                  <a:pPr defTabSz="914087">
                    <a:defRPr/>
                  </a:pPr>
                  <a:endParaRPr lang="en-US" sz="1200" kern="0">
                    <a:latin typeface="Arial" pitchFamily="34" charset="0"/>
                    <a:ea typeface="微软雅黑" pitchFamily="34" charset="-122"/>
                    <a:cs typeface="Arial" pitchFamily="34" charset="0"/>
                  </a:endParaRPr>
                </a:p>
              </p:txBody>
            </p:sp>
            <p:sp>
              <p:nvSpPr>
                <p:cNvPr id="309" name="Freeform 266">
                  <a:extLst>
                    <a:ext uri="{FF2B5EF4-FFF2-40B4-BE49-F238E27FC236}">
                      <a16:creationId xmlns:a16="http://schemas.microsoft.com/office/drawing/2014/main" id="{75DCF26B-C5AB-B041-ABA7-224D5207E982}"/>
                    </a:ext>
                  </a:extLst>
                </p:cNvPr>
                <p:cNvSpPr>
                  <a:spLocks/>
                </p:cNvSpPr>
                <p:nvPr/>
              </p:nvSpPr>
              <p:spPr bwMode="auto">
                <a:xfrm>
                  <a:off x="1909" y="1846"/>
                  <a:ext cx="188" cy="69"/>
                </a:xfrm>
                <a:custGeom>
                  <a:avLst/>
                  <a:gdLst>
                    <a:gd name="T0" fmla="*/ 0 w 659"/>
                    <a:gd name="T1" fmla="*/ 1 h 241"/>
                    <a:gd name="T2" fmla="*/ 1 w 659"/>
                    <a:gd name="T3" fmla="*/ 0 h 241"/>
                    <a:gd name="T4" fmla="*/ 2 w 659"/>
                    <a:gd name="T5" fmla="*/ 0 h 241"/>
                    <a:gd name="T6" fmla="*/ 3 w 659"/>
                    <a:gd name="T7" fmla="*/ 1 h 241"/>
                    <a:gd name="T8" fmla="*/ 3 w 659"/>
                    <a:gd name="T9" fmla="*/ 1 h 241"/>
                    <a:gd name="T10" fmla="*/ 5 w 659"/>
                    <a:gd name="T11" fmla="*/ 1 h 241"/>
                    <a:gd name="T12" fmla="*/ 6 w 659"/>
                    <a:gd name="T13" fmla="*/ 1 h 241"/>
                    <a:gd name="T14" fmla="*/ 5 w 659"/>
                    <a:gd name="T15" fmla="*/ 1 h 241"/>
                    <a:gd name="T16" fmla="*/ 7 w 659"/>
                    <a:gd name="T17" fmla="*/ 2 h 241"/>
                    <a:gd name="T18" fmla="*/ 5 w 659"/>
                    <a:gd name="T19" fmla="*/ 2 h 241"/>
                    <a:gd name="T20" fmla="*/ 6 w 659"/>
                    <a:gd name="T21" fmla="*/ 3 h 241"/>
                    <a:gd name="T22" fmla="*/ 5 w 659"/>
                    <a:gd name="T23" fmla="*/ 3 h 241"/>
                    <a:gd name="T24" fmla="*/ 6 w 659"/>
                    <a:gd name="T25" fmla="*/ 3 h 241"/>
                    <a:gd name="T26" fmla="*/ 7 w 659"/>
                    <a:gd name="T27" fmla="*/ 4 h 241"/>
                    <a:gd name="T28" fmla="*/ 7 w 659"/>
                    <a:gd name="T29" fmla="*/ 3 h 241"/>
                    <a:gd name="T30" fmla="*/ 10 w 659"/>
                    <a:gd name="T31" fmla="*/ 4 h 241"/>
                    <a:gd name="T32" fmla="*/ 13 w 659"/>
                    <a:gd name="T33" fmla="*/ 3 h 241"/>
                    <a:gd name="T34" fmla="*/ 15 w 659"/>
                    <a:gd name="T35" fmla="*/ 4 h 241"/>
                    <a:gd name="T36" fmla="*/ 15 w 659"/>
                    <a:gd name="T37" fmla="*/ 5 h 241"/>
                    <a:gd name="T38" fmla="*/ 15 w 659"/>
                    <a:gd name="T39" fmla="*/ 5 h 241"/>
                    <a:gd name="T40" fmla="*/ 13 w 659"/>
                    <a:gd name="T41" fmla="*/ 6 h 241"/>
                    <a:gd name="T42" fmla="*/ 12 w 659"/>
                    <a:gd name="T43" fmla="*/ 5 h 241"/>
                    <a:gd name="T44" fmla="*/ 12 w 659"/>
                    <a:gd name="T45" fmla="*/ 5 h 241"/>
                    <a:gd name="T46" fmla="*/ 11 w 659"/>
                    <a:gd name="T47" fmla="*/ 5 h 241"/>
                    <a:gd name="T48" fmla="*/ 8 w 659"/>
                    <a:gd name="T49" fmla="*/ 6 h 241"/>
                    <a:gd name="T50" fmla="*/ 7 w 659"/>
                    <a:gd name="T51" fmla="*/ 5 h 241"/>
                    <a:gd name="T52" fmla="*/ 6 w 659"/>
                    <a:gd name="T53" fmla="*/ 5 h 241"/>
                    <a:gd name="T54" fmla="*/ 5 w 659"/>
                    <a:gd name="T55" fmla="*/ 5 h 241"/>
                    <a:gd name="T56" fmla="*/ 5 w 659"/>
                    <a:gd name="T57" fmla="*/ 5 h 241"/>
                    <a:gd name="T58" fmla="*/ 3 w 659"/>
                    <a:gd name="T59" fmla="*/ 2 h 241"/>
                    <a:gd name="T60" fmla="*/ 2 w 659"/>
                    <a:gd name="T61" fmla="*/ 2 h 241"/>
                    <a:gd name="T62" fmla="*/ 0 w 659"/>
                    <a:gd name="T63" fmla="*/ 1 h 241"/>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659"/>
                    <a:gd name="T97" fmla="*/ 0 h 241"/>
                    <a:gd name="T98" fmla="*/ 659 w 659"/>
                    <a:gd name="T99" fmla="*/ 241 h 241"/>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659" h="241">
                      <a:moveTo>
                        <a:pt x="0" y="38"/>
                      </a:moveTo>
                      <a:lnTo>
                        <a:pt x="41" y="0"/>
                      </a:lnTo>
                      <a:lnTo>
                        <a:pt x="97" y="19"/>
                      </a:lnTo>
                      <a:lnTo>
                        <a:pt x="137" y="38"/>
                      </a:lnTo>
                      <a:lnTo>
                        <a:pt x="126" y="65"/>
                      </a:lnTo>
                      <a:lnTo>
                        <a:pt x="200" y="42"/>
                      </a:lnTo>
                      <a:lnTo>
                        <a:pt x="250" y="65"/>
                      </a:lnTo>
                      <a:lnTo>
                        <a:pt x="209" y="65"/>
                      </a:lnTo>
                      <a:lnTo>
                        <a:pt x="293" y="84"/>
                      </a:lnTo>
                      <a:lnTo>
                        <a:pt x="200" y="92"/>
                      </a:lnTo>
                      <a:lnTo>
                        <a:pt x="250" y="108"/>
                      </a:lnTo>
                      <a:lnTo>
                        <a:pt x="214" y="126"/>
                      </a:lnTo>
                      <a:lnTo>
                        <a:pt x="260" y="112"/>
                      </a:lnTo>
                      <a:lnTo>
                        <a:pt x="301" y="158"/>
                      </a:lnTo>
                      <a:lnTo>
                        <a:pt x="310" y="135"/>
                      </a:lnTo>
                      <a:lnTo>
                        <a:pt x="430" y="158"/>
                      </a:lnTo>
                      <a:lnTo>
                        <a:pt x="555" y="114"/>
                      </a:lnTo>
                      <a:lnTo>
                        <a:pt x="659" y="167"/>
                      </a:lnTo>
                      <a:lnTo>
                        <a:pt x="626" y="191"/>
                      </a:lnTo>
                      <a:lnTo>
                        <a:pt x="635" y="231"/>
                      </a:lnTo>
                      <a:lnTo>
                        <a:pt x="576" y="241"/>
                      </a:lnTo>
                      <a:lnTo>
                        <a:pt x="509" y="203"/>
                      </a:lnTo>
                      <a:lnTo>
                        <a:pt x="509" y="231"/>
                      </a:lnTo>
                      <a:lnTo>
                        <a:pt x="473" y="238"/>
                      </a:lnTo>
                      <a:lnTo>
                        <a:pt x="325" y="241"/>
                      </a:lnTo>
                      <a:lnTo>
                        <a:pt x="310" y="207"/>
                      </a:lnTo>
                      <a:lnTo>
                        <a:pt x="274" y="238"/>
                      </a:lnTo>
                      <a:lnTo>
                        <a:pt x="227" y="207"/>
                      </a:lnTo>
                      <a:lnTo>
                        <a:pt x="197" y="229"/>
                      </a:lnTo>
                      <a:lnTo>
                        <a:pt x="141" y="72"/>
                      </a:lnTo>
                      <a:lnTo>
                        <a:pt x="75" y="87"/>
                      </a:lnTo>
                      <a:lnTo>
                        <a:pt x="0" y="38"/>
                      </a:lnTo>
                      <a:close/>
                    </a:path>
                  </a:pathLst>
                </a:custGeom>
                <a:grpFill/>
                <a:ln w="6350">
                  <a:solidFill>
                    <a:schemeClr val="tx1">
                      <a:lumMod val="50000"/>
                      <a:lumOff val="50000"/>
                    </a:schemeClr>
                  </a:solidFill>
                  <a:round/>
                  <a:headEnd/>
                  <a:tailEnd/>
                </a:ln>
              </p:spPr>
              <p:txBody>
                <a:bodyPr/>
                <a:lstStyle/>
                <a:p>
                  <a:pPr defTabSz="914087">
                    <a:defRPr/>
                  </a:pPr>
                  <a:endParaRPr lang="en-US" sz="1200" kern="0">
                    <a:latin typeface="Arial" pitchFamily="34" charset="0"/>
                    <a:ea typeface="微软雅黑" pitchFamily="34" charset="-122"/>
                    <a:cs typeface="Arial" pitchFamily="34" charset="0"/>
                  </a:endParaRPr>
                </a:p>
              </p:txBody>
            </p:sp>
            <p:sp>
              <p:nvSpPr>
                <p:cNvPr id="310" name="Freeform 267">
                  <a:extLst>
                    <a:ext uri="{FF2B5EF4-FFF2-40B4-BE49-F238E27FC236}">
                      <a16:creationId xmlns:a16="http://schemas.microsoft.com/office/drawing/2014/main" id="{3F77DBE5-3393-9049-973D-4A5CDAFB147A}"/>
                    </a:ext>
                  </a:extLst>
                </p:cNvPr>
                <p:cNvSpPr>
                  <a:spLocks/>
                </p:cNvSpPr>
                <p:nvPr/>
              </p:nvSpPr>
              <p:spPr bwMode="auto">
                <a:xfrm>
                  <a:off x="1917" y="1728"/>
                  <a:ext cx="121" cy="92"/>
                </a:xfrm>
                <a:custGeom>
                  <a:avLst/>
                  <a:gdLst>
                    <a:gd name="T0" fmla="*/ 0 w 428"/>
                    <a:gd name="T1" fmla="*/ 2 h 323"/>
                    <a:gd name="T2" fmla="*/ 2 w 428"/>
                    <a:gd name="T3" fmla="*/ 2 h 323"/>
                    <a:gd name="T4" fmla="*/ 1 w 428"/>
                    <a:gd name="T5" fmla="*/ 1 h 323"/>
                    <a:gd name="T6" fmla="*/ 3 w 428"/>
                    <a:gd name="T7" fmla="*/ 1 h 323"/>
                    <a:gd name="T8" fmla="*/ 1 w 428"/>
                    <a:gd name="T9" fmla="*/ 0 h 323"/>
                    <a:gd name="T10" fmla="*/ 4 w 428"/>
                    <a:gd name="T11" fmla="*/ 1 h 323"/>
                    <a:gd name="T12" fmla="*/ 5 w 428"/>
                    <a:gd name="T13" fmla="*/ 2 h 323"/>
                    <a:gd name="T14" fmla="*/ 6 w 428"/>
                    <a:gd name="T15" fmla="*/ 2 h 323"/>
                    <a:gd name="T16" fmla="*/ 7 w 428"/>
                    <a:gd name="T17" fmla="*/ 3 h 323"/>
                    <a:gd name="T18" fmla="*/ 7 w 428"/>
                    <a:gd name="T19" fmla="*/ 2 h 323"/>
                    <a:gd name="T20" fmla="*/ 8 w 428"/>
                    <a:gd name="T21" fmla="*/ 2 h 323"/>
                    <a:gd name="T22" fmla="*/ 7 w 428"/>
                    <a:gd name="T23" fmla="*/ 3 h 323"/>
                    <a:gd name="T24" fmla="*/ 8 w 428"/>
                    <a:gd name="T25" fmla="*/ 3 h 323"/>
                    <a:gd name="T26" fmla="*/ 8 w 428"/>
                    <a:gd name="T27" fmla="*/ 4 h 323"/>
                    <a:gd name="T28" fmla="*/ 9 w 428"/>
                    <a:gd name="T29" fmla="*/ 4 h 323"/>
                    <a:gd name="T30" fmla="*/ 10 w 428"/>
                    <a:gd name="T31" fmla="*/ 5 h 323"/>
                    <a:gd name="T32" fmla="*/ 8 w 428"/>
                    <a:gd name="T33" fmla="*/ 5 h 323"/>
                    <a:gd name="T34" fmla="*/ 7 w 428"/>
                    <a:gd name="T35" fmla="*/ 6 h 323"/>
                    <a:gd name="T36" fmla="*/ 7 w 428"/>
                    <a:gd name="T37" fmla="*/ 5 h 323"/>
                    <a:gd name="T38" fmla="*/ 7 w 428"/>
                    <a:gd name="T39" fmla="*/ 7 h 323"/>
                    <a:gd name="T40" fmla="*/ 5 w 428"/>
                    <a:gd name="T41" fmla="*/ 6 h 323"/>
                    <a:gd name="T42" fmla="*/ 6 w 428"/>
                    <a:gd name="T43" fmla="*/ 7 h 323"/>
                    <a:gd name="T44" fmla="*/ 4 w 428"/>
                    <a:gd name="T45" fmla="*/ 7 h 323"/>
                    <a:gd name="T46" fmla="*/ 3 w 428"/>
                    <a:gd name="T47" fmla="*/ 7 h 323"/>
                    <a:gd name="T48" fmla="*/ 4 w 428"/>
                    <a:gd name="T49" fmla="*/ 7 h 323"/>
                    <a:gd name="T50" fmla="*/ 3 w 428"/>
                    <a:gd name="T51" fmla="*/ 7 h 323"/>
                    <a:gd name="T52" fmla="*/ 3 w 428"/>
                    <a:gd name="T53" fmla="*/ 6 h 323"/>
                    <a:gd name="T54" fmla="*/ 3 w 428"/>
                    <a:gd name="T55" fmla="*/ 6 h 323"/>
                    <a:gd name="T56" fmla="*/ 2 w 428"/>
                    <a:gd name="T57" fmla="*/ 5 h 323"/>
                    <a:gd name="T58" fmla="*/ 5 w 428"/>
                    <a:gd name="T59" fmla="*/ 5 h 323"/>
                    <a:gd name="T60" fmla="*/ 1 w 428"/>
                    <a:gd name="T61" fmla="*/ 5 h 323"/>
                    <a:gd name="T62" fmla="*/ 1 w 428"/>
                    <a:gd name="T63" fmla="*/ 4 h 323"/>
                    <a:gd name="T64" fmla="*/ 2 w 428"/>
                    <a:gd name="T65" fmla="*/ 4 h 323"/>
                    <a:gd name="T66" fmla="*/ 0 w 428"/>
                    <a:gd name="T67" fmla="*/ 3 h 323"/>
                    <a:gd name="T68" fmla="*/ 1 w 428"/>
                    <a:gd name="T69" fmla="*/ 3 h 323"/>
                    <a:gd name="T70" fmla="*/ 0 w 428"/>
                    <a:gd name="T71" fmla="*/ 3 h 323"/>
                    <a:gd name="T72" fmla="*/ 2 w 428"/>
                    <a:gd name="T73" fmla="*/ 3 h 323"/>
                    <a:gd name="T74" fmla="*/ 0 w 428"/>
                    <a:gd name="T75" fmla="*/ 2 h 323"/>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428"/>
                    <a:gd name="T115" fmla="*/ 0 h 323"/>
                    <a:gd name="T116" fmla="*/ 428 w 428"/>
                    <a:gd name="T117" fmla="*/ 323 h 323"/>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428" h="323">
                      <a:moveTo>
                        <a:pt x="0" y="103"/>
                      </a:moveTo>
                      <a:lnTo>
                        <a:pt x="103" y="84"/>
                      </a:lnTo>
                      <a:lnTo>
                        <a:pt x="52" y="39"/>
                      </a:lnTo>
                      <a:lnTo>
                        <a:pt x="140" y="20"/>
                      </a:lnTo>
                      <a:lnTo>
                        <a:pt x="67" y="0"/>
                      </a:lnTo>
                      <a:lnTo>
                        <a:pt x="184" y="25"/>
                      </a:lnTo>
                      <a:lnTo>
                        <a:pt x="217" y="85"/>
                      </a:lnTo>
                      <a:lnTo>
                        <a:pt x="277" y="87"/>
                      </a:lnTo>
                      <a:lnTo>
                        <a:pt x="299" y="130"/>
                      </a:lnTo>
                      <a:lnTo>
                        <a:pt x="305" y="100"/>
                      </a:lnTo>
                      <a:lnTo>
                        <a:pt x="332" y="103"/>
                      </a:lnTo>
                      <a:lnTo>
                        <a:pt x="320" y="130"/>
                      </a:lnTo>
                      <a:lnTo>
                        <a:pt x="354" y="150"/>
                      </a:lnTo>
                      <a:lnTo>
                        <a:pt x="332" y="177"/>
                      </a:lnTo>
                      <a:lnTo>
                        <a:pt x="401" y="175"/>
                      </a:lnTo>
                      <a:lnTo>
                        <a:pt x="428" y="217"/>
                      </a:lnTo>
                      <a:lnTo>
                        <a:pt x="350" y="230"/>
                      </a:lnTo>
                      <a:lnTo>
                        <a:pt x="327" y="271"/>
                      </a:lnTo>
                      <a:lnTo>
                        <a:pt x="310" y="229"/>
                      </a:lnTo>
                      <a:lnTo>
                        <a:pt x="290" y="322"/>
                      </a:lnTo>
                      <a:lnTo>
                        <a:pt x="237" y="273"/>
                      </a:lnTo>
                      <a:lnTo>
                        <a:pt x="265" y="323"/>
                      </a:lnTo>
                      <a:lnTo>
                        <a:pt x="162" y="317"/>
                      </a:lnTo>
                      <a:lnTo>
                        <a:pt x="133" y="290"/>
                      </a:lnTo>
                      <a:lnTo>
                        <a:pt x="180" y="287"/>
                      </a:lnTo>
                      <a:lnTo>
                        <a:pt x="129" y="277"/>
                      </a:lnTo>
                      <a:lnTo>
                        <a:pt x="113" y="263"/>
                      </a:lnTo>
                      <a:lnTo>
                        <a:pt x="140" y="261"/>
                      </a:lnTo>
                      <a:lnTo>
                        <a:pt x="100" y="240"/>
                      </a:lnTo>
                      <a:lnTo>
                        <a:pt x="235" y="211"/>
                      </a:lnTo>
                      <a:lnTo>
                        <a:pt x="67" y="217"/>
                      </a:lnTo>
                      <a:lnTo>
                        <a:pt x="39" y="184"/>
                      </a:lnTo>
                      <a:lnTo>
                        <a:pt x="100" y="171"/>
                      </a:lnTo>
                      <a:lnTo>
                        <a:pt x="7" y="150"/>
                      </a:lnTo>
                      <a:lnTo>
                        <a:pt x="27" y="148"/>
                      </a:lnTo>
                      <a:lnTo>
                        <a:pt x="3" y="127"/>
                      </a:lnTo>
                      <a:lnTo>
                        <a:pt x="103" y="127"/>
                      </a:lnTo>
                      <a:lnTo>
                        <a:pt x="0" y="103"/>
                      </a:lnTo>
                      <a:close/>
                    </a:path>
                  </a:pathLst>
                </a:custGeom>
                <a:grpFill/>
                <a:ln w="6350">
                  <a:solidFill>
                    <a:schemeClr val="tx1">
                      <a:lumMod val="50000"/>
                      <a:lumOff val="50000"/>
                    </a:schemeClr>
                  </a:solidFill>
                  <a:round/>
                  <a:headEnd/>
                  <a:tailEnd/>
                </a:ln>
              </p:spPr>
              <p:txBody>
                <a:bodyPr/>
                <a:lstStyle/>
                <a:p>
                  <a:pPr defTabSz="914087">
                    <a:defRPr/>
                  </a:pPr>
                  <a:endParaRPr lang="en-US" sz="1200" kern="0">
                    <a:latin typeface="Arial" pitchFamily="34" charset="0"/>
                    <a:ea typeface="微软雅黑" pitchFamily="34" charset="-122"/>
                    <a:cs typeface="Arial" pitchFamily="34" charset="0"/>
                  </a:endParaRPr>
                </a:p>
              </p:txBody>
            </p:sp>
            <p:sp>
              <p:nvSpPr>
                <p:cNvPr id="311" name="Freeform 268">
                  <a:extLst>
                    <a:ext uri="{FF2B5EF4-FFF2-40B4-BE49-F238E27FC236}">
                      <a16:creationId xmlns:a16="http://schemas.microsoft.com/office/drawing/2014/main" id="{01BB458E-077C-8249-8FCE-F6F9198A6103}"/>
                    </a:ext>
                  </a:extLst>
                </p:cNvPr>
                <p:cNvSpPr>
                  <a:spLocks/>
                </p:cNvSpPr>
                <p:nvPr/>
              </p:nvSpPr>
              <p:spPr bwMode="auto">
                <a:xfrm>
                  <a:off x="1917" y="1886"/>
                  <a:ext cx="29" cy="24"/>
                </a:xfrm>
                <a:custGeom>
                  <a:avLst/>
                  <a:gdLst>
                    <a:gd name="T0" fmla="*/ 0 w 103"/>
                    <a:gd name="T1" fmla="*/ 1 h 82"/>
                    <a:gd name="T2" fmla="*/ 0 w 103"/>
                    <a:gd name="T3" fmla="*/ 0 h 82"/>
                    <a:gd name="T4" fmla="*/ 2 w 103"/>
                    <a:gd name="T5" fmla="*/ 0 h 82"/>
                    <a:gd name="T6" fmla="*/ 2 w 103"/>
                    <a:gd name="T7" fmla="*/ 2 h 82"/>
                    <a:gd name="T8" fmla="*/ 0 w 103"/>
                    <a:gd name="T9" fmla="*/ 1 h 82"/>
                    <a:gd name="T10" fmla="*/ 0 60000 65536"/>
                    <a:gd name="T11" fmla="*/ 0 60000 65536"/>
                    <a:gd name="T12" fmla="*/ 0 60000 65536"/>
                    <a:gd name="T13" fmla="*/ 0 60000 65536"/>
                    <a:gd name="T14" fmla="*/ 0 60000 65536"/>
                    <a:gd name="T15" fmla="*/ 0 w 103"/>
                    <a:gd name="T16" fmla="*/ 0 h 82"/>
                    <a:gd name="T17" fmla="*/ 103 w 103"/>
                    <a:gd name="T18" fmla="*/ 82 h 82"/>
                  </a:gdLst>
                  <a:ahLst/>
                  <a:cxnLst>
                    <a:cxn ang="T10">
                      <a:pos x="T0" y="T1"/>
                    </a:cxn>
                    <a:cxn ang="T11">
                      <a:pos x="T2" y="T3"/>
                    </a:cxn>
                    <a:cxn ang="T12">
                      <a:pos x="T4" y="T5"/>
                    </a:cxn>
                    <a:cxn ang="T13">
                      <a:pos x="T6" y="T7"/>
                    </a:cxn>
                    <a:cxn ang="T14">
                      <a:pos x="T8" y="T9"/>
                    </a:cxn>
                  </a:cxnLst>
                  <a:rect l="T15" t="T16" r="T17" b="T18"/>
                  <a:pathLst>
                    <a:path w="103" h="82">
                      <a:moveTo>
                        <a:pt x="0" y="55"/>
                      </a:moveTo>
                      <a:lnTo>
                        <a:pt x="18" y="0"/>
                      </a:lnTo>
                      <a:lnTo>
                        <a:pt x="86" y="16"/>
                      </a:lnTo>
                      <a:lnTo>
                        <a:pt x="103" y="82"/>
                      </a:lnTo>
                      <a:lnTo>
                        <a:pt x="0" y="55"/>
                      </a:lnTo>
                      <a:close/>
                    </a:path>
                  </a:pathLst>
                </a:custGeom>
                <a:grpFill/>
                <a:ln w="6350">
                  <a:solidFill>
                    <a:schemeClr val="tx1">
                      <a:lumMod val="50000"/>
                      <a:lumOff val="50000"/>
                    </a:schemeClr>
                  </a:solidFill>
                  <a:round/>
                  <a:headEnd/>
                  <a:tailEnd/>
                </a:ln>
              </p:spPr>
              <p:txBody>
                <a:bodyPr/>
                <a:lstStyle/>
                <a:p>
                  <a:pPr defTabSz="914087">
                    <a:defRPr/>
                  </a:pPr>
                  <a:endParaRPr lang="en-US" sz="1200" kern="0">
                    <a:latin typeface="Arial" pitchFamily="34" charset="0"/>
                    <a:ea typeface="微软雅黑" pitchFamily="34" charset="-122"/>
                    <a:cs typeface="Arial" pitchFamily="34" charset="0"/>
                  </a:endParaRPr>
                </a:p>
              </p:txBody>
            </p:sp>
            <p:sp>
              <p:nvSpPr>
                <p:cNvPr id="312" name="Freeform 269">
                  <a:extLst>
                    <a:ext uri="{FF2B5EF4-FFF2-40B4-BE49-F238E27FC236}">
                      <a16:creationId xmlns:a16="http://schemas.microsoft.com/office/drawing/2014/main" id="{89424B6A-0B13-DA47-BAAF-2D2932A9E529}"/>
                    </a:ext>
                  </a:extLst>
                </p:cNvPr>
                <p:cNvSpPr>
                  <a:spLocks/>
                </p:cNvSpPr>
                <p:nvPr/>
              </p:nvSpPr>
              <p:spPr bwMode="auto">
                <a:xfrm>
                  <a:off x="1918" y="1829"/>
                  <a:ext cx="32" cy="8"/>
                </a:xfrm>
                <a:custGeom>
                  <a:avLst/>
                  <a:gdLst>
                    <a:gd name="T0" fmla="*/ 0 w 116"/>
                    <a:gd name="T1" fmla="*/ 0 h 29"/>
                    <a:gd name="T2" fmla="*/ 1 w 116"/>
                    <a:gd name="T3" fmla="*/ 1 h 29"/>
                    <a:gd name="T4" fmla="*/ 2 w 116"/>
                    <a:gd name="T5" fmla="*/ 0 h 29"/>
                    <a:gd name="T6" fmla="*/ 1 w 116"/>
                    <a:gd name="T7" fmla="*/ 0 h 29"/>
                    <a:gd name="T8" fmla="*/ 0 w 116"/>
                    <a:gd name="T9" fmla="*/ 0 h 29"/>
                    <a:gd name="T10" fmla="*/ 0 60000 65536"/>
                    <a:gd name="T11" fmla="*/ 0 60000 65536"/>
                    <a:gd name="T12" fmla="*/ 0 60000 65536"/>
                    <a:gd name="T13" fmla="*/ 0 60000 65536"/>
                    <a:gd name="T14" fmla="*/ 0 60000 65536"/>
                    <a:gd name="T15" fmla="*/ 0 w 116"/>
                    <a:gd name="T16" fmla="*/ 0 h 29"/>
                    <a:gd name="T17" fmla="*/ 116 w 116"/>
                    <a:gd name="T18" fmla="*/ 29 h 29"/>
                  </a:gdLst>
                  <a:ahLst/>
                  <a:cxnLst>
                    <a:cxn ang="T10">
                      <a:pos x="T0" y="T1"/>
                    </a:cxn>
                    <a:cxn ang="T11">
                      <a:pos x="T2" y="T3"/>
                    </a:cxn>
                    <a:cxn ang="T12">
                      <a:pos x="T4" y="T5"/>
                    </a:cxn>
                    <a:cxn ang="T13">
                      <a:pos x="T6" y="T7"/>
                    </a:cxn>
                    <a:cxn ang="T14">
                      <a:pos x="T8" y="T9"/>
                    </a:cxn>
                  </a:cxnLst>
                  <a:rect l="T15" t="T16" r="T17" b="T18"/>
                  <a:pathLst>
                    <a:path w="116" h="29">
                      <a:moveTo>
                        <a:pt x="0" y="12"/>
                      </a:moveTo>
                      <a:lnTo>
                        <a:pt x="26" y="29"/>
                      </a:lnTo>
                      <a:lnTo>
                        <a:pt x="116" y="12"/>
                      </a:lnTo>
                      <a:lnTo>
                        <a:pt x="31" y="0"/>
                      </a:lnTo>
                      <a:lnTo>
                        <a:pt x="0" y="12"/>
                      </a:lnTo>
                      <a:close/>
                    </a:path>
                  </a:pathLst>
                </a:custGeom>
                <a:grpFill/>
                <a:ln w="6350">
                  <a:solidFill>
                    <a:schemeClr val="tx1">
                      <a:lumMod val="50000"/>
                      <a:lumOff val="50000"/>
                    </a:schemeClr>
                  </a:solidFill>
                  <a:round/>
                  <a:headEnd/>
                  <a:tailEnd/>
                </a:ln>
              </p:spPr>
              <p:txBody>
                <a:bodyPr/>
                <a:lstStyle/>
                <a:p>
                  <a:pPr defTabSz="914087">
                    <a:defRPr/>
                  </a:pPr>
                  <a:endParaRPr lang="en-US" sz="1200" kern="0">
                    <a:latin typeface="Arial" pitchFamily="34" charset="0"/>
                    <a:ea typeface="微软雅黑" pitchFamily="34" charset="-122"/>
                    <a:cs typeface="Arial" pitchFamily="34" charset="0"/>
                  </a:endParaRPr>
                </a:p>
              </p:txBody>
            </p:sp>
            <p:sp>
              <p:nvSpPr>
                <p:cNvPr id="313" name="Freeform 270">
                  <a:extLst>
                    <a:ext uri="{FF2B5EF4-FFF2-40B4-BE49-F238E27FC236}">
                      <a16:creationId xmlns:a16="http://schemas.microsoft.com/office/drawing/2014/main" id="{908B904A-5168-A14F-A541-F98230AD18C9}"/>
                    </a:ext>
                  </a:extLst>
                </p:cNvPr>
                <p:cNvSpPr>
                  <a:spLocks/>
                </p:cNvSpPr>
                <p:nvPr/>
              </p:nvSpPr>
              <p:spPr bwMode="auto">
                <a:xfrm>
                  <a:off x="1924" y="1925"/>
                  <a:ext cx="58" cy="50"/>
                </a:xfrm>
                <a:custGeom>
                  <a:avLst/>
                  <a:gdLst>
                    <a:gd name="T0" fmla="*/ 0 w 204"/>
                    <a:gd name="T1" fmla="*/ 1 h 172"/>
                    <a:gd name="T2" fmla="*/ 0 w 204"/>
                    <a:gd name="T3" fmla="*/ 3 h 172"/>
                    <a:gd name="T4" fmla="*/ 1 w 204"/>
                    <a:gd name="T5" fmla="*/ 3 h 172"/>
                    <a:gd name="T6" fmla="*/ 1 w 204"/>
                    <a:gd name="T7" fmla="*/ 4 h 172"/>
                    <a:gd name="T8" fmla="*/ 1 w 204"/>
                    <a:gd name="T9" fmla="*/ 4 h 172"/>
                    <a:gd name="T10" fmla="*/ 2 w 204"/>
                    <a:gd name="T11" fmla="*/ 3 h 172"/>
                    <a:gd name="T12" fmla="*/ 1 w 204"/>
                    <a:gd name="T13" fmla="*/ 3 h 172"/>
                    <a:gd name="T14" fmla="*/ 3 w 204"/>
                    <a:gd name="T15" fmla="*/ 3 h 172"/>
                    <a:gd name="T16" fmla="*/ 5 w 204"/>
                    <a:gd name="T17" fmla="*/ 0 h 172"/>
                    <a:gd name="T18" fmla="*/ 0 w 204"/>
                    <a:gd name="T19" fmla="*/ 0 h 172"/>
                    <a:gd name="T20" fmla="*/ 1 w 204"/>
                    <a:gd name="T21" fmla="*/ 1 h 172"/>
                    <a:gd name="T22" fmla="*/ 0 w 204"/>
                    <a:gd name="T23" fmla="*/ 1 h 17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04"/>
                    <a:gd name="T37" fmla="*/ 0 h 172"/>
                    <a:gd name="T38" fmla="*/ 204 w 204"/>
                    <a:gd name="T39" fmla="*/ 172 h 17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04" h="172">
                      <a:moveTo>
                        <a:pt x="0" y="30"/>
                      </a:moveTo>
                      <a:lnTo>
                        <a:pt x="3" y="107"/>
                      </a:lnTo>
                      <a:lnTo>
                        <a:pt x="28" y="123"/>
                      </a:lnTo>
                      <a:lnTo>
                        <a:pt x="21" y="168"/>
                      </a:lnTo>
                      <a:lnTo>
                        <a:pt x="48" y="172"/>
                      </a:lnTo>
                      <a:lnTo>
                        <a:pt x="81" y="134"/>
                      </a:lnTo>
                      <a:lnTo>
                        <a:pt x="48" y="107"/>
                      </a:lnTo>
                      <a:lnTo>
                        <a:pt x="131" y="107"/>
                      </a:lnTo>
                      <a:lnTo>
                        <a:pt x="204" y="12"/>
                      </a:lnTo>
                      <a:lnTo>
                        <a:pt x="15" y="0"/>
                      </a:lnTo>
                      <a:lnTo>
                        <a:pt x="38" y="31"/>
                      </a:lnTo>
                      <a:lnTo>
                        <a:pt x="0" y="30"/>
                      </a:lnTo>
                      <a:close/>
                    </a:path>
                  </a:pathLst>
                </a:custGeom>
                <a:grpFill/>
                <a:ln w="6350">
                  <a:solidFill>
                    <a:schemeClr val="tx1">
                      <a:lumMod val="50000"/>
                      <a:lumOff val="50000"/>
                    </a:schemeClr>
                  </a:solidFill>
                  <a:round/>
                  <a:headEnd/>
                  <a:tailEnd/>
                </a:ln>
              </p:spPr>
              <p:txBody>
                <a:bodyPr/>
                <a:lstStyle/>
                <a:p>
                  <a:pPr defTabSz="914087">
                    <a:defRPr/>
                  </a:pPr>
                  <a:endParaRPr lang="en-US" sz="1200" kern="0">
                    <a:latin typeface="Arial" pitchFamily="34" charset="0"/>
                    <a:ea typeface="微软雅黑" pitchFamily="34" charset="-122"/>
                    <a:cs typeface="Arial" pitchFamily="34" charset="0"/>
                  </a:endParaRPr>
                </a:p>
              </p:txBody>
            </p:sp>
            <p:sp>
              <p:nvSpPr>
                <p:cNvPr id="314" name="Freeform 271">
                  <a:extLst>
                    <a:ext uri="{FF2B5EF4-FFF2-40B4-BE49-F238E27FC236}">
                      <a16:creationId xmlns:a16="http://schemas.microsoft.com/office/drawing/2014/main" id="{111C23C8-D8CA-444E-B765-55FEA0F9C850}"/>
                    </a:ext>
                  </a:extLst>
                </p:cNvPr>
                <p:cNvSpPr>
                  <a:spLocks/>
                </p:cNvSpPr>
                <p:nvPr/>
              </p:nvSpPr>
              <p:spPr bwMode="auto">
                <a:xfrm>
                  <a:off x="1963" y="1674"/>
                  <a:ext cx="334" cy="198"/>
                </a:xfrm>
                <a:custGeom>
                  <a:avLst/>
                  <a:gdLst>
                    <a:gd name="T0" fmla="*/ 1 w 1173"/>
                    <a:gd name="T1" fmla="*/ 4 h 695"/>
                    <a:gd name="T2" fmla="*/ 3 w 1173"/>
                    <a:gd name="T3" fmla="*/ 5 h 695"/>
                    <a:gd name="T4" fmla="*/ 7 w 1173"/>
                    <a:gd name="T5" fmla="*/ 5 h 695"/>
                    <a:gd name="T6" fmla="*/ 6 w 1173"/>
                    <a:gd name="T7" fmla="*/ 5 h 695"/>
                    <a:gd name="T8" fmla="*/ 5 w 1173"/>
                    <a:gd name="T9" fmla="*/ 6 h 695"/>
                    <a:gd name="T10" fmla="*/ 7 w 1173"/>
                    <a:gd name="T11" fmla="*/ 6 h 695"/>
                    <a:gd name="T12" fmla="*/ 11 w 1173"/>
                    <a:gd name="T13" fmla="*/ 5 h 695"/>
                    <a:gd name="T14" fmla="*/ 15 w 1173"/>
                    <a:gd name="T15" fmla="*/ 5 h 695"/>
                    <a:gd name="T16" fmla="*/ 11 w 1173"/>
                    <a:gd name="T17" fmla="*/ 8 h 695"/>
                    <a:gd name="T18" fmla="*/ 5 w 1173"/>
                    <a:gd name="T19" fmla="*/ 7 h 695"/>
                    <a:gd name="T20" fmla="*/ 5 w 1173"/>
                    <a:gd name="T21" fmla="*/ 8 h 695"/>
                    <a:gd name="T22" fmla="*/ 9 w 1173"/>
                    <a:gd name="T23" fmla="*/ 10 h 695"/>
                    <a:gd name="T24" fmla="*/ 6 w 1173"/>
                    <a:gd name="T25" fmla="*/ 10 h 695"/>
                    <a:gd name="T26" fmla="*/ 5 w 1173"/>
                    <a:gd name="T27" fmla="*/ 11 h 695"/>
                    <a:gd name="T28" fmla="*/ 7 w 1173"/>
                    <a:gd name="T29" fmla="*/ 11 h 695"/>
                    <a:gd name="T30" fmla="*/ 5 w 1173"/>
                    <a:gd name="T31" fmla="*/ 12 h 695"/>
                    <a:gd name="T32" fmla="*/ 6 w 1173"/>
                    <a:gd name="T33" fmla="*/ 13 h 695"/>
                    <a:gd name="T34" fmla="*/ 7 w 1173"/>
                    <a:gd name="T35" fmla="*/ 14 h 695"/>
                    <a:gd name="T36" fmla="*/ 5 w 1173"/>
                    <a:gd name="T37" fmla="*/ 14 h 695"/>
                    <a:gd name="T38" fmla="*/ 3 w 1173"/>
                    <a:gd name="T39" fmla="*/ 15 h 695"/>
                    <a:gd name="T40" fmla="*/ 6 w 1173"/>
                    <a:gd name="T41" fmla="*/ 16 h 695"/>
                    <a:gd name="T42" fmla="*/ 7 w 1173"/>
                    <a:gd name="T43" fmla="*/ 15 h 695"/>
                    <a:gd name="T44" fmla="*/ 9 w 1173"/>
                    <a:gd name="T45" fmla="*/ 15 h 695"/>
                    <a:gd name="T46" fmla="*/ 10 w 1173"/>
                    <a:gd name="T47" fmla="*/ 16 h 695"/>
                    <a:gd name="T48" fmla="*/ 11 w 1173"/>
                    <a:gd name="T49" fmla="*/ 15 h 695"/>
                    <a:gd name="T50" fmla="*/ 12 w 1173"/>
                    <a:gd name="T51" fmla="*/ 14 h 695"/>
                    <a:gd name="T52" fmla="*/ 14 w 1173"/>
                    <a:gd name="T53" fmla="*/ 12 h 695"/>
                    <a:gd name="T54" fmla="*/ 15 w 1173"/>
                    <a:gd name="T55" fmla="*/ 11 h 695"/>
                    <a:gd name="T56" fmla="*/ 15 w 1173"/>
                    <a:gd name="T57" fmla="*/ 10 h 695"/>
                    <a:gd name="T58" fmla="*/ 13 w 1173"/>
                    <a:gd name="T59" fmla="*/ 10 h 695"/>
                    <a:gd name="T60" fmla="*/ 13 w 1173"/>
                    <a:gd name="T61" fmla="*/ 9 h 695"/>
                    <a:gd name="T62" fmla="*/ 18 w 1173"/>
                    <a:gd name="T63" fmla="*/ 8 h 695"/>
                    <a:gd name="T64" fmla="*/ 19 w 1173"/>
                    <a:gd name="T65" fmla="*/ 7 h 695"/>
                    <a:gd name="T66" fmla="*/ 24 w 1173"/>
                    <a:gd name="T67" fmla="*/ 4 h 695"/>
                    <a:gd name="T68" fmla="*/ 20 w 1173"/>
                    <a:gd name="T69" fmla="*/ 4 h 695"/>
                    <a:gd name="T70" fmla="*/ 27 w 1173"/>
                    <a:gd name="T71" fmla="*/ 3 h 695"/>
                    <a:gd name="T72" fmla="*/ 25 w 1173"/>
                    <a:gd name="T73" fmla="*/ 1 h 695"/>
                    <a:gd name="T74" fmla="*/ 16 w 1173"/>
                    <a:gd name="T75" fmla="*/ 0 h 695"/>
                    <a:gd name="T76" fmla="*/ 15 w 1173"/>
                    <a:gd name="T77" fmla="*/ 0 h 695"/>
                    <a:gd name="T78" fmla="*/ 13 w 1173"/>
                    <a:gd name="T79" fmla="*/ 2 h 695"/>
                    <a:gd name="T80" fmla="*/ 10 w 1173"/>
                    <a:gd name="T81" fmla="*/ 1 h 695"/>
                    <a:gd name="T82" fmla="*/ 8 w 1173"/>
                    <a:gd name="T83" fmla="*/ 1 h 695"/>
                    <a:gd name="T84" fmla="*/ 9 w 1173"/>
                    <a:gd name="T85" fmla="*/ 3 h 695"/>
                    <a:gd name="T86" fmla="*/ 6 w 1173"/>
                    <a:gd name="T87" fmla="*/ 3 h 695"/>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173"/>
                    <a:gd name="T133" fmla="*/ 0 h 695"/>
                    <a:gd name="T134" fmla="*/ 1173 w 1173"/>
                    <a:gd name="T135" fmla="*/ 695 h 695"/>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173" h="695">
                      <a:moveTo>
                        <a:pt x="0" y="165"/>
                      </a:moveTo>
                      <a:lnTo>
                        <a:pt x="104" y="165"/>
                      </a:lnTo>
                      <a:lnTo>
                        <a:pt x="67" y="189"/>
                      </a:lnTo>
                      <a:lnTo>
                        <a:pt x="211" y="170"/>
                      </a:lnTo>
                      <a:lnTo>
                        <a:pt x="87" y="189"/>
                      </a:lnTo>
                      <a:lnTo>
                        <a:pt x="126" y="201"/>
                      </a:lnTo>
                      <a:lnTo>
                        <a:pt x="84" y="204"/>
                      </a:lnTo>
                      <a:lnTo>
                        <a:pt x="102" y="223"/>
                      </a:lnTo>
                      <a:lnTo>
                        <a:pt x="287" y="195"/>
                      </a:lnTo>
                      <a:lnTo>
                        <a:pt x="104" y="238"/>
                      </a:lnTo>
                      <a:lnTo>
                        <a:pt x="183" y="272"/>
                      </a:lnTo>
                      <a:lnTo>
                        <a:pt x="255" y="222"/>
                      </a:lnTo>
                      <a:lnTo>
                        <a:pt x="379" y="214"/>
                      </a:lnTo>
                      <a:lnTo>
                        <a:pt x="249" y="232"/>
                      </a:lnTo>
                      <a:lnTo>
                        <a:pt x="219" y="272"/>
                      </a:lnTo>
                      <a:lnTo>
                        <a:pt x="294" y="276"/>
                      </a:lnTo>
                      <a:lnTo>
                        <a:pt x="379" y="237"/>
                      </a:lnTo>
                      <a:lnTo>
                        <a:pt x="322" y="273"/>
                      </a:lnTo>
                      <a:lnTo>
                        <a:pt x="379" y="273"/>
                      </a:lnTo>
                      <a:lnTo>
                        <a:pt x="467" y="246"/>
                      </a:lnTo>
                      <a:lnTo>
                        <a:pt x="456" y="205"/>
                      </a:lnTo>
                      <a:lnTo>
                        <a:pt x="551" y="176"/>
                      </a:lnTo>
                      <a:lnTo>
                        <a:pt x="481" y="241"/>
                      </a:lnTo>
                      <a:lnTo>
                        <a:pt x="631" y="228"/>
                      </a:lnTo>
                      <a:lnTo>
                        <a:pt x="328" y="293"/>
                      </a:lnTo>
                      <a:lnTo>
                        <a:pt x="396" y="360"/>
                      </a:lnTo>
                      <a:lnTo>
                        <a:pt x="458" y="360"/>
                      </a:lnTo>
                      <a:lnTo>
                        <a:pt x="427" y="373"/>
                      </a:lnTo>
                      <a:lnTo>
                        <a:pt x="307" y="304"/>
                      </a:lnTo>
                      <a:lnTo>
                        <a:pt x="209" y="293"/>
                      </a:lnTo>
                      <a:lnTo>
                        <a:pt x="207" y="322"/>
                      </a:lnTo>
                      <a:lnTo>
                        <a:pt x="253" y="337"/>
                      </a:lnTo>
                      <a:lnTo>
                        <a:pt x="208" y="346"/>
                      </a:lnTo>
                      <a:lnTo>
                        <a:pt x="328" y="423"/>
                      </a:lnTo>
                      <a:lnTo>
                        <a:pt x="279" y="426"/>
                      </a:lnTo>
                      <a:lnTo>
                        <a:pt x="399" y="431"/>
                      </a:lnTo>
                      <a:lnTo>
                        <a:pt x="332" y="448"/>
                      </a:lnTo>
                      <a:lnTo>
                        <a:pt x="368" y="473"/>
                      </a:lnTo>
                      <a:lnTo>
                        <a:pt x="260" y="434"/>
                      </a:lnTo>
                      <a:lnTo>
                        <a:pt x="198" y="450"/>
                      </a:lnTo>
                      <a:lnTo>
                        <a:pt x="172" y="512"/>
                      </a:lnTo>
                      <a:lnTo>
                        <a:pt x="235" y="491"/>
                      </a:lnTo>
                      <a:lnTo>
                        <a:pt x="222" y="514"/>
                      </a:lnTo>
                      <a:lnTo>
                        <a:pt x="245" y="514"/>
                      </a:lnTo>
                      <a:lnTo>
                        <a:pt x="283" y="466"/>
                      </a:lnTo>
                      <a:lnTo>
                        <a:pt x="269" y="506"/>
                      </a:lnTo>
                      <a:lnTo>
                        <a:pt x="304" y="511"/>
                      </a:lnTo>
                      <a:lnTo>
                        <a:pt x="239" y="530"/>
                      </a:lnTo>
                      <a:lnTo>
                        <a:pt x="279" y="531"/>
                      </a:lnTo>
                      <a:lnTo>
                        <a:pt x="245" y="542"/>
                      </a:lnTo>
                      <a:lnTo>
                        <a:pt x="273" y="568"/>
                      </a:lnTo>
                      <a:lnTo>
                        <a:pt x="322" y="568"/>
                      </a:lnTo>
                      <a:lnTo>
                        <a:pt x="368" y="521"/>
                      </a:lnTo>
                      <a:lnTo>
                        <a:pt x="287" y="590"/>
                      </a:lnTo>
                      <a:lnTo>
                        <a:pt x="208" y="535"/>
                      </a:lnTo>
                      <a:lnTo>
                        <a:pt x="143" y="545"/>
                      </a:lnTo>
                      <a:lnTo>
                        <a:pt x="199" y="602"/>
                      </a:lnTo>
                      <a:lnTo>
                        <a:pt x="102" y="632"/>
                      </a:lnTo>
                      <a:lnTo>
                        <a:pt x="112" y="673"/>
                      </a:lnTo>
                      <a:lnTo>
                        <a:pt x="129" y="637"/>
                      </a:lnTo>
                      <a:lnTo>
                        <a:pt x="134" y="673"/>
                      </a:lnTo>
                      <a:lnTo>
                        <a:pt x="200" y="656"/>
                      </a:lnTo>
                      <a:lnTo>
                        <a:pt x="249" y="690"/>
                      </a:lnTo>
                      <a:lnTo>
                        <a:pt x="284" y="687"/>
                      </a:lnTo>
                      <a:lnTo>
                        <a:pt x="259" y="660"/>
                      </a:lnTo>
                      <a:lnTo>
                        <a:pt x="328" y="668"/>
                      </a:lnTo>
                      <a:lnTo>
                        <a:pt x="322" y="642"/>
                      </a:lnTo>
                      <a:lnTo>
                        <a:pt x="352" y="673"/>
                      </a:lnTo>
                      <a:lnTo>
                        <a:pt x="371" y="667"/>
                      </a:lnTo>
                      <a:lnTo>
                        <a:pt x="360" y="648"/>
                      </a:lnTo>
                      <a:lnTo>
                        <a:pt x="417" y="667"/>
                      </a:lnTo>
                      <a:lnTo>
                        <a:pt x="418" y="695"/>
                      </a:lnTo>
                      <a:lnTo>
                        <a:pt x="517" y="667"/>
                      </a:lnTo>
                      <a:lnTo>
                        <a:pt x="536" y="627"/>
                      </a:lnTo>
                      <a:lnTo>
                        <a:pt x="489" y="637"/>
                      </a:lnTo>
                      <a:lnTo>
                        <a:pt x="489" y="598"/>
                      </a:lnTo>
                      <a:lnTo>
                        <a:pt x="379" y="596"/>
                      </a:lnTo>
                      <a:lnTo>
                        <a:pt x="526" y="588"/>
                      </a:lnTo>
                      <a:lnTo>
                        <a:pt x="549" y="560"/>
                      </a:lnTo>
                      <a:lnTo>
                        <a:pt x="526" y="526"/>
                      </a:lnTo>
                      <a:lnTo>
                        <a:pt x="610" y="530"/>
                      </a:lnTo>
                      <a:lnTo>
                        <a:pt x="628" y="514"/>
                      </a:lnTo>
                      <a:lnTo>
                        <a:pt x="571" y="506"/>
                      </a:lnTo>
                      <a:lnTo>
                        <a:pt x="647" y="500"/>
                      </a:lnTo>
                      <a:lnTo>
                        <a:pt x="597" y="477"/>
                      </a:lnTo>
                      <a:lnTo>
                        <a:pt x="656" y="462"/>
                      </a:lnTo>
                      <a:lnTo>
                        <a:pt x="653" y="444"/>
                      </a:lnTo>
                      <a:lnTo>
                        <a:pt x="543" y="434"/>
                      </a:lnTo>
                      <a:lnTo>
                        <a:pt x="605" y="418"/>
                      </a:lnTo>
                      <a:lnTo>
                        <a:pt x="541" y="414"/>
                      </a:lnTo>
                      <a:lnTo>
                        <a:pt x="656" y="426"/>
                      </a:lnTo>
                      <a:lnTo>
                        <a:pt x="660" y="407"/>
                      </a:lnTo>
                      <a:lnTo>
                        <a:pt x="541" y="400"/>
                      </a:lnTo>
                      <a:lnTo>
                        <a:pt x="700" y="373"/>
                      </a:lnTo>
                      <a:lnTo>
                        <a:pt x="654" y="349"/>
                      </a:lnTo>
                      <a:lnTo>
                        <a:pt x="774" y="360"/>
                      </a:lnTo>
                      <a:lnTo>
                        <a:pt x="808" y="322"/>
                      </a:lnTo>
                      <a:lnTo>
                        <a:pt x="751" y="319"/>
                      </a:lnTo>
                      <a:lnTo>
                        <a:pt x="825" y="316"/>
                      </a:lnTo>
                      <a:lnTo>
                        <a:pt x="817" y="287"/>
                      </a:lnTo>
                      <a:lnTo>
                        <a:pt x="853" y="293"/>
                      </a:lnTo>
                      <a:lnTo>
                        <a:pt x="1050" y="178"/>
                      </a:lnTo>
                      <a:lnTo>
                        <a:pt x="833" y="220"/>
                      </a:lnTo>
                      <a:lnTo>
                        <a:pt x="952" y="170"/>
                      </a:lnTo>
                      <a:lnTo>
                        <a:pt x="879" y="176"/>
                      </a:lnTo>
                      <a:lnTo>
                        <a:pt x="863" y="153"/>
                      </a:lnTo>
                      <a:lnTo>
                        <a:pt x="998" y="165"/>
                      </a:lnTo>
                      <a:lnTo>
                        <a:pt x="1173" y="107"/>
                      </a:lnTo>
                      <a:lnTo>
                        <a:pt x="1171" y="78"/>
                      </a:lnTo>
                      <a:lnTo>
                        <a:pt x="1099" y="78"/>
                      </a:lnTo>
                      <a:lnTo>
                        <a:pt x="1082" y="28"/>
                      </a:lnTo>
                      <a:lnTo>
                        <a:pt x="879" y="51"/>
                      </a:lnTo>
                      <a:lnTo>
                        <a:pt x="964" y="19"/>
                      </a:lnTo>
                      <a:lnTo>
                        <a:pt x="699" y="0"/>
                      </a:lnTo>
                      <a:lnTo>
                        <a:pt x="677" y="24"/>
                      </a:lnTo>
                      <a:lnTo>
                        <a:pt x="698" y="36"/>
                      </a:lnTo>
                      <a:lnTo>
                        <a:pt x="647" y="13"/>
                      </a:lnTo>
                      <a:lnTo>
                        <a:pt x="528" y="15"/>
                      </a:lnTo>
                      <a:lnTo>
                        <a:pt x="613" y="62"/>
                      </a:lnTo>
                      <a:lnTo>
                        <a:pt x="582" y="78"/>
                      </a:lnTo>
                      <a:lnTo>
                        <a:pt x="541" y="27"/>
                      </a:lnTo>
                      <a:lnTo>
                        <a:pt x="430" y="23"/>
                      </a:lnTo>
                      <a:lnTo>
                        <a:pt x="451" y="44"/>
                      </a:lnTo>
                      <a:lnTo>
                        <a:pt x="369" y="36"/>
                      </a:lnTo>
                      <a:lnTo>
                        <a:pt x="411" y="70"/>
                      </a:lnTo>
                      <a:lnTo>
                        <a:pt x="343" y="50"/>
                      </a:lnTo>
                      <a:lnTo>
                        <a:pt x="366" y="70"/>
                      </a:lnTo>
                      <a:lnTo>
                        <a:pt x="326" y="78"/>
                      </a:lnTo>
                      <a:lnTo>
                        <a:pt x="411" y="123"/>
                      </a:lnTo>
                      <a:lnTo>
                        <a:pt x="227" y="72"/>
                      </a:lnTo>
                      <a:lnTo>
                        <a:pt x="182" y="108"/>
                      </a:lnTo>
                      <a:lnTo>
                        <a:pt x="254" y="126"/>
                      </a:lnTo>
                      <a:lnTo>
                        <a:pt x="134" y="112"/>
                      </a:lnTo>
                      <a:lnTo>
                        <a:pt x="0" y="165"/>
                      </a:lnTo>
                      <a:close/>
                    </a:path>
                  </a:pathLst>
                </a:custGeom>
                <a:grpFill/>
                <a:ln w="6350">
                  <a:solidFill>
                    <a:schemeClr val="tx1">
                      <a:lumMod val="50000"/>
                      <a:lumOff val="50000"/>
                    </a:schemeClr>
                  </a:solidFill>
                  <a:round/>
                  <a:headEnd/>
                  <a:tailEnd/>
                </a:ln>
              </p:spPr>
              <p:txBody>
                <a:bodyPr/>
                <a:lstStyle/>
                <a:p>
                  <a:pPr defTabSz="914087">
                    <a:defRPr/>
                  </a:pPr>
                  <a:endParaRPr lang="en-US" sz="1200" kern="0">
                    <a:latin typeface="Arial" pitchFamily="34" charset="0"/>
                    <a:ea typeface="微软雅黑" pitchFamily="34" charset="-122"/>
                    <a:cs typeface="Arial" pitchFamily="34" charset="0"/>
                  </a:endParaRPr>
                </a:p>
              </p:txBody>
            </p:sp>
            <p:sp>
              <p:nvSpPr>
                <p:cNvPr id="315" name="Freeform 272">
                  <a:extLst>
                    <a:ext uri="{FF2B5EF4-FFF2-40B4-BE49-F238E27FC236}">
                      <a16:creationId xmlns:a16="http://schemas.microsoft.com/office/drawing/2014/main" id="{AD66A429-BB1D-6C49-B3B6-D8EB8A546E61}"/>
                    </a:ext>
                  </a:extLst>
                </p:cNvPr>
                <p:cNvSpPr>
                  <a:spLocks/>
                </p:cNvSpPr>
                <p:nvPr/>
              </p:nvSpPr>
              <p:spPr bwMode="auto">
                <a:xfrm>
                  <a:off x="1984" y="1930"/>
                  <a:ext cx="312" cy="257"/>
                </a:xfrm>
                <a:custGeom>
                  <a:avLst/>
                  <a:gdLst>
                    <a:gd name="T0" fmla="*/ 0 w 1094"/>
                    <a:gd name="T1" fmla="*/ 2 h 902"/>
                    <a:gd name="T2" fmla="*/ 3 w 1094"/>
                    <a:gd name="T3" fmla="*/ 0 h 902"/>
                    <a:gd name="T4" fmla="*/ 3 w 1094"/>
                    <a:gd name="T5" fmla="*/ 2 h 902"/>
                    <a:gd name="T6" fmla="*/ 4 w 1094"/>
                    <a:gd name="T7" fmla="*/ 5 h 902"/>
                    <a:gd name="T8" fmla="*/ 5 w 1094"/>
                    <a:gd name="T9" fmla="*/ 5 h 902"/>
                    <a:gd name="T10" fmla="*/ 4 w 1094"/>
                    <a:gd name="T11" fmla="*/ 4 h 902"/>
                    <a:gd name="T12" fmla="*/ 4 w 1094"/>
                    <a:gd name="T13" fmla="*/ 2 h 902"/>
                    <a:gd name="T14" fmla="*/ 4 w 1094"/>
                    <a:gd name="T15" fmla="*/ 1 h 902"/>
                    <a:gd name="T16" fmla="*/ 4 w 1094"/>
                    <a:gd name="T17" fmla="*/ 1 h 902"/>
                    <a:gd name="T18" fmla="*/ 7 w 1094"/>
                    <a:gd name="T19" fmla="*/ 0 h 902"/>
                    <a:gd name="T20" fmla="*/ 8 w 1094"/>
                    <a:gd name="T21" fmla="*/ 1 h 902"/>
                    <a:gd name="T22" fmla="*/ 8 w 1094"/>
                    <a:gd name="T23" fmla="*/ 4 h 902"/>
                    <a:gd name="T24" fmla="*/ 10 w 1094"/>
                    <a:gd name="T25" fmla="*/ 3 h 902"/>
                    <a:gd name="T26" fmla="*/ 13 w 1094"/>
                    <a:gd name="T27" fmla="*/ 3 h 902"/>
                    <a:gd name="T28" fmla="*/ 13 w 1094"/>
                    <a:gd name="T29" fmla="*/ 4 h 902"/>
                    <a:gd name="T30" fmla="*/ 14 w 1094"/>
                    <a:gd name="T31" fmla="*/ 5 h 902"/>
                    <a:gd name="T32" fmla="*/ 15 w 1094"/>
                    <a:gd name="T33" fmla="*/ 4 h 902"/>
                    <a:gd name="T34" fmla="*/ 17 w 1094"/>
                    <a:gd name="T35" fmla="*/ 5 h 902"/>
                    <a:gd name="T36" fmla="*/ 17 w 1094"/>
                    <a:gd name="T37" fmla="*/ 5 h 902"/>
                    <a:gd name="T38" fmla="*/ 18 w 1094"/>
                    <a:gd name="T39" fmla="*/ 6 h 902"/>
                    <a:gd name="T40" fmla="*/ 19 w 1094"/>
                    <a:gd name="T41" fmla="*/ 6 h 902"/>
                    <a:gd name="T42" fmla="*/ 19 w 1094"/>
                    <a:gd name="T43" fmla="*/ 7 h 902"/>
                    <a:gd name="T44" fmla="*/ 19 w 1094"/>
                    <a:gd name="T45" fmla="*/ 7 h 902"/>
                    <a:gd name="T46" fmla="*/ 19 w 1094"/>
                    <a:gd name="T47" fmla="*/ 8 h 902"/>
                    <a:gd name="T48" fmla="*/ 19 w 1094"/>
                    <a:gd name="T49" fmla="*/ 9 h 902"/>
                    <a:gd name="T50" fmla="*/ 19 w 1094"/>
                    <a:gd name="T51" fmla="*/ 10 h 902"/>
                    <a:gd name="T52" fmla="*/ 23 w 1094"/>
                    <a:gd name="T53" fmla="*/ 11 h 902"/>
                    <a:gd name="T54" fmla="*/ 24 w 1094"/>
                    <a:gd name="T55" fmla="*/ 12 h 902"/>
                    <a:gd name="T56" fmla="*/ 25 w 1094"/>
                    <a:gd name="T57" fmla="*/ 13 h 902"/>
                    <a:gd name="T58" fmla="*/ 25 w 1094"/>
                    <a:gd name="T59" fmla="*/ 14 h 902"/>
                    <a:gd name="T60" fmla="*/ 25 w 1094"/>
                    <a:gd name="T61" fmla="*/ 15 h 902"/>
                    <a:gd name="T62" fmla="*/ 23 w 1094"/>
                    <a:gd name="T63" fmla="*/ 16 h 902"/>
                    <a:gd name="T64" fmla="*/ 19 w 1094"/>
                    <a:gd name="T65" fmla="*/ 14 h 902"/>
                    <a:gd name="T66" fmla="*/ 20 w 1094"/>
                    <a:gd name="T67" fmla="*/ 15 h 902"/>
                    <a:gd name="T68" fmla="*/ 21 w 1094"/>
                    <a:gd name="T69" fmla="*/ 16 h 902"/>
                    <a:gd name="T70" fmla="*/ 22 w 1094"/>
                    <a:gd name="T71" fmla="*/ 17 h 902"/>
                    <a:gd name="T72" fmla="*/ 23 w 1094"/>
                    <a:gd name="T73" fmla="*/ 20 h 902"/>
                    <a:gd name="T74" fmla="*/ 21 w 1094"/>
                    <a:gd name="T75" fmla="*/ 21 h 902"/>
                    <a:gd name="T76" fmla="*/ 16 w 1094"/>
                    <a:gd name="T77" fmla="*/ 18 h 902"/>
                    <a:gd name="T78" fmla="*/ 15 w 1094"/>
                    <a:gd name="T79" fmla="*/ 18 h 902"/>
                    <a:gd name="T80" fmla="*/ 14 w 1094"/>
                    <a:gd name="T81" fmla="*/ 16 h 902"/>
                    <a:gd name="T82" fmla="*/ 13 w 1094"/>
                    <a:gd name="T83" fmla="*/ 17 h 902"/>
                    <a:gd name="T84" fmla="*/ 11 w 1094"/>
                    <a:gd name="T85" fmla="*/ 17 h 902"/>
                    <a:gd name="T86" fmla="*/ 15 w 1094"/>
                    <a:gd name="T87" fmla="*/ 15 h 902"/>
                    <a:gd name="T88" fmla="*/ 16 w 1094"/>
                    <a:gd name="T89" fmla="*/ 12 h 902"/>
                    <a:gd name="T90" fmla="*/ 13 w 1094"/>
                    <a:gd name="T91" fmla="*/ 9 h 902"/>
                    <a:gd name="T92" fmla="*/ 12 w 1094"/>
                    <a:gd name="T93" fmla="*/ 10 h 902"/>
                    <a:gd name="T94" fmla="*/ 13 w 1094"/>
                    <a:gd name="T95" fmla="*/ 9 h 902"/>
                    <a:gd name="T96" fmla="*/ 11 w 1094"/>
                    <a:gd name="T97" fmla="*/ 7 h 902"/>
                    <a:gd name="T98" fmla="*/ 10 w 1094"/>
                    <a:gd name="T99" fmla="*/ 7 h 902"/>
                    <a:gd name="T100" fmla="*/ 8 w 1094"/>
                    <a:gd name="T101" fmla="*/ 8 h 902"/>
                    <a:gd name="T102" fmla="*/ 1 w 1094"/>
                    <a:gd name="T103" fmla="*/ 5 h 902"/>
                    <a:gd name="T104" fmla="*/ 0 w 1094"/>
                    <a:gd name="T105" fmla="*/ 5 h 90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094"/>
                    <a:gd name="T160" fmla="*/ 0 h 902"/>
                    <a:gd name="T161" fmla="*/ 1094 w 1094"/>
                    <a:gd name="T162" fmla="*/ 902 h 902"/>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094" h="902">
                      <a:moveTo>
                        <a:pt x="0" y="202"/>
                      </a:moveTo>
                      <a:lnTo>
                        <a:pt x="9" y="103"/>
                      </a:lnTo>
                      <a:lnTo>
                        <a:pt x="54" y="31"/>
                      </a:lnTo>
                      <a:lnTo>
                        <a:pt x="130" y="0"/>
                      </a:lnTo>
                      <a:lnTo>
                        <a:pt x="191" y="14"/>
                      </a:lnTo>
                      <a:lnTo>
                        <a:pt x="125" y="103"/>
                      </a:lnTo>
                      <a:lnTo>
                        <a:pt x="144" y="158"/>
                      </a:lnTo>
                      <a:lnTo>
                        <a:pt x="191" y="212"/>
                      </a:lnTo>
                      <a:lnTo>
                        <a:pt x="130" y="231"/>
                      </a:lnTo>
                      <a:lnTo>
                        <a:pt x="195" y="230"/>
                      </a:lnTo>
                      <a:lnTo>
                        <a:pt x="204" y="184"/>
                      </a:lnTo>
                      <a:lnTo>
                        <a:pt x="155" y="156"/>
                      </a:lnTo>
                      <a:lnTo>
                        <a:pt x="195" y="123"/>
                      </a:lnTo>
                      <a:lnTo>
                        <a:pt x="166" y="78"/>
                      </a:lnTo>
                      <a:lnTo>
                        <a:pt x="229" y="89"/>
                      </a:lnTo>
                      <a:lnTo>
                        <a:pt x="170" y="68"/>
                      </a:lnTo>
                      <a:lnTo>
                        <a:pt x="236" y="73"/>
                      </a:lnTo>
                      <a:lnTo>
                        <a:pt x="190" y="42"/>
                      </a:lnTo>
                      <a:lnTo>
                        <a:pt x="242" y="43"/>
                      </a:lnTo>
                      <a:lnTo>
                        <a:pt x="279" y="14"/>
                      </a:lnTo>
                      <a:lnTo>
                        <a:pt x="324" y="11"/>
                      </a:lnTo>
                      <a:lnTo>
                        <a:pt x="326" y="51"/>
                      </a:lnTo>
                      <a:lnTo>
                        <a:pt x="358" y="68"/>
                      </a:lnTo>
                      <a:lnTo>
                        <a:pt x="348" y="158"/>
                      </a:lnTo>
                      <a:lnTo>
                        <a:pt x="392" y="115"/>
                      </a:lnTo>
                      <a:lnTo>
                        <a:pt x="414" y="134"/>
                      </a:lnTo>
                      <a:lnTo>
                        <a:pt x="476" y="91"/>
                      </a:lnTo>
                      <a:lnTo>
                        <a:pt x="564" y="115"/>
                      </a:lnTo>
                      <a:lnTo>
                        <a:pt x="603" y="158"/>
                      </a:lnTo>
                      <a:lnTo>
                        <a:pt x="575" y="184"/>
                      </a:lnTo>
                      <a:lnTo>
                        <a:pt x="630" y="173"/>
                      </a:lnTo>
                      <a:lnTo>
                        <a:pt x="614" y="199"/>
                      </a:lnTo>
                      <a:lnTo>
                        <a:pt x="646" y="212"/>
                      </a:lnTo>
                      <a:lnTo>
                        <a:pt x="671" y="180"/>
                      </a:lnTo>
                      <a:lnTo>
                        <a:pt x="711" y="196"/>
                      </a:lnTo>
                      <a:lnTo>
                        <a:pt x="724" y="222"/>
                      </a:lnTo>
                      <a:lnTo>
                        <a:pt x="690" y="230"/>
                      </a:lnTo>
                      <a:lnTo>
                        <a:pt x="742" y="230"/>
                      </a:lnTo>
                      <a:lnTo>
                        <a:pt x="733" y="265"/>
                      </a:lnTo>
                      <a:lnTo>
                        <a:pt x="772" y="246"/>
                      </a:lnTo>
                      <a:lnTo>
                        <a:pt x="748" y="276"/>
                      </a:lnTo>
                      <a:lnTo>
                        <a:pt x="826" y="268"/>
                      </a:lnTo>
                      <a:lnTo>
                        <a:pt x="782" y="299"/>
                      </a:lnTo>
                      <a:lnTo>
                        <a:pt x="820" y="299"/>
                      </a:lnTo>
                      <a:lnTo>
                        <a:pt x="804" y="321"/>
                      </a:lnTo>
                      <a:lnTo>
                        <a:pt x="838" y="291"/>
                      </a:lnTo>
                      <a:lnTo>
                        <a:pt x="874" y="322"/>
                      </a:lnTo>
                      <a:lnTo>
                        <a:pt x="810" y="348"/>
                      </a:lnTo>
                      <a:lnTo>
                        <a:pt x="900" y="371"/>
                      </a:lnTo>
                      <a:lnTo>
                        <a:pt x="825" y="379"/>
                      </a:lnTo>
                      <a:lnTo>
                        <a:pt x="853" y="391"/>
                      </a:lnTo>
                      <a:lnTo>
                        <a:pt x="829" y="419"/>
                      </a:lnTo>
                      <a:lnTo>
                        <a:pt x="921" y="473"/>
                      </a:lnTo>
                      <a:lnTo>
                        <a:pt x="968" y="464"/>
                      </a:lnTo>
                      <a:lnTo>
                        <a:pt x="986" y="529"/>
                      </a:lnTo>
                      <a:lnTo>
                        <a:pt x="1031" y="523"/>
                      </a:lnTo>
                      <a:lnTo>
                        <a:pt x="1029" y="551"/>
                      </a:lnTo>
                      <a:lnTo>
                        <a:pt x="1094" y="565"/>
                      </a:lnTo>
                      <a:lnTo>
                        <a:pt x="1086" y="599"/>
                      </a:lnTo>
                      <a:lnTo>
                        <a:pt x="1053" y="594"/>
                      </a:lnTo>
                      <a:lnTo>
                        <a:pt x="1068" y="614"/>
                      </a:lnTo>
                      <a:lnTo>
                        <a:pt x="1052" y="647"/>
                      </a:lnTo>
                      <a:lnTo>
                        <a:pt x="1020" y="632"/>
                      </a:lnTo>
                      <a:lnTo>
                        <a:pt x="1013" y="697"/>
                      </a:lnTo>
                      <a:lnTo>
                        <a:pt x="888" y="578"/>
                      </a:lnTo>
                      <a:lnTo>
                        <a:pt x="842" y="588"/>
                      </a:lnTo>
                      <a:lnTo>
                        <a:pt x="874" y="618"/>
                      </a:lnTo>
                      <a:lnTo>
                        <a:pt x="849" y="647"/>
                      </a:lnTo>
                      <a:lnTo>
                        <a:pt x="868" y="645"/>
                      </a:lnTo>
                      <a:lnTo>
                        <a:pt x="895" y="703"/>
                      </a:lnTo>
                      <a:lnTo>
                        <a:pt x="956" y="717"/>
                      </a:lnTo>
                      <a:lnTo>
                        <a:pt x="950" y="751"/>
                      </a:lnTo>
                      <a:lnTo>
                        <a:pt x="983" y="778"/>
                      </a:lnTo>
                      <a:lnTo>
                        <a:pt x="969" y="858"/>
                      </a:lnTo>
                      <a:lnTo>
                        <a:pt x="810" y="775"/>
                      </a:lnTo>
                      <a:lnTo>
                        <a:pt x="916" y="902"/>
                      </a:lnTo>
                      <a:lnTo>
                        <a:pt x="719" y="832"/>
                      </a:lnTo>
                      <a:lnTo>
                        <a:pt x="691" y="789"/>
                      </a:lnTo>
                      <a:lnTo>
                        <a:pt x="718" y="785"/>
                      </a:lnTo>
                      <a:lnTo>
                        <a:pt x="654" y="762"/>
                      </a:lnTo>
                      <a:lnTo>
                        <a:pt x="635" y="713"/>
                      </a:lnTo>
                      <a:lnTo>
                        <a:pt x="584" y="697"/>
                      </a:lnTo>
                      <a:lnTo>
                        <a:pt x="581" y="729"/>
                      </a:lnTo>
                      <a:lnTo>
                        <a:pt x="553" y="713"/>
                      </a:lnTo>
                      <a:lnTo>
                        <a:pt x="512" y="744"/>
                      </a:lnTo>
                      <a:lnTo>
                        <a:pt x="457" y="713"/>
                      </a:lnTo>
                      <a:lnTo>
                        <a:pt x="483" y="657"/>
                      </a:lnTo>
                      <a:lnTo>
                        <a:pt x="630" y="657"/>
                      </a:lnTo>
                      <a:lnTo>
                        <a:pt x="594" y="602"/>
                      </a:lnTo>
                      <a:lnTo>
                        <a:pt x="677" y="523"/>
                      </a:lnTo>
                      <a:lnTo>
                        <a:pt x="619" y="417"/>
                      </a:lnTo>
                      <a:lnTo>
                        <a:pt x="578" y="407"/>
                      </a:lnTo>
                      <a:lnTo>
                        <a:pt x="602" y="391"/>
                      </a:lnTo>
                      <a:lnTo>
                        <a:pt x="513" y="418"/>
                      </a:lnTo>
                      <a:lnTo>
                        <a:pt x="512" y="388"/>
                      </a:lnTo>
                      <a:lnTo>
                        <a:pt x="544" y="371"/>
                      </a:lnTo>
                      <a:lnTo>
                        <a:pt x="477" y="329"/>
                      </a:lnTo>
                      <a:lnTo>
                        <a:pt x="476" y="298"/>
                      </a:lnTo>
                      <a:lnTo>
                        <a:pt x="412" y="280"/>
                      </a:lnTo>
                      <a:lnTo>
                        <a:pt x="428" y="325"/>
                      </a:lnTo>
                      <a:lnTo>
                        <a:pt x="321" y="308"/>
                      </a:lnTo>
                      <a:lnTo>
                        <a:pt x="350" y="334"/>
                      </a:lnTo>
                      <a:lnTo>
                        <a:pt x="71" y="289"/>
                      </a:lnTo>
                      <a:lnTo>
                        <a:pt x="22" y="230"/>
                      </a:lnTo>
                      <a:lnTo>
                        <a:pt x="111" y="233"/>
                      </a:lnTo>
                      <a:lnTo>
                        <a:pt x="0" y="202"/>
                      </a:lnTo>
                      <a:close/>
                    </a:path>
                  </a:pathLst>
                </a:custGeom>
                <a:grpFill/>
                <a:ln w="6350">
                  <a:solidFill>
                    <a:schemeClr val="tx1">
                      <a:lumMod val="50000"/>
                      <a:lumOff val="50000"/>
                    </a:schemeClr>
                  </a:solidFill>
                  <a:round/>
                  <a:headEnd/>
                  <a:tailEnd/>
                </a:ln>
              </p:spPr>
              <p:txBody>
                <a:bodyPr/>
                <a:lstStyle/>
                <a:p>
                  <a:pPr defTabSz="914087">
                    <a:defRPr/>
                  </a:pPr>
                  <a:endParaRPr lang="en-US" sz="1200" kern="0">
                    <a:latin typeface="Arial" pitchFamily="34" charset="0"/>
                    <a:ea typeface="微软雅黑" pitchFamily="34" charset="-122"/>
                    <a:cs typeface="Arial" pitchFamily="34" charset="0"/>
                  </a:endParaRPr>
                </a:p>
              </p:txBody>
            </p:sp>
            <p:sp>
              <p:nvSpPr>
                <p:cNvPr id="316" name="Freeform 273">
                  <a:extLst>
                    <a:ext uri="{FF2B5EF4-FFF2-40B4-BE49-F238E27FC236}">
                      <a16:creationId xmlns:a16="http://schemas.microsoft.com/office/drawing/2014/main" id="{6F048DF4-A823-3F48-929A-DAC84E8F425A}"/>
                    </a:ext>
                  </a:extLst>
                </p:cNvPr>
                <p:cNvSpPr>
                  <a:spLocks/>
                </p:cNvSpPr>
                <p:nvPr/>
              </p:nvSpPr>
              <p:spPr bwMode="auto">
                <a:xfrm>
                  <a:off x="2016" y="2107"/>
                  <a:ext cx="72" cy="56"/>
                </a:xfrm>
                <a:custGeom>
                  <a:avLst/>
                  <a:gdLst>
                    <a:gd name="T0" fmla="*/ 0 w 254"/>
                    <a:gd name="T1" fmla="*/ 4 h 197"/>
                    <a:gd name="T2" fmla="*/ 1 w 254"/>
                    <a:gd name="T3" fmla="*/ 3 h 197"/>
                    <a:gd name="T4" fmla="*/ 1 w 254"/>
                    <a:gd name="T5" fmla="*/ 0 h 197"/>
                    <a:gd name="T6" fmla="*/ 2 w 254"/>
                    <a:gd name="T7" fmla="*/ 1 h 197"/>
                    <a:gd name="T8" fmla="*/ 3 w 254"/>
                    <a:gd name="T9" fmla="*/ 1 h 197"/>
                    <a:gd name="T10" fmla="*/ 6 w 254"/>
                    <a:gd name="T11" fmla="*/ 3 h 197"/>
                    <a:gd name="T12" fmla="*/ 5 w 254"/>
                    <a:gd name="T13" fmla="*/ 4 h 197"/>
                    <a:gd name="T14" fmla="*/ 3 w 254"/>
                    <a:gd name="T15" fmla="*/ 3 h 197"/>
                    <a:gd name="T16" fmla="*/ 2 w 254"/>
                    <a:gd name="T17" fmla="*/ 5 h 197"/>
                    <a:gd name="T18" fmla="*/ 1 w 254"/>
                    <a:gd name="T19" fmla="*/ 3 h 197"/>
                    <a:gd name="T20" fmla="*/ 0 w 254"/>
                    <a:gd name="T21" fmla="*/ 4 h 19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54"/>
                    <a:gd name="T34" fmla="*/ 0 h 197"/>
                    <a:gd name="T35" fmla="*/ 254 w 254"/>
                    <a:gd name="T36" fmla="*/ 197 h 197"/>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54" h="197">
                      <a:moveTo>
                        <a:pt x="0" y="161"/>
                      </a:moveTo>
                      <a:lnTo>
                        <a:pt x="36" y="123"/>
                      </a:lnTo>
                      <a:lnTo>
                        <a:pt x="59" y="0"/>
                      </a:lnTo>
                      <a:lnTo>
                        <a:pt x="80" y="45"/>
                      </a:lnTo>
                      <a:lnTo>
                        <a:pt x="140" y="55"/>
                      </a:lnTo>
                      <a:lnTo>
                        <a:pt x="254" y="145"/>
                      </a:lnTo>
                      <a:lnTo>
                        <a:pt x="239" y="176"/>
                      </a:lnTo>
                      <a:lnTo>
                        <a:pt x="136" y="134"/>
                      </a:lnTo>
                      <a:lnTo>
                        <a:pt x="73" y="197"/>
                      </a:lnTo>
                      <a:lnTo>
                        <a:pt x="57" y="145"/>
                      </a:lnTo>
                      <a:lnTo>
                        <a:pt x="0" y="161"/>
                      </a:lnTo>
                      <a:close/>
                    </a:path>
                  </a:pathLst>
                </a:custGeom>
                <a:grpFill/>
                <a:ln w="6350">
                  <a:solidFill>
                    <a:schemeClr val="tx1">
                      <a:lumMod val="50000"/>
                      <a:lumOff val="50000"/>
                    </a:schemeClr>
                  </a:solidFill>
                  <a:round/>
                  <a:headEnd/>
                  <a:tailEnd/>
                </a:ln>
              </p:spPr>
              <p:txBody>
                <a:bodyPr/>
                <a:lstStyle/>
                <a:p>
                  <a:pPr defTabSz="914087">
                    <a:defRPr/>
                  </a:pPr>
                  <a:endParaRPr lang="en-US" sz="1200" kern="0">
                    <a:latin typeface="Arial" pitchFamily="34" charset="0"/>
                    <a:ea typeface="微软雅黑" pitchFamily="34" charset="-122"/>
                    <a:cs typeface="Arial" pitchFamily="34" charset="0"/>
                  </a:endParaRPr>
                </a:p>
              </p:txBody>
            </p:sp>
            <p:sp>
              <p:nvSpPr>
                <p:cNvPr id="317" name="Freeform 274">
                  <a:extLst>
                    <a:ext uri="{FF2B5EF4-FFF2-40B4-BE49-F238E27FC236}">
                      <a16:creationId xmlns:a16="http://schemas.microsoft.com/office/drawing/2014/main" id="{09DEC68B-8DAA-DE4E-9A46-402840FCE730}"/>
                    </a:ext>
                  </a:extLst>
                </p:cNvPr>
                <p:cNvSpPr>
                  <a:spLocks/>
                </p:cNvSpPr>
                <p:nvPr/>
              </p:nvSpPr>
              <p:spPr bwMode="auto">
                <a:xfrm>
                  <a:off x="2319" y="2371"/>
                  <a:ext cx="72" cy="83"/>
                </a:xfrm>
                <a:custGeom>
                  <a:avLst/>
                  <a:gdLst>
                    <a:gd name="T0" fmla="*/ 0 w 255"/>
                    <a:gd name="T1" fmla="*/ 6 h 286"/>
                    <a:gd name="T2" fmla="*/ 2 w 255"/>
                    <a:gd name="T3" fmla="*/ 0 h 286"/>
                    <a:gd name="T4" fmla="*/ 3 w 255"/>
                    <a:gd name="T5" fmla="*/ 0 h 286"/>
                    <a:gd name="T6" fmla="*/ 2 w 255"/>
                    <a:gd name="T7" fmla="*/ 3 h 286"/>
                    <a:gd name="T8" fmla="*/ 3 w 255"/>
                    <a:gd name="T9" fmla="*/ 2 h 286"/>
                    <a:gd name="T10" fmla="*/ 3 w 255"/>
                    <a:gd name="T11" fmla="*/ 3 h 286"/>
                    <a:gd name="T12" fmla="*/ 5 w 255"/>
                    <a:gd name="T13" fmla="*/ 3 h 286"/>
                    <a:gd name="T14" fmla="*/ 5 w 255"/>
                    <a:gd name="T15" fmla="*/ 4 h 286"/>
                    <a:gd name="T16" fmla="*/ 5 w 255"/>
                    <a:gd name="T17" fmla="*/ 4 h 286"/>
                    <a:gd name="T18" fmla="*/ 5 w 255"/>
                    <a:gd name="T19" fmla="*/ 6 h 286"/>
                    <a:gd name="T20" fmla="*/ 6 w 255"/>
                    <a:gd name="T21" fmla="*/ 5 h 286"/>
                    <a:gd name="T22" fmla="*/ 6 w 255"/>
                    <a:gd name="T23" fmla="*/ 6 h 286"/>
                    <a:gd name="T24" fmla="*/ 5 w 255"/>
                    <a:gd name="T25" fmla="*/ 7 h 286"/>
                    <a:gd name="T26" fmla="*/ 5 w 255"/>
                    <a:gd name="T27" fmla="*/ 6 h 286"/>
                    <a:gd name="T28" fmla="*/ 5 w 255"/>
                    <a:gd name="T29" fmla="*/ 7 h 286"/>
                    <a:gd name="T30" fmla="*/ 5 w 255"/>
                    <a:gd name="T31" fmla="*/ 5 h 286"/>
                    <a:gd name="T32" fmla="*/ 3 w 255"/>
                    <a:gd name="T33" fmla="*/ 7 h 286"/>
                    <a:gd name="T34" fmla="*/ 4 w 255"/>
                    <a:gd name="T35" fmla="*/ 6 h 286"/>
                    <a:gd name="T36" fmla="*/ 3 w 255"/>
                    <a:gd name="T37" fmla="*/ 6 h 286"/>
                    <a:gd name="T38" fmla="*/ 3 w 255"/>
                    <a:gd name="T39" fmla="*/ 5 h 286"/>
                    <a:gd name="T40" fmla="*/ 0 w 255"/>
                    <a:gd name="T41" fmla="*/ 6 h 28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55"/>
                    <a:gd name="T64" fmla="*/ 0 h 286"/>
                    <a:gd name="T65" fmla="*/ 255 w 255"/>
                    <a:gd name="T66" fmla="*/ 286 h 28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55" h="286">
                      <a:moveTo>
                        <a:pt x="0" y="223"/>
                      </a:moveTo>
                      <a:lnTo>
                        <a:pt x="106" y="15"/>
                      </a:lnTo>
                      <a:lnTo>
                        <a:pt x="146" y="0"/>
                      </a:lnTo>
                      <a:lnTo>
                        <a:pt x="97" y="112"/>
                      </a:lnTo>
                      <a:lnTo>
                        <a:pt x="130" y="87"/>
                      </a:lnTo>
                      <a:lnTo>
                        <a:pt x="152" y="135"/>
                      </a:lnTo>
                      <a:lnTo>
                        <a:pt x="219" y="135"/>
                      </a:lnTo>
                      <a:lnTo>
                        <a:pt x="205" y="177"/>
                      </a:lnTo>
                      <a:lnTo>
                        <a:pt x="240" y="173"/>
                      </a:lnTo>
                      <a:lnTo>
                        <a:pt x="214" y="219"/>
                      </a:lnTo>
                      <a:lnTo>
                        <a:pt x="248" y="194"/>
                      </a:lnTo>
                      <a:lnTo>
                        <a:pt x="255" y="237"/>
                      </a:lnTo>
                      <a:lnTo>
                        <a:pt x="222" y="286"/>
                      </a:lnTo>
                      <a:lnTo>
                        <a:pt x="219" y="250"/>
                      </a:lnTo>
                      <a:lnTo>
                        <a:pt x="204" y="269"/>
                      </a:lnTo>
                      <a:lnTo>
                        <a:pt x="204" y="214"/>
                      </a:lnTo>
                      <a:lnTo>
                        <a:pt x="140" y="269"/>
                      </a:lnTo>
                      <a:lnTo>
                        <a:pt x="178" y="233"/>
                      </a:lnTo>
                      <a:lnTo>
                        <a:pt x="123" y="237"/>
                      </a:lnTo>
                      <a:lnTo>
                        <a:pt x="138" y="217"/>
                      </a:lnTo>
                      <a:lnTo>
                        <a:pt x="0" y="223"/>
                      </a:lnTo>
                      <a:close/>
                    </a:path>
                  </a:pathLst>
                </a:custGeom>
                <a:grpFill/>
                <a:ln w="6350">
                  <a:solidFill>
                    <a:schemeClr val="tx1">
                      <a:lumMod val="50000"/>
                      <a:lumOff val="50000"/>
                    </a:schemeClr>
                  </a:solidFill>
                  <a:round/>
                  <a:headEnd/>
                  <a:tailEnd/>
                </a:ln>
              </p:spPr>
              <p:txBody>
                <a:bodyPr/>
                <a:lstStyle/>
                <a:p>
                  <a:pPr defTabSz="914087">
                    <a:defRPr/>
                  </a:pPr>
                  <a:endParaRPr lang="en-US" sz="1200" kern="0">
                    <a:latin typeface="Arial" pitchFamily="34" charset="0"/>
                    <a:ea typeface="微软雅黑" pitchFamily="34" charset="-122"/>
                    <a:cs typeface="Arial" pitchFamily="34" charset="0"/>
                  </a:endParaRPr>
                </a:p>
              </p:txBody>
            </p:sp>
            <p:sp>
              <p:nvSpPr>
                <p:cNvPr id="318" name="Freeform 275">
                  <a:extLst>
                    <a:ext uri="{FF2B5EF4-FFF2-40B4-BE49-F238E27FC236}">
                      <a16:creationId xmlns:a16="http://schemas.microsoft.com/office/drawing/2014/main" id="{14BCE516-EA91-8948-9F27-5B1801E9588D}"/>
                    </a:ext>
                  </a:extLst>
                </p:cNvPr>
                <p:cNvSpPr>
                  <a:spLocks/>
                </p:cNvSpPr>
                <p:nvPr/>
              </p:nvSpPr>
              <p:spPr bwMode="auto">
                <a:xfrm>
                  <a:off x="2143" y="3305"/>
                  <a:ext cx="90" cy="527"/>
                </a:xfrm>
                <a:custGeom>
                  <a:avLst/>
                  <a:gdLst>
                    <a:gd name="T0" fmla="*/ 0 w 317"/>
                    <a:gd name="T1" fmla="*/ 33 h 1850"/>
                    <a:gd name="T2" fmla="*/ 1 w 317"/>
                    <a:gd name="T3" fmla="*/ 32 h 1850"/>
                    <a:gd name="T4" fmla="*/ 1 w 317"/>
                    <a:gd name="T5" fmla="*/ 33 h 1850"/>
                    <a:gd name="T6" fmla="*/ 3 w 317"/>
                    <a:gd name="T7" fmla="*/ 31 h 1850"/>
                    <a:gd name="T8" fmla="*/ 2 w 317"/>
                    <a:gd name="T9" fmla="*/ 30 h 1850"/>
                    <a:gd name="T10" fmla="*/ 3 w 317"/>
                    <a:gd name="T11" fmla="*/ 27 h 1850"/>
                    <a:gd name="T12" fmla="*/ 1 w 317"/>
                    <a:gd name="T13" fmla="*/ 27 h 1850"/>
                    <a:gd name="T14" fmla="*/ 2 w 317"/>
                    <a:gd name="T15" fmla="*/ 22 h 1850"/>
                    <a:gd name="T16" fmla="*/ 3 w 317"/>
                    <a:gd name="T17" fmla="*/ 17 h 1850"/>
                    <a:gd name="T18" fmla="*/ 3 w 317"/>
                    <a:gd name="T19" fmla="*/ 13 h 1850"/>
                    <a:gd name="T20" fmla="*/ 5 w 317"/>
                    <a:gd name="T21" fmla="*/ 4 h 1850"/>
                    <a:gd name="T22" fmla="*/ 4 w 317"/>
                    <a:gd name="T23" fmla="*/ 1 h 1850"/>
                    <a:gd name="T24" fmla="*/ 5 w 317"/>
                    <a:gd name="T25" fmla="*/ 0 h 1850"/>
                    <a:gd name="T26" fmla="*/ 6 w 317"/>
                    <a:gd name="T27" fmla="*/ 2 h 1850"/>
                    <a:gd name="T28" fmla="*/ 7 w 317"/>
                    <a:gd name="T29" fmla="*/ 6 h 1850"/>
                    <a:gd name="T30" fmla="*/ 7 w 317"/>
                    <a:gd name="T31" fmla="*/ 6 h 1850"/>
                    <a:gd name="T32" fmla="*/ 7 w 317"/>
                    <a:gd name="T33" fmla="*/ 7 h 1850"/>
                    <a:gd name="T34" fmla="*/ 6 w 317"/>
                    <a:gd name="T35" fmla="*/ 7 h 1850"/>
                    <a:gd name="T36" fmla="*/ 6 w 317"/>
                    <a:gd name="T37" fmla="*/ 10 h 1850"/>
                    <a:gd name="T38" fmla="*/ 5 w 317"/>
                    <a:gd name="T39" fmla="*/ 11 h 1850"/>
                    <a:gd name="T40" fmla="*/ 5 w 317"/>
                    <a:gd name="T41" fmla="*/ 15 h 1850"/>
                    <a:gd name="T42" fmla="*/ 5 w 317"/>
                    <a:gd name="T43" fmla="*/ 18 h 1850"/>
                    <a:gd name="T44" fmla="*/ 4 w 317"/>
                    <a:gd name="T45" fmla="*/ 21 h 1850"/>
                    <a:gd name="T46" fmla="*/ 3 w 317"/>
                    <a:gd name="T47" fmla="*/ 28 h 1850"/>
                    <a:gd name="T48" fmla="*/ 4 w 317"/>
                    <a:gd name="T49" fmla="*/ 31 h 1850"/>
                    <a:gd name="T50" fmla="*/ 3 w 317"/>
                    <a:gd name="T51" fmla="*/ 31 h 1850"/>
                    <a:gd name="T52" fmla="*/ 3 w 317"/>
                    <a:gd name="T53" fmla="*/ 33 h 1850"/>
                    <a:gd name="T54" fmla="*/ 2 w 317"/>
                    <a:gd name="T55" fmla="*/ 38 h 1850"/>
                    <a:gd name="T56" fmla="*/ 2 w 317"/>
                    <a:gd name="T57" fmla="*/ 39 h 1850"/>
                    <a:gd name="T58" fmla="*/ 3 w 317"/>
                    <a:gd name="T59" fmla="*/ 38 h 1850"/>
                    <a:gd name="T60" fmla="*/ 3 w 317"/>
                    <a:gd name="T61" fmla="*/ 40 h 1850"/>
                    <a:gd name="T62" fmla="*/ 6 w 317"/>
                    <a:gd name="T63" fmla="*/ 41 h 1850"/>
                    <a:gd name="T64" fmla="*/ 4 w 317"/>
                    <a:gd name="T65" fmla="*/ 41 h 1850"/>
                    <a:gd name="T66" fmla="*/ 4 w 317"/>
                    <a:gd name="T67" fmla="*/ 43 h 1850"/>
                    <a:gd name="T68" fmla="*/ 3 w 317"/>
                    <a:gd name="T69" fmla="*/ 42 h 1850"/>
                    <a:gd name="T70" fmla="*/ 4 w 317"/>
                    <a:gd name="T71" fmla="*/ 42 h 1850"/>
                    <a:gd name="T72" fmla="*/ 3 w 317"/>
                    <a:gd name="T73" fmla="*/ 41 h 1850"/>
                    <a:gd name="T74" fmla="*/ 2 w 317"/>
                    <a:gd name="T75" fmla="*/ 40 h 1850"/>
                    <a:gd name="T76" fmla="*/ 2 w 317"/>
                    <a:gd name="T77" fmla="*/ 40 h 1850"/>
                    <a:gd name="T78" fmla="*/ 1 w 317"/>
                    <a:gd name="T79" fmla="*/ 39 h 1850"/>
                    <a:gd name="T80" fmla="*/ 1 w 317"/>
                    <a:gd name="T81" fmla="*/ 38 h 1850"/>
                    <a:gd name="T82" fmla="*/ 1 w 317"/>
                    <a:gd name="T83" fmla="*/ 38 h 1850"/>
                    <a:gd name="T84" fmla="*/ 1 w 317"/>
                    <a:gd name="T85" fmla="*/ 37 h 1850"/>
                    <a:gd name="T86" fmla="*/ 1 w 317"/>
                    <a:gd name="T87" fmla="*/ 35 h 1850"/>
                    <a:gd name="T88" fmla="*/ 2 w 317"/>
                    <a:gd name="T89" fmla="*/ 35 h 1850"/>
                    <a:gd name="T90" fmla="*/ 1 w 317"/>
                    <a:gd name="T91" fmla="*/ 34 h 1850"/>
                    <a:gd name="T92" fmla="*/ 1 w 317"/>
                    <a:gd name="T93" fmla="*/ 33 h 1850"/>
                    <a:gd name="T94" fmla="*/ 0 w 317"/>
                    <a:gd name="T95" fmla="*/ 33 h 185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317"/>
                    <a:gd name="T145" fmla="*/ 0 h 1850"/>
                    <a:gd name="T146" fmla="*/ 317 w 317"/>
                    <a:gd name="T147" fmla="*/ 1850 h 185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317" h="1850">
                      <a:moveTo>
                        <a:pt x="0" y="1447"/>
                      </a:moveTo>
                      <a:lnTo>
                        <a:pt x="22" y="1397"/>
                      </a:lnTo>
                      <a:lnTo>
                        <a:pt x="68" y="1434"/>
                      </a:lnTo>
                      <a:lnTo>
                        <a:pt x="108" y="1339"/>
                      </a:lnTo>
                      <a:lnTo>
                        <a:pt x="91" y="1302"/>
                      </a:lnTo>
                      <a:lnTo>
                        <a:pt x="124" y="1171"/>
                      </a:lnTo>
                      <a:lnTo>
                        <a:pt x="67" y="1160"/>
                      </a:lnTo>
                      <a:lnTo>
                        <a:pt x="74" y="948"/>
                      </a:lnTo>
                      <a:lnTo>
                        <a:pt x="153" y="726"/>
                      </a:lnTo>
                      <a:lnTo>
                        <a:pt x="152" y="541"/>
                      </a:lnTo>
                      <a:lnTo>
                        <a:pt x="207" y="188"/>
                      </a:lnTo>
                      <a:lnTo>
                        <a:pt x="188" y="32"/>
                      </a:lnTo>
                      <a:lnTo>
                        <a:pt x="226" y="0"/>
                      </a:lnTo>
                      <a:lnTo>
                        <a:pt x="266" y="81"/>
                      </a:lnTo>
                      <a:lnTo>
                        <a:pt x="289" y="246"/>
                      </a:lnTo>
                      <a:lnTo>
                        <a:pt x="317" y="249"/>
                      </a:lnTo>
                      <a:lnTo>
                        <a:pt x="312" y="304"/>
                      </a:lnTo>
                      <a:lnTo>
                        <a:pt x="270" y="327"/>
                      </a:lnTo>
                      <a:lnTo>
                        <a:pt x="271" y="435"/>
                      </a:lnTo>
                      <a:lnTo>
                        <a:pt x="226" y="496"/>
                      </a:lnTo>
                      <a:lnTo>
                        <a:pt x="192" y="648"/>
                      </a:lnTo>
                      <a:lnTo>
                        <a:pt x="218" y="791"/>
                      </a:lnTo>
                      <a:lnTo>
                        <a:pt x="168" y="913"/>
                      </a:lnTo>
                      <a:lnTo>
                        <a:pt x="135" y="1218"/>
                      </a:lnTo>
                      <a:lnTo>
                        <a:pt x="162" y="1329"/>
                      </a:lnTo>
                      <a:lnTo>
                        <a:pt x="137" y="1339"/>
                      </a:lnTo>
                      <a:lnTo>
                        <a:pt x="148" y="1438"/>
                      </a:lnTo>
                      <a:lnTo>
                        <a:pt x="83" y="1643"/>
                      </a:lnTo>
                      <a:lnTo>
                        <a:pt x="90" y="1677"/>
                      </a:lnTo>
                      <a:lnTo>
                        <a:pt x="121" y="1664"/>
                      </a:lnTo>
                      <a:lnTo>
                        <a:pt x="135" y="1743"/>
                      </a:lnTo>
                      <a:lnTo>
                        <a:pt x="271" y="1761"/>
                      </a:lnTo>
                      <a:lnTo>
                        <a:pt x="180" y="1792"/>
                      </a:lnTo>
                      <a:lnTo>
                        <a:pt x="168" y="1850"/>
                      </a:lnTo>
                      <a:lnTo>
                        <a:pt x="129" y="1834"/>
                      </a:lnTo>
                      <a:lnTo>
                        <a:pt x="171" y="1797"/>
                      </a:lnTo>
                      <a:lnTo>
                        <a:pt x="107" y="1780"/>
                      </a:lnTo>
                      <a:lnTo>
                        <a:pt x="98" y="1715"/>
                      </a:lnTo>
                      <a:lnTo>
                        <a:pt x="80" y="1746"/>
                      </a:lnTo>
                      <a:lnTo>
                        <a:pt x="56" y="1685"/>
                      </a:lnTo>
                      <a:lnTo>
                        <a:pt x="68" y="1668"/>
                      </a:lnTo>
                      <a:lnTo>
                        <a:pt x="36" y="1638"/>
                      </a:lnTo>
                      <a:lnTo>
                        <a:pt x="67" y="1607"/>
                      </a:lnTo>
                      <a:lnTo>
                        <a:pt x="38" y="1516"/>
                      </a:lnTo>
                      <a:lnTo>
                        <a:pt x="89" y="1526"/>
                      </a:lnTo>
                      <a:lnTo>
                        <a:pt x="38" y="1478"/>
                      </a:lnTo>
                      <a:lnTo>
                        <a:pt x="51" y="1446"/>
                      </a:lnTo>
                      <a:lnTo>
                        <a:pt x="0" y="1447"/>
                      </a:lnTo>
                      <a:close/>
                    </a:path>
                  </a:pathLst>
                </a:custGeom>
                <a:grpFill/>
                <a:ln w="6350">
                  <a:solidFill>
                    <a:schemeClr val="tx1">
                      <a:lumMod val="50000"/>
                      <a:lumOff val="50000"/>
                    </a:schemeClr>
                  </a:solidFill>
                  <a:round/>
                  <a:headEnd/>
                  <a:tailEnd/>
                </a:ln>
              </p:spPr>
              <p:txBody>
                <a:bodyPr/>
                <a:lstStyle/>
                <a:p>
                  <a:pPr defTabSz="914087">
                    <a:defRPr/>
                  </a:pPr>
                  <a:endParaRPr lang="en-US" sz="1200" kern="0">
                    <a:latin typeface="Arial" pitchFamily="34" charset="0"/>
                    <a:ea typeface="微软雅黑" pitchFamily="34" charset="-122"/>
                    <a:cs typeface="Arial" pitchFamily="34" charset="0"/>
                  </a:endParaRPr>
                </a:p>
              </p:txBody>
            </p:sp>
            <p:sp>
              <p:nvSpPr>
                <p:cNvPr id="319" name="Freeform 276">
                  <a:extLst>
                    <a:ext uri="{FF2B5EF4-FFF2-40B4-BE49-F238E27FC236}">
                      <a16:creationId xmlns:a16="http://schemas.microsoft.com/office/drawing/2014/main" id="{1F5B9442-87DA-FD4C-A52E-2E4A28C03250}"/>
                    </a:ext>
                  </a:extLst>
                </p:cNvPr>
                <p:cNvSpPr>
                  <a:spLocks/>
                </p:cNvSpPr>
                <p:nvPr/>
              </p:nvSpPr>
              <p:spPr bwMode="auto">
                <a:xfrm>
                  <a:off x="2147" y="3748"/>
                  <a:ext cx="7" cy="20"/>
                </a:xfrm>
                <a:custGeom>
                  <a:avLst/>
                  <a:gdLst>
                    <a:gd name="T0" fmla="*/ 0 w 23"/>
                    <a:gd name="T1" fmla="*/ 1 h 69"/>
                    <a:gd name="T2" fmla="*/ 0 w 23"/>
                    <a:gd name="T3" fmla="*/ 0 h 69"/>
                    <a:gd name="T4" fmla="*/ 1 w 23"/>
                    <a:gd name="T5" fmla="*/ 2 h 69"/>
                    <a:gd name="T6" fmla="*/ 0 w 23"/>
                    <a:gd name="T7" fmla="*/ 1 h 69"/>
                    <a:gd name="T8" fmla="*/ 0 60000 65536"/>
                    <a:gd name="T9" fmla="*/ 0 60000 65536"/>
                    <a:gd name="T10" fmla="*/ 0 60000 65536"/>
                    <a:gd name="T11" fmla="*/ 0 60000 65536"/>
                    <a:gd name="T12" fmla="*/ 0 w 23"/>
                    <a:gd name="T13" fmla="*/ 0 h 69"/>
                    <a:gd name="T14" fmla="*/ 23 w 23"/>
                    <a:gd name="T15" fmla="*/ 69 h 69"/>
                  </a:gdLst>
                  <a:ahLst/>
                  <a:cxnLst>
                    <a:cxn ang="T8">
                      <a:pos x="T0" y="T1"/>
                    </a:cxn>
                    <a:cxn ang="T9">
                      <a:pos x="T2" y="T3"/>
                    </a:cxn>
                    <a:cxn ang="T10">
                      <a:pos x="T4" y="T5"/>
                    </a:cxn>
                    <a:cxn ang="T11">
                      <a:pos x="T6" y="T7"/>
                    </a:cxn>
                  </a:cxnLst>
                  <a:rect l="T12" t="T13" r="T14" b="T15"/>
                  <a:pathLst>
                    <a:path w="23" h="69">
                      <a:moveTo>
                        <a:pt x="0" y="31"/>
                      </a:moveTo>
                      <a:lnTo>
                        <a:pt x="7" y="0"/>
                      </a:lnTo>
                      <a:lnTo>
                        <a:pt x="23" y="69"/>
                      </a:lnTo>
                      <a:lnTo>
                        <a:pt x="0" y="31"/>
                      </a:lnTo>
                      <a:close/>
                    </a:path>
                  </a:pathLst>
                </a:custGeom>
                <a:grpFill/>
                <a:ln w="6350">
                  <a:solidFill>
                    <a:schemeClr val="tx1">
                      <a:lumMod val="50000"/>
                      <a:lumOff val="50000"/>
                    </a:schemeClr>
                  </a:solidFill>
                  <a:round/>
                  <a:headEnd/>
                  <a:tailEnd/>
                </a:ln>
              </p:spPr>
              <p:txBody>
                <a:bodyPr/>
                <a:lstStyle/>
                <a:p>
                  <a:pPr defTabSz="914087">
                    <a:defRPr/>
                  </a:pPr>
                  <a:endParaRPr lang="en-US" sz="1200" kern="0">
                    <a:latin typeface="Arial" pitchFamily="34" charset="0"/>
                    <a:ea typeface="微软雅黑" pitchFamily="34" charset="-122"/>
                    <a:cs typeface="Arial" pitchFamily="34" charset="0"/>
                  </a:endParaRPr>
                </a:p>
              </p:txBody>
            </p:sp>
            <p:sp>
              <p:nvSpPr>
                <p:cNvPr id="320" name="Freeform 277">
                  <a:extLst>
                    <a:ext uri="{FF2B5EF4-FFF2-40B4-BE49-F238E27FC236}">
                      <a16:creationId xmlns:a16="http://schemas.microsoft.com/office/drawing/2014/main" id="{931E4585-825D-1647-998D-919C47EB4750}"/>
                    </a:ext>
                  </a:extLst>
                </p:cNvPr>
                <p:cNvSpPr>
                  <a:spLocks/>
                </p:cNvSpPr>
                <p:nvPr/>
              </p:nvSpPr>
              <p:spPr bwMode="auto">
                <a:xfrm>
                  <a:off x="2155" y="3641"/>
                  <a:ext cx="6" cy="24"/>
                </a:xfrm>
                <a:custGeom>
                  <a:avLst/>
                  <a:gdLst>
                    <a:gd name="T0" fmla="*/ 0 w 23"/>
                    <a:gd name="T1" fmla="*/ 2 h 85"/>
                    <a:gd name="T2" fmla="*/ 1 w 23"/>
                    <a:gd name="T3" fmla="*/ 0 h 85"/>
                    <a:gd name="T4" fmla="*/ 1 w 23"/>
                    <a:gd name="T5" fmla="*/ 2 h 85"/>
                    <a:gd name="T6" fmla="*/ 0 w 23"/>
                    <a:gd name="T7" fmla="*/ 2 h 85"/>
                    <a:gd name="T8" fmla="*/ 0 60000 65536"/>
                    <a:gd name="T9" fmla="*/ 0 60000 65536"/>
                    <a:gd name="T10" fmla="*/ 0 60000 65536"/>
                    <a:gd name="T11" fmla="*/ 0 60000 65536"/>
                    <a:gd name="T12" fmla="*/ 0 w 23"/>
                    <a:gd name="T13" fmla="*/ 0 h 85"/>
                    <a:gd name="T14" fmla="*/ 23 w 23"/>
                    <a:gd name="T15" fmla="*/ 85 h 85"/>
                  </a:gdLst>
                  <a:ahLst/>
                  <a:cxnLst>
                    <a:cxn ang="T8">
                      <a:pos x="T0" y="T1"/>
                    </a:cxn>
                    <a:cxn ang="T9">
                      <a:pos x="T2" y="T3"/>
                    </a:cxn>
                    <a:cxn ang="T10">
                      <a:pos x="T4" y="T5"/>
                    </a:cxn>
                    <a:cxn ang="T11">
                      <a:pos x="T6" y="T7"/>
                    </a:cxn>
                  </a:cxnLst>
                  <a:rect l="T12" t="T13" r="T14" b="T15"/>
                  <a:pathLst>
                    <a:path w="23" h="85">
                      <a:moveTo>
                        <a:pt x="0" y="75"/>
                      </a:moveTo>
                      <a:lnTo>
                        <a:pt x="23" y="0"/>
                      </a:lnTo>
                      <a:lnTo>
                        <a:pt x="23" y="85"/>
                      </a:lnTo>
                      <a:lnTo>
                        <a:pt x="0" y="75"/>
                      </a:lnTo>
                      <a:close/>
                    </a:path>
                  </a:pathLst>
                </a:custGeom>
                <a:grpFill/>
                <a:ln w="6350">
                  <a:solidFill>
                    <a:schemeClr val="tx1">
                      <a:lumMod val="50000"/>
                      <a:lumOff val="50000"/>
                    </a:schemeClr>
                  </a:solidFill>
                  <a:round/>
                  <a:headEnd/>
                  <a:tailEnd/>
                </a:ln>
              </p:spPr>
              <p:txBody>
                <a:bodyPr/>
                <a:lstStyle/>
                <a:p>
                  <a:pPr defTabSz="914087">
                    <a:defRPr/>
                  </a:pPr>
                  <a:endParaRPr lang="en-US" sz="1200" kern="0">
                    <a:latin typeface="Arial" pitchFamily="34" charset="0"/>
                    <a:ea typeface="微软雅黑" pitchFamily="34" charset="-122"/>
                    <a:cs typeface="Arial" pitchFamily="34" charset="0"/>
                  </a:endParaRPr>
                </a:p>
              </p:txBody>
            </p:sp>
            <p:sp>
              <p:nvSpPr>
                <p:cNvPr id="321" name="Freeform 278">
                  <a:extLst>
                    <a:ext uri="{FF2B5EF4-FFF2-40B4-BE49-F238E27FC236}">
                      <a16:creationId xmlns:a16="http://schemas.microsoft.com/office/drawing/2014/main" id="{CF6B0F64-925F-9548-B075-E9B640840C94}"/>
                    </a:ext>
                  </a:extLst>
                </p:cNvPr>
                <p:cNvSpPr>
                  <a:spLocks/>
                </p:cNvSpPr>
                <p:nvPr/>
              </p:nvSpPr>
              <p:spPr bwMode="auto">
                <a:xfrm>
                  <a:off x="2162" y="3826"/>
                  <a:ext cx="15" cy="11"/>
                </a:xfrm>
                <a:custGeom>
                  <a:avLst/>
                  <a:gdLst>
                    <a:gd name="T0" fmla="*/ 0 w 51"/>
                    <a:gd name="T1" fmla="*/ 0 h 39"/>
                    <a:gd name="T2" fmla="*/ 1 w 51"/>
                    <a:gd name="T3" fmla="*/ 0 h 39"/>
                    <a:gd name="T4" fmla="*/ 1 w 51"/>
                    <a:gd name="T5" fmla="*/ 1 h 39"/>
                    <a:gd name="T6" fmla="*/ 0 w 51"/>
                    <a:gd name="T7" fmla="*/ 0 h 39"/>
                    <a:gd name="T8" fmla="*/ 0 60000 65536"/>
                    <a:gd name="T9" fmla="*/ 0 60000 65536"/>
                    <a:gd name="T10" fmla="*/ 0 60000 65536"/>
                    <a:gd name="T11" fmla="*/ 0 60000 65536"/>
                    <a:gd name="T12" fmla="*/ 0 w 51"/>
                    <a:gd name="T13" fmla="*/ 0 h 39"/>
                    <a:gd name="T14" fmla="*/ 51 w 51"/>
                    <a:gd name="T15" fmla="*/ 39 h 39"/>
                  </a:gdLst>
                  <a:ahLst/>
                  <a:cxnLst>
                    <a:cxn ang="T8">
                      <a:pos x="T0" y="T1"/>
                    </a:cxn>
                    <a:cxn ang="T9">
                      <a:pos x="T2" y="T3"/>
                    </a:cxn>
                    <a:cxn ang="T10">
                      <a:pos x="T4" y="T5"/>
                    </a:cxn>
                    <a:cxn ang="T11">
                      <a:pos x="T6" y="T7"/>
                    </a:cxn>
                  </a:cxnLst>
                  <a:rect l="T12" t="T13" r="T14" b="T15"/>
                  <a:pathLst>
                    <a:path w="51" h="39">
                      <a:moveTo>
                        <a:pt x="0" y="0"/>
                      </a:moveTo>
                      <a:lnTo>
                        <a:pt x="49" y="9"/>
                      </a:lnTo>
                      <a:lnTo>
                        <a:pt x="51" y="39"/>
                      </a:lnTo>
                      <a:lnTo>
                        <a:pt x="0" y="0"/>
                      </a:lnTo>
                      <a:close/>
                    </a:path>
                  </a:pathLst>
                </a:custGeom>
                <a:grpFill/>
                <a:ln w="6350">
                  <a:solidFill>
                    <a:schemeClr val="tx1">
                      <a:lumMod val="50000"/>
                      <a:lumOff val="50000"/>
                    </a:schemeClr>
                  </a:solidFill>
                  <a:round/>
                  <a:headEnd/>
                  <a:tailEnd/>
                </a:ln>
              </p:spPr>
              <p:txBody>
                <a:bodyPr/>
                <a:lstStyle/>
                <a:p>
                  <a:pPr defTabSz="914087">
                    <a:defRPr/>
                  </a:pPr>
                  <a:endParaRPr lang="en-US" sz="1200" kern="0">
                    <a:latin typeface="Arial" pitchFamily="34" charset="0"/>
                    <a:ea typeface="微软雅黑" pitchFamily="34" charset="-122"/>
                    <a:cs typeface="Arial" pitchFamily="34" charset="0"/>
                  </a:endParaRPr>
                </a:p>
              </p:txBody>
            </p:sp>
            <p:sp>
              <p:nvSpPr>
                <p:cNvPr id="322" name="Freeform 279">
                  <a:extLst>
                    <a:ext uri="{FF2B5EF4-FFF2-40B4-BE49-F238E27FC236}">
                      <a16:creationId xmlns:a16="http://schemas.microsoft.com/office/drawing/2014/main" id="{CBEFF8FC-A983-2740-8A1E-A7A01EAFA74A}"/>
                    </a:ext>
                  </a:extLst>
                </p:cNvPr>
                <p:cNvSpPr>
                  <a:spLocks/>
                </p:cNvSpPr>
                <p:nvPr/>
              </p:nvSpPr>
              <p:spPr bwMode="auto">
                <a:xfrm>
                  <a:off x="2165" y="3802"/>
                  <a:ext cx="21" cy="25"/>
                </a:xfrm>
                <a:custGeom>
                  <a:avLst/>
                  <a:gdLst>
                    <a:gd name="T0" fmla="*/ 0 w 75"/>
                    <a:gd name="T1" fmla="*/ 0 h 88"/>
                    <a:gd name="T2" fmla="*/ 1 w 75"/>
                    <a:gd name="T3" fmla="*/ 0 h 88"/>
                    <a:gd name="T4" fmla="*/ 0 w 75"/>
                    <a:gd name="T5" fmla="*/ 1 h 88"/>
                    <a:gd name="T6" fmla="*/ 2 w 75"/>
                    <a:gd name="T7" fmla="*/ 1 h 88"/>
                    <a:gd name="T8" fmla="*/ 1 w 75"/>
                    <a:gd name="T9" fmla="*/ 2 h 88"/>
                    <a:gd name="T10" fmla="*/ 0 w 75"/>
                    <a:gd name="T11" fmla="*/ 0 h 88"/>
                    <a:gd name="T12" fmla="*/ 0 60000 65536"/>
                    <a:gd name="T13" fmla="*/ 0 60000 65536"/>
                    <a:gd name="T14" fmla="*/ 0 60000 65536"/>
                    <a:gd name="T15" fmla="*/ 0 60000 65536"/>
                    <a:gd name="T16" fmla="*/ 0 60000 65536"/>
                    <a:gd name="T17" fmla="*/ 0 60000 65536"/>
                    <a:gd name="T18" fmla="*/ 0 w 75"/>
                    <a:gd name="T19" fmla="*/ 0 h 88"/>
                    <a:gd name="T20" fmla="*/ 75 w 75"/>
                    <a:gd name="T21" fmla="*/ 88 h 88"/>
                  </a:gdLst>
                  <a:ahLst/>
                  <a:cxnLst>
                    <a:cxn ang="T12">
                      <a:pos x="T0" y="T1"/>
                    </a:cxn>
                    <a:cxn ang="T13">
                      <a:pos x="T2" y="T3"/>
                    </a:cxn>
                    <a:cxn ang="T14">
                      <a:pos x="T4" y="T5"/>
                    </a:cxn>
                    <a:cxn ang="T15">
                      <a:pos x="T6" y="T7"/>
                    </a:cxn>
                    <a:cxn ang="T16">
                      <a:pos x="T8" y="T9"/>
                    </a:cxn>
                    <a:cxn ang="T17">
                      <a:pos x="T10" y="T11"/>
                    </a:cxn>
                  </a:cxnLst>
                  <a:rect l="T18" t="T19" r="T20" b="T21"/>
                  <a:pathLst>
                    <a:path w="75" h="88">
                      <a:moveTo>
                        <a:pt x="0" y="15"/>
                      </a:moveTo>
                      <a:lnTo>
                        <a:pt x="21" y="0"/>
                      </a:lnTo>
                      <a:lnTo>
                        <a:pt x="19" y="42"/>
                      </a:lnTo>
                      <a:lnTo>
                        <a:pt x="75" y="57"/>
                      </a:lnTo>
                      <a:lnTo>
                        <a:pt x="39" y="88"/>
                      </a:lnTo>
                      <a:lnTo>
                        <a:pt x="0" y="15"/>
                      </a:lnTo>
                      <a:close/>
                    </a:path>
                  </a:pathLst>
                </a:custGeom>
                <a:grpFill/>
                <a:ln w="6350">
                  <a:solidFill>
                    <a:schemeClr val="tx1">
                      <a:lumMod val="50000"/>
                      <a:lumOff val="50000"/>
                    </a:schemeClr>
                  </a:solidFill>
                  <a:round/>
                  <a:headEnd/>
                  <a:tailEnd/>
                </a:ln>
              </p:spPr>
              <p:txBody>
                <a:bodyPr/>
                <a:lstStyle/>
                <a:p>
                  <a:pPr defTabSz="914087">
                    <a:defRPr/>
                  </a:pPr>
                  <a:endParaRPr lang="en-US" sz="1200" kern="0">
                    <a:latin typeface="Arial" pitchFamily="34" charset="0"/>
                    <a:ea typeface="微软雅黑" pitchFamily="34" charset="-122"/>
                    <a:cs typeface="Arial" pitchFamily="34" charset="0"/>
                  </a:endParaRPr>
                </a:p>
              </p:txBody>
            </p:sp>
            <p:sp>
              <p:nvSpPr>
                <p:cNvPr id="323" name="Freeform 280">
                  <a:extLst>
                    <a:ext uri="{FF2B5EF4-FFF2-40B4-BE49-F238E27FC236}">
                      <a16:creationId xmlns:a16="http://schemas.microsoft.com/office/drawing/2014/main" id="{94A661BD-606F-0543-850A-E18E4ED1618E}"/>
                    </a:ext>
                  </a:extLst>
                </p:cNvPr>
                <p:cNvSpPr>
                  <a:spLocks/>
                </p:cNvSpPr>
                <p:nvPr/>
              </p:nvSpPr>
              <p:spPr bwMode="auto">
                <a:xfrm>
                  <a:off x="2181" y="3834"/>
                  <a:ext cx="11" cy="7"/>
                </a:xfrm>
                <a:custGeom>
                  <a:avLst/>
                  <a:gdLst>
                    <a:gd name="T0" fmla="*/ 0 w 40"/>
                    <a:gd name="T1" fmla="*/ 1 h 23"/>
                    <a:gd name="T2" fmla="*/ 0 w 40"/>
                    <a:gd name="T3" fmla="*/ 0 h 23"/>
                    <a:gd name="T4" fmla="*/ 1 w 40"/>
                    <a:gd name="T5" fmla="*/ 1 h 23"/>
                    <a:gd name="T6" fmla="*/ 0 w 40"/>
                    <a:gd name="T7" fmla="*/ 1 h 23"/>
                    <a:gd name="T8" fmla="*/ 0 60000 65536"/>
                    <a:gd name="T9" fmla="*/ 0 60000 65536"/>
                    <a:gd name="T10" fmla="*/ 0 60000 65536"/>
                    <a:gd name="T11" fmla="*/ 0 60000 65536"/>
                    <a:gd name="T12" fmla="*/ 0 w 40"/>
                    <a:gd name="T13" fmla="*/ 0 h 23"/>
                    <a:gd name="T14" fmla="*/ 40 w 40"/>
                    <a:gd name="T15" fmla="*/ 23 h 23"/>
                  </a:gdLst>
                  <a:ahLst/>
                  <a:cxnLst>
                    <a:cxn ang="T8">
                      <a:pos x="T0" y="T1"/>
                    </a:cxn>
                    <a:cxn ang="T9">
                      <a:pos x="T2" y="T3"/>
                    </a:cxn>
                    <a:cxn ang="T10">
                      <a:pos x="T4" y="T5"/>
                    </a:cxn>
                    <a:cxn ang="T11">
                      <a:pos x="T6" y="T7"/>
                    </a:cxn>
                  </a:cxnLst>
                  <a:rect l="T12" t="T13" r="T14" b="T15"/>
                  <a:pathLst>
                    <a:path w="40" h="23">
                      <a:moveTo>
                        <a:pt x="0" y="17"/>
                      </a:moveTo>
                      <a:lnTo>
                        <a:pt x="11" y="0"/>
                      </a:lnTo>
                      <a:lnTo>
                        <a:pt x="40" y="23"/>
                      </a:lnTo>
                      <a:lnTo>
                        <a:pt x="0" y="17"/>
                      </a:lnTo>
                      <a:close/>
                    </a:path>
                  </a:pathLst>
                </a:custGeom>
                <a:grpFill/>
                <a:ln w="6350">
                  <a:solidFill>
                    <a:schemeClr val="tx1">
                      <a:lumMod val="50000"/>
                      <a:lumOff val="50000"/>
                    </a:schemeClr>
                  </a:solidFill>
                  <a:round/>
                  <a:headEnd/>
                  <a:tailEnd/>
                </a:ln>
              </p:spPr>
              <p:txBody>
                <a:bodyPr/>
                <a:lstStyle/>
                <a:p>
                  <a:pPr defTabSz="914087">
                    <a:defRPr/>
                  </a:pPr>
                  <a:endParaRPr lang="en-US" sz="1200" kern="0">
                    <a:latin typeface="Arial" pitchFamily="34" charset="0"/>
                    <a:ea typeface="微软雅黑" pitchFamily="34" charset="-122"/>
                    <a:cs typeface="Arial" pitchFamily="34" charset="0"/>
                  </a:endParaRPr>
                </a:p>
              </p:txBody>
            </p:sp>
            <p:sp>
              <p:nvSpPr>
                <p:cNvPr id="324" name="Freeform 281">
                  <a:extLst>
                    <a:ext uri="{FF2B5EF4-FFF2-40B4-BE49-F238E27FC236}">
                      <a16:creationId xmlns:a16="http://schemas.microsoft.com/office/drawing/2014/main" id="{BF8C4141-93CB-7A47-B058-F050CF12426F}"/>
                    </a:ext>
                  </a:extLst>
                </p:cNvPr>
                <p:cNvSpPr>
                  <a:spLocks/>
                </p:cNvSpPr>
                <p:nvPr/>
              </p:nvSpPr>
              <p:spPr bwMode="auto">
                <a:xfrm>
                  <a:off x="2189" y="3814"/>
                  <a:ext cx="30" cy="37"/>
                </a:xfrm>
                <a:custGeom>
                  <a:avLst/>
                  <a:gdLst>
                    <a:gd name="T0" fmla="*/ 0 w 104"/>
                    <a:gd name="T1" fmla="*/ 2 h 134"/>
                    <a:gd name="T2" fmla="*/ 0 w 104"/>
                    <a:gd name="T3" fmla="*/ 2 h 134"/>
                    <a:gd name="T4" fmla="*/ 2 w 104"/>
                    <a:gd name="T5" fmla="*/ 2 h 134"/>
                    <a:gd name="T6" fmla="*/ 1 w 104"/>
                    <a:gd name="T7" fmla="*/ 1 h 134"/>
                    <a:gd name="T8" fmla="*/ 2 w 104"/>
                    <a:gd name="T9" fmla="*/ 1 h 134"/>
                    <a:gd name="T10" fmla="*/ 1 w 104"/>
                    <a:gd name="T11" fmla="*/ 1 h 134"/>
                    <a:gd name="T12" fmla="*/ 1 w 104"/>
                    <a:gd name="T13" fmla="*/ 0 h 134"/>
                    <a:gd name="T14" fmla="*/ 2 w 104"/>
                    <a:gd name="T15" fmla="*/ 0 h 134"/>
                    <a:gd name="T16" fmla="*/ 3 w 104"/>
                    <a:gd name="T17" fmla="*/ 3 h 134"/>
                    <a:gd name="T18" fmla="*/ 0 w 104"/>
                    <a:gd name="T19" fmla="*/ 2 h 13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04"/>
                    <a:gd name="T31" fmla="*/ 0 h 134"/>
                    <a:gd name="T32" fmla="*/ 104 w 104"/>
                    <a:gd name="T33" fmla="*/ 134 h 13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04" h="134">
                      <a:moveTo>
                        <a:pt x="0" y="108"/>
                      </a:moveTo>
                      <a:lnTo>
                        <a:pt x="15" y="88"/>
                      </a:lnTo>
                      <a:lnTo>
                        <a:pt x="73" y="100"/>
                      </a:lnTo>
                      <a:lnTo>
                        <a:pt x="47" y="65"/>
                      </a:lnTo>
                      <a:lnTo>
                        <a:pt x="74" y="44"/>
                      </a:lnTo>
                      <a:lnTo>
                        <a:pt x="32" y="40"/>
                      </a:lnTo>
                      <a:lnTo>
                        <a:pt x="32" y="7"/>
                      </a:lnTo>
                      <a:lnTo>
                        <a:pt x="102" y="0"/>
                      </a:lnTo>
                      <a:lnTo>
                        <a:pt x="104" y="134"/>
                      </a:lnTo>
                      <a:lnTo>
                        <a:pt x="0" y="108"/>
                      </a:lnTo>
                      <a:close/>
                    </a:path>
                  </a:pathLst>
                </a:custGeom>
                <a:grpFill/>
                <a:ln w="6350">
                  <a:solidFill>
                    <a:schemeClr val="tx1">
                      <a:lumMod val="50000"/>
                      <a:lumOff val="50000"/>
                    </a:schemeClr>
                  </a:solidFill>
                  <a:round/>
                  <a:headEnd/>
                  <a:tailEnd/>
                </a:ln>
              </p:spPr>
              <p:txBody>
                <a:bodyPr/>
                <a:lstStyle/>
                <a:p>
                  <a:pPr defTabSz="914087">
                    <a:defRPr/>
                  </a:pPr>
                  <a:endParaRPr lang="en-US" sz="1200" kern="0">
                    <a:latin typeface="Arial" pitchFamily="34" charset="0"/>
                    <a:ea typeface="微软雅黑" pitchFamily="34" charset="-122"/>
                    <a:cs typeface="Arial" pitchFamily="34" charset="0"/>
                  </a:endParaRPr>
                </a:p>
              </p:txBody>
            </p:sp>
            <p:sp>
              <p:nvSpPr>
                <p:cNvPr id="325" name="Freeform 282">
                  <a:extLst>
                    <a:ext uri="{FF2B5EF4-FFF2-40B4-BE49-F238E27FC236}">
                      <a16:creationId xmlns:a16="http://schemas.microsoft.com/office/drawing/2014/main" id="{CAF80E31-51AC-224D-9BB1-8AD3674F04D1}"/>
                    </a:ext>
                  </a:extLst>
                </p:cNvPr>
                <p:cNvSpPr>
                  <a:spLocks/>
                </p:cNvSpPr>
                <p:nvPr/>
              </p:nvSpPr>
              <p:spPr bwMode="auto">
                <a:xfrm>
                  <a:off x="2204" y="3857"/>
                  <a:ext cx="22" cy="8"/>
                </a:xfrm>
                <a:custGeom>
                  <a:avLst/>
                  <a:gdLst>
                    <a:gd name="T0" fmla="*/ 0 w 78"/>
                    <a:gd name="T1" fmla="*/ 0 h 28"/>
                    <a:gd name="T2" fmla="*/ 2 w 78"/>
                    <a:gd name="T3" fmla="*/ 0 h 28"/>
                    <a:gd name="T4" fmla="*/ 2 w 78"/>
                    <a:gd name="T5" fmla="*/ 1 h 28"/>
                    <a:gd name="T6" fmla="*/ 0 w 78"/>
                    <a:gd name="T7" fmla="*/ 0 h 28"/>
                    <a:gd name="T8" fmla="*/ 0 60000 65536"/>
                    <a:gd name="T9" fmla="*/ 0 60000 65536"/>
                    <a:gd name="T10" fmla="*/ 0 60000 65536"/>
                    <a:gd name="T11" fmla="*/ 0 60000 65536"/>
                    <a:gd name="T12" fmla="*/ 0 w 78"/>
                    <a:gd name="T13" fmla="*/ 0 h 28"/>
                    <a:gd name="T14" fmla="*/ 78 w 78"/>
                    <a:gd name="T15" fmla="*/ 28 h 28"/>
                  </a:gdLst>
                  <a:ahLst/>
                  <a:cxnLst>
                    <a:cxn ang="T8">
                      <a:pos x="T0" y="T1"/>
                    </a:cxn>
                    <a:cxn ang="T9">
                      <a:pos x="T2" y="T3"/>
                    </a:cxn>
                    <a:cxn ang="T10">
                      <a:pos x="T4" y="T5"/>
                    </a:cxn>
                    <a:cxn ang="T11">
                      <a:pos x="T6" y="T7"/>
                    </a:cxn>
                  </a:cxnLst>
                  <a:rect l="T12" t="T13" r="T14" b="T15"/>
                  <a:pathLst>
                    <a:path w="78" h="28">
                      <a:moveTo>
                        <a:pt x="0" y="0"/>
                      </a:moveTo>
                      <a:lnTo>
                        <a:pt x="71" y="7"/>
                      </a:lnTo>
                      <a:lnTo>
                        <a:pt x="78" y="28"/>
                      </a:lnTo>
                      <a:lnTo>
                        <a:pt x="0" y="0"/>
                      </a:lnTo>
                      <a:close/>
                    </a:path>
                  </a:pathLst>
                </a:custGeom>
                <a:grpFill/>
                <a:ln w="6350">
                  <a:solidFill>
                    <a:schemeClr val="tx1">
                      <a:lumMod val="50000"/>
                      <a:lumOff val="50000"/>
                    </a:schemeClr>
                  </a:solidFill>
                  <a:round/>
                  <a:headEnd/>
                  <a:tailEnd/>
                </a:ln>
              </p:spPr>
              <p:txBody>
                <a:bodyPr/>
                <a:lstStyle/>
                <a:p>
                  <a:pPr defTabSz="914087">
                    <a:defRPr/>
                  </a:pPr>
                  <a:endParaRPr lang="en-US" sz="1200" kern="0">
                    <a:latin typeface="Arial" pitchFamily="34" charset="0"/>
                    <a:ea typeface="微软雅黑" pitchFamily="34" charset="-122"/>
                    <a:cs typeface="Arial" pitchFamily="34" charset="0"/>
                  </a:endParaRPr>
                </a:p>
              </p:txBody>
            </p:sp>
            <p:sp>
              <p:nvSpPr>
                <p:cNvPr id="326" name="Freeform 283">
                  <a:extLst>
                    <a:ext uri="{FF2B5EF4-FFF2-40B4-BE49-F238E27FC236}">
                      <a16:creationId xmlns:a16="http://schemas.microsoft.com/office/drawing/2014/main" id="{3031721E-7FEB-274C-9495-42338D954282}"/>
                    </a:ext>
                  </a:extLst>
                </p:cNvPr>
                <p:cNvSpPr>
                  <a:spLocks/>
                </p:cNvSpPr>
                <p:nvPr/>
              </p:nvSpPr>
              <p:spPr bwMode="auto">
                <a:xfrm>
                  <a:off x="2225" y="3852"/>
                  <a:ext cx="11" cy="5"/>
                </a:xfrm>
                <a:custGeom>
                  <a:avLst/>
                  <a:gdLst>
                    <a:gd name="T0" fmla="*/ 0 w 37"/>
                    <a:gd name="T1" fmla="*/ 0 h 18"/>
                    <a:gd name="T2" fmla="*/ 0 w 37"/>
                    <a:gd name="T3" fmla="*/ 0 h 18"/>
                    <a:gd name="T4" fmla="*/ 1 w 37"/>
                    <a:gd name="T5" fmla="*/ 0 h 18"/>
                    <a:gd name="T6" fmla="*/ 0 w 37"/>
                    <a:gd name="T7" fmla="*/ 0 h 18"/>
                    <a:gd name="T8" fmla="*/ 0 60000 65536"/>
                    <a:gd name="T9" fmla="*/ 0 60000 65536"/>
                    <a:gd name="T10" fmla="*/ 0 60000 65536"/>
                    <a:gd name="T11" fmla="*/ 0 60000 65536"/>
                    <a:gd name="T12" fmla="*/ 0 w 37"/>
                    <a:gd name="T13" fmla="*/ 0 h 18"/>
                    <a:gd name="T14" fmla="*/ 37 w 37"/>
                    <a:gd name="T15" fmla="*/ 18 h 18"/>
                  </a:gdLst>
                  <a:ahLst/>
                  <a:cxnLst>
                    <a:cxn ang="T8">
                      <a:pos x="T0" y="T1"/>
                    </a:cxn>
                    <a:cxn ang="T9">
                      <a:pos x="T2" y="T3"/>
                    </a:cxn>
                    <a:cxn ang="T10">
                      <a:pos x="T4" y="T5"/>
                    </a:cxn>
                    <a:cxn ang="T11">
                      <a:pos x="T6" y="T7"/>
                    </a:cxn>
                  </a:cxnLst>
                  <a:rect l="T12" t="T13" r="T14" b="T15"/>
                  <a:pathLst>
                    <a:path w="37" h="18">
                      <a:moveTo>
                        <a:pt x="0" y="18"/>
                      </a:moveTo>
                      <a:lnTo>
                        <a:pt x="8" y="0"/>
                      </a:lnTo>
                      <a:lnTo>
                        <a:pt x="37" y="18"/>
                      </a:lnTo>
                      <a:lnTo>
                        <a:pt x="0" y="18"/>
                      </a:lnTo>
                      <a:close/>
                    </a:path>
                  </a:pathLst>
                </a:custGeom>
                <a:grpFill/>
                <a:ln w="6350">
                  <a:solidFill>
                    <a:schemeClr val="tx1">
                      <a:lumMod val="50000"/>
                      <a:lumOff val="50000"/>
                    </a:schemeClr>
                  </a:solidFill>
                  <a:round/>
                  <a:headEnd/>
                  <a:tailEnd/>
                </a:ln>
              </p:spPr>
              <p:txBody>
                <a:bodyPr/>
                <a:lstStyle/>
                <a:p>
                  <a:pPr defTabSz="914087">
                    <a:defRPr/>
                  </a:pPr>
                  <a:endParaRPr lang="en-US" sz="1200" kern="0">
                    <a:latin typeface="Arial" pitchFamily="34" charset="0"/>
                    <a:ea typeface="微软雅黑" pitchFamily="34" charset="-122"/>
                    <a:cs typeface="Arial" pitchFamily="34" charset="0"/>
                  </a:endParaRPr>
                </a:p>
              </p:txBody>
            </p:sp>
            <p:sp>
              <p:nvSpPr>
                <p:cNvPr id="327" name="Freeform 284">
                  <a:extLst>
                    <a:ext uri="{FF2B5EF4-FFF2-40B4-BE49-F238E27FC236}">
                      <a16:creationId xmlns:a16="http://schemas.microsoft.com/office/drawing/2014/main" id="{E4D343BC-308C-BE43-8542-10E64B11D050}"/>
                    </a:ext>
                  </a:extLst>
                </p:cNvPr>
                <p:cNvSpPr>
                  <a:spLocks/>
                </p:cNvSpPr>
                <p:nvPr/>
              </p:nvSpPr>
              <p:spPr bwMode="auto">
                <a:xfrm>
                  <a:off x="2107" y="2928"/>
                  <a:ext cx="130" cy="208"/>
                </a:xfrm>
                <a:custGeom>
                  <a:avLst/>
                  <a:gdLst>
                    <a:gd name="T0" fmla="*/ 0 w 459"/>
                    <a:gd name="T1" fmla="*/ 11 h 730"/>
                    <a:gd name="T2" fmla="*/ 1 w 459"/>
                    <a:gd name="T3" fmla="*/ 13 h 730"/>
                    <a:gd name="T4" fmla="*/ 3 w 459"/>
                    <a:gd name="T5" fmla="*/ 13 h 730"/>
                    <a:gd name="T6" fmla="*/ 5 w 459"/>
                    <a:gd name="T7" fmla="*/ 15 h 730"/>
                    <a:gd name="T8" fmla="*/ 7 w 459"/>
                    <a:gd name="T9" fmla="*/ 15 h 730"/>
                    <a:gd name="T10" fmla="*/ 7 w 459"/>
                    <a:gd name="T11" fmla="*/ 17 h 730"/>
                    <a:gd name="T12" fmla="*/ 8 w 459"/>
                    <a:gd name="T13" fmla="*/ 17 h 730"/>
                    <a:gd name="T14" fmla="*/ 8 w 459"/>
                    <a:gd name="T15" fmla="*/ 14 h 730"/>
                    <a:gd name="T16" fmla="*/ 8 w 459"/>
                    <a:gd name="T17" fmla="*/ 12 h 730"/>
                    <a:gd name="T18" fmla="*/ 8 w 459"/>
                    <a:gd name="T19" fmla="*/ 12 h 730"/>
                    <a:gd name="T20" fmla="*/ 8 w 459"/>
                    <a:gd name="T21" fmla="*/ 11 h 730"/>
                    <a:gd name="T22" fmla="*/ 10 w 459"/>
                    <a:gd name="T23" fmla="*/ 11 h 730"/>
                    <a:gd name="T24" fmla="*/ 10 w 459"/>
                    <a:gd name="T25" fmla="*/ 11 h 730"/>
                    <a:gd name="T26" fmla="*/ 10 w 459"/>
                    <a:gd name="T27" fmla="*/ 10 h 730"/>
                    <a:gd name="T28" fmla="*/ 10 w 459"/>
                    <a:gd name="T29" fmla="*/ 6 h 730"/>
                    <a:gd name="T30" fmla="*/ 8 w 459"/>
                    <a:gd name="T31" fmla="*/ 7 h 730"/>
                    <a:gd name="T32" fmla="*/ 8 w 459"/>
                    <a:gd name="T33" fmla="*/ 6 h 730"/>
                    <a:gd name="T34" fmla="*/ 6 w 459"/>
                    <a:gd name="T35" fmla="*/ 5 h 730"/>
                    <a:gd name="T36" fmla="*/ 5 w 459"/>
                    <a:gd name="T37" fmla="*/ 3 h 730"/>
                    <a:gd name="T38" fmla="*/ 7 w 459"/>
                    <a:gd name="T39" fmla="*/ 1 h 730"/>
                    <a:gd name="T40" fmla="*/ 6 w 459"/>
                    <a:gd name="T41" fmla="*/ 0 h 730"/>
                    <a:gd name="T42" fmla="*/ 3 w 459"/>
                    <a:gd name="T43" fmla="*/ 1 h 730"/>
                    <a:gd name="T44" fmla="*/ 2 w 459"/>
                    <a:gd name="T45" fmla="*/ 5 h 730"/>
                    <a:gd name="T46" fmla="*/ 1 w 459"/>
                    <a:gd name="T47" fmla="*/ 4 h 730"/>
                    <a:gd name="T48" fmla="*/ 1 w 459"/>
                    <a:gd name="T49" fmla="*/ 5 h 730"/>
                    <a:gd name="T50" fmla="*/ 1 w 459"/>
                    <a:gd name="T51" fmla="*/ 9 h 730"/>
                    <a:gd name="T52" fmla="*/ 2 w 459"/>
                    <a:gd name="T53" fmla="*/ 9 h 730"/>
                    <a:gd name="T54" fmla="*/ 0 w 459"/>
                    <a:gd name="T55" fmla="*/ 11 h 730"/>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459"/>
                    <a:gd name="T85" fmla="*/ 0 h 730"/>
                    <a:gd name="T86" fmla="*/ 459 w 459"/>
                    <a:gd name="T87" fmla="*/ 730 h 730"/>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459" h="730">
                      <a:moveTo>
                        <a:pt x="0" y="488"/>
                      </a:moveTo>
                      <a:lnTo>
                        <a:pt x="56" y="540"/>
                      </a:lnTo>
                      <a:lnTo>
                        <a:pt x="138" y="552"/>
                      </a:lnTo>
                      <a:lnTo>
                        <a:pt x="220" y="653"/>
                      </a:lnTo>
                      <a:lnTo>
                        <a:pt x="330" y="663"/>
                      </a:lnTo>
                      <a:lnTo>
                        <a:pt x="314" y="713"/>
                      </a:lnTo>
                      <a:lnTo>
                        <a:pt x="342" y="730"/>
                      </a:lnTo>
                      <a:lnTo>
                        <a:pt x="359" y="604"/>
                      </a:lnTo>
                      <a:lnTo>
                        <a:pt x="338" y="525"/>
                      </a:lnTo>
                      <a:lnTo>
                        <a:pt x="375" y="522"/>
                      </a:lnTo>
                      <a:lnTo>
                        <a:pt x="349" y="477"/>
                      </a:lnTo>
                      <a:lnTo>
                        <a:pt x="437" y="461"/>
                      </a:lnTo>
                      <a:lnTo>
                        <a:pt x="459" y="491"/>
                      </a:lnTo>
                      <a:lnTo>
                        <a:pt x="424" y="427"/>
                      </a:lnTo>
                      <a:lnTo>
                        <a:pt x="436" y="274"/>
                      </a:lnTo>
                      <a:lnTo>
                        <a:pt x="362" y="280"/>
                      </a:lnTo>
                      <a:lnTo>
                        <a:pt x="338" y="242"/>
                      </a:lnTo>
                      <a:lnTo>
                        <a:pt x="264" y="231"/>
                      </a:lnTo>
                      <a:lnTo>
                        <a:pt x="216" y="143"/>
                      </a:lnTo>
                      <a:lnTo>
                        <a:pt x="289" y="27"/>
                      </a:lnTo>
                      <a:lnTo>
                        <a:pt x="279" y="0"/>
                      </a:lnTo>
                      <a:lnTo>
                        <a:pt x="148" y="63"/>
                      </a:lnTo>
                      <a:lnTo>
                        <a:pt x="78" y="195"/>
                      </a:lnTo>
                      <a:lnTo>
                        <a:pt x="54" y="165"/>
                      </a:lnTo>
                      <a:lnTo>
                        <a:pt x="39" y="228"/>
                      </a:lnTo>
                      <a:lnTo>
                        <a:pt x="54" y="373"/>
                      </a:lnTo>
                      <a:lnTo>
                        <a:pt x="71" y="373"/>
                      </a:lnTo>
                      <a:lnTo>
                        <a:pt x="0" y="488"/>
                      </a:lnTo>
                      <a:close/>
                    </a:path>
                  </a:pathLst>
                </a:custGeom>
                <a:grpFill/>
                <a:ln w="6350">
                  <a:solidFill>
                    <a:schemeClr val="tx1">
                      <a:lumMod val="50000"/>
                      <a:lumOff val="50000"/>
                    </a:schemeClr>
                  </a:solidFill>
                  <a:round/>
                  <a:headEnd/>
                  <a:tailEnd/>
                </a:ln>
              </p:spPr>
              <p:txBody>
                <a:bodyPr/>
                <a:lstStyle/>
                <a:p>
                  <a:pPr defTabSz="914087">
                    <a:defRPr/>
                  </a:pPr>
                  <a:endParaRPr lang="en-US" sz="1200" kern="0">
                    <a:latin typeface="Arial" pitchFamily="34" charset="0"/>
                    <a:ea typeface="微软雅黑" pitchFamily="34" charset="-122"/>
                    <a:cs typeface="Arial" pitchFamily="34" charset="0"/>
                  </a:endParaRPr>
                </a:p>
              </p:txBody>
            </p:sp>
            <p:sp>
              <p:nvSpPr>
                <p:cNvPr id="328" name="Freeform 285">
                  <a:extLst>
                    <a:ext uri="{FF2B5EF4-FFF2-40B4-BE49-F238E27FC236}">
                      <a16:creationId xmlns:a16="http://schemas.microsoft.com/office/drawing/2014/main" id="{AF7B3B39-8E6A-C842-94AD-4F0FDBF5008A}"/>
                    </a:ext>
                  </a:extLst>
                </p:cNvPr>
                <p:cNvSpPr>
                  <a:spLocks/>
                </p:cNvSpPr>
                <p:nvPr/>
              </p:nvSpPr>
              <p:spPr bwMode="auto">
                <a:xfrm>
                  <a:off x="2032" y="2945"/>
                  <a:ext cx="34" cy="34"/>
                </a:xfrm>
                <a:custGeom>
                  <a:avLst/>
                  <a:gdLst>
                    <a:gd name="T0" fmla="*/ 0 w 118"/>
                    <a:gd name="T1" fmla="*/ 0 h 118"/>
                    <a:gd name="T2" fmla="*/ 0 w 118"/>
                    <a:gd name="T3" fmla="*/ 1 h 118"/>
                    <a:gd name="T4" fmla="*/ 1 w 118"/>
                    <a:gd name="T5" fmla="*/ 1 h 118"/>
                    <a:gd name="T6" fmla="*/ 2 w 118"/>
                    <a:gd name="T7" fmla="*/ 3 h 118"/>
                    <a:gd name="T8" fmla="*/ 3 w 118"/>
                    <a:gd name="T9" fmla="*/ 1 h 118"/>
                    <a:gd name="T10" fmla="*/ 2 w 118"/>
                    <a:gd name="T11" fmla="*/ 0 h 118"/>
                    <a:gd name="T12" fmla="*/ 0 w 118"/>
                    <a:gd name="T13" fmla="*/ 0 h 118"/>
                    <a:gd name="T14" fmla="*/ 0 60000 65536"/>
                    <a:gd name="T15" fmla="*/ 0 60000 65536"/>
                    <a:gd name="T16" fmla="*/ 0 60000 65536"/>
                    <a:gd name="T17" fmla="*/ 0 60000 65536"/>
                    <a:gd name="T18" fmla="*/ 0 60000 65536"/>
                    <a:gd name="T19" fmla="*/ 0 60000 65536"/>
                    <a:gd name="T20" fmla="*/ 0 60000 65536"/>
                    <a:gd name="T21" fmla="*/ 0 w 118"/>
                    <a:gd name="T22" fmla="*/ 0 h 118"/>
                    <a:gd name="T23" fmla="*/ 118 w 118"/>
                    <a:gd name="T24" fmla="*/ 118 h 11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18" h="118">
                      <a:moveTo>
                        <a:pt x="0" y="0"/>
                      </a:moveTo>
                      <a:lnTo>
                        <a:pt x="1" y="46"/>
                      </a:lnTo>
                      <a:lnTo>
                        <a:pt x="26" y="39"/>
                      </a:lnTo>
                      <a:lnTo>
                        <a:pt x="100" y="118"/>
                      </a:lnTo>
                      <a:lnTo>
                        <a:pt x="118" y="58"/>
                      </a:lnTo>
                      <a:lnTo>
                        <a:pt x="79" y="4"/>
                      </a:lnTo>
                      <a:lnTo>
                        <a:pt x="0" y="0"/>
                      </a:lnTo>
                      <a:close/>
                    </a:path>
                  </a:pathLst>
                </a:custGeom>
                <a:grpFill/>
                <a:ln w="6350">
                  <a:solidFill>
                    <a:schemeClr val="tx1">
                      <a:lumMod val="50000"/>
                      <a:lumOff val="50000"/>
                    </a:schemeClr>
                  </a:solidFill>
                  <a:round/>
                  <a:headEnd/>
                  <a:tailEnd/>
                </a:ln>
              </p:spPr>
              <p:txBody>
                <a:bodyPr/>
                <a:lstStyle/>
                <a:p>
                  <a:pPr defTabSz="914087">
                    <a:defRPr/>
                  </a:pPr>
                  <a:endParaRPr lang="en-US" sz="1200" kern="0">
                    <a:latin typeface="Arial" pitchFamily="34" charset="0"/>
                    <a:ea typeface="微软雅黑" pitchFamily="34" charset="-122"/>
                    <a:cs typeface="Arial" pitchFamily="34" charset="0"/>
                  </a:endParaRPr>
                </a:p>
              </p:txBody>
            </p:sp>
            <p:sp>
              <p:nvSpPr>
                <p:cNvPr id="329" name="Freeform 286">
                  <a:extLst>
                    <a:ext uri="{FF2B5EF4-FFF2-40B4-BE49-F238E27FC236}">
                      <a16:creationId xmlns:a16="http://schemas.microsoft.com/office/drawing/2014/main" id="{C7FE8E13-4265-354D-9113-33B4AE4272FF}"/>
                    </a:ext>
                  </a:extLst>
                </p:cNvPr>
                <p:cNvSpPr>
                  <a:spLocks/>
                </p:cNvSpPr>
                <p:nvPr/>
              </p:nvSpPr>
              <p:spPr bwMode="auto">
                <a:xfrm>
                  <a:off x="2040" y="2789"/>
                  <a:ext cx="117" cy="42"/>
                </a:xfrm>
                <a:custGeom>
                  <a:avLst/>
                  <a:gdLst>
                    <a:gd name="T0" fmla="*/ 0 w 412"/>
                    <a:gd name="T1" fmla="*/ 1 h 149"/>
                    <a:gd name="T2" fmla="*/ 1 w 412"/>
                    <a:gd name="T3" fmla="*/ 0 h 149"/>
                    <a:gd name="T4" fmla="*/ 4 w 412"/>
                    <a:gd name="T5" fmla="*/ 0 h 149"/>
                    <a:gd name="T6" fmla="*/ 9 w 412"/>
                    <a:gd name="T7" fmla="*/ 3 h 149"/>
                    <a:gd name="T8" fmla="*/ 6 w 412"/>
                    <a:gd name="T9" fmla="*/ 3 h 149"/>
                    <a:gd name="T10" fmla="*/ 7 w 412"/>
                    <a:gd name="T11" fmla="*/ 3 h 149"/>
                    <a:gd name="T12" fmla="*/ 5 w 412"/>
                    <a:gd name="T13" fmla="*/ 2 h 149"/>
                    <a:gd name="T14" fmla="*/ 3 w 412"/>
                    <a:gd name="T15" fmla="*/ 1 h 149"/>
                    <a:gd name="T16" fmla="*/ 3 w 412"/>
                    <a:gd name="T17" fmla="*/ 1 h 149"/>
                    <a:gd name="T18" fmla="*/ 0 w 412"/>
                    <a:gd name="T19" fmla="*/ 1 h 14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12"/>
                    <a:gd name="T31" fmla="*/ 0 h 149"/>
                    <a:gd name="T32" fmla="*/ 412 w 412"/>
                    <a:gd name="T33" fmla="*/ 149 h 14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12" h="149">
                      <a:moveTo>
                        <a:pt x="0" y="58"/>
                      </a:moveTo>
                      <a:lnTo>
                        <a:pt x="56" y="7"/>
                      </a:lnTo>
                      <a:lnTo>
                        <a:pt x="161" y="0"/>
                      </a:lnTo>
                      <a:lnTo>
                        <a:pt x="412" y="127"/>
                      </a:lnTo>
                      <a:lnTo>
                        <a:pt x="279" y="149"/>
                      </a:lnTo>
                      <a:lnTo>
                        <a:pt x="301" y="120"/>
                      </a:lnTo>
                      <a:lnTo>
                        <a:pt x="236" y="72"/>
                      </a:lnTo>
                      <a:lnTo>
                        <a:pt x="115" y="43"/>
                      </a:lnTo>
                      <a:lnTo>
                        <a:pt x="119" y="24"/>
                      </a:lnTo>
                      <a:lnTo>
                        <a:pt x="0" y="58"/>
                      </a:lnTo>
                      <a:close/>
                    </a:path>
                  </a:pathLst>
                </a:custGeom>
                <a:grpFill/>
                <a:ln w="6350">
                  <a:solidFill>
                    <a:schemeClr val="tx1">
                      <a:lumMod val="50000"/>
                      <a:lumOff val="50000"/>
                    </a:schemeClr>
                  </a:solidFill>
                  <a:round/>
                  <a:headEnd/>
                  <a:tailEnd/>
                </a:ln>
              </p:spPr>
              <p:txBody>
                <a:bodyPr/>
                <a:lstStyle/>
                <a:p>
                  <a:pPr defTabSz="914087">
                    <a:defRPr/>
                  </a:pPr>
                  <a:endParaRPr lang="en-US" sz="1200" kern="0">
                    <a:latin typeface="Arial" pitchFamily="34" charset="0"/>
                    <a:ea typeface="微软雅黑" pitchFamily="34" charset="-122"/>
                    <a:cs typeface="Arial" pitchFamily="34" charset="0"/>
                  </a:endParaRPr>
                </a:p>
              </p:txBody>
            </p:sp>
            <p:sp>
              <p:nvSpPr>
                <p:cNvPr id="330" name="Freeform 287">
                  <a:extLst>
                    <a:ext uri="{FF2B5EF4-FFF2-40B4-BE49-F238E27FC236}">
                      <a16:creationId xmlns:a16="http://schemas.microsoft.com/office/drawing/2014/main" id="{3741DE2B-C996-C64B-91B1-9EB870F66196}"/>
                    </a:ext>
                  </a:extLst>
                </p:cNvPr>
                <p:cNvSpPr>
                  <a:spLocks/>
                </p:cNvSpPr>
                <p:nvPr/>
              </p:nvSpPr>
              <p:spPr bwMode="auto">
                <a:xfrm>
                  <a:off x="2184" y="2831"/>
                  <a:ext cx="35" cy="23"/>
                </a:xfrm>
                <a:custGeom>
                  <a:avLst/>
                  <a:gdLst>
                    <a:gd name="T0" fmla="*/ 0 w 127"/>
                    <a:gd name="T1" fmla="*/ 0 h 82"/>
                    <a:gd name="T2" fmla="*/ 0 w 127"/>
                    <a:gd name="T3" fmla="*/ 2 h 82"/>
                    <a:gd name="T4" fmla="*/ 3 w 127"/>
                    <a:gd name="T5" fmla="*/ 1 h 82"/>
                    <a:gd name="T6" fmla="*/ 2 w 127"/>
                    <a:gd name="T7" fmla="*/ 0 h 82"/>
                    <a:gd name="T8" fmla="*/ 0 w 127"/>
                    <a:gd name="T9" fmla="*/ 0 h 82"/>
                    <a:gd name="T10" fmla="*/ 0 60000 65536"/>
                    <a:gd name="T11" fmla="*/ 0 60000 65536"/>
                    <a:gd name="T12" fmla="*/ 0 60000 65536"/>
                    <a:gd name="T13" fmla="*/ 0 60000 65536"/>
                    <a:gd name="T14" fmla="*/ 0 60000 65536"/>
                    <a:gd name="T15" fmla="*/ 0 w 127"/>
                    <a:gd name="T16" fmla="*/ 0 h 82"/>
                    <a:gd name="T17" fmla="*/ 127 w 127"/>
                    <a:gd name="T18" fmla="*/ 82 h 82"/>
                  </a:gdLst>
                  <a:ahLst/>
                  <a:cxnLst>
                    <a:cxn ang="T10">
                      <a:pos x="T0" y="T1"/>
                    </a:cxn>
                    <a:cxn ang="T11">
                      <a:pos x="T2" y="T3"/>
                    </a:cxn>
                    <a:cxn ang="T12">
                      <a:pos x="T4" y="T5"/>
                    </a:cxn>
                    <a:cxn ang="T13">
                      <a:pos x="T6" y="T7"/>
                    </a:cxn>
                    <a:cxn ang="T14">
                      <a:pos x="T8" y="T9"/>
                    </a:cxn>
                  </a:cxnLst>
                  <a:rect l="T15" t="T16" r="T17" b="T18"/>
                  <a:pathLst>
                    <a:path w="127" h="82">
                      <a:moveTo>
                        <a:pt x="0" y="0"/>
                      </a:moveTo>
                      <a:lnTo>
                        <a:pt x="0" y="82"/>
                      </a:lnTo>
                      <a:lnTo>
                        <a:pt x="127" y="58"/>
                      </a:lnTo>
                      <a:lnTo>
                        <a:pt x="72" y="9"/>
                      </a:lnTo>
                      <a:lnTo>
                        <a:pt x="0" y="0"/>
                      </a:lnTo>
                      <a:close/>
                    </a:path>
                  </a:pathLst>
                </a:custGeom>
                <a:grpFill/>
                <a:ln w="6350">
                  <a:solidFill>
                    <a:schemeClr val="tx1">
                      <a:lumMod val="50000"/>
                      <a:lumOff val="50000"/>
                    </a:schemeClr>
                  </a:solidFill>
                  <a:round/>
                  <a:headEnd/>
                  <a:tailEnd/>
                </a:ln>
              </p:spPr>
              <p:txBody>
                <a:bodyPr/>
                <a:lstStyle/>
                <a:p>
                  <a:pPr defTabSz="914087">
                    <a:defRPr/>
                  </a:pPr>
                  <a:endParaRPr lang="en-US" sz="1200" kern="0">
                    <a:latin typeface="Arial" pitchFamily="34" charset="0"/>
                    <a:ea typeface="微软雅黑" pitchFamily="34" charset="-122"/>
                    <a:cs typeface="Arial" pitchFamily="34" charset="0"/>
                  </a:endParaRPr>
                </a:p>
              </p:txBody>
            </p:sp>
            <p:sp>
              <p:nvSpPr>
                <p:cNvPr id="331" name="Freeform 288">
                  <a:extLst>
                    <a:ext uri="{FF2B5EF4-FFF2-40B4-BE49-F238E27FC236}">
                      <a16:creationId xmlns:a16="http://schemas.microsoft.com/office/drawing/2014/main" id="{DF7820C9-03BE-AB48-AA86-20F5532B846D}"/>
                    </a:ext>
                  </a:extLst>
                </p:cNvPr>
                <p:cNvSpPr>
                  <a:spLocks/>
                </p:cNvSpPr>
                <p:nvPr/>
              </p:nvSpPr>
              <p:spPr bwMode="auto">
                <a:xfrm>
                  <a:off x="2085" y="3066"/>
                  <a:ext cx="61" cy="79"/>
                </a:xfrm>
                <a:custGeom>
                  <a:avLst/>
                  <a:gdLst>
                    <a:gd name="T0" fmla="*/ 0 w 212"/>
                    <a:gd name="T1" fmla="*/ 3 h 275"/>
                    <a:gd name="T2" fmla="*/ 0 w 212"/>
                    <a:gd name="T3" fmla="*/ 4 h 275"/>
                    <a:gd name="T4" fmla="*/ 1 w 212"/>
                    <a:gd name="T5" fmla="*/ 4 h 275"/>
                    <a:gd name="T6" fmla="*/ 0 w 212"/>
                    <a:gd name="T7" fmla="*/ 5 h 275"/>
                    <a:gd name="T8" fmla="*/ 0 w 212"/>
                    <a:gd name="T9" fmla="*/ 6 h 275"/>
                    <a:gd name="T10" fmla="*/ 1 w 212"/>
                    <a:gd name="T11" fmla="*/ 7 h 275"/>
                    <a:gd name="T12" fmla="*/ 3 w 212"/>
                    <a:gd name="T13" fmla="*/ 5 h 275"/>
                    <a:gd name="T14" fmla="*/ 5 w 212"/>
                    <a:gd name="T15" fmla="*/ 3 h 275"/>
                    <a:gd name="T16" fmla="*/ 5 w 212"/>
                    <a:gd name="T17" fmla="*/ 1 h 275"/>
                    <a:gd name="T18" fmla="*/ 3 w 212"/>
                    <a:gd name="T19" fmla="*/ 1 h 275"/>
                    <a:gd name="T20" fmla="*/ 2 w 212"/>
                    <a:gd name="T21" fmla="*/ 0 h 275"/>
                    <a:gd name="T22" fmla="*/ 1 w 212"/>
                    <a:gd name="T23" fmla="*/ 1 h 275"/>
                    <a:gd name="T24" fmla="*/ 0 w 212"/>
                    <a:gd name="T25" fmla="*/ 3 h 27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12"/>
                    <a:gd name="T40" fmla="*/ 0 h 275"/>
                    <a:gd name="T41" fmla="*/ 212 w 212"/>
                    <a:gd name="T42" fmla="*/ 275 h 27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12" h="275">
                      <a:moveTo>
                        <a:pt x="0" y="106"/>
                      </a:moveTo>
                      <a:lnTo>
                        <a:pt x="1" y="160"/>
                      </a:lnTo>
                      <a:lnTo>
                        <a:pt x="42" y="175"/>
                      </a:lnTo>
                      <a:lnTo>
                        <a:pt x="18" y="215"/>
                      </a:lnTo>
                      <a:lnTo>
                        <a:pt x="12" y="263"/>
                      </a:lnTo>
                      <a:lnTo>
                        <a:pt x="62" y="275"/>
                      </a:lnTo>
                      <a:lnTo>
                        <a:pt x="107" y="196"/>
                      </a:lnTo>
                      <a:lnTo>
                        <a:pt x="194" y="139"/>
                      </a:lnTo>
                      <a:lnTo>
                        <a:pt x="212" y="64"/>
                      </a:lnTo>
                      <a:lnTo>
                        <a:pt x="130" y="52"/>
                      </a:lnTo>
                      <a:lnTo>
                        <a:pt x="74" y="0"/>
                      </a:lnTo>
                      <a:lnTo>
                        <a:pt x="28" y="26"/>
                      </a:lnTo>
                      <a:lnTo>
                        <a:pt x="0" y="106"/>
                      </a:lnTo>
                      <a:close/>
                    </a:path>
                  </a:pathLst>
                </a:custGeom>
                <a:grpFill/>
                <a:ln w="6350">
                  <a:solidFill>
                    <a:schemeClr val="tx1">
                      <a:lumMod val="50000"/>
                      <a:lumOff val="50000"/>
                    </a:schemeClr>
                  </a:solidFill>
                  <a:round/>
                  <a:headEnd/>
                  <a:tailEnd/>
                </a:ln>
              </p:spPr>
              <p:txBody>
                <a:bodyPr/>
                <a:lstStyle/>
                <a:p>
                  <a:pPr defTabSz="914087">
                    <a:defRPr/>
                  </a:pPr>
                  <a:endParaRPr lang="en-US" sz="1200" kern="0">
                    <a:latin typeface="Arial" pitchFamily="34" charset="0"/>
                    <a:ea typeface="微软雅黑" pitchFamily="34" charset="-122"/>
                    <a:cs typeface="Arial" pitchFamily="34" charset="0"/>
                  </a:endParaRPr>
                </a:p>
              </p:txBody>
            </p:sp>
            <p:sp>
              <p:nvSpPr>
                <p:cNvPr id="332" name="Freeform 289">
                  <a:extLst>
                    <a:ext uri="{FF2B5EF4-FFF2-40B4-BE49-F238E27FC236}">
                      <a16:creationId xmlns:a16="http://schemas.microsoft.com/office/drawing/2014/main" id="{B0495A87-11FB-2D4D-BB5C-2EA355992657}"/>
                    </a:ext>
                  </a:extLst>
                </p:cNvPr>
                <p:cNvSpPr>
                  <a:spLocks/>
                </p:cNvSpPr>
                <p:nvPr/>
              </p:nvSpPr>
              <p:spPr bwMode="auto">
                <a:xfrm>
                  <a:off x="1984" y="2901"/>
                  <a:ext cx="26" cy="13"/>
                </a:xfrm>
                <a:custGeom>
                  <a:avLst/>
                  <a:gdLst>
                    <a:gd name="T0" fmla="*/ 0 w 89"/>
                    <a:gd name="T1" fmla="*/ 1 h 44"/>
                    <a:gd name="T2" fmla="*/ 1 w 89"/>
                    <a:gd name="T3" fmla="*/ 0 h 44"/>
                    <a:gd name="T4" fmla="*/ 2 w 89"/>
                    <a:gd name="T5" fmla="*/ 1 h 44"/>
                    <a:gd name="T6" fmla="*/ 0 w 89"/>
                    <a:gd name="T7" fmla="*/ 1 h 44"/>
                    <a:gd name="T8" fmla="*/ 0 60000 65536"/>
                    <a:gd name="T9" fmla="*/ 0 60000 65536"/>
                    <a:gd name="T10" fmla="*/ 0 60000 65536"/>
                    <a:gd name="T11" fmla="*/ 0 60000 65536"/>
                    <a:gd name="T12" fmla="*/ 0 w 89"/>
                    <a:gd name="T13" fmla="*/ 0 h 44"/>
                    <a:gd name="T14" fmla="*/ 89 w 89"/>
                    <a:gd name="T15" fmla="*/ 44 h 44"/>
                  </a:gdLst>
                  <a:ahLst/>
                  <a:cxnLst>
                    <a:cxn ang="T8">
                      <a:pos x="T0" y="T1"/>
                    </a:cxn>
                    <a:cxn ang="T9">
                      <a:pos x="T2" y="T3"/>
                    </a:cxn>
                    <a:cxn ang="T10">
                      <a:pos x="T4" y="T5"/>
                    </a:cxn>
                    <a:cxn ang="T11">
                      <a:pos x="T6" y="T7"/>
                    </a:cxn>
                  </a:cxnLst>
                  <a:rect l="T12" t="T13" r="T14" b="T15"/>
                  <a:pathLst>
                    <a:path w="89" h="44">
                      <a:moveTo>
                        <a:pt x="0" y="32"/>
                      </a:moveTo>
                      <a:lnTo>
                        <a:pt x="27" y="0"/>
                      </a:lnTo>
                      <a:lnTo>
                        <a:pt x="89" y="44"/>
                      </a:lnTo>
                      <a:lnTo>
                        <a:pt x="0" y="32"/>
                      </a:lnTo>
                      <a:close/>
                    </a:path>
                  </a:pathLst>
                </a:custGeom>
                <a:grpFill/>
                <a:ln w="6350">
                  <a:solidFill>
                    <a:schemeClr val="tx1">
                      <a:lumMod val="50000"/>
                      <a:lumOff val="50000"/>
                    </a:schemeClr>
                  </a:solidFill>
                  <a:round/>
                  <a:headEnd/>
                  <a:tailEnd/>
                </a:ln>
              </p:spPr>
              <p:txBody>
                <a:bodyPr/>
                <a:lstStyle/>
                <a:p>
                  <a:pPr defTabSz="914087">
                    <a:defRPr/>
                  </a:pPr>
                  <a:endParaRPr lang="en-US" sz="1200" kern="0">
                    <a:latin typeface="Arial" pitchFamily="34" charset="0"/>
                    <a:ea typeface="微软雅黑" pitchFamily="34" charset="-122"/>
                    <a:cs typeface="Arial" pitchFamily="34" charset="0"/>
                  </a:endParaRPr>
                </a:p>
              </p:txBody>
            </p:sp>
            <p:sp>
              <p:nvSpPr>
                <p:cNvPr id="333" name="Freeform 290">
                  <a:extLst>
                    <a:ext uri="{FF2B5EF4-FFF2-40B4-BE49-F238E27FC236}">
                      <a16:creationId xmlns:a16="http://schemas.microsoft.com/office/drawing/2014/main" id="{4B9D9598-7664-D049-86F9-99763595D1C5}"/>
                    </a:ext>
                  </a:extLst>
                </p:cNvPr>
                <p:cNvSpPr>
                  <a:spLocks/>
                </p:cNvSpPr>
                <p:nvPr/>
              </p:nvSpPr>
              <p:spPr bwMode="auto">
                <a:xfrm>
                  <a:off x="2302" y="3791"/>
                  <a:ext cx="17" cy="12"/>
                </a:xfrm>
                <a:custGeom>
                  <a:avLst/>
                  <a:gdLst>
                    <a:gd name="T0" fmla="*/ 0 w 59"/>
                    <a:gd name="T1" fmla="*/ 1 h 41"/>
                    <a:gd name="T2" fmla="*/ 1 w 59"/>
                    <a:gd name="T3" fmla="*/ 1 h 41"/>
                    <a:gd name="T4" fmla="*/ 0 w 59"/>
                    <a:gd name="T5" fmla="*/ 0 h 41"/>
                    <a:gd name="T6" fmla="*/ 1 w 59"/>
                    <a:gd name="T7" fmla="*/ 0 h 41"/>
                    <a:gd name="T8" fmla="*/ 0 w 59"/>
                    <a:gd name="T9" fmla="*/ 1 h 41"/>
                    <a:gd name="T10" fmla="*/ 0 60000 65536"/>
                    <a:gd name="T11" fmla="*/ 0 60000 65536"/>
                    <a:gd name="T12" fmla="*/ 0 60000 65536"/>
                    <a:gd name="T13" fmla="*/ 0 60000 65536"/>
                    <a:gd name="T14" fmla="*/ 0 60000 65536"/>
                    <a:gd name="T15" fmla="*/ 0 w 59"/>
                    <a:gd name="T16" fmla="*/ 0 h 41"/>
                    <a:gd name="T17" fmla="*/ 59 w 59"/>
                    <a:gd name="T18" fmla="*/ 41 h 41"/>
                  </a:gdLst>
                  <a:ahLst/>
                  <a:cxnLst>
                    <a:cxn ang="T10">
                      <a:pos x="T0" y="T1"/>
                    </a:cxn>
                    <a:cxn ang="T11">
                      <a:pos x="T2" y="T3"/>
                    </a:cxn>
                    <a:cxn ang="T12">
                      <a:pos x="T4" y="T5"/>
                    </a:cxn>
                    <a:cxn ang="T13">
                      <a:pos x="T6" y="T7"/>
                    </a:cxn>
                    <a:cxn ang="T14">
                      <a:pos x="T8" y="T9"/>
                    </a:cxn>
                  </a:cxnLst>
                  <a:rect l="T15" t="T16" r="T17" b="T18"/>
                  <a:pathLst>
                    <a:path w="59" h="41">
                      <a:moveTo>
                        <a:pt x="0" y="41"/>
                      </a:moveTo>
                      <a:lnTo>
                        <a:pt x="32" y="19"/>
                      </a:lnTo>
                      <a:lnTo>
                        <a:pt x="19" y="0"/>
                      </a:lnTo>
                      <a:lnTo>
                        <a:pt x="59" y="6"/>
                      </a:lnTo>
                      <a:lnTo>
                        <a:pt x="0" y="41"/>
                      </a:lnTo>
                      <a:close/>
                    </a:path>
                  </a:pathLst>
                </a:custGeom>
                <a:grpFill/>
                <a:ln w="6350">
                  <a:solidFill>
                    <a:schemeClr val="tx1">
                      <a:lumMod val="50000"/>
                      <a:lumOff val="50000"/>
                    </a:schemeClr>
                  </a:solidFill>
                  <a:round/>
                  <a:headEnd/>
                  <a:tailEnd/>
                </a:ln>
              </p:spPr>
              <p:txBody>
                <a:bodyPr/>
                <a:lstStyle/>
                <a:p>
                  <a:pPr defTabSz="914087">
                    <a:defRPr/>
                  </a:pPr>
                  <a:endParaRPr lang="en-US" sz="1200" kern="0">
                    <a:latin typeface="Arial" pitchFamily="34" charset="0"/>
                    <a:ea typeface="微软雅黑" pitchFamily="34" charset="-122"/>
                    <a:cs typeface="Arial" pitchFamily="34" charset="0"/>
                  </a:endParaRPr>
                </a:p>
              </p:txBody>
            </p:sp>
            <p:sp>
              <p:nvSpPr>
                <p:cNvPr id="334" name="Freeform 291">
                  <a:extLst>
                    <a:ext uri="{FF2B5EF4-FFF2-40B4-BE49-F238E27FC236}">
                      <a16:creationId xmlns:a16="http://schemas.microsoft.com/office/drawing/2014/main" id="{3504DC11-2010-6D48-9E97-2936AD970A9B}"/>
                    </a:ext>
                  </a:extLst>
                </p:cNvPr>
                <p:cNvSpPr>
                  <a:spLocks/>
                </p:cNvSpPr>
                <p:nvPr/>
              </p:nvSpPr>
              <p:spPr bwMode="auto">
                <a:xfrm>
                  <a:off x="2315" y="3791"/>
                  <a:ext cx="19" cy="12"/>
                </a:xfrm>
                <a:custGeom>
                  <a:avLst/>
                  <a:gdLst>
                    <a:gd name="T0" fmla="*/ 0 w 68"/>
                    <a:gd name="T1" fmla="*/ 1 h 47"/>
                    <a:gd name="T2" fmla="*/ 1 w 68"/>
                    <a:gd name="T3" fmla="*/ 0 h 47"/>
                    <a:gd name="T4" fmla="*/ 1 w 68"/>
                    <a:gd name="T5" fmla="*/ 0 h 47"/>
                    <a:gd name="T6" fmla="*/ 0 w 68"/>
                    <a:gd name="T7" fmla="*/ 1 h 47"/>
                    <a:gd name="T8" fmla="*/ 0 60000 65536"/>
                    <a:gd name="T9" fmla="*/ 0 60000 65536"/>
                    <a:gd name="T10" fmla="*/ 0 60000 65536"/>
                    <a:gd name="T11" fmla="*/ 0 60000 65536"/>
                    <a:gd name="T12" fmla="*/ 0 w 68"/>
                    <a:gd name="T13" fmla="*/ 0 h 47"/>
                    <a:gd name="T14" fmla="*/ 68 w 68"/>
                    <a:gd name="T15" fmla="*/ 47 h 47"/>
                  </a:gdLst>
                  <a:ahLst/>
                  <a:cxnLst>
                    <a:cxn ang="T8">
                      <a:pos x="T0" y="T1"/>
                    </a:cxn>
                    <a:cxn ang="T9">
                      <a:pos x="T2" y="T3"/>
                    </a:cxn>
                    <a:cxn ang="T10">
                      <a:pos x="T4" y="T5"/>
                    </a:cxn>
                    <a:cxn ang="T11">
                      <a:pos x="T6" y="T7"/>
                    </a:cxn>
                  </a:cxnLst>
                  <a:rect l="T12" t="T13" r="T14" b="T15"/>
                  <a:pathLst>
                    <a:path w="68" h="47">
                      <a:moveTo>
                        <a:pt x="0" y="47"/>
                      </a:moveTo>
                      <a:lnTo>
                        <a:pt x="34" y="0"/>
                      </a:lnTo>
                      <a:lnTo>
                        <a:pt x="68" y="16"/>
                      </a:lnTo>
                      <a:lnTo>
                        <a:pt x="0" y="47"/>
                      </a:lnTo>
                      <a:close/>
                    </a:path>
                  </a:pathLst>
                </a:custGeom>
                <a:grpFill/>
                <a:ln w="6350">
                  <a:solidFill>
                    <a:schemeClr val="tx1">
                      <a:lumMod val="50000"/>
                      <a:lumOff val="50000"/>
                    </a:schemeClr>
                  </a:solidFill>
                  <a:round/>
                  <a:headEnd/>
                  <a:tailEnd/>
                </a:ln>
              </p:spPr>
              <p:txBody>
                <a:bodyPr/>
                <a:lstStyle/>
                <a:p>
                  <a:pPr defTabSz="914087">
                    <a:defRPr/>
                  </a:pPr>
                  <a:endParaRPr lang="en-US" sz="1200" kern="0">
                    <a:latin typeface="Arial" pitchFamily="34" charset="0"/>
                    <a:ea typeface="微软雅黑" pitchFamily="34" charset="-122"/>
                    <a:cs typeface="Arial" pitchFamily="34" charset="0"/>
                  </a:endParaRPr>
                </a:p>
              </p:txBody>
            </p:sp>
            <p:sp>
              <p:nvSpPr>
                <p:cNvPr id="335" name="Freeform 292">
                  <a:extLst>
                    <a:ext uri="{FF2B5EF4-FFF2-40B4-BE49-F238E27FC236}">
                      <a16:creationId xmlns:a16="http://schemas.microsoft.com/office/drawing/2014/main" id="{E4014313-973A-5047-8263-9AC40956ECEF}"/>
                    </a:ext>
                  </a:extLst>
                </p:cNvPr>
                <p:cNvSpPr>
                  <a:spLocks/>
                </p:cNvSpPr>
                <p:nvPr/>
              </p:nvSpPr>
              <p:spPr bwMode="auto">
                <a:xfrm>
                  <a:off x="2373" y="3014"/>
                  <a:ext cx="31" cy="44"/>
                </a:xfrm>
                <a:custGeom>
                  <a:avLst/>
                  <a:gdLst>
                    <a:gd name="T0" fmla="*/ 0 w 107"/>
                    <a:gd name="T1" fmla="*/ 3 h 154"/>
                    <a:gd name="T2" fmla="*/ 0 w 107"/>
                    <a:gd name="T3" fmla="*/ 0 h 154"/>
                    <a:gd name="T4" fmla="*/ 3 w 107"/>
                    <a:gd name="T5" fmla="*/ 1 h 154"/>
                    <a:gd name="T6" fmla="*/ 1 w 107"/>
                    <a:gd name="T7" fmla="*/ 4 h 154"/>
                    <a:gd name="T8" fmla="*/ 0 w 107"/>
                    <a:gd name="T9" fmla="*/ 3 h 154"/>
                    <a:gd name="T10" fmla="*/ 0 60000 65536"/>
                    <a:gd name="T11" fmla="*/ 0 60000 65536"/>
                    <a:gd name="T12" fmla="*/ 0 60000 65536"/>
                    <a:gd name="T13" fmla="*/ 0 60000 65536"/>
                    <a:gd name="T14" fmla="*/ 0 60000 65536"/>
                    <a:gd name="T15" fmla="*/ 0 w 107"/>
                    <a:gd name="T16" fmla="*/ 0 h 154"/>
                    <a:gd name="T17" fmla="*/ 107 w 107"/>
                    <a:gd name="T18" fmla="*/ 154 h 154"/>
                  </a:gdLst>
                  <a:ahLst/>
                  <a:cxnLst>
                    <a:cxn ang="T10">
                      <a:pos x="T0" y="T1"/>
                    </a:cxn>
                    <a:cxn ang="T11">
                      <a:pos x="T2" y="T3"/>
                    </a:cxn>
                    <a:cxn ang="T12">
                      <a:pos x="T4" y="T5"/>
                    </a:cxn>
                    <a:cxn ang="T13">
                      <a:pos x="T6" y="T7"/>
                    </a:cxn>
                    <a:cxn ang="T14">
                      <a:pos x="T8" y="T9"/>
                    </a:cxn>
                  </a:cxnLst>
                  <a:rect l="T15" t="T16" r="T17" b="T18"/>
                  <a:pathLst>
                    <a:path w="107" h="154">
                      <a:moveTo>
                        <a:pt x="0" y="149"/>
                      </a:moveTo>
                      <a:lnTo>
                        <a:pt x="13" y="0"/>
                      </a:lnTo>
                      <a:lnTo>
                        <a:pt x="107" y="67"/>
                      </a:lnTo>
                      <a:lnTo>
                        <a:pt x="52" y="154"/>
                      </a:lnTo>
                      <a:lnTo>
                        <a:pt x="0" y="149"/>
                      </a:lnTo>
                      <a:close/>
                    </a:path>
                  </a:pathLst>
                </a:custGeom>
                <a:grpFill/>
                <a:ln w="6350">
                  <a:solidFill>
                    <a:schemeClr val="tx1">
                      <a:lumMod val="50000"/>
                      <a:lumOff val="50000"/>
                    </a:schemeClr>
                  </a:solidFill>
                  <a:round/>
                  <a:headEnd/>
                  <a:tailEnd/>
                </a:ln>
              </p:spPr>
              <p:txBody>
                <a:bodyPr/>
                <a:lstStyle/>
                <a:p>
                  <a:pPr defTabSz="914087">
                    <a:defRPr/>
                  </a:pPr>
                  <a:endParaRPr lang="en-US" sz="1200" kern="0">
                    <a:latin typeface="Arial" pitchFamily="34" charset="0"/>
                    <a:ea typeface="微软雅黑" pitchFamily="34" charset="-122"/>
                    <a:cs typeface="Arial" pitchFamily="34" charset="0"/>
                  </a:endParaRPr>
                </a:p>
              </p:txBody>
            </p:sp>
            <p:sp>
              <p:nvSpPr>
                <p:cNvPr id="336" name="Freeform 293">
                  <a:extLst>
                    <a:ext uri="{FF2B5EF4-FFF2-40B4-BE49-F238E27FC236}">
                      <a16:creationId xmlns:a16="http://schemas.microsoft.com/office/drawing/2014/main" id="{143E37CD-FE30-284D-811D-94F171AACB30}"/>
                    </a:ext>
                  </a:extLst>
                </p:cNvPr>
                <p:cNvSpPr>
                  <a:spLocks/>
                </p:cNvSpPr>
                <p:nvPr/>
              </p:nvSpPr>
              <p:spPr bwMode="auto">
                <a:xfrm>
                  <a:off x="2171" y="1661"/>
                  <a:ext cx="661" cy="560"/>
                </a:xfrm>
                <a:custGeom>
                  <a:avLst/>
                  <a:gdLst>
                    <a:gd name="T0" fmla="*/ 6 w 2319"/>
                    <a:gd name="T1" fmla="*/ 11 h 1964"/>
                    <a:gd name="T2" fmla="*/ 7 w 2319"/>
                    <a:gd name="T3" fmla="*/ 9 h 1964"/>
                    <a:gd name="T4" fmla="*/ 5 w 2319"/>
                    <a:gd name="T5" fmla="*/ 8 h 1964"/>
                    <a:gd name="T6" fmla="*/ 10 w 2319"/>
                    <a:gd name="T7" fmla="*/ 4 h 1964"/>
                    <a:gd name="T8" fmla="*/ 15 w 2319"/>
                    <a:gd name="T9" fmla="*/ 3 h 1964"/>
                    <a:gd name="T10" fmla="*/ 20 w 2319"/>
                    <a:gd name="T11" fmla="*/ 5 h 1964"/>
                    <a:gd name="T12" fmla="*/ 19 w 2319"/>
                    <a:gd name="T13" fmla="*/ 3 h 1964"/>
                    <a:gd name="T14" fmla="*/ 25 w 2319"/>
                    <a:gd name="T15" fmla="*/ 4 h 1964"/>
                    <a:gd name="T16" fmla="*/ 29 w 2319"/>
                    <a:gd name="T17" fmla="*/ 3 h 1964"/>
                    <a:gd name="T18" fmla="*/ 24 w 2319"/>
                    <a:gd name="T19" fmla="*/ 1 h 1964"/>
                    <a:gd name="T20" fmla="*/ 29 w 2319"/>
                    <a:gd name="T21" fmla="*/ 2 h 1964"/>
                    <a:gd name="T22" fmla="*/ 29 w 2319"/>
                    <a:gd name="T23" fmla="*/ 0 h 1964"/>
                    <a:gd name="T24" fmla="*/ 40 w 2319"/>
                    <a:gd name="T25" fmla="*/ 1 h 1964"/>
                    <a:gd name="T26" fmla="*/ 41 w 2319"/>
                    <a:gd name="T27" fmla="*/ 1 h 1964"/>
                    <a:gd name="T28" fmla="*/ 45 w 2319"/>
                    <a:gd name="T29" fmla="*/ 3 h 1964"/>
                    <a:gd name="T30" fmla="*/ 34 w 2319"/>
                    <a:gd name="T31" fmla="*/ 4 h 1964"/>
                    <a:gd name="T32" fmla="*/ 40 w 2319"/>
                    <a:gd name="T33" fmla="*/ 5 h 1964"/>
                    <a:gd name="T34" fmla="*/ 46 w 2319"/>
                    <a:gd name="T35" fmla="*/ 5 h 1964"/>
                    <a:gd name="T36" fmla="*/ 51 w 2319"/>
                    <a:gd name="T37" fmla="*/ 4 h 1964"/>
                    <a:gd name="T38" fmla="*/ 46 w 2319"/>
                    <a:gd name="T39" fmla="*/ 7 h 1964"/>
                    <a:gd name="T40" fmla="*/ 49 w 2319"/>
                    <a:gd name="T41" fmla="*/ 9 h 1964"/>
                    <a:gd name="T42" fmla="*/ 46 w 2319"/>
                    <a:gd name="T43" fmla="*/ 11 h 1964"/>
                    <a:gd name="T44" fmla="*/ 46 w 2319"/>
                    <a:gd name="T45" fmla="*/ 14 h 1964"/>
                    <a:gd name="T46" fmla="*/ 45 w 2319"/>
                    <a:gd name="T47" fmla="*/ 15 h 1964"/>
                    <a:gd name="T48" fmla="*/ 47 w 2319"/>
                    <a:gd name="T49" fmla="*/ 17 h 1964"/>
                    <a:gd name="T50" fmla="*/ 45 w 2319"/>
                    <a:gd name="T51" fmla="*/ 19 h 1964"/>
                    <a:gd name="T52" fmla="*/ 46 w 2319"/>
                    <a:gd name="T53" fmla="*/ 20 h 1964"/>
                    <a:gd name="T54" fmla="*/ 46 w 2319"/>
                    <a:gd name="T55" fmla="*/ 22 h 1964"/>
                    <a:gd name="T56" fmla="*/ 41 w 2319"/>
                    <a:gd name="T57" fmla="*/ 23 h 1964"/>
                    <a:gd name="T58" fmla="*/ 42 w 2319"/>
                    <a:gd name="T59" fmla="*/ 25 h 1964"/>
                    <a:gd name="T60" fmla="*/ 45 w 2319"/>
                    <a:gd name="T61" fmla="*/ 26 h 1964"/>
                    <a:gd name="T62" fmla="*/ 44 w 2319"/>
                    <a:gd name="T63" fmla="*/ 28 h 1964"/>
                    <a:gd name="T64" fmla="*/ 40 w 2319"/>
                    <a:gd name="T65" fmla="*/ 26 h 1964"/>
                    <a:gd name="T66" fmla="*/ 41 w 2319"/>
                    <a:gd name="T67" fmla="*/ 29 h 1964"/>
                    <a:gd name="T68" fmla="*/ 41 w 2319"/>
                    <a:gd name="T69" fmla="*/ 32 h 1964"/>
                    <a:gd name="T70" fmla="*/ 36 w 2319"/>
                    <a:gd name="T71" fmla="*/ 33 h 1964"/>
                    <a:gd name="T72" fmla="*/ 32 w 2319"/>
                    <a:gd name="T73" fmla="*/ 36 h 1964"/>
                    <a:gd name="T74" fmla="*/ 31 w 2319"/>
                    <a:gd name="T75" fmla="*/ 36 h 1964"/>
                    <a:gd name="T76" fmla="*/ 28 w 2319"/>
                    <a:gd name="T77" fmla="*/ 38 h 1964"/>
                    <a:gd name="T78" fmla="*/ 28 w 2319"/>
                    <a:gd name="T79" fmla="*/ 40 h 1964"/>
                    <a:gd name="T80" fmla="*/ 28 w 2319"/>
                    <a:gd name="T81" fmla="*/ 41 h 1964"/>
                    <a:gd name="T82" fmla="*/ 26 w 2319"/>
                    <a:gd name="T83" fmla="*/ 45 h 1964"/>
                    <a:gd name="T84" fmla="*/ 22 w 2319"/>
                    <a:gd name="T85" fmla="*/ 44 h 1964"/>
                    <a:gd name="T86" fmla="*/ 21 w 2319"/>
                    <a:gd name="T87" fmla="*/ 43 h 1964"/>
                    <a:gd name="T88" fmla="*/ 19 w 2319"/>
                    <a:gd name="T89" fmla="*/ 39 h 1964"/>
                    <a:gd name="T90" fmla="*/ 19 w 2319"/>
                    <a:gd name="T91" fmla="*/ 37 h 1964"/>
                    <a:gd name="T92" fmla="*/ 18 w 2319"/>
                    <a:gd name="T93" fmla="*/ 33 h 1964"/>
                    <a:gd name="T94" fmla="*/ 18 w 2319"/>
                    <a:gd name="T95" fmla="*/ 32 h 1964"/>
                    <a:gd name="T96" fmla="*/ 18 w 2319"/>
                    <a:gd name="T97" fmla="*/ 29 h 1964"/>
                    <a:gd name="T98" fmla="*/ 20 w 2319"/>
                    <a:gd name="T99" fmla="*/ 28 h 1964"/>
                    <a:gd name="T100" fmla="*/ 19 w 2319"/>
                    <a:gd name="T101" fmla="*/ 27 h 1964"/>
                    <a:gd name="T102" fmla="*/ 17 w 2319"/>
                    <a:gd name="T103" fmla="*/ 27 h 1964"/>
                    <a:gd name="T104" fmla="*/ 15 w 2319"/>
                    <a:gd name="T105" fmla="*/ 25 h 1964"/>
                    <a:gd name="T106" fmla="*/ 14 w 2319"/>
                    <a:gd name="T107" fmla="*/ 21 h 1964"/>
                    <a:gd name="T108" fmla="*/ 11 w 2319"/>
                    <a:gd name="T109" fmla="*/ 17 h 1964"/>
                    <a:gd name="T110" fmla="*/ 6 w 2319"/>
                    <a:gd name="T111" fmla="*/ 18 h 1964"/>
                    <a:gd name="T112" fmla="*/ 1 w 2319"/>
                    <a:gd name="T113" fmla="*/ 15 h 1964"/>
                    <a:gd name="T114" fmla="*/ 6 w 2319"/>
                    <a:gd name="T115" fmla="*/ 14 h 1964"/>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2319"/>
                    <a:gd name="T175" fmla="*/ 0 h 1964"/>
                    <a:gd name="T176" fmla="*/ 2319 w 2319"/>
                    <a:gd name="T177" fmla="*/ 1964 h 1964"/>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2319" h="1964">
                      <a:moveTo>
                        <a:pt x="0" y="551"/>
                      </a:moveTo>
                      <a:lnTo>
                        <a:pt x="13" y="521"/>
                      </a:lnTo>
                      <a:lnTo>
                        <a:pt x="162" y="463"/>
                      </a:lnTo>
                      <a:lnTo>
                        <a:pt x="261" y="463"/>
                      </a:lnTo>
                      <a:lnTo>
                        <a:pt x="315" y="418"/>
                      </a:lnTo>
                      <a:lnTo>
                        <a:pt x="296" y="405"/>
                      </a:lnTo>
                      <a:lnTo>
                        <a:pt x="329" y="390"/>
                      </a:lnTo>
                      <a:lnTo>
                        <a:pt x="302" y="380"/>
                      </a:lnTo>
                      <a:lnTo>
                        <a:pt x="354" y="363"/>
                      </a:lnTo>
                      <a:lnTo>
                        <a:pt x="335" y="346"/>
                      </a:lnTo>
                      <a:lnTo>
                        <a:pt x="267" y="376"/>
                      </a:lnTo>
                      <a:lnTo>
                        <a:pt x="200" y="338"/>
                      </a:lnTo>
                      <a:lnTo>
                        <a:pt x="284" y="317"/>
                      </a:lnTo>
                      <a:lnTo>
                        <a:pt x="332" y="254"/>
                      </a:lnTo>
                      <a:lnTo>
                        <a:pt x="437" y="250"/>
                      </a:lnTo>
                      <a:lnTo>
                        <a:pt x="432" y="185"/>
                      </a:lnTo>
                      <a:lnTo>
                        <a:pt x="507" y="184"/>
                      </a:lnTo>
                      <a:lnTo>
                        <a:pt x="586" y="230"/>
                      </a:lnTo>
                      <a:lnTo>
                        <a:pt x="493" y="168"/>
                      </a:lnTo>
                      <a:lnTo>
                        <a:pt x="669" y="126"/>
                      </a:lnTo>
                      <a:lnTo>
                        <a:pt x="713" y="156"/>
                      </a:lnTo>
                      <a:lnTo>
                        <a:pt x="719" y="214"/>
                      </a:lnTo>
                      <a:lnTo>
                        <a:pt x="740" y="165"/>
                      </a:lnTo>
                      <a:lnTo>
                        <a:pt x="854" y="199"/>
                      </a:lnTo>
                      <a:lnTo>
                        <a:pt x="814" y="172"/>
                      </a:lnTo>
                      <a:lnTo>
                        <a:pt x="868" y="176"/>
                      </a:lnTo>
                      <a:lnTo>
                        <a:pt x="821" y="142"/>
                      </a:lnTo>
                      <a:lnTo>
                        <a:pt x="808" y="115"/>
                      </a:lnTo>
                      <a:lnTo>
                        <a:pt x="832" y="108"/>
                      </a:lnTo>
                      <a:lnTo>
                        <a:pt x="1056" y="192"/>
                      </a:lnTo>
                      <a:lnTo>
                        <a:pt x="1039" y="165"/>
                      </a:lnTo>
                      <a:lnTo>
                        <a:pt x="1086" y="161"/>
                      </a:lnTo>
                      <a:lnTo>
                        <a:pt x="1056" y="137"/>
                      </a:lnTo>
                      <a:lnTo>
                        <a:pt x="1132" y="142"/>
                      </a:lnTo>
                      <a:lnTo>
                        <a:pt x="1012" y="81"/>
                      </a:lnTo>
                      <a:lnTo>
                        <a:pt x="1228" y="115"/>
                      </a:lnTo>
                      <a:lnTo>
                        <a:pt x="1181" y="80"/>
                      </a:lnTo>
                      <a:lnTo>
                        <a:pt x="1054" y="73"/>
                      </a:lnTo>
                      <a:lnTo>
                        <a:pt x="1096" y="71"/>
                      </a:lnTo>
                      <a:lnTo>
                        <a:pt x="1017" y="42"/>
                      </a:lnTo>
                      <a:lnTo>
                        <a:pt x="1110" y="48"/>
                      </a:lnTo>
                      <a:lnTo>
                        <a:pt x="1073" y="35"/>
                      </a:lnTo>
                      <a:lnTo>
                        <a:pt x="1112" y="26"/>
                      </a:lnTo>
                      <a:lnTo>
                        <a:pt x="1272" y="81"/>
                      </a:lnTo>
                      <a:lnTo>
                        <a:pt x="1253" y="61"/>
                      </a:lnTo>
                      <a:lnTo>
                        <a:pt x="1326" y="42"/>
                      </a:lnTo>
                      <a:lnTo>
                        <a:pt x="1264" y="35"/>
                      </a:lnTo>
                      <a:lnTo>
                        <a:pt x="1262" y="8"/>
                      </a:lnTo>
                      <a:lnTo>
                        <a:pt x="1303" y="0"/>
                      </a:lnTo>
                      <a:lnTo>
                        <a:pt x="1732" y="10"/>
                      </a:lnTo>
                      <a:lnTo>
                        <a:pt x="1762" y="25"/>
                      </a:lnTo>
                      <a:lnTo>
                        <a:pt x="1746" y="35"/>
                      </a:lnTo>
                      <a:lnTo>
                        <a:pt x="1462" y="38"/>
                      </a:lnTo>
                      <a:lnTo>
                        <a:pt x="1495" y="54"/>
                      </a:lnTo>
                      <a:lnTo>
                        <a:pt x="1384" y="71"/>
                      </a:lnTo>
                      <a:lnTo>
                        <a:pt x="1789" y="42"/>
                      </a:lnTo>
                      <a:lnTo>
                        <a:pt x="1802" y="68"/>
                      </a:lnTo>
                      <a:lnTo>
                        <a:pt x="1746" y="83"/>
                      </a:lnTo>
                      <a:lnTo>
                        <a:pt x="1842" y="72"/>
                      </a:lnTo>
                      <a:lnTo>
                        <a:pt x="1951" y="104"/>
                      </a:lnTo>
                      <a:lnTo>
                        <a:pt x="1789" y="156"/>
                      </a:lnTo>
                      <a:lnTo>
                        <a:pt x="1529" y="152"/>
                      </a:lnTo>
                      <a:lnTo>
                        <a:pt x="1591" y="161"/>
                      </a:lnTo>
                      <a:lnTo>
                        <a:pt x="1482" y="184"/>
                      </a:lnTo>
                      <a:lnTo>
                        <a:pt x="1482" y="207"/>
                      </a:lnTo>
                      <a:lnTo>
                        <a:pt x="1767" y="168"/>
                      </a:lnTo>
                      <a:lnTo>
                        <a:pt x="1790" y="185"/>
                      </a:lnTo>
                      <a:lnTo>
                        <a:pt x="1732" y="223"/>
                      </a:lnTo>
                      <a:lnTo>
                        <a:pt x="1912" y="161"/>
                      </a:lnTo>
                      <a:lnTo>
                        <a:pt x="1923" y="221"/>
                      </a:lnTo>
                      <a:lnTo>
                        <a:pt x="1833" y="328"/>
                      </a:lnTo>
                      <a:lnTo>
                        <a:pt x="2009" y="204"/>
                      </a:lnTo>
                      <a:lnTo>
                        <a:pt x="2006" y="223"/>
                      </a:lnTo>
                      <a:lnTo>
                        <a:pt x="2090" y="222"/>
                      </a:lnTo>
                      <a:lnTo>
                        <a:pt x="2116" y="184"/>
                      </a:lnTo>
                      <a:lnTo>
                        <a:pt x="2206" y="176"/>
                      </a:lnTo>
                      <a:lnTo>
                        <a:pt x="2319" y="211"/>
                      </a:lnTo>
                      <a:lnTo>
                        <a:pt x="2207" y="265"/>
                      </a:lnTo>
                      <a:lnTo>
                        <a:pt x="2214" y="286"/>
                      </a:lnTo>
                      <a:lnTo>
                        <a:pt x="1963" y="317"/>
                      </a:lnTo>
                      <a:lnTo>
                        <a:pt x="2166" y="319"/>
                      </a:lnTo>
                      <a:lnTo>
                        <a:pt x="2002" y="364"/>
                      </a:lnTo>
                      <a:lnTo>
                        <a:pt x="2013" y="394"/>
                      </a:lnTo>
                      <a:lnTo>
                        <a:pt x="2122" y="364"/>
                      </a:lnTo>
                      <a:lnTo>
                        <a:pt x="2043" y="405"/>
                      </a:lnTo>
                      <a:lnTo>
                        <a:pt x="2033" y="459"/>
                      </a:lnTo>
                      <a:lnTo>
                        <a:pt x="2056" y="445"/>
                      </a:lnTo>
                      <a:lnTo>
                        <a:pt x="1981" y="493"/>
                      </a:lnTo>
                      <a:lnTo>
                        <a:pt x="1954" y="593"/>
                      </a:lnTo>
                      <a:lnTo>
                        <a:pt x="1996" y="571"/>
                      </a:lnTo>
                      <a:lnTo>
                        <a:pt x="2050" y="593"/>
                      </a:lnTo>
                      <a:lnTo>
                        <a:pt x="1998" y="593"/>
                      </a:lnTo>
                      <a:lnTo>
                        <a:pt x="1998" y="622"/>
                      </a:lnTo>
                      <a:lnTo>
                        <a:pt x="2088" y="635"/>
                      </a:lnTo>
                      <a:lnTo>
                        <a:pt x="2090" y="672"/>
                      </a:lnTo>
                      <a:lnTo>
                        <a:pt x="1959" y="664"/>
                      </a:lnTo>
                      <a:lnTo>
                        <a:pt x="1996" y="682"/>
                      </a:lnTo>
                      <a:lnTo>
                        <a:pt x="1919" y="693"/>
                      </a:lnTo>
                      <a:lnTo>
                        <a:pt x="1959" y="732"/>
                      </a:lnTo>
                      <a:lnTo>
                        <a:pt x="2027" y="735"/>
                      </a:lnTo>
                      <a:lnTo>
                        <a:pt x="1986" y="758"/>
                      </a:lnTo>
                      <a:lnTo>
                        <a:pt x="2039" y="779"/>
                      </a:lnTo>
                      <a:lnTo>
                        <a:pt x="2037" y="829"/>
                      </a:lnTo>
                      <a:lnTo>
                        <a:pt x="1941" y="800"/>
                      </a:lnTo>
                      <a:lnTo>
                        <a:pt x="1997" y="827"/>
                      </a:lnTo>
                      <a:lnTo>
                        <a:pt x="1961" y="844"/>
                      </a:lnTo>
                      <a:lnTo>
                        <a:pt x="1996" y="842"/>
                      </a:lnTo>
                      <a:lnTo>
                        <a:pt x="1986" y="874"/>
                      </a:lnTo>
                      <a:lnTo>
                        <a:pt x="2054" y="890"/>
                      </a:lnTo>
                      <a:lnTo>
                        <a:pt x="1947" y="881"/>
                      </a:lnTo>
                      <a:lnTo>
                        <a:pt x="1923" y="900"/>
                      </a:lnTo>
                      <a:lnTo>
                        <a:pt x="2009" y="942"/>
                      </a:lnTo>
                      <a:lnTo>
                        <a:pt x="1997" y="974"/>
                      </a:lnTo>
                      <a:lnTo>
                        <a:pt x="1926" y="994"/>
                      </a:lnTo>
                      <a:lnTo>
                        <a:pt x="1861" y="947"/>
                      </a:lnTo>
                      <a:lnTo>
                        <a:pt x="1758" y="986"/>
                      </a:lnTo>
                      <a:lnTo>
                        <a:pt x="1830" y="1013"/>
                      </a:lnTo>
                      <a:lnTo>
                        <a:pt x="1762" y="1038"/>
                      </a:lnTo>
                      <a:lnTo>
                        <a:pt x="1837" y="1040"/>
                      </a:lnTo>
                      <a:lnTo>
                        <a:pt x="1813" y="1090"/>
                      </a:lnTo>
                      <a:lnTo>
                        <a:pt x="1842" y="1061"/>
                      </a:lnTo>
                      <a:lnTo>
                        <a:pt x="1923" y="1101"/>
                      </a:lnTo>
                      <a:lnTo>
                        <a:pt x="1897" y="1135"/>
                      </a:lnTo>
                      <a:lnTo>
                        <a:pt x="1947" y="1122"/>
                      </a:lnTo>
                      <a:lnTo>
                        <a:pt x="1923" y="1155"/>
                      </a:lnTo>
                      <a:lnTo>
                        <a:pt x="1957" y="1139"/>
                      </a:lnTo>
                      <a:lnTo>
                        <a:pt x="1961" y="1223"/>
                      </a:lnTo>
                      <a:lnTo>
                        <a:pt x="1923" y="1192"/>
                      </a:lnTo>
                      <a:lnTo>
                        <a:pt x="1923" y="1223"/>
                      </a:lnTo>
                      <a:lnTo>
                        <a:pt x="1889" y="1220"/>
                      </a:lnTo>
                      <a:lnTo>
                        <a:pt x="1842" y="1151"/>
                      </a:lnTo>
                      <a:lnTo>
                        <a:pt x="1732" y="1113"/>
                      </a:lnTo>
                      <a:lnTo>
                        <a:pt x="1808" y="1158"/>
                      </a:lnTo>
                      <a:lnTo>
                        <a:pt x="1706" y="1182"/>
                      </a:lnTo>
                      <a:lnTo>
                        <a:pt x="1678" y="1223"/>
                      </a:lnTo>
                      <a:lnTo>
                        <a:pt x="1774" y="1232"/>
                      </a:lnTo>
                      <a:lnTo>
                        <a:pt x="1692" y="1255"/>
                      </a:lnTo>
                      <a:lnTo>
                        <a:pt x="1814" y="1227"/>
                      </a:lnTo>
                      <a:lnTo>
                        <a:pt x="1932" y="1264"/>
                      </a:lnTo>
                      <a:lnTo>
                        <a:pt x="1779" y="1360"/>
                      </a:lnTo>
                      <a:lnTo>
                        <a:pt x="1631" y="1402"/>
                      </a:lnTo>
                      <a:lnTo>
                        <a:pt x="1579" y="1406"/>
                      </a:lnTo>
                      <a:lnTo>
                        <a:pt x="1543" y="1361"/>
                      </a:lnTo>
                      <a:lnTo>
                        <a:pt x="1559" y="1406"/>
                      </a:lnTo>
                      <a:lnTo>
                        <a:pt x="1516" y="1431"/>
                      </a:lnTo>
                      <a:lnTo>
                        <a:pt x="1462" y="1535"/>
                      </a:lnTo>
                      <a:lnTo>
                        <a:pt x="1417" y="1531"/>
                      </a:lnTo>
                      <a:lnTo>
                        <a:pt x="1407" y="1564"/>
                      </a:lnTo>
                      <a:lnTo>
                        <a:pt x="1365" y="1571"/>
                      </a:lnTo>
                      <a:lnTo>
                        <a:pt x="1339" y="1557"/>
                      </a:lnTo>
                      <a:lnTo>
                        <a:pt x="1372" y="1537"/>
                      </a:lnTo>
                      <a:lnTo>
                        <a:pt x="1338" y="1531"/>
                      </a:lnTo>
                      <a:lnTo>
                        <a:pt x="1324" y="1587"/>
                      </a:lnTo>
                      <a:lnTo>
                        <a:pt x="1251" y="1591"/>
                      </a:lnTo>
                      <a:lnTo>
                        <a:pt x="1253" y="1634"/>
                      </a:lnTo>
                      <a:lnTo>
                        <a:pt x="1213" y="1637"/>
                      </a:lnTo>
                      <a:lnTo>
                        <a:pt x="1247" y="1672"/>
                      </a:lnTo>
                      <a:lnTo>
                        <a:pt x="1199" y="1680"/>
                      </a:lnTo>
                      <a:lnTo>
                        <a:pt x="1236" y="1717"/>
                      </a:lnTo>
                      <a:lnTo>
                        <a:pt x="1204" y="1717"/>
                      </a:lnTo>
                      <a:lnTo>
                        <a:pt x="1230" y="1726"/>
                      </a:lnTo>
                      <a:lnTo>
                        <a:pt x="1204" y="1768"/>
                      </a:lnTo>
                      <a:lnTo>
                        <a:pt x="1181" y="1761"/>
                      </a:lnTo>
                      <a:lnTo>
                        <a:pt x="1199" y="1779"/>
                      </a:lnTo>
                      <a:lnTo>
                        <a:pt x="1152" y="1797"/>
                      </a:lnTo>
                      <a:lnTo>
                        <a:pt x="1181" y="1856"/>
                      </a:lnTo>
                      <a:lnTo>
                        <a:pt x="1152" y="1935"/>
                      </a:lnTo>
                      <a:lnTo>
                        <a:pt x="1118" y="1936"/>
                      </a:lnTo>
                      <a:lnTo>
                        <a:pt x="1143" y="1964"/>
                      </a:lnTo>
                      <a:lnTo>
                        <a:pt x="1065" y="1964"/>
                      </a:lnTo>
                      <a:lnTo>
                        <a:pt x="1056" y="1910"/>
                      </a:lnTo>
                      <a:lnTo>
                        <a:pt x="945" y="1918"/>
                      </a:lnTo>
                      <a:lnTo>
                        <a:pt x="973" y="1903"/>
                      </a:lnTo>
                      <a:lnTo>
                        <a:pt x="917" y="1883"/>
                      </a:lnTo>
                      <a:lnTo>
                        <a:pt x="941" y="1874"/>
                      </a:lnTo>
                      <a:lnTo>
                        <a:pt x="901" y="1874"/>
                      </a:lnTo>
                      <a:lnTo>
                        <a:pt x="918" y="1832"/>
                      </a:lnTo>
                      <a:lnTo>
                        <a:pt x="892" y="1840"/>
                      </a:lnTo>
                      <a:lnTo>
                        <a:pt x="821" y="1726"/>
                      </a:lnTo>
                      <a:lnTo>
                        <a:pt x="821" y="1694"/>
                      </a:lnTo>
                      <a:lnTo>
                        <a:pt x="877" y="1656"/>
                      </a:lnTo>
                      <a:lnTo>
                        <a:pt x="854" y="1645"/>
                      </a:lnTo>
                      <a:lnTo>
                        <a:pt x="798" y="1687"/>
                      </a:lnTo>
                      <a:lnTo>
                        <a:pt x="798" y="1602"/>
                      </a:lnTo>
                      <a:lnTo>
                        <a:pt x="747" y="1557"/>
                      </a:lnTo>
                      <a:lnTo>
                        <a:pt x="763" y="1492"/>
                      </a:lnTo>
                      <a:lnTo>
                        <a:pt x="729" y="1466"/>
                      </a:lnTo>
                      <a:lnTo>
                        <a:pt x="774" y="1410"/>
                      </a:lnTo>
                      <a:lnTo>
                        <a:pt x="747" y="1402"/>
                      </a:lnTo>
                      <a:lnTo>
                        <a:pt x="839" y="1402"/>
                      </a:lnTo>
                      <a:lnTo>
                        <a:pt x="830" y="1379"/>
                      </a:lnTo>
                      <a:lnTo>
                        <a:pt x="769" y="1381"/>
                      </a:lnTo>
                      <a:lnTo>
                        <a:pt x="861" y="1331"/>
                      </a:lnTo>
                      <a:lnTo>
                        <a:pt x="839" y="1314"/>
                      </a:lnTo>
                      <a:lnTo>
                        <a:pt x="861" y="1255"/>
                      </a:lnTo>
                      <a:lnTo>
                        <a:pt x="785" y="1254"/>
                      </a:lnTo>
                      <a:lnTo>
                        <a:pt x="703" y="1207"/>
                      </a:lnTo>
                      <a:lnTo>
                        <a:pt x="854" y="1232"/>
                      </a:lnTo>
                      <a:lnTo>
                        <a:pt x="828" y="1211"/>
                      </a:lnTo>
                      <a:lnTo>
                        <a:pt x="854" y="1203"/>
                      </a:lnTo>
                      <a:lnTo>
                        <a:pt x="793" y="1168"/>
                      </a:lnTo>
                      <a:lnTo>
                        <a:pt x="814" y="1151"/>
                      </a:lnTo>
                      <a:lnTo>
                        <a:pt x="782" y="1163"/>
                      </a:lnTo>
                      <a:lnTo>
                        <a:pt x="804" y="1142"/>
                      </a:lnTo>
                      <a:lnTo>
                        <a:pt x="765" y="1145"/>
                      </a:lnTo>
                      <a:lnTo>
                        <a:pt x="808" y="1126"/>
                      </a:lnTo>
                      <a:lnTo>
                        <a:pt x="740" y="1099"/>
                      </a:lnTo>
                      <a:lnTo>
                        <a:pt x="726" y="1142"/>
                      </a:lnTo>
                      <a:lnTo>
                        <a:pt x="669" y="1145"/>
                      </a:lnTo>
                      <a:lnTo>
                        <a:pt x="659" y="1126"/>
                      </a:lnTo>
                      <a:lnTo>
                        <a:pt x="698" y="1099"/>
                      </a:lnTo>
                      <a:lnTo>
                        <a:pt x="667" y="1099"/>
                      </a:lnTo>
                      <a:lnTo>
                        <a:pt x="703" y="1023"/>
                      </a:lnTo>
                      <a:lnTo>
                        <a:pt x="661" y="1011"/>
                      </a:lnTo>
                      <a:lnTo>
                        <a:pt x="680" y="978"/>
                      </a:lnTo>
                      <a:lnTo>
                        <a:pt x="618" y="889"/>
                      </a:lnTo>
                      <a:lnTo>
                        <a:pt x="637" y="888"/>
                      </a:lnTo>
                      <a:lnTo>
                        <a:pt x="554" y="808"/>
                      </a:lnTo>
                      <a:lnTo>
                        <a:pt x="554" y="779"/>
                      </a:lnTo>
                      <a:lnTo>
                        <a:pt x="461" y="741"/>
                      </a:lnTo>
                      <a:lnTo>
                        <a:pt x="376" y="720"/>
                      </a:lnTo>
                      <a:lnTo>
                        <a:pt x="293" y="756"/>
                      </a:lnTo>
                      <a:lnTo>
                        <a:pt x="230" y="732"/>
                      </a:lnTo>
                      <a:lnTo>
                        <a:pt x="254" y="762"/>
                      </a:lnTo>
                      <a:lnTo>
                        <a:pt x="188" y="748"/>
                      </a:lnTo>
                      <a:lnTo>
                        <a:pt x="128" y="718"/>
                      </a:lnTo>
                      <a:lnTo>
                        <a:pt x="188" y="693"/>
                      </a:lnTo>
                      <a:lnTo>
                        <a:pt x="57" y="664"/>
                      </a:lnTo>
                      <a:lnTo>
                        <a:pt x="105" y="639"/>
                      </a:lnTo>
                      <a:lnTo>
                        <a:pt x="261" y="647"/>
                      </a:lnTo>
                      <a:lnTo>
                        <a:pt x="275" y="637"/>
                      </a:lnTo>
                      <a:lnTo>
                        <a:pt x="251" y="620"/>
                      </a:lnTo>
                      <a:lnTo>
                        <a:pt x="274" y="605"/>
                      </a:lnTo>
                      <a:lnTo>
                        <a:pt x="138" y="616"/>
                      </a:lnTo>
                      <a:lnTo>
                        <a:pt x="0" y="551"/>
                      </a:lnTo>
                      <a:close/>
                    </a:path>
                  </a:pathLst>
                </a:custGeom>
                <a:grpFill/>
                <a:ln w="6350">
                  <a:solidFill>
                    <a:schemeClr val="tx1">
                      <a:lumMod val="50000"/>
                      <a:lumOff val="50000"/>
                    </a:schemeClr>
                  </a:solidFill>
                  <a:round/>
                  <a:headEnd/>
                  <a:tailEnd/>
                </a:ln>
              </p:spPr>
              <p:txBody>
                <a:bodyPr/>
                <a:lstStyle/>
                <a:p>
                  <a:pPr defTabSz="914087">
                    <a:defRPr/>
                  </a:pPr>
                  <a:endParaRPr lang="en-US" sz="1200" kern="0">
                    <a:latin typeface="Arial" pitchFamily="34" charset="0"/>
                    <a:ea typeface="微软雅黑" pitchFamily="34" charset="-122"/>
                    <a:cs typeface="Arial" pitchFamily="34" charset="0"/>
                  </a:endParaRPr>
                </a:p>
              </p:txBody>
            </p:sp>
            <p:sp>
              <p:nvSpPr>
                <p:cNvPr id="337" name="Freeform 294">
                  <a:extLst>
                    <a:ext uri="{FF2B5EF4-FFF2-40B4-BE49-F238E27FC236}">
                      <a16:creationId xmlns:a16="http://schemas.microsoft.com/office/drawing/2014/main" id="{B0947FB7-CA89-9F4D-A146-D1C250343DB3}"/>
                    </a:ext>
                  </a:extLst>
                </p:cNvPr>
                <p:cNvSpPr>
                  <a:spLocks/>
                </p:cNvSpPr>
                <p:nvPr/>
              </p:nvSpPr>
              <p:spPr bwMode="auto">
                <a:xfrm>
                  <a:off x="1960" y="2856"/>
                  <a:ext cx="43" cy="55"/>
                </a:xfrm>
                <a:custGeom>
                  <a:avLst/>
                  <a:gdLst>
                    <a:gd name="T0" fmla="*/ 0 w 154"/>
                    <a:gd name="T1" fmla="*/ 4 h 190"/>
                    <a:gd name="T2" fmla="*/ 1 w 154"/>
                    <a:gd name="T3" fmla="*/ 2 h 190"/>
                    <a:gd name="T4" fmla="*/ 2 w 154"/>
                    <a:gd name="T5" fmla="*/ 2 h 190"/>
                    <a:gd name="T6" fmla="*/ 1 w 154"/>
                    <a:gd name="T7" fmla="*/ 1 h 190"/>
                    <a:gd name="T8" fmla="*/ 3 w 154"/>
                    <a:gd name="T9" fmla="*/ 0 h 190"/>
                    <a:gd name="T10" fmla="*/ 3 w 154"/>
                    <a:gd name="T11" fmla="*/ 2 h 190"/>
                    <a:gd name="T12" fmla="*/ 3 w 154"/>
                    <a:gd name="T13" fmla="*/ 2 h 190"/>
                    <a:gd name="T14" fmla="*/ 3 w 154"/>
                    <a:gd name="T15" fmla="*/ 4 h 190"/>
                    <a:gd name="T16" fmla="*/ 2 w 154"/>
                    <a:gd name="T17" fmla="*/ 5 h 190"/>
                    <a:gd name="T18" fmla="*/ 0 w 154"/>
                    <a:gd name="T19" fmla="*/ 4 h 19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54"/>
                    <a:gd name="T31" fmla="*/ 0 h 190"/>
                    <a:gd name="T32" fmla="*/ 154 w 154"/>
                    <a:gd name="T33" fmla="*/ 190 h 19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54" h="190">
                      <a:moveTo>
                        <a:pt x="0" y="154"/>
                      </a:moveTo>
                      <a:lnTo>
                        <a:pt x="35" y="83"/>
                      </a:lnTo>
                      <a:lnTo>
                        <a:pt x="74" y="82"/>
                      </a:lnTo>
                      <a:lnTo>
                        <a:pt x="33" y="24"/>
                      </a:lnTo>
                      <a:lnTo>
                        <a:pt x="123" y="0"/>
                      </a:lnTo>
                      <a:lnTo>
                        <a:pt x="134" y="90"/>
                      </a:lnTo>
                      <a:lnTo>
                        <a:pt x="154" y="98"/>
                      </a:lnTo>
                      <a:lnTo>
                        <a:pt x="114" y="158"/>
                      </a:lnTo>
                      <a:lnTo>
                        <a:pt x="87" y="190"/>
                      </a:lnTo>
                      <a:lnTo>
                        <a:pt x="0" y="154"/>
                      </a:lnTo>
                      <a:close/>
                    </a:path>
                  </a:pathLst>
                </a:custGeom>
                <a:grpFill/>
                <a:ln w="6350">
                  <a:solidFill>
                    <a:schemeClr val="tx1">
                      <a:lumMod val="50000"/>
                      <a:lumOff val="50000"/>
                    </a:schemeClr>
                  </a:solidFill>
                  <a:round/>
                  <a:headEnd/>
                  <a:tailEnd/>
                </a:ln>
              </p:spPr>
              <p:txBody>
                <a:bodyPr/>
                <a:lstStyle/>
                <a:p>
                  <a:pPr defTabSz="914087">
                    <a:defRPr/>
                  </a:pPr>
                  <a:endParaRPr lang="en-US" sz="1200" kern="0">
                    <a:latin typeface="Arial" pitchFamily="34" charset="0"/>
                    <a:ea typeface="微软雅黑" pitchFamily="34" charset="-122"/>
                    <a:cs typeface="Arial" pitchFamily="34" charset="0"/>
                  </a:endParaRPr>
                </a:p>
              </p:txBody>
            </p:sp>
            <p:sp>
              <p:nvSpPr>
                <p:cNvPr id="338" name="Freeform 295">
                  <a:extLst>
                    <a:ext uri="{FF2B5EF4-FFF2-40B4-BE49-F238E27FC236}">
                      <a16:creationId xmlns:a16="http://schemas.microsoft.com/office/drawing/2014/main" id="{A0E1B4E2-FFC7-8A46-8925-70E4FE82A2C3}"/>
                    </a:ext>
                  </a:extLst>
                </p:cNvPr>
                <p:cNvSpPr>
                  <a:spLocks/>
                </p:cNvSpPr>
                <p:nvPr/>
              </p:nvSpPr>
              <p:spPr bwMode="auto">
                <a:xfrm>
                  <a:off x="2298" y="2979"/>
                  <a:ext cx="51" cy="86"/>
                </a:xfrm>
                <a:custGeom>
                  <a:avLst/>
                  <a:gdLst>
                    <a:gd name="T0" fmla="*/ 0 w 181"/>
                    <a:gd name="T1" fmla="*/ 2 h 301"/>
                    <a:gd name="T2" fmla="*/ 1 w 181"/>
                    <a:gd name="T3" fmla="*/ 3 h 301"/>
                    <a:gd name="T4" fmla="*/ 1 w 181"/>
                    <a:gd name="T5" fmla="*/ 4 h 301"/>
                    <a:gd name="T6" fmla="*/ 1 w 181"/>
                    <a:gd name="T7" fmla="*/ 6 h 301"/>
                    <a:gd name="T8" fmla="*/ 2 w 181"/>
                    <a:gd name="T9" fmla="*/ 7 h 301"/>
                    <a:gd name="T10" fmla="*/ 4 w 181"/>
                    <a:gd name="T11" fmla="*/ 7 h 301"/>
                    <a:gd name="T12" fmla="*/ 3 w 181"/>
                    <a:gd name="T13" fmla="*/ 4 h 301"/>
                    <a:gd name="T14" fmla="*/ 4 w 181"/>
                    <a:gd name="T15" fmla="*/ 3 h 301"/>
                    <a:gd name="T16" fmla="*/ 1 w 181"/>
                    <a:gd name="T17" fmla="*/ 0 h 301"/>
                    <a:gd name="T18" fmla="*/ 1 w 181"/>
                    <a:gd name="T19" fmla="*/ 1 h 301"/>
                    <a:gd name="T20" fmla="*/ 1 w 181"/>
                    <a:gd name="T21" fmla="*/ 1 h 301"/>
                    <a:gd name="T22" fmla="*/ 0 w 181"/>
                    <a:gd name="T23" fmla="*/ 2 h 30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81"/>
                    <a:gd name="T37" fmla="*/ 0 h 301"/>
                    <a:gd name="T38" fmla="*/ 181 w 181"/>
                    <a:gd name="T39" fmla="*/ 301 h 30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81" h="301">
                      <a:moveTo>
                        <a:pt x="0" y="100"/>
                      </a:moveTo>
                      <a:lnTo>
                        <a:pt x="30" y="140"/>
                      </a:lnTo>
                      <a:lnTo>
                        <a:pt x="59" y="171"/>
                      </a:lnTo>
                      <a:lnTo>
                        <a:pt x="52" y="255"/>
                      </a:lnTo>
                      <a:lnTo>
                        <a:pt x="75" y="301"/>
                      </a:lnTo>
                      <a:lnTo>
                        <a:pt x="181" y="284"/>
                      </a:lnTo>
                      <a:lnTo>
                        <a:pt x="119" y="190"/>
                      </a:lnTo>
                      <a:lnTo>
                        <a:pt x="163" y="111"/>
                      </a:lnTo>
                      <a:lnTo>
                        <a:pt x="53" y="0"/>
                      </a:lnTo>
                      <a:lnTo>
                        <a:pt x="20" y="32"/>
                      </a:lnTo>
                      <a:lnTo>
                        <a:pt x="34" y="61"/>
                      </a:lnTo>
                      <a:lnTo>
                        <a:pt x="0" y="100"/>
                      </a:lnTo>
                      <a:close/>
                    </a:path>
                  </a:pathLst>
                </a:custGeom>
                <a:grpFill/>
                <a:ln w="6350">
                  <a:solidFill>
                    <a:schemeClr val="tx1">
                      <a:lumMod val="50000"/>
                      <a:lumOff val="50000"/>
                    </a:schemeClr>
                  </a:solidFill>
                  <a:round/>
                  <a:headEnd/>
                  <a:tailEnd/>
                </a:ln>
              </p:spPr>
              <p:txBody>
                <a:bodyPr/>
                <a:lstStyle/>
                <a:p>
                  <a:pPr defTabSz="914087">
                    <a:defRPr/>
                  </a:pPr>
                  <a:endParaRPr lang="en-US" sz="1200" kern="0">
                    <a:latin typeface="Arial" pitchFamily="34" charset="0"/>
                    <a:ea typeface="微软雅黑" pitchFamily="34" charset="-122"/>
                    <a:cs typeface="Arial" pitchFamily="34" charset="0"/>
                  </a:endParaRPr>
                </a:p>
              </p:txBody>
            </p:sp>
            <p:sp>
              <p:nvSpPr>
                <p:cNvPr id="339" name="Freeform 296">
                  <a:extLst>
                    <a:ext uri="{FF2B5EF4-FFF2-40B4-BE49-F238E27FC236}">
                      <a16:creationId xmlns:a16="http://schemas.microsoft.com/office/drawing/2014/main" id="{6167B797-E2D7-954E-AA0B-9CDCDD97EAF7}"/>
                    </a:ext>
                  </a:extLst>
                </p:cNvPr>
                <p:cNvSpPr>
                  <a:spLocks/>
                </p:cNvSpPr>
                <p:nvPr/>
              </p:nvSpPr>
              <p:spPr bwMode="auto">
                <a:xfrm>
                  <a:off x="2155" y="2831"/>
                  <a:ext cx="29" cy="23"/>
                </a:xfrm>
                <a:custGeom>
                  <a:avLst/>
                  <a:gdLst>
                    <a:gd name="T0" fmla="*/ 0 w 99"/>
                    <a:gd name="T1" fmla="*/ 1 h 82"/>
                    <a:gd name="T2" fmla="*/ 2 w 99"/>
                    <a:gd name="T3" fmla="*/ 1 h 82"/>
                    <a:gd name="T4" fmla="*/ 1 w 99"/>
                    <a:gd name="T5" fmla="*/ 0 h 82"/>
                    <a:gd name="T6" fmla="*/ 2 w 99"/>
                    <a:gd name="T7" fmla="*/ 0 h 82"/>
                    <a:gd name="T8" fmla="*/ 2 w 99"/>
                    <a:gd name="T9" fmla="*/ 2 h 82"/>
                    <a:gd name="T10" fmla="*/ 0 w 99"/>
                    <a:gd name="T11" fmla="*/ 1 h 82"/>
                    <a:gd name="T12" fmla="*/ 0 60000 65536"/>
                    <a:gd name="T13" fmla="*/ 0 60000 65536"/>
                    <a:gd name="T14" fmla="*/ 0 60000 65536"/>
                    <a:gd name="T15" fmla="*/ 0 60000 65536"/>
                    <a:gd name="T16" fmla="*/ 0 60000 65536"/>
                    <a:gd name="T17" fmla="*/ 0 60000 65536"/>
                    <a:gd name="T18" fmla="*/ 0 w 99"/>
                    <a:gd name="T19" fmla="*/ 0 h 82"/>
                    <a:gd name="T20" fmla="*/ 99 w 99"/>
                    <a:gd name="T21" fmla="*/ 82 h 82"/>
                  </a:gdLst>
                  <a:ahLst/>
                  <a:cxnLst>
                    <a:cxn ang="T12">
                      <a:pos x="T0" y="T1"/>
                    </a:cxn>
                    <a:cxn ang="T13">
                      <a:pos x="T2" y="T3"/>
                    </a:cxn>
                    <a:cxn ang="T14">
                      <a:pos x="T4" y="T5"/>
                    </a:cxn>
                    <a:cxn ang="T15">
                      <a:pos x="T6" y="T7"/>
                    </a:cxn>
                    <a:cxn ang="T16">
                      <a:pos x="T8" y="T9"/>
                    </a:cxn>
                    <a:cxn ang="T17">
                      <a:pos x="T10" y="T11"/>
                    </a:cxn>
                  </a:cxnLst>
                  <a:rect l="T18" t="T19" r="T20" b="T21"/>
                  <a:pathLst>
                    <a:path w="99" h="82">
                      <a:moveTo>
                        <a:pt x="0" y="63"/>
                      </a:moveTo>
                      <a:lnTo>
                        <a:pt x="74" y="60"/>
                      </a:lnTo>
                      <a:lnTo>
                        <a:pt x="37" y="6"/>
                      </a:lnTo>
                      <a:lnTo>
                        <a:pt x="99" y="0"/>
                      </a:lnTo>
                      <a:lnTo>
                        <a:pt x="99" y="82"/>
                      </a:lnTo>
                      <a:lnTo>
                        <a:pt x="0" y="63"/>
                      </a:lnTo>
                      <a:close/>
                    </a:path>
                  </a:pathLst>
                </a:custGeom>
                <a:grpFill/>
                <a:ln w="6350">
                  <a:solidFill>
                    <a:schemeClr val="tx1">
                      <a:lumMod val="50000"/>
                      <a:lumOff val="50000"/>
                    </a:schemeClr>
                  </a:solidFill>
                  <a:round/>
                  <a:headEnd/>
                  <a:tailEnd/>
                </a:ln>
              </p:spPr>
              <p:txBody>
                <a:bodyPr/>
                <a:lstStyle/>
                <a:p>
                  <a:pPr defTabSz="914087">
                    <a:defRPr/>
                  </a:pPr>
                  <a:endParaRPr lang="en-US" sz="1200" kern="0">
                    <a:latin typeface="Arial" pitchFamily="34" charset="0"/>
                    <a:ea typeface="微软雅黑" pitchFamily="34" charset="-122"/>
                    <a:cs typeface="Arial" pitchFamily="34" charset="0"/>
                  </a:endParaRPr>
                </a:p>
              </p:txBody>
            </p:sp>
            <p:sp>
              <p:nvSpPr>
                <p:cNvPr id="340" name="Freeform 297">
                  <a:extLst>
                    <a:ext uri="{FF2B5EF4-FFF2-40B4-BE49-F238E27FC236}">
                      <a16:creationId xmlns:a16="http://schemas.microsoft.com/office/drawing/2014/main" id="{4D312199-3C0B-0840-91D1-9E3F38E9985B}"/>
                    </a:ext>
                  </a:extLst>
                </p:cNvPr>
                <p:cNvSpPr>
                  <a:spLocks/>
                </p:cNvSpPr>
                <p:nvPr/>
              </p:nvSpPr>
              <p:spPr bwMode="auto">
                <a:xfrm>
                  <a:off x="1992" y="2882"/>
                  <a:ext cx="66" cy="38"/>
                </a:xfrm>
                <a:custGeom>
                  <a:avLst/>
                  <a:gdLst>
                    <a:gd name="T0" fmla="*/ 0 w 231"/>
                    <a:gd name="T1" fmla="*/ 1 h 133"/>
                    <a:gd name="T2" fmla="*/ 1 w 231"/>
                    <a:gd name="T3" fmla="*/ 0 h 133"/>
                    <a:gd name="T4" fmla="*/ 4 w 231"/>
                    <a:gd name="T5" fmla="*/ 0 h 133"/>
                    <a:gd name="T6" fmla="*/ 5 w 231"/>
                    <a:gd name="T7" fmla="*/ 1 h 133"/>
                    <a:gd name="T8" fmla="*/ 4 w 231"/>
                    <a:gd name="T9" fmla="*/ 1 h 133"/>
                    <a:gd name="T10" fmla="*/ 2 w 231"/>
                    <a:gd name="T11" fmla="*/ 3 h 133"/>
                    <a:gd name="T12" fmla="*/ 1 w 231"/>
                    <a:gd name="T13" fmla="*/ 3 h 133"/>
                    <a:gd name="T14" fmla="*/ 0 w 231"/>
                    <a:gd name="T15" fmla="*/ 1 h 133"/>
                    <a:gd name="T16" fmla="*/ 0 60000 65536"/>
                    <a:gd name="T17" fmla="*/ 0 60000 65536"/>
                    <a:gd name="T18" fmla="*/ 0 60000 65536"/>
                    <a:gd name="T19" fmla="*/ 0 60000 65536"/>
                    <a:gd name="T20" fmla="*/ 0 60000 65536"/>
                    <a:gd name="T21" fmla="*/ 0 60000 65536"/>
                    <a:gd name="T22" fmla="*/ 0 60000 65536"/>
                    <a:gd name="T23" fmla="*/ 0 60000 65536"/>
                    <a:gd name="T24" fmla="*/ 0 w 231"/>
                    <a:gd name="T25" fmla="*/ 0 h 133"/>
                    <a:gd name="T26" fmla="*/ 231 w 231"/>
                    <a:gd name="T27" fmla="*/ 133 h 13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31" h="133">
                      <a:moveTo>
                        <a:pt x="0" y="68"/>
                      </a:moveTo>
                      <a:lnTo>
                        <a:pt x="40" y="8"/>
                      </a:lnTo>
                      <a:lnTo>
                        <a:pt x="163" y="0"/>
                      </a:lnTo>
                      <a:lnTo>
                        <a:pt x="231" y="42"/>
                      </a:lnTo>
                      <a:lnTo>
                        <a:pt x="176" y="52"/>
                      </a:lnTo>
                      <a:lnTo>
                        <a:pt x="79" y="133"/>
                      </a:lnTo>
                      <a:lnTo>
                        <a:pt x="62" y="112"/>
                      </a:lnTo>
                      <a:lnTo>
                        <a:pt x="0" y="68"/>
                      </a:lnTo>
                      <a:close/>
                    </a:path>
                  </a:pathLst>
                </a:custGeom>
                <a:grpFill/>
                <a:ln w="6350">
                  <a:solidFill>
                    <a:schemeClr val="tx1">
                      <a:lumMod val="50000"/>
                      <a:lumOff val="50000"/>
                    </a:schemeClr>
                  </a:solidFill>
                  <a:round/>
                  <a:headEnd/>
                  <a:tailEnd/>
                </a:ln>
              </p:spPr>
              <p:txBody>
                <a:bodyPr/>
                <a:lstStyle/>
                <a:p>
                  <a:pPr defTabSz="914087">
                    <a:defRPr/>
                  </a:pPr>
                  <a:endParaRPr lang="en-US" sz="1200" kern="0">
                    <a:latin typeface="Arial" pitchFamily="34" charset="0"/>
                    <a:ea typeface="微软雅黑" pitchFamily="34" charset="-122"/>
                    <a:cs typeface="Arial" pitchFamily="34" charset="0"/>
                  </a:endParaRPr>
                </a:p>
              </p:txBody>
            </p:sp>
            <p:sp>
              <p:nvSpPr>
                <p:cNvPr id="341" name="Freeform 298">
                  <a:extLst>
                    <a:ext uri="{FF2B5EF4-FFF2-40B4-BE49-F238E27FC236}">
                      <a16:creationId xmlns:a16="http://schemas.microsoft.com/office/drawing/2014/main" id="{4A04D303-5491-854E-AD8D-398522C01CD7}"/>
                    </a:ext>
                  </a:extLst>
                </p:cNvPr>
                <p:cNvSpPr>
                  <a:spLocks/>
                </p:cNvSpPr>
                <p:nvPr/>
              </p:nvSpPr>
              <p:spPr bwMode="auto">
                <a:xfrm>
                  <a:off x="2697" y="2094"/>
                  <a:ext cx="120" cy="65"/>
                </a:xfrm>
                <a:custGeom>
                  <a:avLst/>
                  <a:gdLst>
                    <a:gd name="T0" fmla="*/ 0 w 420"/>
                    <a:gd name="T1" fmla="*/ 2 h 223"/>
                    <a:gd name="T2" fmla="*/ 1 w 420"/>
                    <a:gd name="T3" fmla="*/ 2 h 223"/>
                    <a:gd name="T4" fmla="*/ 0 w 420"/>
                    <a:gd name="T5" fmla="*/ 1 h 223"/>
                    <a:gd name="T6" fmla="*/ 1 w 420"/>
                    <a:gd name="T7" fmla="*/ 1 h 223"/>
                    <a:gd name="T8" fmla="*/ 1 w 420"/>
                    <a:gd name="T9" fmla="*/ 1 h 223"/>
                    <a:gd name="T10" fmla="*/ 2 w 420"/>
                    <a:gd name="T11" fmla="*/ 1 h 223"/>
                    <a:gd name="T12" fmla="*/ 1 w 420"/>
                    <a:gd name="T13" fmla="*/ 0 h 223"/>
                    <a:gd name="T14" fmla="*/ 3 w 420"/>
                    <a:gd name="T15" fmla="*/ 1 h 223"/>
                    <a:gd name="T16" fmla="*/ 3 w 420"/>
                    <a:gd name="T17" fmla="*/ 2 h 223"/>
                    <a:gd name="T18" fmla="*/ 4 w 420"/>
                    <a:gd name="T19" fmla="*/ 1 h 223"/>
                    <a:gd name="T20" fmla="*/ 5 w 420"/>
                    <a:gd name="T21" fmla="*/ 1 h 223"/>
                    <a:gd name="T22" fmla="*/ 5 w 420"/>
                    <a:gd name="T23" fmla="*/ 1 h 223"/>
                    <a:gd name="T24" fmla="*/ 6 w 420"/>
                    <a:gd name="T25" fmla="*/ 1 h 223"/>
                    <a:gd name="T26" fmla="*/ 5 w 420"/>
                    <a:gd name="T27" fmla="*/ 1 h 223"/>
                    <a:gd name="T28" fmla="*/ 7 w 420"/>
                    <a:gd name="T29" fmla="*/ 1 h 223"/>
                    <a:gd name="T30" fmla="*/ 7 w 420"/>
                    <a:gd name="T31" fmla="*/ 0 h 223"/>
                    <a:gd name="T32" fmla="*/ 8 w 420"/>
                    <a:gd name="T33" fmla="*/ 1 h 223"/>
                    <a:gd name="T34" fmla="*/ 9 w 420"/>
                    <a:gd name="T35" fmla="*/ 0 h 223"/>
                    <a:gd name="T36" fmla="*/ 8 w 420"/>
                    <a:gd name="T37" fmla="*/ 1 h 223"/>
                    <a:gd name="T38" fmla="*/ 10 w 420"/>
                    <a:gd name="T39" fmla="*/ 3 h 223"/>
                    <a:gd name="T40" fmla="*/ 9 w 420"/>
                    <a:gd name="T41" fmla="*/ 4 h 223"/>
                    <a:gd name="T42" fmla="*/ 5 w 420"/>
                    <a:gd name="T43" fmla="*/ 6 h 223"/>
                    <a:gd name="T44" fmla="*/ 2 w 420"/>
                    <a:gd name="T45" fmla="*/ 5 h 223"/>
                    <a:gd name="T46" fmla="*/ 3 w 420"/>
                    <a:gd name="T47" fmla="*/ 3 h 223"/>
                    <a:gd name="T48" fmla="*/ 1 w 420"/>
                    <a:gd name="T49" fmla="*/ 3 h 223"/>
                    <a:gd name="T50" fmla="*/ 3 w 420"/>
                    <a:gd name="T51" fmla="*/ 3 h 223"/>
                    <a:gd name="T52" fmla="*/ 2 w 420"/>
                    <a:gd name="T53" fmla="*/ 2 h 223"/>
                    <a:gd name="T54" fmla="*/ 3 w 420"/>
                    <a:gd name="T55" fmla="*/ 2 h 223"/>
                    <a:gd name="T56" fmla="*/ 0 w 420"/>
                    <a:gd name="T57" fmla="*/ 2 h 223"/>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420"/>
                    <a:gd name="T88" fmla="*/ 0 h 223"/>
                    <a:gd name="T89" fmla="*/ 420 w 420"/>
                    <a:gd name="T90" fmla="*/ 223 h 223"/>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420" h="223">
                      <a:moveTo>
                        <a:pt x="0" y="79"/>
                      </a:moveTo>
                      <a:lnTo>
                        <a:pt x="29" y="69"/>
                      </a:lnTo>
                      <a:lnTo>
                        <a:pt x="12" y="50"/>
                      </a:lnTo>
                      <a:lnTo>
                        <a:pt x="47" y="62"/>
                      </a:lnTo>
                      <a:lnTo>
                        <a:pt x="31" y="24"/>
                      </a:lnTo>
                      <a:lnTo>
                        <a:pt x="73" y="46"/>
                      </a:lnTo>
                      <a:lnTo>
                        <a:pt x="52" y="2"/>
                      </a:lnTo>
                      <a:lnTo>
                        <a:pt x="116" y="36"/>
                      </a:lnTo>
                      <a:lnTo>
                        <a:pt x="124" y="94"/>
                      </a:lnTo>
                      <a:lnTo>
                        <a:pt x="159" y="31"/>
                      </a:lnTo>
                      <a:lnTo>
                        <a:pt x="193" y="54"/>
                      </a:lnTo>
                      <a:lnTo>
                        <a:pt x="220" y="23"/>
                      </a:lnTo>
                      <a:lnTo>
                        <a:pt x="245" y="63"/>
                      </a:lnTo>
                      <a:lnTo>
                        <a:pt x="238" y="24"/>
                      </a:lnTo>
                      <a:lnTo>
                        <a:pt x="305" y="24"/>
                      </a:lnTo>
                      <a:lnTo>
                        <a:pt x="316" y="0"/>
                      </a:lnTo>
                      <a:lnTo>
                        <a:pt x="346" y="23"/>
                      </a:lnTo>
                      <a:lnTo>
                        <a:pt x="383" y="14"/>
                      </a:lnTo>
                      <a:lnTo>
                        <a:pt x="356" y="31"/>
                      </a:lnTo>
                      <a:lnTo>
                        <a:pt x="420" y="102"/>
                      </a:lnTo>
                      <a:lnTo>
                        <a:pt x="364" y="165"/>
                      </a:lnTo>
                      <a:lnTo>
                        <a:pt x="209" y="223"/>
                      </a:lnTo>
                      <a:lnTo>
                        <a:pt x="70" y="196"/>
                      </a:lnTo>
                      <a:lnTo>
                        <a:pt x="107" y="139"/>
                      </a:lnTo>
                      <a:lnTo>
                        <a:pt x="23" y="119"/>
                      </a:lnTo>
                      <a:lnTo>
                        <a:pt x="104" y="113"/>
                      </a:lnTo>
                      <a:lnTo>
                        <a:pt x="73" y="97"/>
                      </a:lnTo>
                      <a:lnTo>
                        <a:pt x="105" y="79"/>
                      </a:lnTo>
                      <a:lnTo>
                        <a:pt x="0" y="79"/>
                      </a:lnTo>
                      <a:close/>
                    </a:path>
                  </a:pathLst>
                </a:custGeom>
                <a:grpFill/>
                <a:ln w="6350">
                  <a:solidFill>
                    <a:schemeClr val="tx1">
                      <a:lumMod val="50000"/>
                      <a:lumOff val="50000"/>
                    </a:schemeClr>
                  </a:solidFill>
                  <a:round/>
                  <a:headEnd/>
                  <a:tailEnd/>
                </a:ln>
              </p:spPr>
              <p:txBody>
                <a:bodyPr/>
                <a:lstStyle/>
                <a:p>
                  <a:pPr defTabSz="914087">
                    <a:defRPr/>
                  </a:pPr>
                  <a:endParaRPr lang="en-US" sz="1200" kern="0">
                    <a:latin typeface="Arial" pitchFamily="34" charset="0"/>
                    <a:ea typeface="微软雅黑" pitchFamily="34" charset="-122"/>
                    <a:cs typeface="Arial" pitchFamily="34" charset="0"/>
                  </a:endParaRPr>
                </a:p>
              </p:txBody>
            </p:sp>
            <p:sp>
              <p:nvSpPr>
                <p:cNvPr id="342" name="Freeform 299">
                  <a:extLst>
                    <a:ext uri="{FF2B5EF4-FFF2-40B4-BE49-F238E27FC236}">
                      <a16:creationId xmlns:a16="http://schemas.microsoft.com/office/drawing/2014/main" id="{647EBBB2-86D3-F349-8E97-DAFEFD2C9DF7}"/>
                    </a:ext>
                  </a:extLst>
                </p:cNvPr>
                <p:cNvSpPr>
                  <a:spLocks/>
                </p:cNvSpPr>
                <p:nvPr/>
              </p:nvSpPr>
              <p:spPr bwMode="auto">
                <a:xfrm>
                  <a:off x="1691" y="2659"/>
                  <a:ext cx="328" cy="242"/>
                </a:xfrm>
                <a:custGeom>
                  <a:avLst/>
                  <a:gdLst>
                    <a:gd name="T0" fmla="*/ 0 w 1151"/>
                    <a:gd name="T1" fmla="*/ 0 h 847"/>
                    <a:gd name="T2" fmla="*/ 1 w 1151"/>
                    <a:gd name="T3" fmla="*/ 3 h 847"/>
                    <a:gd name="T4" fmla="*/ 3 w 1151"/>
                    <a:gd name="T5" fmla="*/ 5 h 847"/>
                    <a:gd name="T6" fmla="*/ 3 w 1151"/>
                    <a:gd name="T7" fmla="*/ 5 h 847"/>
                    <a:gd name="T8" fmla="*/ 2 w 1151"/>
                    <a:gd name="T9" fmla="*/ 6 h 847"/>
                    <a:gd name="T10" fmla="*/ 3 w 1151"/>
                    <a:gd name="T11" fmla="*/ 7 h 847"/>
                    <a:gd name="T12" fmla="*/ 4 w 1151"/>
                    <a:gd name="T13" fmla="*/ 8 h 847"/>
                    <a:gd name="T14" fmla="*/ 4 w 1151"/>
                    <a:gd name="T15" fmla="*/ 9 h 847"/>
                    <a:gd name="T16" fmla="*/ 6 w 1151"/>
                    <a:gd name="T17" fmla="*/ 11 h 847"/>
                    <a:gd name="T18" fmla="*/ 7 w 1151"/>
                    <a:gd name="T19" fmla="*/ 10 h 847"/>
                    <a:gd name="T20" fmla="*/ 2 w 1151"/>
                    <a:gd name="T21" fmla="*/ 3 h 847"/>
                    <a:gd name="T22" fmla="*/ 2 w 1151"/>
                    <a:gd name="T23" fmla="*/ 1 h 847"/>
                    <a:gd name="T24" fmla="*/ 3 w 1151"/>
                    <a:gd name="T25" fmla="*/ 1 h 847"/>
                    <a:gd name="T26" fmla="*/ 5 w 1151"/>
                    <a:gd name="T27" fmla="*/ 5 h 847"/>
                    <a:gd name="T28" fmla="*/ 7 w 1151"/>
                    <a:gd name="T29" fmla="*/ 7 h 847"/>
                    <a:gd name="T30" fmla="*/ 7 w 1151"/>
                    <a:gd name="T31" fmla="*/ 8 h 847"/>
                    <a:gd name="T32" fmla="*/ 10 w 1151"/>
                    <a:gd name="T33" fmla="*/ 11 h 847"/>
                    <a:gd name="T34" fmla="*/ 11 w 1151"/>
                    <a:gd name="T35" fmla="*/ 13 h 847"/>
                    <a:gd name="T36" fmla="*/ 10 w 1151"/>
                    <a:gd name="T37" fmla="*/ 14 h 847"/>
                    <a:gd name="T38" fmla="*/ 11 w 1151"/>
                    <a:gd name="T39" fmla="*/ 15 h 847"/>
                    <a:gd name="T40" fmla="*/ 17 w 1151"/>
                    <a:gd name="T41" fmla="*/ 18 h 847"/>
                    <a:gd name="T42" fmla="*/ 20 w 1151"/>
                    <a:gd name="T43" fmla="*/ 18 h 847"/>
                    <a:gd name="T44" fmla="*/ 22 w 1151"/>
                    <a:gd name="T45" fmla="*/ 20 h 847"/>
                    <a:gd name="T46" fmla="*/ 23 w 1151"/>
                    <a:gd name="T47" fmla="*/ 18 h 847"/>
                    <a:gd name="T48" fmla="*/ 23 w 1151"/>
                    <a:gd name="T49" fmla="*/ 18 h 847"/>
                    <a:gd name="T50" fmla="*/ 23 w 1151"/>
                    <a:gd name="T51" fmla="*/ 17 h 847"/>
                    <a:gd name="T52" fmla="*/ 25 w 1151"/>
                    <a:gd name="T53" fmla="*/ 16 h 847"/>
                    <a:gd name="T54" fmla="*/ 25 w 1151"/>
                    <a:gd name="T55" fmla="*/ 16 h 847"/>
                    <a:gd name="T56" fmla="*/ 25 w 1151"/>
                    <a:gd name="T57" fmla="*/ 15 h 847"/>
                    <a:gd name="T58" fmla="*/ 26 w 1151"/>
                    <a:gd name="T59" fmla="*/ 16 h 847"/>
                    <a:gd name="T60" fmla="*/ 27 w 1151"/>
                    <a:gd name="T61" fmla="*/ 13 h 847"/>
                    <a:gd name="T62" fmla="*/ 25 w 1151"/>
                    <a:gd name="T63" fmla="*/ 12 h 847"/>
                    <a:gd name="T64" fmla="*/ 24 w 1151"/>
                    <a:gd name="T65" fmla="*/ 13 h 847"/>
                    <a:gd name="T66" fmla="*/ 23 w 1151"/>
                    <a:gd name="T67" fmla="*/ 16 h 847"/>
                    <a:gd name="T68" fmla="*/ 20 w 1151"/>
                    <a:gd name="T69" fmla="*/ 16 h 847"/>
                    <a:gd name="T70" fmla="*/ 19 w 1151"/>
                    <a:gd name="T71" fmla="*/ 15 h 847"/>
                    <a:gd name="T72" fmla="*/ 17 w 1151"/>
                    <a:gd name="T73" fmla="*/ 12 h 847"/>
                    <a:gd name="T74" fmla="*/ 17 w 1151"/>
                    <a:gd name="T75" fmla="*/ 9 h 847"/>
                    <a:gd name="T76" fmla="*/ 18 w 1151"/>
                    <a:gd name="T77" fmla="*/ 8 h 847"/>
                    <a:gd name="T78" fmla="*/ 16 w 1151"/>
                    <a:gd name="T79" fmla="*/ 7 h 847"/>
                    <a:gd name="T80" fmla="*/ 14 w 1151"/>
                    <a:gd name="T81" fmla="*/ 3 h 847"/>
                    <a:gd name="T82" fmla="*/ 12 w 1151"/>
                    <a:gd name="T83" fmla="*/ 4 h 847"/>
                    <a:gd name="T84" fmla="*/ 9 w 1151"/>
                    <a:gd name="T85" fmla="*/ 1 h 847"/>
                    <a:gd name="T86" fmla="*/ 5 w 1151"/>
                    <a:gd name="T87" fmla="*/ 2 h 847"/>
                    <a:gd name="T88" fmla="*/ 2 w 1151"/>
                    <a:gd name="T89" fmla="*/ 0 h 847"/>
                    <a:gd name="T90" fmla="*/ 0 w 1151"/>
                    <a:gd name="T91" fmla="*/ 0 h 847"/>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151"/>
                    <a:gd name="T139" fmla="*/ 0 h 847"/>
                    <a:gd name="T140" fmla="*/ 1151 w 1151"/>
                    <a:gd name="T141" fmla="*/ 847 h 847"/>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151" h="847">
                      <a:moveTo>
                        <a:pt x="0" y="9"/>
                      </a:moveTo>
                      <a:lnTo>
                        <a:pt x="55" y="141"/>
                      </a:lnTo>
                      <a:lnTo>
                        <a:pt x="118" y="202"/>
                      </a:lnTo>
                      <a:lnTo>
                        <a:pt x="112" y="238"/>
                      </a:lnTo>
                      <a:lnTo>
                        <a:pt x="80" y="246"/>
                      </a:lnTo>
                      <a:lnTo>
                        <a:pt x="152" y="275"/>
                      </a:lnTo>
                      <a:lnTo>
                        <a:pt x="191" y="334"/>
                      </a:lnTo>
                      <a:lnTo>
                        <a:pt x="190" y="384"/>
                      </a:lnTo>
                      <a:lnTo>
                        <a:pt x="272" y="468"/>
                      </a:lnTo>
                      <a:lnTo>
                        <a:pt x="289" y="438"/>
                      </a:lnTo>
                      <a:lnTo>
                        <a:pt x="97" y="120"/>
                      </a:lnTo>
                      <a:lnTo>
                        <a:pt x="85" y="35"/>
                      </a:lnTo>
                      <a:lnTo>
                        <a:pt x="128" y="58"/>
                      </a:lnTo>
                      <a:lnTo>
                        <a:pt x="196" y="196"/>
                      </a:lnTo>
                      <a:lnTo>
                        <a:pt x="299" y="300"/>
                      </a:lnTo>
                      <a:lnTo>
                        <a:pt x="297" y="339"/>
                      </a:lnTo>
                      <a:lnTo>
                        <a:pt x="439" y="483"/>
                      </a:lnTo>
                      <a:lnTo>
                        <a:pt x="456" y="542"/>
                      </a:lnTo>
                      <a:lnTo>
                        <a:pt x="439" y="583"/>
                      </a:lnTo>
                      <a:lnTo>
                        <a:pt x="473" y="638"/>
                      </a:lnTo>
                      <a:lnTo>
                        <a:pt x="746" y="785"/>
                      </a:lnTo>
                      <a:lnTo>
                        <a:pt x="863" y="775"/>
                      </a:lnTo>
                      <a:lnTo>
                        <a:pt x="941" y="847"/>
                      </a:lnTo>
                      <a:lnTo>
                        <a:pt x="976" y="776"/>
                      </a:lnTo>
                      <a:lnTo>
                        <a:pt x="1015" y="775"/>
                      </a:lnTo>
                      <a:lnTo>
                        <a:pt x="974" y="717"/>
                      </a:lnTo>
                      <a:lnTo>
                        <a:pt x="1064" y="693"/>
                      </a:lnTo>
                      <a:lnTo>
                        <a:pt x="1095" y="668"/>
                      </a:lnTo>
                      <a:lnTo>
                        <a:pt x="1103" y="653"/>
                      </a:lnTo>
                      <a:lnTo>
                        <a:pt x="1112" y="684"/>
                      </a:lnTo>
                      <a:lnTo>
                        <a:pt x="1151" y="544"/>
                      </a:lnTo>
                      <a:lnTo>
                        <a:pt x="1101" y="522"/>
                      </a:lnTo>
                      <a:lnTo>
                        <a:pt x="1016" y="544"/>
                      </a:lnTo>
                      <a:lnTo>
                        <a:pt x="971" y="668"/>
                      </a:lnTo>
                      <a:lnTo>
                        <a:pt x="857" y="678"/>
                      </a:lnTo>
                      <a:lnTo>
                        <a:pt x="814" y="649"/>
                      </a:lnTo>
                      <a:lnTo>
                        <a:pt x="738" y="498"/>
                      </a:lnTo>
                      <a:lnTo>
                        <a:pt x="737" y="384"/>
                      </a:lnTo>
                      <a:lnTo>
                        <a:pt x="762" y="327"/>
                      </a:lnTo>
                      <a:lnTo>
                        <a:pt x="687" y="300"/>
                      </a:lnTo>
                      <a:lnTo>
                        <a:pt x="588" y="139"/>
                      </a:lnTo>
                      <a:lnTo>
                        <a:pt x="509" y="174"/>
                      </a:lnTo>
                      <a:lnTo>
                        <a:pt x="407" y="43"/>
                      </a:lnTo>
                      <a:lnTo>
                        <a:pt x="233" y="70"/>
                      </a:lnTo>
                      <a:lnTo>
                        <a:pt x="87" y="0"/>
                      </a:lnTo>
                      <a:lnTo>
                        <a:pt x="0" y="9"/>
                      </a:lnTo>
                      <a:close/>
                    </a:path>
                  </a:pathLst>
                </a:custGeom>
                <a:grpFill/>
                <a:ln w="6350">
                  <a:solidFill>
                    <a:schemeClr val="tx1">
                      <a:lumMod val="50000"/>
                      <a:lumOff val="50000"/>
                    </a:schemeClr>
                  </a:solidFill>
                  <a:round/>
                  <a:headEnd/>
                  <a:tailEnd/>
                </a:ln>
              </p:spPr>
              <p:txBody>
                <a:bodyPr/>
                <a:lstStyle/>
                <a:p>
                  <a:pPr defTabSz="914087">
                    <a:defRPr/>
                  </a:pPr>
                  <a:endParaRPr lang="en-US" sz="1200" kern="0">
                    <a:latin typeface="Arial" pitchFamily="34" charset="0"/>
                    <a:ea typeface="微软雅黑" pitchFamily="34" charset="-122"/>
                    <a:cs typeface="Arial" pitchFamily="34" charset="0"/>
                  </a:endParaRPr>
                </a:p>
              </p:txBody>
            </p:sp>
            <p:sp>
              <p:nvSpPr>
                <p:cNvPr id="343" name="Freeform 300">
                  <a:extLst>
                    <a:ext uri="{FF2B5EF4-FFF2-40B4-BE49-F238E27FC236}">
                      <a16:creationId xmlns:a16="http://schemas.microsoft.com/office/drawing/2014/main" id="{45E7CBAA-9888-D24A-A870-153BEFC1FCA9}"/>
                    </a:ext>
                  </a:extLst>
                </p:cNvPr>
                <p:cNvSpPr>
                  <a:spLocks/>
                </p:cNvSpPr>
                <p:nvPr/>
              </p:nvSpPr>
              <p:spPr bwMode="auto">
                <a:xfrm>
                  <a:off x="2014" y="2894"/>
                  <a:ext cx="44" cy="53"/>
                </a:xfrm>
                <a:custGeom>
                  <a:avLst/>
                  <a:gdLst>
                    <a:gd name="T0" fmla="*/ 0 w 152"/>
                    <a:gd name="T1" fmla="*/ 2 h 184"/>
                    <a:gd name="T2" fmla="*/ 1 w 152"/>
                    <a:gd name="T3" fmla="*/ 4 h 184"/>
                    <a:gd name="T4" fmla="*/ 3 w 152"/>
                    <a:gd name="T5" fmla="*/ 4 h 184"/>
                    <a:gd name="T6" fmla="*/ 4 w 152"/>
                    <a:gd name="T7" fmla="*/ 0 h 184"/>
                    <a:gd name="T8" fmla="*/ 2 w 152"/>
                    <a:gd name="T9" fmla="*/ 0 h 184"/>
                    <a:gd name="T10" fmla="*/ 0 w 152"/>
                    <a:gd name="T11" fmla="*/ 2 h 184"/>
                    <a:gd name="T12" fmla="*/ 0 60000 65536"/>
                    <a:gd name="T13" fmla="*/ 0 60000 65536"/>
                    <a:gd name="T14" fmla="*/ 0 60000 65536"/>
                    <a:gd name="T15" fmla="*/ 0 60000 65536"/>
                    <a:gd name="T16" fmla="*/ 0 60000 65536"/>
                    <a:gd name="T17" fmla="*/ 0 60000 65536"/>
                    <a:gd name="T18" fmla="*/ 0 w 152"/>
                    <a:gd name="T19" fmla="*/ 0 h 184"/>
                    <a:gd name="T20" fmla="*/ 152 w 152"/>
                    <a:gd name="T21" fmla="*/ 184 h 184"/>
                  </a:gdLst>
                  <a:ahLst/>
                  <a:cxnLst>
                    <a:cxn ang="T12">
                      <a:pos x="T0" y="T1"/>
                    </a:cxn>
                    <a:cxn ang="T13">
                      <a:pos x="T2" y="T3"/>
                    </a:cxn>
                    <a:cxn ang="T14">
                      <a:pos x="T4" y="T5"/>
                    </a:cxn>
                    <a:cxn ang="T15">
                      <a:pos x="T6" y="T7"/>
                    </a:cxn>
                    <a:cxn ang="T16">
                      <a:pos x="T8" y="T9"/>
                    </a:cxn>
                    <a:cxn ang="T17">
                      <a:pos x="T10" y="T11"/>
                    </a:cxn>
                  </a:cxnLst>
                  <a:rect l="T18" t="T19" r="T20" b="T21"/>
                  <a:pathLst>
                    <a:path w="152" h="184">
                      <a:moveTo>
                        <a:pt x="0" y="91"/>
                      </a:moveTo>
                      <a:lnTo>
                        <a:pt x="61" y="180"/>
                      </a:lnTo>
                      <a:lnTo>
                        <a:pt x="140" y="184"/>
                      </a:lnTo>
                      <a:lnTo>
                        <a:pt x="152" y="0"/>
                      </a:lnTo>
                      <a:lnTo>
                        <a:pt x="97" y="10"/>
                      </a:lnTo>
                      <a:lnTo>
                        <a:pt x="0" y="91"/>
                      </a:lnTo>
                      <a:close/>
                    </a:path>
                  </a:pathLst>
                </a:custGeom>
                <a:grpFill/>
                <a:ln w="6350">
                  <a:solidFill>
                    <a:schemeClr val="tx1">
                      <a:lumMod val="50000"/>
                      <a:lumOff val="50000"/>
                    </a:schemeClr>
                  </a:solidFill>
                  <a:round/>
                  <a:headEnd/>
                  <a:tailEnd/>
                </a:ln>
              </p:spPr>
              <p:txBody>
                <a:bodyPr/>
                <a:lstStyle/>
                <a:p>
                  <a:pPr defTabSz="914087">
                    <a:defRPr/>
                  </a:pPr>
                  <a:endParaRPr lang="en-US" sz="1200" kern="0">
                    <a:latin typeface="Arial" pitchFamily="34" charset="0"/>
                    <a:ea typeface="微软雅黑" pitchFamily="34" charset="-122"/>
                    <a:cs typeface="Arial" pitchFamily="34" charset="0"/>
                  </a:endParaRPr>
                </a:p>
              </p:txBody>
            </p:sp>
            <p:sp>
              <p:nvSpPr>
                <p:cNvPr id="344" name="Freeform 301">
                  <a:extLst>
                    <a:ext uri="{FF2B5EF4-FFF2-40B4-BE49-F238E27FC236}">
                      <a16:creationId xmlns:a16="http://schemas.microsoft.com/office/drawing/2014/main" id="{216AB60B-487C-C244-ADCB-9DB000C626C7}"/>
                    </a:ext>
                  </a:extLst>
                </p:cNvPr>
                <p:cNvSpPr>
                  <a:spLocks/>
                </p:cNvSpPr>
                <p:nvPr/>
              </p:nvSpPr>
              <p:spPr bwMode="auto">
                <a:xfrm>
                  <a:off x="2060" y="2962"/>
                  <a:ext cx="62" cy="32"/>
                </a:xfrm>
                <a:custGeom>
                  <a:avLst/>
                  <a:gdLst>
                    <a:gd name="T0" fmla="*/ 0 w 215"/>
                    <a:gd name="T1" fmla="*/ 1 h 111"/>
                    <a:gd name="T2" fmla="*/ 0 w 215"/>
                    <a:gd name="T3" fmla="*/ 0 h 111"/>
                    <a:gd name="T4" fmla="*/ 1 w 215"/>
                    <a:gd name="T5" fmla="*/ 1 h 111"/>
                    <a:gd name="T6" fmla="*/ 3 w 215"/>
                    <a:gd name="T7" fmla="*/ 0 h 111"/>
                    <a:gd name="T8" fmla="*/ 5 w 215"/>
                    <a:gd name="T9" fmla="*/ 1 h 111"/>
                    <a:gd name="T10" fmla="*/ 5 w 215"/>
                    <a:gd name="T11" fmla="*/ 3 h 111"/>
                    <a:gd name="T12" fmla="*/ 5 w 215"/>
                    <a:gd name="T13" fmla="*/ 1 h 111"/>
                    <a:gd name="T14" fmla="*/ 3 w 215"/>
                    <a:gd name="T15" fmla="*/ 1 h 111"/>
                    <a:gd name="T16" fmla="*/ 3 w 215"/>
                    <a:gd name="T17" fmla="*/ 1 h 111"/>
                    <a:gd name="T18" fmla="*/ 3 w 215"/>
                    <a:gd name="T19" fmla="*/ 2 h 111"/>
                    <a:gd name="T20" fmla="*/ 2 w 215"/>
                    <a:gd name="T21" fmla="*/ 3 h 111"/>
                    <a:gd name="T22" fmla="*/ 0 w 215"/>
                    <a:gd name="T23" fmla="*/ 1 h 11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15"/>
                    <a:gd name="T37" fmla="*/ 0 h 111"/>
                    <a:gd name="T38" fmla="*/ 215 w 215"/>
                    <a:gd name="T39" fmla="*/ 111 h 11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15" h="111">
                      <a:moveTo>
                        <a:pt x="0" y="60"/>
                      </a:moveTo>
                      <a:lnTo>
                        <a:pt x="18" y="0"/>
                      </a:lnTo>
                      <a:lnTo>
                        <a:pt x="65" y="37"/>
                      </a:lnTo>
                      <a:lnTo>
                        <a:pt x="146" y="2"/>
                      </a:lnTo>
                      <a:lnTo>
                        <a:pt x="215" y="45"/>
                      </a:lnTo>
                      <a:lnTo>
                        <a:pt x="200" y="108"/>
                      </a:lnTo>
                      <a:lnTo>
                        <a:pt x="193" y="54"/>
                      </a:lnTo>
                      <a:lnTo>
                        <a:pt x="146" y="35"/>
                      </a:lnTo>
                      <a:lnTo>
                        <a:pt x="103" y="66"/>
                      </a:lnTo>
                      <a:lnTo>
                        <a:pt x="115" y="98"/>
                      </a:lnTo>
                      <a:lnTo>
                        <a:pt x="96" y="111"/>
                      </a:lnTo>
                      <a:lnTo>
                        <a:pt x="0" y="60"/>
                      </a:lnTo>
                      <a:close/>
                    </a:path>
                  </a:pathLst>
                </a:custGeom>
                <a:grpFill/>
                <a:ln w="6350">
                  <a:solidFill>
                    <a:schemeClr val="tx1">
                      <a:lumMod val="50000"/>
                      <a:lumOff val="50000"/>
                    </a:schemeClr>
                  </a:solidFill>
                  <a:round/>
                  <a:headEnd/>
                  <a:tailEnd/>
                </a:ln>
              </p:spPr>
              <p:txBody>
                <a:bodyPr/>
                <a:lstStyle/>
                <a:p>
                  <a:pPr defTabSz="914087">
                    <a:defRPr/>
                  </a:pPr>
                  <a:endParaRPr lang="en-US" sz="1200" kern="0">
                    <a:latin typeface="Arial" pitchFamily="34" charset="0"/>
                    <a:ea typeface="微软雅黑" pitchFamily="34" charset="-122"/>
                    <a:cs typeface="Arial" pitchFamily="34" charset="0"/>
                  </a:endParaRPr>
                </a:p>
              </p:txBody>
            </p:sp>
            <p:sp>
              <p:nvSpPr>
                <p:cNvPr id="345" name="Freeform 302">
                  <a:extLst>
                    <a:ext uri="{FF2B5EF4-FFF2-40B4-BE49-F238E27FC236}">
                      <a16:creationId xmlns:a16="http://schemas.microsoft.com/office/drawing/2014/main" id="{CCB7DCCA-1587-9240-8749-85110865F42F}"/>
                    </a:ext>
                  </a:extLst>
                </p:cNvPr>
                <p:cNvSpPr>
                  <a:spLocks/>
                </p:cNvSpPr>
                <p:nvPr/>
              </p:nvSpPr>
              <p:spPr bwMode="auto">
                <a:xfrm>
                  <a:off x="2284" y="3328"/>
                  <a:ext cx="89" cy="107"/>
                </a:xfrm>
                <a:custGeom>
                  <a:avLst/>
                  <a:gdLst>
                    <a:gd name="T0" fmla="*/ 0 w 311"/>
                    <a:gd name="T1" fmla="*/ 3 h 377"/>
                    <a:gd name="T2" fmla="*/ 1 w 311"/>
                    <a:gd name="T3" fmla="*/ 1 h 377"/>
                    <a:gd name="T4" fmla="*/ 3 w 311"/>
                    <a:gd name="T5" fmla="*/ 0 h 377"/>
                    <a:gd name="T6" fmla="*/ 4 w 311"/>
                    <a:gd name="T7" fmla="*/ 1 h 377"/>
                    <a:gd name="T8" fmla="*/ 4 w 311"/>
                    <a:gd name="T9" fmla="*/ 3 h 377"/>
                    <a:gd name="T10" fmla="*/ 6 w 311"/>
                    <a:gd name="T11" fmla="*/ 3 h 377"/>
                    <a:gd name="T12" fmla="*/ 6 w 311"/>
                    <a:gd name="T13" fmla="*/ 5 h 377"/>
                    <a:gd name="T14" fmla="*/ 7 w 311"/>
                    <a:gd name="T15" fmla="*/ 5 h 377"/>
                    <a:gd name="T16" fmla="*/ 7 w 311"/>
                    <a:gd name="T17" fmla="*/ 7 h 377"/>
                    <a:gd name="T18" fmla="*/ 6 w 311"/>
                    <a:gd name="T19" fmla="*/ 9 h 377"/>
                    <a:gd name="T20" fmla="*/ 4 w 311"/>
                    <a:gd name="T21" fmla="*/ 9 h 377"/>
                    <a:gd name="T22" fmla="*/ 4 w 311"/>
                    <a:gd name="T23" fmla="*/ 7 h 377"/>
                    <a:gd name="T24" fmla="*/ 0 w 311"/>
                    <a:gd name="T25" fmla="*/ 3 h 37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311"/>
                    <a:gd name="T40" fmla="*/ 0 h 377"/>
                    <a:gd name="T41" fmla="*/ 311 w 311"/>
                    <a:gd name="T42" fmla="*/ 377 h 377"/>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311" h="377">
                      <a:moveTo>
                        <a:pt x="0" y="141"/>
                      </a:moveTo>
                      <a:lnTo>
                        <a:pt x="21" y="23"/>
                      </a:lnTo>
                      <a:lnTo>
                        <a:pt x="134" y="0"/>
                      </a:lnTo>
                      <a:lnTo>
                        <a:pt x="169" y="39"/>
                      </a:lnTo>
                      <a:lnTo>
                        <a:pt x="177" y="130"/>
                      </a:lnTo>
                      <a:lnTo>
                        <a:pt x="260" y="143"/>
                      </a:lnTo>
                      <a:lnTo>
                        <a:pt x="270" y="205"/>
                      </a:lnTo>
                      <a:lnTo>
                        <a:pt x="311" y="218"/>
                      </a:lnTo>
                      <a:lnTo>
                        <a:pt x="305" y="295"/>
                      </a:lnTo>
                      <a:lnTo>
                        <a:pt x="263" y="377"/>
                      </a:lnTo>
                      <a:lnTo>
                        <a:pt x="159" y="371"/>
                      </a:lnTo>
                      <a:lnTo>
                        <a:pt x="180" y="281"/>
                      </a:lnTo>
                      <a:lnTo>
                        <a:pt x="0" y="141"/>
                      </a:lnTo>
                      <a:close/>
                    </a:path>
                  </a:pathLst>
                </a:custGeom>
                <a:grpFill/>
                <a:ln w="6350">
                  <a:solidFill>
                    <a:schemeClr val="tx1">
                      <a:lumMod val="50000"/>
                      <a:lumOff val="50000"/>
                    </a:schemeClr>
                  </a:solidFill>
                  <a:round/>
                  <a:headEnd/>
                  <a:tailEnd/>
                </a:ln>
              </p:spPr>
              <p:txBody>
                <a:bodyPr/>
                <a:lstStyle/>
                <a:p>
                  <a:pPr defTabSz="914087">
                    <a:defRPr/>
                  </a:pPr>
                  <a:endParaRPr lang="en-US" sz="1200" kern="0">
                    <a:latin typeface="Arial" pitchFamily="34" charset="0"/>
                    <a:ea typeface="微软雅黑" pitchFamily="34" charset="-122"/>
                    <a:cs typeface="Arial" pitchFamily="34" charset="0"/>
                  </a:endParaRPr>
                </a:p>
              </p:txBody>
            </p:sp>
            <p:sp>
              <p:nvSpPr>
                <p:cNvPr id="346" name="Freeform 303">
                  <a:extLst>
                    <a:ext uri="{FF2B5EF4-FFF2-40B4-BE49-F238E27FC236}">
                      <a16:creationId xmlns:a16="http://schemas.microsoft.com/office/drawing/2014/main" id="{840B79E3-0869-1747-9DB2-1856302341DB}"/>
                    </a:ext>
                  </a:extLst>
                </p:cNvPr>
                <p:cNvSpPr>
                  <a:spLocks/>
                </p:cNvSpPr>
                <p:nvPr/>
              </p:nvSpPr>
              <p:spPr bwMode="auto">
                <a:xfrm>
                  <a:off x="2080" y="3085"/>
                  <a:ext cx="135" cy="229"/>
                </a:xfrm>
                <a:custGeom>
                  <a:avLst/>
                  <a:gdLst>
                    <a:gd name="T0" fmla="*/ 0 w 476"/>
                    <a:gd name="T1" fmla="*/ 4 h 803"/>
                    <a:gd name="T2" fmla="*/ 0 w 476"/>
                    <a:gd name="T3" fmla="*/ 6 h 803"/>
                    <a:gd name="T4" fmla="*/ 2 w 476"/>
                    <a:gd name="T5" fmla="*/ 9 h 803"/>
                    <a:gd name="T6" fmla="*/ 4 w 476"/>
                    <a:gd name="T7" fmla="*/ 15 h 803"/>
                    <a:gd name="T8" fmla="*/ 9 w 476"/>
                    <a:gd name="T9" fmla="*/ 19 h 803"/>
                    <a:gd name="T10" fmla="*/ 10 w 476"/>
                    <a:gd name="T11" fmla="*/ 18 h 803"/>
                    <a:gd name="T12" fmla="*/ 11 w 476"/>
                    <a:gd name="T13" fmla="*/ 17 h 803"/>
                    <a:gd name="T14" fmla="*/ 10 w 476"/>
                    <a:gd name="T15" fmla="*/ 16 h 803"/>
                    <a:gd name="T16" fmla="*/ 10 w 476"/>
                    <a:gd name="T17" fmla="*/ 16 h 803"/>
                    <a:gd name="T18" fmla="*/ 11 w 476"/>
                    <a:gd name="T19" fmla="*/ 13 h 803"/>
                    <a:gd name="T20" fmla="*/ 10 w 476"/>
                    <a:gd name="T21" fmla="*/ 11 h 803"/>
                    <a:gd name="T22" fmla="*/ 9 w 476"/>
                    <a:gd name="T23" fmla="*/ 11 h 803"/>
                    <a:gd name="T24" fmla="*/ 9 w 476"/>
                    <a:gd name="T25" fmla="*/ 9 h 803"/>
                    <a:gd name="T26" fmla="*/ 9 w 476"/>
                    <a:gd name="T27" fmla="*/ 10 h 803"/>
                    <a:gd name="T28" fmla="*/ 7 w 476"/>
                    <a:gd name="T29" fmla="*/ 9 h 803"/>
                    <a:gd name="T30" fmla="*/ 7 w 476"/>
                    <a:gd name="T31" fmla="*/ 8 h 803"/>
                    <a:gd name="T32" fmla="*/ 8 w 476"/>
                    <a:gd name="T33" fmla="*/ 5 h 803"/>
                    <a:gd name="T34" fmla="*/ 10 w 476"/>
                    <a:gd name="T35" fmla="*/ 4 h 803"/>
                    <a:gd name="T36" fmla="*/ 9 w 476"/>
                    <a:gd name="T37" fmla="*/ 4 h 803"/>
                    <a:gd name="T38" fmla="*/ 10 w 476"/>
                    <a:gd name="T39" fmla="*/ 3 h 803"/>
                    <a:gd name="T40" fmla="*/ 7 w 476"/>
                    <a:gd name="T41" fmla="*/ 2 h 803"/>
                    <a:gd name="T42" fmla="*/ 5 w 476"/>
                    <a:gd name="T43" fmla="*/ 0 h 803"/>
                    <a:gd name="T44" fmla="*/ 5 w 476"/>
                    <a:gd name="T45" fmla="*/ 2 h 803"/>
                    <a:gd name="T46" fmla="*/ 3 w 476"/>
                    <a:gd name="T47" fmla="*/ 3 h 803"/>
                    <a:gd name="T48" fmla="*/ 2 w 476"/>
                    <a:gd name="T49" fmla="*/ 5 h 803"/>
                    <a:gd name="T50" fmla="*/ 1 w 476"/>
                    <a:gd name="T51" fmla="*/ 5 h 803"/>
                    <a:gd name="T52" fmla="*/ 1 w 476"/>
                    <a:gd name="T53" fmla="*/ 3 h 803"/>
                    <a:gd name="T54" fmla="*/ 0 w 476"/>
                    <a:gd name="T55" fmla="*/ 4 h 803"/>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476"/>
                    <a:gd name="T85" fmla="*/ 0 h 803"/>
                    <a:gd name="T86" fmla="*/ 476 w 476"/>
                    <a:gd name="T87" fmla="*/ 803 h 803"/>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476" h="803">
                      <a:moveTo>
                        <a:pt x="0" y="188"/>
                      </a:moveTo>
                      <a:lnTo>
                        <a:pt x="8" y="254"/>
                      </a:lnTo>
                      <a:lnTo>
                        <a:pt x="93" y="364"/>
                      </a:lnTo>
                      <a:lnTo>
                        <a:pt x="188" y="627"/>
                      </a:lnTo>
                      <a:lnTo>
                        <a:pt x="408" y="803"/>
                      </a:lnTo>
                      <a:lnTo>
                        <a:pt x="446" y="771"/>
                      </a:lnTo>
                      <a:lnTo>
                        <a:pt x="468" y="714"/>
                      </a:lnTo>
                      <a:lnTo>
                        <a:pt x="435" y="696"/>
                      </a:lnTo>
                      <a:lnTo>
                        <a:pt x="455" y="681"/>
                      </a:lnTo>
                      <a:lnTo>
                        <a:pt x="476" y="542"/>
                      </a:lnTo>
                      <a:lnTo>
                        <a:pt x="444" y="480"/>
                      </a:lnTo>
                      <a:lnTo>
                        <a:pt x="412" y="480"/>
                      </a:lnTo>
                      <a:lnTo>
                        <a:pt x="412" y="405"/>
                      </a:lnTo>
                      <a:lnTo>
                        <a:pt x="369" y="438"/>
                      </a:lnTo>
                      <a:lnTo>
                        <a:pt x="318" y="410"/>
                      </a:lnTo>
                      <a:lnTo>
                        <a:pt x="287" y="327"/>
                      </a:lnTo>
                      <a:lnTo>
                        <a:pt x="338" y="226"/>
                      </a:lnTo>
                      <a:lnTo>
                        <a:pt x="435" y="178"/>
                      </a:lnTo>
                      <a:lnTo>
                        <a:pt x="407" y="161"/>
                      </a:lnTo>
                      <a:lnTo>
                        <a:pt x="423" y="111"/>
                      </a:lnTo>
                      <a:lnTo>
                        <a:pt x="313" y="101"/>
                      </a:lnTo>
                      <a:lnTo>
                        <a:pt x="231" y="0"/>
                      </a:lnTo>
                      <a:lnTo>
                        <a:pt x="213" y="75"/>
                      </a:lnTo>
                      <a:lnTo>
                        <a:pt x="126" y="132"/>
                      </a:lnTo>
                      <a:lnTo>
                        <a:pt x="81" y="211"/>
                      </a:lnTo>
                      <a:lnTo>
                        <a:pt x="31" y="199"/>
                      </a:lnTo>
                      <a:lnTo>
                        <a:pt x="37" y="151"/>
                      </a:lnTo>
                      <a:lnTo>
                        <a:pt x="0" y="188"/>
                      </a:lnTo>
                      <a:close/>
                    </a:path>
                  </a:pathLst>
                </a:custGeom>
                <a:grpFill/>
                <a:ln w="6350">
                  <a:solidFill>
                    <a:schemeClr val="tx1">
                      <a:lumMod val="50000"/>
                      <a:lumOff val="50000"/>
                    </a:schemeClr>
                  </a:solidFill>
                  <a:round/>
                  <a:headEnd/>
                  <a:tailEnd/>
                </a:ln>
              </p:spPr>
              <p:txBody>
                <a:bodyPr/>
                <a:lstStyle/>
                <a:p>
                  <a:pPr defTabSz="914087">
                    <a:defRPr/>
                  </a:pPr>
                  <a:endParaRPr lang="en-US" sz="1200" kern="0">
                    <a:latin typeface="Arial" pitchFamily="34" charset="0"/>
                    <a:ea typeface="微软雅黑" pitchFamily="34" charset="-122"/>
                    <a:cs typeface="Arial" pitchFamily="34" charset="0"/>
                  </a:endParaRPr>
                </a:p>
              </p:txBody>
            </p:sp>
            <p:sp>
              <p:nvSpPr>
                <p:cNvPr id="347" name="Freeform 304">
                  <a:extLst>
                    <a:ext uri="{FF2B5EF4-FFF2-40B4-BE49-F238E27FC236}">
                      <a16:creationId xmlns:a16="http://schemas.microsoft.com/office/drawing/2014/main" id="{9BDAE3BB-1349-B24E-AFCF-57B3C4426296}"/>
                    </a:ext>
                  </a:extLst>
                </p:cNvPr>
                <p:cNvSpPr>
                  <a:spLocks/>
                </p:cNvSpPr>
                <p:nvPr/>
              </p:nvSpPr>
              <p:spPr bwMode="auto">
                <a:xfrm>
                  <a:off x="2332" y="3011"/>
                  <a:ext cx="46" cy="49"/>
                </a:xfrm>
                <a:custGeom>
                  <a:avLst/>
                  <a:gdLst>
                    <a:gd name="T0" fmla="*/ 0 w 159"/>
                    <a:gd name="T1" fmla="*/ 2 h 173"/>
                    <a:gd name="T2" fmla="*/ 1 w 159"/>
                    <a:gd name="T3" fmla="*/ 0 h 173"/>
                    <a:gd name="T4" fmla="*/ 4 w 159"/>
                    <a:gd name="T5" fmla="*/ 0 h 173"/>
                    <a:gd name="T6" fmla="*/ 3 w 159"/>
                    <a:gd name="T7" fmla="*/ 4 h 173"/>
                    <a:gd name="T8" fmla="*/ 1 w 159"/>
                    <a:gd name="T9" fmla="*/ 4 h 173"/>
                    <a:gd name="T10" fmla="*/ 0 w 159"/>
                    <a:gd name="T11" fmla="*/ 2 h 173"/>
                    <a:gd name="T12" fmla="*/ 0 60000 65536"/>
                    <a:gd name="T13" fmla="*/ 0 60000 65536"/>
                    <a:gd name="T14" fmla="*/ 0 60000 65536"/>
                    <a:gd name="T15" fmla="*/ 0 60000 65536"/>
                    <a:gd name="T16" fmla="*/ 0 60000 65536"/>
                    <a:gd name="T17" fmla="*/ 0 60000 65536"/>
                    <a:gd name="T18" fmla="*/ 0 w 159"/>
                    <a:gd name="T19" fmla="*/ 0 h 173"/>
                    <a:gd name="T20" fmla="*/ 159 w 159"/>
                    <a:gd name="T21" fmla="*/ 173 h 173"/>
                  </a:gdLst>
                  <a:ahLst/>
                  <a:cxnLst>
                    <a:cxn ang="T12">
                      <a:pos x="T0" y="T1"/>
                    </a:cxn>
                    <a:cxn ang="T13">
                      <a:pos x="T2" y="T3"/>
                    </a:cxn>
                    <a:cxn ang="T14">
                      <a:pos x="T4" y="T5"/>
                    </a:cxn>
                    <a:cxn ang="T15">
                      <a:pos x="T6" y="T7"/>
                    </a:cxn>
                    <a:cxn ang="T16">
                      <a:pos x="T8" y="T9"/>
                    </a:cxn>
                    <a:cxn ang="T17">
                      <a:pos x="T10" y="T11"/>
                    </a:cxn>
                  </a:cxnLst>
                  <a:rect l="T18" t="T19" r="T20" b="T21"/>
                  <a:pathLst>
                    <a:path w="159" h="173">
                      <a:moveTo>
                        <a:pt x="0" y="79"/>
                      </a:moveTo>
                      <a:lnTo>
                        <a:pt x="44" y="0"/>
                      </a:lnTo>
                      <a:lnTo>
                        <a:pt x="159" y="12"/>
                      </a:lnTo>
                      <a:lnTo>
                        <a:pt x="146" y="161"/>
                      </a:lnTo>
                      <a:lnTo>
                        <a:pt x="62" y="173"/>
                      </a:lnTo>
                      <a:lnTo>
                        <a:pt x="0" y="79"/>
                      </a:lnTo>
                      <a:close/>
                    </a:path>
                  </a:pathLst>
                </a:custGeom>
                <a:grpFill/>
                <a:ln w="6350">
                  <a:solidFill>
                    <a:schemeClr val="tx1">
                      <a:lumMod val="50000"/>
                      <a:lumOff val="50000"/>
                    </a:schemeClr>
                  </a:solidFill>
                  <a:round/>
                  <a:headEnd/>
                  <a:tailEnd/>
                </a:ln>
              </p:spPr>
              <p:txBody>
                <a:bodyPr/>
                <a:lstStyle/>
                <a:p>
                  <a:pPr defTabSz="914087">
                    <a:defRPr/>
                  </a:pPr>
                  <a:endParaRPr lang="en-US" sz="1200" kern="0">
                    <a:latin typeface="Arial" pitchFamily="34" charset="0"/>
                    <a:ea typeface="微软雅黑" pitchFamily="34" charset="-122"/>
                    <a:cs typeface="Arial" pitchFamily="34" charset="0"/>
                  </a:endParaRPr>
                </a:p>
              </p:txBody>
            </p:sp>
            <p:sp>
              <p:nvSpPr>
                <p:cNvPr id="348" name="Freeform 305">
                  <a:extLst>
                    <a:ext uri="{FF2B5EF4-FFF2-40B4-BE49-F238E27FC236}">
                      <a16:creationId xmlns:a16="http://schemas.microsoft.com/office/drawing/2014/main" id="{F2C7D5BD-25E1-184A-84DF-71FCA139559E}"/>
                    </a:ext>
                  </a:extLst>
                </p:cNvPr>
                <p:cNvSpPr>
                  <a:spLocks/>
                </p:cNvSpPr>
                <p:nvPr/>
              </p:nvSpPr>
              <p:spPr bwMode="auto">
                <a:xfrm>
                  <a:off x="2290" y="2949"/>
                  <a:ext cx="11" cy="9"/>
                </a:xfrm>
                <a:custGeom>
                  <a:avLst/>
                  <a:gdLst>
                    <a:gd name="T0" fmla="*/ 0 w 39"/>
                    <a:gd name="T1" fmla="*/ 1 h 32"/>
                    <a:gd name="T2" fmla="*/ 1 w 39"/>
                    <a:gd name="T3" fmla="*/ 1 h 32"/>
                    <a:gd name="T4" fmla="*/ 1 w 39"/>
                    <a:gd name="T5" fmla="*/ 0 h 32"/>
                    <a:gd name="T6" fmla="*/ 0 w 39"/>
                    <a:gd name="T7" fmla="*/ 1 h 32"/>
                    <a:gd name="T8" fmla="*/ 0 60000 65536"/>
                    <a:gd name="T9" fmla="*/ 0 60000 65536"/>
                    <a:gd name="T10" fmla="*/ 0 60000 65536"/>
                    <a:gd name="T11" fmla="*/ 0 60000 65536"/>
                    <a:gd name="T12" fmla="*/ 0 w 39"/>
                    <a:gd name="T13" fmla="*/ 0 h 32"/>
                    <a:gd name="T14" fmla="*/ 39 w 39"/>
                    <a:gd name="T15" fmla="*/ 32 h 32"/>
                  </a:gdLst>
                  <a:ahLst/>
                  <a:cxnLst>
                    <a:cxn ang="T8">
                      <a:pos x="T0" y="T1"/>
                    </a:cxn>
                    <a:cxn ang="T9">
                      <a:pos x="T2" y="T3"/>
                    </a:cxn>
                    <a:cxn ang="T10">
                      <a:pos x="T4" y="T5"/>
                    </a:cxn>
                    <a:cxn ang="T11">
                      <a:pos x="T6" y="T7"/>
                    </a:cxn>
                  </a:cxnLst>
                  <a:rect l="T12" t="T13" r="T14" b="T15"/>
                  <a:pathLst>
                    <a:path w="39" h="32">
                      <a:moveTo>
                        <a:pt x="0" y="32"/>
                      </a:moveTo>
                      <a:lnTo>
                        <a:pt x="36" y="26"/>
                      </a:lnTo>
                      <a:lnTo>
                        <a:pt x="39" y="0"/>
                      </a:lnTo>
                      <a:lnTo>
                        <a:pt x="0" y="32"/>
                      </a:lnTo>
                      <a:close/>
                    </a:path>
                  </a:pathLst>
                </a:custGeom>
                <a:grpFill/>
                <a:ln w="6350">
                  <a:solidFill>
                    <a:schemeClr val="tx1">
                      <a:lumMod val="50000"/>
                      <a:lumOff val="50000"/>
                    </a:schemeClr>
                  </a:solidFill>
                  <a:round/>
                  <a:headEnd/>
                  <a:tailEnd/>
                </a:ln>
              </p:spPr>
              <p:txBody>
                <a:bodyPr/>
                <a:lstStyle/>
                <a:p>
                  <a:pPr defTabSz="914087">
                    <a:defRPr/>
                  </a:pPr>
                  <a:endParaRPr lang="en-US" sz="1200" kern="0">
                    <a:latin typeface="Arial" pitchFamily="34" charset="0"/>
                    <a:ea typeface="微软雅黑" pitchFamily="34" charset="-122"/>
                    <a:cs typeface="Arial" pitchFamily="34" charset="0"/>
                  </a:endParaRPr>
                </a:p>
              </p:txBody>
            </p:sp>
            <p:sp>
              <p:nvSpPr>
                <p:cNvPr id="349" name="Freeform 306">
                  <a:extLst>
                    <a:ext uri="{FF2B5EF4-FFF2-40B4-BE49-F238E27FC236}">
                      <a16:creationId xmlns:a16="http://schemas.microsoft.com/office/drawing/2014/main" id="{4A8F9CF4-3A2E-634D-9DD5-D3AA66BA2E7E}"/>
                    </a:ext>
                  </a:extLst>
                </p:cNvPr>
                <p:cNvSpPr>
                  <a:spLocks/>
                </p:cNvSpPr>
                <p:nvPr/>
              </p:nvSpPr>
              <p:spPr bwMode="auto">
                <a:xfrm>
                  <a:off x="1136" y="1988"/>
                  <a:ext cx="324" cy="328"/>
                </a:xfrm>
                <a:custGeom>
                  <a:avLst/>
                  <a:gdLst>
                    <a:gd name="T0" fmla="*/ 2 w 1139"/>
                    <a:gd name="T1" fmla="*/ 11 h 1152"/>
                    <a:gd name="T2" fmla="*/ 2 w 1139"/>
                    <a:gd name="T3" fmla="*/ 12 h 1152"/>
                    <a:gd name="T4" fmla="*/ 5 w 1139"/>
                    <a:gd name="T5" fmla="*/ 13 h 1152"/>
                    <a:gd name="T6" fmla="*/ 6 w 1139"/>
                    <a:gd name="T7" fmla="*/ 12 h 1152"/>
                    <a:gd name="T8" fmla="*/ 3 w 1139"/>
                    <a:gd name="T9" fmla="*/ 15 h 1152"/>
                    <a:gd name="T10" fmla="*/ 3 w 1139"/>
                    <a:gd name="T11" fmla="*/ 17 h 1152"/>
                    <a:gd name="T12" fmla="*/ 3 w 1139"/>
                    <a:gd name="T13" fmla="*/ 18 h 1152"/>
                    <a:gd name="T14" fmla="*/ 3 w 1139"/>
                    <a:gd name="T15" fmla="*/ 19 h 1152"/>
                    <a:gd name="T16" fmla="*/ 4 w 1139"/>
                    <a:gd name="T17" fmla="*/ 20 h 1152"/>
                    <a:gd name="T18" fmla="*/ 5 w 1139"/>
                    <a:gd name="T19" fmla="*/ 19 h 1152"/>
                    <a:gd name="T20" fmla="*/ 5 w 1139"/>
                    <a:gd name="T21" fmla="*/ 21 h 1152"/>
                    <a:gd name="T22" fmla="*/ 8 w 1139"/>
                    <a:gd name="T23" fmla="*/ 21 h 1152"/>
                    <a:gd name="T24" fmla="*/ 9 w 1139"/>
                    <a:gd name="T25" fmla="*/ 21 h 1152"/>
                    <a:gd name="T26" fmla="*/ 8 w 1139"/>
                    <a:gd name="T27" fmla="*/ 24 h 1152"/>
                    <a:gd name="T28" fmla="*/ 7 w 1139"/>
                    <a:gd name="T29" fmla="*/ 25 h 1152"/>
                    <a:gd name="T30" fmla="*/ 4 w 1139"/>
                    <a:gd name="T31" fmla="*/ 26 h 1152"/>
                    <a:gd name="T32" fmla="*/ 7 w 1139"/>
                    <a:gd name="T33" fmla="*/ 26 h 1152"/>
                    <a:gd name="T34" fmla="*/ 8 w 1139"/>
                    <a:gd name="T35" fmla="*/ 24 h 1152"/>
                    <a:gd name="T36" fmla="*/ 12 w 1139"/>
                    <a:gd name="T37" fmla="*/ 22 h 1152"/>
                    <a:gd name="T38" fmla="*/ 12 w 1139"/>
                    <a:gd name="T39" fmla="*/ 20 h 1152"/>
                    <a:gd name="T40" fmla="*/ 16 w 1139"/>
                    <a:gd name="T41" fmla="*/ 16 h 1152"/>
                    <a:gd name="T42" fmla="*/ 16 w 1139"/>
                    <a:gd name="T43" fmla="*/ 17 h 1152"/>
                    <a:gd name="T44" fmla="*/ 17 w 1139"/>
                    <a:gd name="T45" fmla="*/ 18 h 1152"/>
                    <a:gd name="T46" fmla="*/ 14 w 1139"/>
                    <a:gd name="T47" fmla="*/ 19 h 1152"/>
                    <a:gd name="T48" fmla="*/ 14 w 1139"/>
                    <a:gd name="T49" fmla="*/ 20 h 1152"/>
                    <a:gd name="T50" fmla="*/ 17 w 1139"/>
                    <a:gd name="T51" fmla="*/ 18 h 1152"/>
                    <a:gd name="T52" fmla="*/ 18 w 1139"/>
                    <a:gd name="T53" fmla="*/ 17 h 1152"/>
                    <a:gd name="T54" fmla="*/ 19 w 1139"/>
                    <a:gd name="T55" fmla="*/ 17 h 1152"/>
                    <a:gd name="T56" fmla="*/ 21 w 1139"/>
                    <a:gd name="T57" fmla="*/ 19 h 1152"/>
                    <a:gd name="T58" fmla="*/ 25 w 1139"/>
                    <a:gd name="T59" fmla="*/ 19 h 1152"/>
                    <a:gd name="T60" fmla="*/ 25 w 1139"/>
                    <a:gd name="T61" fmla="*/ 20 h 1152"/>
                    <a:gd name="T62" fmla="*/ 26 w 1139"/>
                    <a:gd name="T63" fmla="*/ 20 h 1152"/>
                    <a:gd name="T64" fmla="*/ 24 w 1139"/>
                    <a:gd name="T65" fmla="*/ 19 h 1152"/>
                    <a:gd name="T66" fmla="*/ 14 w 1139"/>
                    <a:gd name="T67" fmla="*/ 2 h 1152"/>
                    <a:gd name="T68" fmla="*/ 11 w 1139"/>
                    <a:gd name="T69" fmla="*/ 1 h 1152"/>
                    <a:gd name="T70" fmla="*/ 10 w 1139"/>
                    <a:gd name="T71" fmla="*/ 1 h 1152"/>
                    <a:gd name="T72" fmla="*/ 10 w 1139"/>
                    <a:gd name="T73" fmla="*/ 0 h 1152"/>
                    <a:gd name="T74" fmla="*/ 7 w 1139"/>
                    <a:gd name="T75" fmla="*/ 1 h 1152"/>
                    <a:gd name="T76" fmla="*/ 7 w 1139"/>
                    <a:gd name="T77" fmla="*/ 1 h 1152"/>
                    <a:gd name="T78" fmla="*/ 6 w 1139"/>
                    <a:gd name="T79" fmla="*/ 3 h 1152"/>
                    <a:gd name="T80" fmla="*/ 4 w 1139"/>
                    <a:gd name="T81" fmla="*/ 4 h 1152"/>
                    <a:gd name="T82" fmla="*/ 2 w 1139"/>
                    <a:gd name="T83" fmla="*/ 5 h 1152"/>
                    <a:gd name="T84" fmla="*/ 4 w 1139"/>
                    <a:gd name="T85" fmla="*/ 8 h 1152"/>
                    <a:gd name="T86" fmla="*/ 5 w 1139"/>
                    <a:gd name="T87" fmla="*/ 9 h 1152"/>
                    <a:gd name="T88" fmla="*/ 6 w 1139"/>
                    <a:gd name="T89" fmla="*/ 9 h 1152"/>
                    <a:gd name="T90" fmla="*/ 4 w 1139"/>
                    <a:gd name="T91" fmla="*/ 9 h 1152"/>
                    <a:gd name="T92" fmla="*/ 3 w 1139"/>
                    <a:gd name="T93" fmla="*/ 9 h 1152"/>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1139"/>
                    <a:gd name="T142" fmla="*/ 0 h 1152"/>
                    <a:gd name="T143" fmla="*/ 1139 w 1139"/>
                    <a:gd name="T144" fmla="*/ 1152 h 1152"/>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1139" h="1152">
                      <a:moveTo>
                        <a:pt x="0" y="441"/>
                      </a:moveTo>
                      <a:lnTo>
                        <a:pt x="74" y="463"/>
                      </a:lnTo>
                      <a:lnTo>
                        <a:pt x="45" y="472"/>
                      </a:lnTo>
                      <a:lnTo>
                        <a:pt x="75" y="514"/>
                      </a:lnTo>
                      <a:lnTo>
                        <a:pt x="190" y="510"/>
                      </a:lnTo>
                      <a:lnTo>
                        <a:pt x="205" y="538"/>
                      </a:lnTo>
                      <a:lnTo>
                        <a:pt x="278" y="503"/>
                      </a:lnTo>
                      <a:lnTo>
                        <a:pt x="253" y="517"/>
                      </a:lnTo>
                      <a:lnTo>
                        <a:pt x="267" y="587"/>
                      </a:lnTo>
                      <a:lnTo>
                        <a:pt x="111" y="655"/>
                      </a:lnTo>
                      <a:lnTo>
                        <a:pt x="72" y="729"/>
                      </a:lnTo>
                      <a:lnTo>
                        <a:pt x="107" y="718"/>
                      </a:lnTo>
                      <a:lnTo>
                        <a:pt x="79" y="737"/>
                      </a:lnTo>
                      <a:lnTo>
                        <a:pt x="107" y="761"/>
                      </a:lnTo>
                      <a:lnTo>
                        <a:pt x="165" y="771"/>
                      </a:lnTo>
                      <a:lnTo>
                        <a:pt x="134" y="809"/>
                      </a:lnTo>
                      <a:lnTo>
                        <a:pt x="159" y="847"/>
                      </a:lnTo>
                      <a:lnTo>
                        <a:pt x="190" y="852"/>
                      </a:lnTo>
                      <a:lnTo>
                        <a:pt x="250" y="771"/>
                      </a:lnTo>
                      <a:lnTo>
                        <a:pt x="213" y="809"/>
                      </a:lnTo>
                      <a:lnTo>
                        <a:pt x="244" y="887"/>
                      </a:lnTo>
                      <a:lnTo>
                        <a:pt x="228" y="917"/>
                      </a:lnTo>
                      <a:lnTo>
                        <a:pt x="298" y="872"/>
                      </a:lnTo>
                      <a:lnTo>
                        <a:pt x="346" y="928"/>
                      </a:lnTo>
                      <a:lnTo>
                        <a:pt x="363" y="895"/>
                      </a:lnTo>
                      <a:lnTo>
                        <a:pt x="378" y="917"/>
                      </a:lnTo>
                      <a:lnTo>
                        <a:pt x="431" y="889"/>
                      </a:lnTo>
                      <a:lnTo>
                        <a:pt x="360" y="1032"/>
                      </a:lnTo>
                      <a:lnTo>
                        <a:pt x="299" y="1060"/>
                      </a:lnTo>
                      <a:lnTo>
                        <a:pt x="298" y="1093"/>
                      </a:lnTo>
                      <a:lnTo>
                        <a:pt x="228" y="1094"/>
                      </a:lnTo>
                      <a:lnTo>
                        <a:pt x="176" y="1152"/>
                      </a:lnTo>
                      <a:lnTo>
                        <a:pt x="244" y="1109"/>
                      </a:lnTo>
                      <a:lnTo>
                        <a:pt x="317" y="1110"/>
                      </a:lnTo>
                      <a:lnTo>
                        <a:pt x="360" y="1075"/>
                      </a:lnTo>
                      <a:lnTo>
                        <a:pt x="339" y="1047"/>
                      </a:lnTo>
                      <a:lnTo>
                        <a:pt x="386" y="1051"/>
                      </a:lnTo>
                      <a:lnTo>
                        <a:pt x="528" y="943"/>
                      </a:lnTo>
                      <a:lnTo>
                        <a:pt x="559" y="904"/>
                      </a:lnTo>
                      <a:lnTo>
                        <a:pt x="532" y="871"/>
                      </a:lnTo>
                      <a:lnTo>
                        <a:pt x="660" y="740"/>
                      </a:lnTo>
                      <a:lnTo>
                        <a:pt x="676" y="675"/>
                      </a:lnTo>
                      <a:lnTo>
                        <a:pt x="661" y="740"/>
                      </a:lnTo>
                      <a:lnTo>
                        <a:pt x="715" y="728"/>
                      </a:lnTo>
                      <a:lnTo>
                        <a:pt x="684" y="755"/>
                      </a:lnTo>
                      <a:lnTo>
                        <a:pt x="727" y="767"/>
                      </a:lnTo>
                      <a:lnTo>
                        <a:pt x="635" y="776"/>
                      </a:lnTo>
                      <a:lnTo>
                        <a:pt x="615" y="841"/>
                      </a:lnTo>
                      <a:lnTo>
                        <a:pt x="650" y="837"/>
                      </a:lnTo>
                      <a:lnTo>
                        <a:pt x="618" y="882"/>
                      </a:lnTo>
                      <a:lnTo>
                        <a:pt x="740" y="825"/>
                      </a:lnTo>
                      <a:lnTo>
                        <a:pt x="760" y="790"/>
                      </a:lnTo>
                      <a:lnTo>
                        <a:pt x="739" y="774"/>
                      </a:lnTo>
                      <a:lnTo>
                        <a:pt x="767" y="743"/>
                      </a:lnTo>
                      <a:lnTo>
                        <a:pt x="763" y="767"/>
                      </a:lnTo>
                      <a:lnTo>
                        <a:pt x="823" y="753"/>
                      </a:lnTo>
                      <a:lnTo>
                        <a:pt x="813" y="779"/>
                      </a:lnTo>
                      <a:lnTo>
                        <a:pt x="911" y="825"/>
                      </a:lnTo>
                      <a:lnTo>
                        <a:pt x="1059" y="847"/>
                      </a:lnTo>
                      <a:lnTo>
                        <a:pt x="1083" y="821"/>
                      </a:lnTo>
                      <a:lnTo>
                        <a:pt x="1105" y="835"/>
                      </a:lnTo>
                      <a:lnTo>
                        <a:pt x="1076" y="860"/>
                      </a:lnTo>
                      <a:lnTo>
                        <a:pt x="1120" y="887"/>
                      </a:lnTo>
                      <a:lnTo>
                        <a:pt x="1139" y="866"/>
                      </a:lnTo>
                      <a:lnTo>
                        <a:pt x="1104" y="809"/>
                      </a:lnTo>
                      <a:lnTo>
                        <a:pt x="1032" y="809"/>
                      </a:lnTo>
                      <a:lnTo>
                        <a:pt x="1032" y="132"/>
                      </a:lnTo>
                      <a:lnTo>
                        <a:pt x="621" y="77"/>
                      </a:lnTo>
                      <a:lnTo>
                        <a:pt x="607" y="43"/>
                      </a:lnTo>
                      <a:lnTo>
                        <a:pt x="495" y="22"/>
                      </a:lnTo>
                      <a:lnTo>
                        <a:pt x="481" y="50"/>
                      </a:lnTo>
                      <a:lnTo>
                        <a:pt x="449" y="42"/>
                      </a:lnTo>
                      <a:lnTo>
                        <a:pt x="480" y="17"/>
                      </a:lnTo>
                      <a:lnTo>
                        <a:pt x="433" y="0"/>
                      </a:lnTo>
                      <a:lnTo>
                        <a:pt x="388" y="43"/>
                      </a:lnTo>
                      <a:lnTo>
                        <a:pt x="314" y="50"/>
                      </a:lnTo>
                      <a:lnTo>
                        <a:pt x="307" y="89"/>
                      </a:lnTo>
                      <a:lnTo>
                        <a:pt x="301" y="65"/>
                      </a:lnTo>
                      <a:lnTo>
                        <a:pt x="233" y="88"/>
                      </a:lnTo>
                      <a:lnTo>
                        <a:pt x="244" y="119"/>
                      </a:lnTo>
                      <a:lnTo>
                        <a:pt x="213" y="109"/>
                      </a:lnTo>
                      <a:lnTo>
                        <a:pt x="168" y="176"/>
                      </a:lnTo>
                      <a:lnTo>
                        <a:pt x="72" y="197"/>
                      </a:lnTo>
                      <a:lnTo>
                        <a:pt x="75" y="229"/>
                      </a:lnTo>
                      <a:lnTo>
                        <a:pt x="48" y="235"/>
                      </a:lnTo>
                      <a:lnTo>
                        <a:pt x="165" y="331"/>
                      </a:lnTo>
                      <a:lnTo>
                        <a:pt x="328" y="377"/>
                      </a:lnTo>
                      <a:lnTo>
                        <a:pt x="228" y="364"/>
                      </a:lnTo>
                      <a:lnTo>
                        <a:pt x="233" y="391"/>
                      </a:lnTo>
                      <a:lnTo>
                        <a:pt x="273" y="392"/>
                      </a:lnTo>
                      <a:lnTo>
                        <a:pt x="239" y="411"/>
                      </a:lnTo>
                      <a:lnTo>
                        <a:pt x="165" y="407"/>
                      </a:lnTo>
                      <a:lnTo>
                        <a:pt x="165" y="368"/>
                      </a:lnTo>
                      <a:lnTo>
                        <a:pt x="129" y="372"/>
                      </a:lnTo>
                      <a:lnTo>
                        <a:pt x="0" y="441"/>
                      </a:lnTo>
                      <a:close/>
                    </a:path>
                  </a:pathLst>
                </a:custGeom>
                <a:grpFill/>
                <a:ln w="6350">
                  <a:solidFill>
                    <a:schemeClr val="tx1">
                      <a:lumMod val="50000"/>
                      <a:lumOff val="50000"/>
                    </a:schemeClr>
                  </a:solidFill>
                  <a:round/>
                  <a:headEnd/>
                  <a:tailEnd/>
                </a:ln>
              </p:spPr>
              <p:txBody>
                <a:bodyPr/>
                <a:lstStyle/>
                <a:p>
                  <a:pPr defTabSz="914087">
                    <a:defRPr/>
                  </a:pPr>
                  <a:endParaRPr lang="en-US" sz="1200" kern="0">
                    <a:latin typeface="Arial" pitchFamily="34" charset="0"/>
                    <a:ea typeface="微软雅黑" pitchFamily="34" charset="-122"/>
                    <a:cs typeface="Arial" pitchFamily="34" charset="0"/>
                  </a:endParaRPr>
                </a:p>
              </p:txBody>
            </p:sp>
            <p:sp>
              <p:nvSpPr>
                <p:cNvPr id="350" name="Freeform 307">
                  <a:extLst>
                    <a:ext uri="{FF2B5EF4-FFF2-40B4-BE49-F238E27FC236}">
                      <a16:creationId xmlns:a16="http://schemas.microsoft.com/office/drawing/2014/main" id="{E447CAE6-08B1-7D45-BE41-8E2B5E9315B7}"/>
                    </a:ext>
                  </a:extLst>
                </p:cNvPr>
                <p:cNvSpPr>
                  <a:spLocks/>
                </p:cNvSpPr>
                <p:nvPr/>
              </p:nvSpPr>
              <p:spPr bwMode="auto">
                <a:xfrm>
                  <a:off x="1268" y="2829"/>
                  <a:ext cx="13" cy="17"/>
                </a:xfrm>
                <a:custGeom>
                  <a:avLst/>
                  <a:gdLst>
                    <a:gd name="T0" fmla="*/ 0 w 45"/>
                    <a:gd name="T1" fmla="*/ 1 h 62"/>
                    <a:gd name="T2" fmla="*/ 0 w 45"/>
                    <a:gd name="T3" fmla="*/ 0 h 62"/>
                    <a:gd name="T4" fmla="*/ 1 w 45"/>
                    <a:gd name="T5" fmla="*/ 1 h 62"/>
                    <a:gd name="T6" fmla="*/ 0 w 45"/>
                    <a:gd name="T7" fmla="*/ 1 h 62"/>
                    <a:gd name="T8" fmla="*/ 0 w 45"/>
                    <a:gd name="T9" fmla="*/ 1 h 62"/>
                    <a:gd name="T10" fmla="*/ 0 60000 65536"/>
                    <a:gd name="T11" fmla="*/ 0 60000 65536"/>
                    <a:gd name="T12" fmla="*/ 0 60000 65536"/>
                    <a:gd name="T13" fmla="*/ 0 60000 65536"/>
                    <a:gd name="T14" fmla="*/ 0 60000 65536"/>
                    <a:gd name="T15" fmla="*/ 0 w 45"/>
                    <a:gd name="T16" fmla="*/ 0 h 62"/>
                    <a:gd name="T17" fmla="*/ 45 w 45"/>
                    <a:gd name="T18" fmla="*/ 62 h 62"/>
                  </a:gdLst>
                  <a:ahLst/>
                  <a:cxnLst>
                    <a:cxn ang="T10">
                      <a:pos x="T0" y="T1"/>
                    </a:cxn>
                    <a:cxn ang="T11">
                      <a:pos x="T2" y="T3"/>
                    </a:cxn>
                    <a:cxn ang="T12">
                      <a:pos x="T4" y="T5"/>
                    </a:cxn>
                    <a:cxn ang="T13">
                      <a:pos x="T6" y="T7"/>
                    </a:cxn>
                    <a:cxn ang="T14">
                      <a:pos x="T8" y="T9"/>
                    </a:cxn>
                  </a:cxnLst>
                  <a:rect l="T15" t="T16" r="T17" b="T18"/>
                  <a:pathLst>
                    <a:path w="45" h="62">
                      <a:moveTo>
                        <a:pt x="0" y="23"/>
                      </a:moveTo>
                      <a:lnTo>
                        <a:pt x="4" y="0"/>
                      </a:lnTo>
                      <a:lnTo>
                        <a:pt x="45" y="38"/>
                      </a:lnTo>
                      <a:lnTo>
                        <a:pt x="14" y="62"/>
                      </a:lnTo>
                      <a:lnTo>
                        <a:pt x="0" y="23"/>
                      </a:lnTo>
                      <a:close/>
                    </a:path>
                  </a:pathLst>
                </a:custGeom>
                <a:grpFill/>
                <a:ln w="6350">
                  <a:solidFill>
                    <a:schemeClr val="tx1">
                      <a:lumMod val="50000"/>
                      <a:lumOff val="50000"/>
                    </a:schemeClr>
                  </a:solidFill>
                  <a:round/>
                  <a:headEnd/>
                  <a:tailEnd/>
                </a:ln>
              </p:spPr>
              <p:txBody>
                <a:bodyPr/>
                <a:lstStyle/>
                <a:p>
                  <a:pPr defTabSz="914087">
                    <a:defRPr/>
                  </a:pPr>
                  <a:endParaRPr lang="en-US" sz="1200" kern="0">
                    <a:latin typeface="Arial" pitchFamily="34" charset="0"/>
                    <a:ea typeface="微软雅黑" pitchFamily="34" charset="-122"/>
                    <a:cs typeface="Arial" pitchFamily="34" charset="0"/>
                  </a:endParaRPr>
                </a:p>
              </p:txBody>
            </p:sp>
            <p:sp>
              <p:nvSpPr>
                <p:cNvPr id="351" name="Freeform 308">
                  <a:extLst>
                    <a:ext uri="{FF2B5EF4-FFF2-40B4-BE49-F238E27FC236}">
                      <a16:creationId xmlns:a16="http://schemas.microsoft.com/office/drawing/2014/main" id="{E5FA58D2-DB08-D447-A4DB-8C1684C0E13F}"/>
                    </a:ext>
                  </a:extLst>
                </p:cNvPr>
                <p:cNvSpPr>
                  <a:spLocks/>
                </p:cNvSpPr>
                <p:nvPr/>
              </p:nvSpPr>
              <p:spPr bwMode="auto">
                <a:xfrm>
                  <a:off x="1280" y="2264"/>
                  <a:ext cx="28" cy="19"/>
                </a:xfrm>
                <a:custGeom>
                  <a:avLst/>
                  <a:gdLst>
                    <a:gd name="T0" fmla="*/ 0 w 100"/>
                    <a:gd name="T1" fmla="*/ 1 h 69"/>
                    <a:gd name="T2" fmla="*/ 1 w 100"/>
                    <a:gd name="T3" fmla="*/ 1 h 69"/>
                    <a:gd name="T4" fmla="*/ 2 w 100"/>
                    <a:gd name="T5" fmla="*/ 0 h 69"/>
                    <a:gd name="T6" fmla="*/ 1 w 100"/>
                    <a:gd name="T7" fmla="*/ 0 h 69"/>
                    <a:gd name="T8" fmla="*/ 1 w 100"/>
                    <a:gd name="T9" fmla="*/ 1 h 69"/>
                    <a:gd name="T10" fmla="*/ 0 w 100"/>
                    <a:gd name="T11" fmla="*/ 1 h 69"/>
                    <a:gd name="T12" fmla="*/ 0 60000 65536"/>
                    <a:gd name="T13" fmla="*/ 0 60000 65536"/>
                    <a:gd name="T14" fmla="*/ 0 60000 65536"/>
                    <a:gd name="T15" fmla="*/ 0 60000 65536"/>
                    <a:gd name="T16" fmla="*/ 0 60000 65536"/>
                    <a:gd name="T17" fmla="*/ 0 60000 65536"/>
                    <a:gd name="T18" fmla="*/ 0 w 100"/>
                    <a:gd name="T19" fmla="*/ 0 h 69"/>
                    <a:gd name="T20" fmla="*/ 100 w 100"/>
                    <a:gd name="T21" fmla="*/ 69 h 69"/>
                  </a:gdLst>
                  <a:ahLst/>
                  <a:cxnLst>
                    <a:cxn ang="T12">
                      <a:pos x="T0" y="T1"/>
                    </a:cxn>
                    <a:cxn ang="T13">
                      <a:pos x="T2" y="T3"/>
                    </a:cxn>
                    <a:cxn ang="T14">
                      <a:pos x="T4" y="T5"/>
                    </a:cxn>
                    <a:cxn ang="T15">
                      <a:pos x="T6" y="T7"/>
                    </a:cxn>
                    <a:cxn ang="T16">
                      <a:pos x="T8" y="T9"/>
                    </a:cxn>
                    <a:cxn ang="T17">
                      <a:pos x="T10" y="T11"/>
                    </a:cxn>
                  </a:cxnLst>
                  <a:rect l="T18" t="T19" r="T20" b="T21"/>
                  <a:pathLst>
                    <a:path w="100" h="69">
                      <a:moveTo>
                        <a:pt x="0" y="28"/>
                      </a:moveTo>
                      <a:lnTo>
                        <a:pt x="28" y="69"/>
                      </a:lnTo>
                      <a:lnTo>
                        <a:pt x="100" y="11"/>
                      </a:lnTo>
                      <a:lnTo>
                        <a:pt x="32" y="0"/>
                      </a:lnTo>
                      <a:lnTo>
                        <a:pt x="41" y="27"/>
                      </a:lnTo>
                      <a:lnTo>
                        <a:pt x="0" y="28"/>
                      </a:lnTo>
                      <a:close/>
                    </a:path>
                  </a:pathLst>
                </a:custGeom>
                <a:grpFill/>
                <a:ln w="6350">
                  <a:solidFill>
                    <a:schemeClr val="tx1">
                      <a:lumMod val="50000"/>
                      <a:lumOff val="50000"/>
                    </a:schemeClr>
                  </a:solidFill>
                  <a:round/>
                  <a:headEnd/>
                  <a:tailEnd/>
                </a:ln>
              </p:spPr>
              <p:txBody>
                <a:bodyPr/>
                <a:lstStyle/>
                <a:p>
                  <a:pPr defTabSz="914087">
                    <a:defRPr/>
                  </a:pPr>
                  <a:endParaRPr lang="en-US" sz="1200" kern="0">
                    <a:latin typeface="Arial" pitchFamily="34" charset="0"/>
                    <a:ea typeface="微软雅黑" pitchFamily="34" charset="-122"/>
                    <a:cs typeface="Arial" pitchFamily="34" charset="0"/>
                  </a:endParaRPr>
                </a:p>
              </p:txBody>
            </p:sp>
            <p:sp>
              <p:nvSpPr>
                <p:cNvPr id="352" name="Freeform 309">
                  <a:extLst>
                    <a:ext uri="{FF2B5EF4-FFF2-40B4-BE49-F238E27FC236}">
                      <a16:creationId xmlns:a16="http://schemas.microsoft.com/office/drawing/2014/main" id="{DAF4E29F-03EE-CD48-85E0-018C0FE2DA8D}"/>
                    </a:ext>
                  </a:extLst>
                </p:cNvPr>
                <p:cNvSpPr>
                  <a:spLocks/>
                </p:cNvSpPr>
                <p:nvPr/>
              </p:nvSpPr>
              <p:spPr bwMode="auto">
                <a:xfrm>
                  <a:off x="1462" y="2228"/>
                  <a:ext cx="87" cy="90"/>
                </a:xfrm>
                <a:custGeom>
                  <a:avLst/>
                  <a:gdLst>
                    <a:gd name="T0" fmla="*/ 0 w 306"/>
                    <a:gd name="T1" fmla="*/ 1 h 315"/>
                    <a:gd name="T2" fmla="*/ 0 w 306"/>
                    <a:gd name="T3" fmla="*/ 2 h 315"/>
                    <a:gd name="T4" fmla="*/ 1 w 306"/>
                    <a:gd name="T5" fmla="*/ 2 h 315"/>
                    <a:gd name="T6" fmla="*/ 2 w 306"/>
                    <a:gd name="T7" fmla="*/ 2 h 315"/>
                    <a:gd name="T8" fmla="*/ 1 w 306"/>
                    <a:gd name="T9" fmla="*/ 1 h 315"/>
                    <a:gd name="T10" fmla="*/ 2 w 306"/>
                    <a:gd name="T11" fmla="*/ 1 h 315"/>
                    <a:gd name="T12" fmla="*/ 3 w 306"/>
                    <a:gd name="T13" fmla="*/ 2 h 315"/>
                    <a:gd name="T14" fmla="*/ 2 w 306"/>
                    <a:gd name="T15" fmla="*/ 1 h 315"/>
                    <a:gd name="T16" fmla="*/ 3 w 306"/>
                    <a:gd name="T17" fmla="*/ 2 h 315"/>
                    <a:gd name="T18" fmla="*/ 4 w 306"/>
                    <a:gd name="T19" fmla="*/ 3 h 315"/>
                    <a:gd name="T20" fmla="*/ 4 w 306"/>
                    <a:gd name="T21" fmla="*/ 4 h 315"/>
                    <a:gd name="T22" fmla="*/ 6 w 306"/>
                    <a:gd name="T23" fmla="*/ 5 h 315"/>
                    <a:gd name="T24" fmla="*/ 5 w 306"/>
                    <a:gd name="T25" fmla="*/ 6 h 315"/>
                    <a:gd name="T26" fmla="*/ 6 w 306"/>
                    <a:gd name="T27" fmla="*/ 5 h 315"/>
                    <a:gd name="T28" fmla="*/ 6 w 306"/>
                    <a:gd name="T29" fmla="*/ 7 h 315"/>
                    <a:gd name="T30" fmla="*/ 7 w 306"/>
                    <a:gd name="T31" fmla="*/ 7 h 315"/>
                    <a:gd name="T32" fmla="*/ 7 w 306"/>
                    <a:gd name="T33" fmla="*/ 6 h 315"/>
                    <a:gd name="T34" fmla="*/ 5 w 306"/>
                    <a:gd name="T35" fmla="*/ 5 h 315"/>
                    <a:gd name="T36" fmla="*/ 2 w 306"/>
                    <a:gd name="T37" fmla="*/ 0 h 315"/>
                    <a:gd name="T38" fmla="*/ 1 w 306"/>
                    <a:gd name="T39" fmla="*/ 1 h 315"/>
                    <a:gd name="T40" fmla="*/ 0 w 306"/>
                    <a:gd name="T41" fmla="*/ 1 h 31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06"/>
                    <a:gd name="T64" fmla="*/ 0 h 315"/>
                    <a:gd name="T65" fmla="*/ 306 w 306"/>
                    <a:gd name="T66" fmla="*/ 315 h 31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06" h="315">
                      <a:moveTo>
                        <a:pt x="0" y="30"/>
                      </a:moveTo>
                      <a:lnTo>
                        <a:pt x="15" y="77"/>
                      </a:lnTo>
                      <a:lnTo>
                        <a:pt x="56" y="98"/>
                      </a:lnTo>
                      <a:lnTo>
                        <a:pt x="77" y="83"/>
                      </a:lnTo>
                      <a:lnTo>
                        <a:pt x="38" y="58"/>
                      </a:lnTo>
                      <a:lnTo>
                        <a:pt x="77" y="58"/>
                      </a:lnTo>
                      <a:lnTo>
                        <a:pt x="107" y="99"/>
                      </a:lnTo>
                      <a:lnTo>
                        <a:pt x="96" y="27"/>
                      </a:lnTo>
                      <a:lnTo>
                        <a:pt x="120" y="90"/>
                      </a:lnTo>
                      <a:lnTo>
                        <a:pt x="186" y="125"/>
                      </a:lnTo>
                      <a:lnTo>
                        <a:pt x="174" y="169"/>
                      </a:lnTo>
                      <a:lnTo>
                        <a:pt x="249" y="225"/>
                      </a:lnTo>
                      <a:lnTo>
                        <a:pt x="227" y="269"/>
                      </a:lnTo>
                      <a:lnTo>
                        <a:pt x="265" y="233"/>
                      </a:lnTo>
                      <a:lnTo>
                        <a:pt x="275" y="315"/>
                      </a:lnTo>
                      <a:lnTo>
                        <a:pt x="303" y="302"/>
                      </a:lnTo>
                      <a:lnTo>
                        <a:pt x="306" y="240"/>
                      </a:lnTo>
                      <a:lnTo>
                        <a:pt x="235" y="205"/>
                      </a:lnTo>
                      <a:lnTo>
                        <a:pt x="98" y="0"/>
                      </a:lnTo>
                      <a:lnTo>
                        <a:pt x="23" y="58"/>
                      </a:lnTo>
                      <a:lnTo>
                        <a:pt x="0" y="30"/>
                      </a:lnTo>
                      <a:close/>
                    </a:path>
                  </a:pathLst>
                </a:custGeom>
                <a:grpFill/>
                <a:ln w="6350">
                  <a:solidFill>
                    <a:schemeClr val="tx1">
                      <a:lumMod val="50000"/>
                      <a:lumOff val="50000"/>
                    </a:schemeClr>
                  </a:solidFill>
                  <a:round/>
                  <a:headEnd/>
                  <a:tailEnd/>
                </a:ln>
              </p:spPr>
              <p:txBody>
                <a:bodyPr/>
                <a:lstStyle/>
                <a:p>
                  <a:pPr defTabSz="914087">
                    <a:defRPr/>
                  </a:pPr>
                  <a:endParaRPr lang="en-US" sz="1200" kern="0">
                    <a:latin typeface="Arial" pitchFamily="34" charset="0"/>
                    <a:ea typeface="微软雅黑" pitchFamily="34" charset="-122"/>
                    <a:cs typeface="Arial" pitchFamily="34" charset="0"/>
                  </a:endParaRPr>
                </a:p>
              </p:txBody>
            </p:sp>
            <p:sp>
              <p:nvSpPr>
                <p:cNvPr id="353" name="Freeform 310">
                  <a:extLst>
                    <a:ext uri="{FF2B5EF4-FFF2-40B4-BE49-F238E27FC236}">
                      <a16:creationId xmlns:a16="http://schemas.microsoft.com/office/drawing/2014/main" id="{DC6E3768-FCC6-5B41-9934-20D1240BF3EE}"/>
                    </a:ext>
                  </a:extLst>
                </p:cNvPr>
                <p:cNvSpPr>
                  <a:spLocks/>
                </p:cNvSpPr>
                <p:nvPr/>
              </p:nvSpPr>
              <p:spPr bwMode="auto">
                <a:xfrm>
                  <a:off x="1481" y="2257"/>
                  <a:ext cx="14" cy="14"/>
                </a:xfrm>
                <a:custGeom>
                  <a:avLst/>
                  <a:gdLst>
                    <a:gd name="T0" fmla="*/ 0 w 50"/>
                    <a:gd name="T1" fmla="*/ 0 h 51"/>
                    <a:gd name="T2" fmla="*/ 0 w 50"/>
                    <a:gd name="T3" fmla="*/ 1 h 51"/>
                    <a:gd name="T4" fmla="*/ 0 w 50"/>
                    <a:gd name="T5" fmla="*/ 1 h 51"/>
                    <a:gd name="T6" fmla="*/ 1 w 50"/>
                    <a:gd name="T7" fmla="*/ 1 h 51"/>
                    <a:gd name="T8" fmla="*/ 1 w 50"/>
                    <a:gd name="T9" fmla="*/ 1 h 51"/>
                    <a:gd name="T10" fmla="*/ 1 w 50"/>
                    <a:gd name="T11" fmla="*/ 0 h 51"/>
                    <a:gd name="T12" fmla="*/ 0 w 50"/>
                    <a:gd name="T13" fmla="*/ 0 h 51"/>
                    <a:gd name="T14" fmla="*/ 0 60000 65536"/>
                    <a:gd name="T15" fmla="*/ 0 60000 65536"/>
                    <a:gd name="T16" fmla="*/ 0 60000 65536"/>
                    <a:gd name="T17" fmla="*/ 0 60000 65536"/>
                    <a:gd name="T18" fmla="*/ 0 60000 65536"/>
                    <a:gd name="T19" fmla="*/ 0 60000 65536"/>
                    <a:gd name="T20" fmla="*/ 0 60000 65536"/>
                    <a:gd name="T21" fmla="*/ 0 w 50"/>
                    <a:gd name="T22" fmla="*/ 0 h 51"/>
                    <a:gd name="T23" fmla="*/ 50 w 50"/>
                    <a:gd name="T24" fmla="*/ 51 h 5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0" h="51">
                      <a:moveTo>
                        <a:pt x="0" y="0"/>
                      </a:moveTo>
                      <a:lnTo>
                        <a:pt x="13" y="51"/>
                      </a:lnTo>
                      <a:lnTo>
                        <a:pt x="18" y="24"/>
                      </a:lnTo>
                      <a:lnTo>
                        <a:pt x="50" y="46"/>
                      </a:lnTo>
                      <a:lnTo>
                        <a:pt x="21" y="24"/>
                      </a:lnTo>
                      <a:lnTo>
                        <a:pt x="49" y="8"/>
                      </a:lnTo>
                      <a:lnTo>
                        <a:pt x="0" y="0"/>
                      </a:lnTo>
                      <a:close/>
                    </a:path>
                  </a:pathLst>
                </a:custGeom>
                <a:grpFill/>
                <a:ln w="6350">
                  <a:solidFill>
                    <a:schemeClr val="tx1">
                      <a:lumMod val="50000"/>
                      <a:lumOff val="50000"/>
                    </a:schemeClr>
                  </a:solidFill>
                  <a:round/>
                  <a:headEnd/>
                  <a:tailEnd/>
                </a:ln>
              </p:spPr>
              <p:txBody>
                <a:bodyPr/>
                <a:lstStyle/>
                <a:p>
                  <a:pPr defTabSz="914087">
                    <a:defRPr/>
                  </a:pPr>
                  <a:endParaRPr lang="en-US" sz="1200" kern="0">
                    <a:latin typeface="Arial" pitchFamily="34" charset="0"/>
                    <a:ea typeface="微软雅黑" pitchFamily="34" charset="-122"/>
                    <a:cs typeface="Arial" pitchFamily="34" charset="0"/>
                  </a:endParaRPr>
                </a:p>
              </p:txBody>
            </p:sp>
            <p:sp>
              <p:nvSpPr>
                <p:cNvPr id="354" name="Freeform 311">
                  <a:extLst>
                    <a:ext uri="{FF2B5EF4-FFF2-40B4-BE49-F238E27FC236}">
                      <a16:creationId xmlns:a16="http://schemas.microsoft.com/office/drawing/2014/main" id="{F9AC7B69-CFB6-334D-99D7-F35805A110E6}"/>
                    </a:ext>
                  </a:extLst>
                </p:cNvPr>
                <p:cNvSpPr>
                  <a:spLocks/>
                </p:cNvSpPr>
                <p:nvPr/>
              </p:nvSpPr>
              <p:spPr bwMode="auto">
                <a:xfrm>
                  <a:off x="1487" y="2269"/>
                  <a:ext cx="9" cy="23"/>
                </a:xfrm>
                <a:custGeom>
                  <a:avLst/>
                  <a:gdLst>
                    <a:gd name="T0" fmla="*/ 0 w 29"/>
                    <a:gd name="T1" fmla="*/ 0 h 80"/>
                    <a:gd name="T2" fmla="*/ 1 w 29"/>
                    <a:gd name="T3" fmla="*/ 0 h 80"/>
                    <a:gd name="T4" fmla="*/ 1 w 29"/>
                    <a:gd name="T5" fmla="*/ 2 h 80"/>
                    <a:gd name="T6" fmla="*/ 0 w 29"/>
                    <a:gd name="T7" fmla="*/ 0 h 80"/>
                    <a:gd name="T8" fmla="*/ 0 60000 65536"/>
                    <a:gd name="T9" fmla="*/ 0 60000 65536"/>
                    <a:gd name="T10" fmla="*/ 0 60000 65536"/>
                    <a:gd name="T11" fmla="*/ 0 60000 65536"/>
                    <a:gd name="T12" fmla="*/ 0 w 29"/>
                    <a:gd name="T13" fmla="*/ 0 h 80"/>
                    <a:gd name="T14" fmla="*/ 29 w 29"/>
                    <a:gd name="T15" fmla="*/ 80 h 80"/>
                  </a:gdLst>
                  <a:ahLst/>
                  <a:cxnLst>
                    <a:cxn ang="T8">
                      <a:pos x="T0" y="T1"/>
                    </a:cxn>
                    <a:cxn ang="T9">
                      <a:pos x="T2" y="T3"/>
                    </a:cxn>
                    <a:cxn ang="T10">
                      <a:pos x="T4" y="T5"/>
                    </a:cxn>
                    <a:cxn ang="T11">
                      <a:pos x="T6" y="T7"/>
                    </a:cxn>
                  </a:cxnLst>
                  <a:rect l="T12" t="T13" r="T14" b="T15"/>
                  <a:pathLst>
                    <a:path w="29" h="80">
                      <a:moveTo>
                        <a:pt x="0" y="0"/>
                      </a:moveTo>
                      <a:lnTo>
                        <a:pt x="28" y="15"/>
                      </a:lnTo>
                      <a:lnTo>
                        <a:pt x="29" y="80"/>
                      </a:lnTo>
                      <a:lnTo>
                        <a:pt x="0" y="0"/>
                      </a:lnTo>
                      <a:close/>
                    </a:path>
                  </a:pathLst>
                </a:custGeom>
                <a:grpFill/>
                <a:ln w="6350">
                  <a:solidFill>
                    <a:schemeClr val="tx1">
                      <a:lumMod val="50000"/>
                      <a:lumOff val="50000"/>
                    </a:schemeClr>
                  </a:solidFill>
                  <a:round/>
                  <a:headEnd/>
                  <a:tailEnd/>
                </a:ln>
              </p:spPr>
              <p:txBody>
                <a:bodyPr/>
                <a:lstStyle/>
                <a:p>
                  <a:pPr defTabSz="914087">
                    <a:defRPr/>
                  </a:pPr>
                  <a:endParaRPr lang="en-US" sz="1200" kern="0">
                    <a:latin typeface="Arial" pitchFamily="34" charset="0"/>
                    <a:ea typeface="微软雅黑" pitchFamily="34" charset="-122"/>
                    <a:cs typeface="Arial" pitchFamily="34" charset="0"/>
                  </a:endParaRPr>
                </a:p>
              </p:txBody>
            </p:sp>
            <p:sp>
              <p:nvSpPr>
                <p:cNvPr id="355" name="Freeform 312">
                  <a:extLst>
                    <a:ext uri="{FF2B5EF4-FFF2-40B4-BE49-F238E27FC236}">
                      <a16:creationId xmlns:a16="http://schemas.microsoft.com/office/drawing/2014/main" id="{FB220222-7C5A-6545-983F-9A288E9D6CA3}"/>
                    </a:ext>
                  </a:extLst>
                </p:cNvPr>
                <p:cNvSpPr>
                  <a:spLocks/>
                </p:cNvSpPr>
                <p:nvPr/>
              </p:nvSpPr>
              <p:spPr bwMode="auto">
                <a:xfrm>
                  <a:off x="1497" y="2258"/>
                  <a:ext cx="11" cy="13"/>
                </a:xfrm>
                <a:custGeom>
                  <a:avLst/>
                  <a:gdLst>
                    <a:gd name="T0" fmla="*/ 0 w 39"/>
                    <a:gd name="T1" fmla="*/ 0 h 47"/>
                    <a:gd name="T2" fmla="*/ 0 w 39"/>
                    <a:gd name="T3" fmla="*/ 1 h 47"/>
                    <a:gd name="T4" fmla="*/ 1 w 39"/>
                    <a:gd name="T5" fmla="*/ 1 h 47"/>
                    <a:gd name="T6" fmla="*/ 1 w 39"/>
                    <a:gd name="T7" fmla="*/ 0 h 47"/>
                    <a:gd name="T8" fmla="*/ 1 w 39"/>
                    <a:gd name="T9" fmla="*/ 1 h 47"/>
                    <a:gd name="T10" fmla="*/ 1 w 39"/>
                    <a:gd name="T11" fmla="*/ 0 h 47"/>
                    <a:gd name="T12" fmla="*/ 0 w 39"/>
                    <a:gd name="T13" fmla="*/ 0 h 47"/>
                    <a:gd name="T14" fmla="*/ 0 60000 65536"/>
                    <a:gd name="T15" fmla="*/ 0 60000 65536"/>
                    <a:gd name="T16" fmla="*/ 0 60000 65536"/>
                    <a:gd name="T17" fmla="*/ 0 60000 65536"/>
                    <a:gd name="T18" fmla="*/ 0 60000 65536"/>
                    <a:gd name="T19" fmla="*/ 0 60000 65536"/>
                    <a:gd name="T20" fmla="*/ 0 60000 65536"/>
                    <a:gd name="T21" fmla="*/ 0 w 39"/>
                    <a:gd name="T22" fmla="*/ 0 h 47"/>
                    <a:gd name="T23" fmla="*/ 39 w 39"/>
                    <a:gd name="T24" fmla="*/ 47 h 4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9" h="47">
                      <a:moveTo>
                        <a:pt x="0" y="0"/>
                      </a:moveTo>
                      <a:lnTo>
                        <a:pt x="7" y="47"/>
                      </a:lnTo>
                      <a:lnTo>
                        <a:pt x="32" y="47"/>
                      </a:lnTo>
                      <a:lnTo>
                        <a:pt x="22" y="4"/>
                      </a:lnTo>
                      <a:lnTo>
                        <a:pt x="39" y="35"/>
                      </a:lnTo>
                      <a:lnTo>
                        <a:pt x="24" y="0"/>
                      </a:lnTo>
                      <a:lnTo>
                        <a:pt x="0" y="0"/>
                      </a:lnTo>
                      <a:close/>
                    </a:path>
                  </a:pathLst>
                </a:custGeom>
                <a:grpFill/>
                <a:ln w="6350">
                  <a:solidFill>
                    <a:schemeClr val="tx1">
                      <a:lumMod val="50000"/>
                      <a:lumOff val="50000"/>
                    </a:schemeClr>
                  </a:solidFill>
                  <a:round/>
                  <a:headEnd/>
                  <a:tailEnd/>
                </a:ln>
              </p:spPr>
              <p:txBody>
                <a:bodyPr/>
                <a:lstStyle/>
                <a:p>
                  <a:pPr defTabSz="914087">
                    <a:defRPr/>
                  </a:pPr>
                  <a:endParaRPr lang="en-US" sz="1200" kern="0">
                    <a:latin typeface="Arial" pitchFamily="34" charset="0"/>
                    <a:ea typeface="微软雅黑" pitchFamily="34" charset="-122"/>
                    <a:cs typeface="Arial" pitchFamily="34" charset="0"/>
                  </a:endParaRPr>
                </a:p>
              </p:txBody>
            </p:sp>
            <p:sp>
              <p:nvSpPr>
                <p:cNvPr id="356" name="Freeform 313">
                  <a:extLst>
                    <a:ext uri="{FF2B5EF4-FFF2-40B4-BE49-F238E27FC236}">
                      <a16:creationId xmlns:a16="http://schemas.microsoft.com/office/drawing/2014/main" id="{7C91A433-9A47-1B44-B83C-0CA0A2023F49}"/>
                    </a:ext>
                  </a:extLst>
                </p:cNvPr>
                <p:cNvSpPr>
                  <a:spLocks/>
                </p:cNvSpPr>
                <p:nvPr/>
              </p:nvSpPr>
              <p:spPr bwMode="auto">
                <a:xfrm>
                  <a:off x="1506" y="2277"/>
                  <a:ext cx="10" cy="11"/>
                </a:xfrm>
                <a:custGeom>
                  <a:avLst/>
                  <a:gdLst>
                    <a:gd name="T0" fmla="*/ 0 w 34"/>
                    <a:gd name="T1" fmla="*/ 0 h 35"/>
                    <a:gd name="T2" fmla="*/ 1 w 34"/>
                    <a:gd name="T3" fmla="*/ 1 h 35"/>
                    <a:gd name="T4" fmla="*/ 1 w 34"/>
                    <a:gd name="T5" fmla="*/ 0 h 35"/>
                    <a:gd name="T6" fmla="*/ 0 w 34"/>
                    <a:gd name="T7" fmla="*/ 0 h 35"/>
                    <a:gd name="T8" fmla="*/ 0 60000 65536"/>
                    <a:gd name="T9" fmla="*/ 0 60000 65536"/>
                    <a:gd name="T10" fmla="*/ 0 60000 65536"/>
                    <a:gd name="T11" fmla="*/ 0 60000 65536"/>
                    <a:gd name="T12" fmla="*/ 0 w 34"/>
                    <a:gd name="T13" fmla="*/ 0 h 35"/>
                    <a:gd name="T14" fmla="*/ 34 w 34"/>
                    <a:gd name="T15" fmla="*/ 35 h 35"/>
                  </a:gdLst>
                  <a:ahLst/>
                  <a:cxnLst>
                    <a:cxn ang="T8">
                      <a:pos x="T0" y="T1"/>
                    </a:cxn>
                    <a:cxn ang="T9">
                      <a:pos x="T2" y="T3"/>
                    </a:cxn>
                    <a:cxn ang="T10">
                      <a:pos x="T4" y="T5"/>
                    </a:cxn>
                    <a:cxn ang="T11">
                      <a:pos x="T6" y="T7"/>
                    </a:cxn>
                  </a:cxnLst>
                  <a:rect l="T12" t="T13" r="T14" b="T15"/>
                  <a:pathLst>
                    <a:path w="34" h="35">
                      <a:moveTo>
                        <a:pt x="0" y="0"/>
                      </a:moveTo>
                      <a:lnTo>
                        <a:pt x="31" y="35"/>
                      </a:lnTo>
                      <a:lnTo>
                        <a:pt x="34" y="5"/>
                      </a:lnTo>
                      <a:lnTo>
                        <a:pt x="0" y="0"/>
                      </a:lnTo>
                      <a:close/>
                    </a:path>
                  </a:pathLst>
                </a:custGeom>
                <a:grpFill/>
                <a:ln w="6350">
                  <a:solidFill>
                    <a:schemeClr val="tx1">
                      <a:lumMod val="50000"/>
                      <a:lumOff val="50000"/>
                    </a:schemeClr>
                  </a:solidFill>
                  <a:round/>
                  <a:headEnd/>
                  <a:tailEnd/>
                </a:ln>
              </p:spPr>
              <p:txBody>
                <a:bodyPr/>
                <a:lstStyle/>
                <a:p>
                  <a:pPr defTabSz="914087">
                    <a:defRPr/>
                  </a:pPr>
                  <a:endParaRPr lang="en-US" sz="1200" kern="0">
                    <a:latin typeface="Arial" pitchFamily="34" charset="0"/>
                    <a:ea typeface="微软雅黑" pitchFamily="34" charset="-122"/>
                    <a:cs typeface="Arial" pitchFamily="34" charset="0"/>
                  </a:endParaRPr>
                </a:p>
              </p:txBody>
            </p:sp>
            <p:sp>
              <p:nvSpPr>
                <p:cNvPr id="357" name="Freeform 314">
                  <a:extLst>
                    <a:ext uri="{FF2B5EF4-FFF2-40B4-BE49-F238E27FC236}">
                      <a16:creationId xmlns:a16="http://schemas.microsoft.com/office/drawing/2014/main" id="{B5364E96-78F6-AC49-BAF7-642CD5ABCF11}"/>
                    </a:ext>
                  </a:extLst>
                </p:cNvPr>
                <p:cNvSpPr>
                  <a:spLocks/>
                </p:cNvSpPr>
                <p:nvPr/>
              </p:nvSpPr>
              <p:spPr bwMode="auto">
                <a:xfrm>
                  <a:off x="1509" y="2291"/>
                  <a:ext cx="15" cy="23"/>
                </a:xfrm>
                <a:custGeom>
                  <a:avLst/>
                  <a:gdLst>
                    <a:gd name="T0" fmla="*/ 0 w 53"/>
                    <a:gd name="T1" fmla="*/ 0 h 81"/>
                    <a:gd name="T2" fmla="*/ 1 w 53"/>
                    <a:gd name="T3" fmla="*/ 1 h 81"/>
                    <a:gd name="T4" fmla="*/ 1 w 53"/>
                    <a:gd name="T5" fmla="*/ 2 h 81"/>
                    <a:gd name="T6" fmla="*/ 0 w 53"/>
                    <a:gd name="T7" fmla="*/ 0 h 81"/>
                    <a:gd name="T8" fmla="*/ 0 60000 65536"/>
                    <a:gd name="T9" fmla="*/ 0 60000 65536"/>
                    <a:gd name="T10" fmla="*/ 0 60000 65536"/>
                    <a:gd name="T11" fmla="*/ 0 60000 65536"/>
                    <a:gd name="T12" fmla="*/ 0 w 53"/>
                    <a:gd name="T13" fmla="*/ 0 h 81"/>
                    <a:gd name="T14" fmla="*/ 53 w 53"/>
                    <a:gd name="T15" fmla="*/ 81 h 81"/>
                  </a:gdLst>
                  <a:ahLst/>
                  <a:cxnLst>
                    <a:cxn ang="T8">
                      <a:pos x="T0" y="T1"/>
                    </a:cxn>
                    <a:cxn ang="T9">
                      <a:pos x="T2" y="T3"/>
                    </a:cxn>
                    <a:cxn ang="T10">
                      <a:pos x="T4" y="T5"/>
                    </a:cxn>
                    <a:cxn ang="T11">
                      <a:pos x="T6" y="T7"/>
                    </a:cxn>
                  </a:cxnLst>
                  <a:rect l="T12" t="T13" r="T14" b="T15"/>
                  <a:pathLst>
                    <a:path w="53" h="81">
                      <a:moveTo>
                        <a:pt x="0" y="0"/>
                      </a:moveTo>
                      <a:lnTo>
                        <a:pt x="42" y="30"/>
                      </a:lnTo>
                      <a:lnTo>
                        <a:pt x="53" y="81"/>
                      </a:lnTo>
                      <a:lnTo>
                        <a:pt x="0" y="0"/>
                      </a:lnTo>
                      <a:close/>
                    </a:path>
                  </a:pathLst>
                </a:custGeom>
                <a:grpFill/>
                <a:ln w="6350">
                  <a:solidFill>
                    <a:schemeClr val="tx1">
                      <a:lumMod val="50000"/>
                      <a:lumOff val="50000"/>
                    </a:schemeClr>
                  </a:solidFill>
                  <a:round/>
                  <a:headEnd/>
                  <a:tailEnd/>
                </a:ln>
              </p:spPr>
              <p:txBody>
                <a:bodyPr/>
                <a:lstStyle/>
                <a:p>
                  <a:pPr defTabSz="914087">
                    <a:defRPr/>
                  </a:pPr>
                  <a:endParaRPr lang="en-US" sz="1200" kern="0">
                    <a:latin typeface="Arial" pitchFamily="34" charset="0"/>
                    <a:ea typeface="微软雅黑" pitchFamily="34" charset="-122"/>
                    <a:cs typeface="Arial" pitchFamily="34" charset="0"/>
                  </a:endParaRPr>
                </a:p>
              </p:txBody>
            </p:sp>
            <p:sp>
              <p:nvSpPr>
                <p:cNvPr id="358" name="Freeform 315">
                  <a:extLst>
                    <a:ext uri="{FF2B5EF4-FFF2-40B4-BE49-F238E27FC236}">
                      <a16:creationId xmlns:a16="http://schemas.microsoft.com/office/drawing/2014/main" id="{D37E2CDC-B328-594D-A928-3EFCB434778D}"/>
                    </a:ext>
                  </a:extLst>
                </p:cNvPr>
                <p:cNvSpPr>
                  <a:spLocks/>
                </p:cNvSpPr>
                <p:nvPr/>
              </p:nvSpPr>
              <p:spPr bwMode="auto">
                <a:xfrm>
                  <a:off x="1533" y="2297"/>
                  <a:ext cx="7" cy="15"/>
                </a:xfrm>
                <a:custGeom>
                  <a:avLst/>
                  <a:gdLst>
                    <a:gd name="T0" fmla="*/ 0 w 26"/>
                    <a:gd name="T1" fmla="*/ 1 h 49"/>
                    <a:gd name="T2" fmla="*/ 0 w 26"/>
                    <a:gd name="T3" fmla="*/ 0 h 49"/>
                    <a:gd name="T4" fmla="*/ 1 w 26"/>
                    <a:gd name="T5" fmla="*/ 2 h 49"/>
                    <a:gd name="T6" fmla="*/ 0 w 26"/>
                    <a:gd name="T7" fmla="*/ 1 h 49"/>
                    <a:gd name="T8" fmla="*/ 0 60000 65536"/>
                    <a:gd name="T9" fmla="*/ 0 60000 65536"/>
                    <a:gd name="T10" fmla="*/ 0 60000 65536"/>
                    <a:gd name="T11" fmla="*/ 0 60000 65536"/>
                    <a:gd name="T12" fmla="*/ 0 w 26"/>
                    <a:gd name="T13" fmla="*/ 0 h 49"/>
                    <a:gd name="T14" fmla="*/ 26 w 26"/>
                    <a:gd name="T15" fmla="*/ 49 h 49"/>
                  </a:gdLst>
                  <a:ahLst/>
                  <a:cxnLst>
                    <a:cxn ang="T8">
                      <a:pos x="T0" y="T1"/>
                    </a:cxn>
                    <a:cxn ang="T9">
                      <a:pos x="T2" y="T3"/>
                    </a:cxn>
                    <a:cxn ang="T10">
                      <a:pos x="T4" y="T5"/>
                    </a:cxn>
                    <a:cxn ang="T11">
                      <a:pos x="T6" y="T7"/>
                    </a:cxn>
                  </a:cxnLst>
                  <a:rect l="T12" t="T13" r="T14" b="T15"/>
                  <a:pathLst>
                    <a:path w="26" h="49">
                      <a:moveTo>
                        <a:pt x="0" y="29"/>
                      </a:moveTo>
                      <a:lnTo>
                        <a:pt x="10" y="0"/>
                      </a:lnTo>
                      <a:lnTo>
                        <a:pt x="26" y="49"/>
                      </a:lnTo>
                      <a:lnTo>
                        <a:pt x="0" y="29"/>
                      </a:lnTo>
                      <a:close/>
                    </a:path>
                  </a:pathLst>
                </a:custGeom>
                <a:grpFill/>
                <a:ln w="6350">
                  <a:solidFill>
                    <a:schemeClr val="tx1">
                      <a:lumMod val="50000"/>
                      <a:lumOff val="50000"/>
                    </a:schemeClr>
                  </a:solidFill>
                  <a:round/>
                  <a:headEnd/>
                  <a:tailEnd/>
                </a:ln>
              </p:spPr>
              <p:txBody>
                <a:bodyPr/>
                <a:lstStyle/>
                <a:p>
                  <a:pPr defTabSz="914087">
                    <a:defRPr/>
                  </a:pPr>
                  <a:endParaRPr lang="en-US" sz="1200" kern="0">
                    <a:latin typeface="Arial" pitchFamily="34" charset="0"/>
                    <a:ea typeface="微软雅黑" pitchFamily="34" charset="-122"/>
                    <a:cs typeface="Arial" pitchFamily="34" charset="0"/>
                  </a:endParaRPr>
                </a:p>
              </p:txBody>
            </p:sp>
            <p:sp>
              <p:nvSpPr>
                <p:cNvPr id="359" name="Freeform 316">
                  <a:extLst>
                    <a:ext uri="{FF2B5EF4-FFF2-40B4-BE49-F238E27FC236}">
                      <a16:creationId xmlns:a16="http://schemas.microsoft.com/office/drawing/2014/main" id="{2B239730-B05F-2541-829E-423D7418742C}"/>
                    </a:ext>
                  </a:extLst>
                </p:cNvPr>
                <p:cNvSpPr>
                  <a:spLocks/>
                </p:cNvSpPr>
                <p:nvPr/>
              </p:nvSpPr>
              <p:spPr bwMode="auto">
                <a:xfrm>
                  <a:off x="1608" y="2408"/>
                  <a:ext cx="628" cy="352"/>
                </a:xfrm>
                <a:custGeom>
                  <a:avLst/>
                  <a:gdLst>
                    <a:gd name="T0" fmla="*/ 1 w 2200"/>
                    <a:gd name="T1" fmla="*/ 4 h 1238"/>
                    <a:gd name="T2" fmla="*/ 1 w 2200"/>
                    <a:gd name="T3" fmla="*/ 4 h 1238"/>
                    <a:gd name="T4" fmla="*/ 2 w 2200"/>
                    <a:gd name="T5" fmla="*/ 14 h 1238"/>
                    <a:gd name="T6" fmla="*/ 2 w 2200"/>
                    <a:gd name="T7" fmla="*/ 15 h 1238"/>
                    <a:gd name="T8" fmla="*/ 5 w 2200"/>
                    <a:gd name="T9" fmla="*/ 19 h 1238"/>
                    <a:gd name="T10" fmla="*/ 9 w 2200"/>
                    <a:gd name="T11" fmla="*/ 20 h 1238"/>
                    <a:gd name="T12" fmla="*/ 16 w 2200"/>
                    <a:gd name="T13" fmla="*/ 21 h 1238"/>
                    <a:gd name="T14" fmla="*/ 21 w 2200"/>
                    <a:gd name="T15" fmla="*/ 23 h 1238"/>
                    <a:gd name="T16" fmla="*/ 25 w 2200"/>
                    <a:gd name="T17" fmla="*/ 28 h 1238"/>
                    <a:gd name="T18" fmla="*/ 26 w 2200"/>
                    <a:gd name="T19" fmla="*/ 24 h 1238"/>
                    <a:gd name="T20" fmla="*/ 29 w 2200"/>
                    <a:gd name="T21" fmla="*/ 23 h 1238"/>
                    <a:gd name="T22" fmla="*/ 31 w 2200"/>
                    <a:gd name="T23" fmla="*/ 23 h 1238"/>
                    <a:gd name="T24" fmla="*/ 32 w 2200"/>
                    <a:gd name="T25" fmla="*/ 23 h 1238"/>
                    <a:gd name="T26" fmla="*/ 33 w 2200"/>
                    <a:gd name="T27" fmla="*/ 23 h 1238"/>
                    <a:gd name="T28" fmla="*/ 37 w 2200"/>
                    <a:gd name="T29" fmla="*/ 24 h 1238"/>
                    <a:gd name="T30" fmla="*/ 39 w 2200"/>
                    <a:gd name="T31" fmla="*/ 28 h 1238"/>
                    <a:gd name="T32" fmla="*/ 39 w 2200"/>
                    <a:gd name="T33" fmla="*/ 27 h 1238"/>
                    <a:gd name="T34" fmla="*/ 39 w 2200"/>
                    <a:gd name="T35" fmla="*/ 20 h 1238"/>
                    <a:gd name="T36" fmla="*/ 43 w 2200"/>
                    <a:gd name="T37" fmla="*/ 16 h 1238"/>
                    <a:gd name="T38" fmla="*/ 43 w 2200"/>
                    <a:gd name="T39" fmla="*/ 15 h 1238"/>
                    <a:gd name="T40" fmla="*/ 42 w 2200"/>
                    <a:gd name="T41" fmla="*/ 13 h 1238"/>
                    <a:gd name="T42" fmla="*/ 43 w 2200"/>
                    <a:gd name="T43" fmla="*/ 13 h 1238"/>
                    <a:gd name="T44" fmla="*/ 43 w 2200"/>
                    <a:gd name="T45" fmla="*/ 15 h 1238"/>
                    <a:gd name="T46" fmla="*/ 44 w 2200"/>
                    <a:gd name="T47" fmla="*/ 12 h 1238"/>
                    <a:gd name="T48" fmla="*/ 45 w 2200"/>
                    <a:gd name="T49" fmla="*/ 11 h 1238"/>
                    <a:gd name="T50" fmla="*/ 48 w 2200"/>
                    <a:gd name="T51" fmla="*/ 9 h 1238"/>
                    <a:gd name="T52" fmla="*/ 51 w 2200"/>
                    <a:gd name="T53" fmla="*/ 6 h 1238"/>
                    <a:gd name="T54" fmla="*/ 51 w 2200"/>
                    <a:gd name="T55" fmla="*/ 5 h 1238"/>
                    <a:gd name="T56" fmla="*/ 49 w 2200"/>
                    <a:gd name="T57" fmla="*/ 3 h 1238"/>
                    <a:gd name="T58" fmla="*/ 43 w 2200"/>
                    <a:gd name="T59" fmla="*/ 6 h 1238"/>
                    <a:gd name="T60" fmla="*/ 41 w 2200"/>
                    <a:gd name="T61" fmla="*/ 8 h 1238"/>
                    <a:gd name="T62" fmla="*/ 38 w 2200"/>
                    <a:gd name="T63" fmla="*/ 10 h 1238"/>
                    <a:gd name="T64" fmla="*/ 37 w 2200"/>
                    <a:gd name="T65" fmla="*/ 9 h 1238"/>
                    <a:gd name="T66" fmla="*/ 37 w 2200"/>
                    <a:gd name="T67" fmla="*/ 9 h 1238"/>
                    <a:gd name="T68" fmla="*/ 37 w 2200"/>
                    <a:gd name="T69" fmla="*/ 7 h 1238"/>
                    <a:gd name="T70" fmla="*/ 37 w 2200"/>
                    <a:gd name="T71" fmla="*/ 5 h 1238"/>
                    <a:gd name="T72" fmla="*/ 34 w 2200"/>
                    <a:gd name="T73" fmla="*/ 6 h 1238"/>
                    <a:gd name="T74" fmla="*/ 33 w 2200"/>
                    <a:gd name="T75" fmla="*/ 10 h 1238"/>
                    <a:gd name="T76" fmla="*/ 33 w 2200"/>
                    <a:gd name="T77" fmla="*/ 5 h 1238"/>
                    <a:gd name="T78" fmla="*/ 34 w 2200"/>
                    <a:gd name="T79" fmla="*/ 5 h 1238"/>
                    <a:gd name="T80" fmla="*/ 36 w 2200"/>
                    <a:gd name="T81" fmla="*/ 4 h 1238"/>
                    <a:gd name="T82" fmla="*/ 32 w 2200"/>
                    <a:gd name="T83" fmla="*/ 3 h 1238"/>
                    <a:gd name="T84" fmla="*/ 31 w 2200"/>
                    <a:gd name="T85" fmla="*/ 4 h 1238"/>
                    <a:gd name="T86" fmla="*/ 31 w 2200"/>
                    <a:gd name="T87" fmla="*/ 2 h 1238"/>
                    <a:gd name="T88" fmla="*/ 26 w 2200"/>
                    <a:gd name="T89" fmla="*/ 0 h 1238"/>
                    <a:gd name="T90" fmla="*/ 2 w 2200"/>
                    <a:gd name="T91" fmla="*/ 1 h 1238"/>
                    <a:gd name="T92" fmla="*/ 2 w 2200"/>
                    <a:gd name="T93" fmla="*/ 3 h 1238"/>
                    <a:gd name="T94" fmla="*/ 0 w 2200"/>
                    <a:gd name="T95" fmla="*/ 2 h 1238"/>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200"/>
                    <a:gd name="T145" fmla="*/ 0 h 1238"/>
                    <a:gd name="T146" fmla="*/ 2200 w 2200"/>
                    <a:gd name="T147" fmla="*/ 1238 h 1238"/>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200" h="1238">
                      <a:moveTo>
                        <a:pt x="0" y="69"/>
                      </a:moveTo>
                      <a:lnTo>
                        <a:pt x="26" y="169"/>
                      </a:lnTo>
                      <a:lnTo>
                        <a:pt x="56" y="180"/>
                      </a:lnTo>
                      <a:lnTo>
                        <a:pt x="32" y="187"/>
                      </a:lnTo>
                      <a:lnTo>
                        <a:pt x="12" y="491"/>
                      </a:lnTo>
                      <a:lnTo>
                        <a:pt x="70" y="612"/>
                      </a:lnTo>
                      <a:lnTo>
                        <a:pt x="104" y="612"/>
                      </a:lnTo>
                      <a:lnTo>
                        <a:pt x="89" y="656"/>
                      </a:lnTo>
                      <a:lnTo>
                        <a:pt x="160" y="786"/>
                      </a:lnTo>
                      <a:lnTo>
                        <a:pt x="231" y="816"/>
                      </a:lnTo>
                      <a:lnTo>
                        <a:pt x="291" y="890"/>
                      </a:lnTo>
                      <a:lnTo>
                        <a:pt x="378" y="881"/>
                      </a:lnTo>
                      <a:lnTo>
                        <a:pt x="524" y="951"/>
                      </a:lnTo>
                      <a:lnTo>
                        <a:pt x="698" y="924"/>
                      </a:lnTo>
                      <a:lnTo>
                        <a:pt x="800" y="1055"/>
                      </a:lnTo>
                      <a:lnTo>
                        <a:pt x="879" y="1020"/>
                      </a:lnTo>
                      <a:lnTo>
                        <a:pt x="978" y="1181"/>
                      </a:lnTo>
                      <a:lnTo>
                        <a:pt x="1053" y="1208"/>
                      </a:lnTo>
                      <a:lnTo>
                        <a:pt x="1046" y="1119"/>
                      </a:lnTo>
                      <a:lnTo>
                        <a:pt x="1126" y="1065"/>
                      </a:lnTo>
                      <a:lnTo>
                        <a:pt x="1133" y="1022"/>
                      </a:lnTo>
                      <a:lnTo>
                        <a:pt x="1244" y="1020"/>
                      </a:lnTo>
                      <a:lnTo>
                        <a:pt x="1346" y="1055"/>
                      </a:lnTo>
                      <a:lnTo>
                        <a:pt x="1347" y="1001"/>
                      </a:lnTo>
                      <a:lnTo>
                        <a:pt x="1307" y="995"/>
                      </a:lnTo>
                      <a:lnTo>
                        <a:pt x="1389" y="993"/>
                      </a:lnTo>
                      <a:lnTo>
                        <a:pt x="1394" y="969"/>
                      </a:lnTo>
                      <a:lnTo>
                        <a:pt x="1401" y="997"/>
                      </a:lnTo>
                      <a:lnTo>
                        <a:pt x="1557" y="1008"/>
                      </a:lnTo>
                      <a:lnTo>
                        <a:pt x="1597" y="1053"/>
                      </a:lnTo>
                      <a:lnTo>
                        <a:pt x="1603" y="1134"/>
                      </a:lnTo>
                      <a:lnTo>
                        <a:pt x="1654" y="1238"/>
                      </a:lnTo>
                      <a:lnTo>
                        <a:pt x="1684" y="1235"/>
                      </a:lnTo>
                      <a:lnTo>
                        <a:pt x="1699" y="1156"/>
                      </a:lnTo>
                      <a:lnTo>
                        <a:pt x="1644" y="969"/>
                      </a:lnTo>
                      <a:lnTo>
                        <a:pt x="1676" y="889"/>
                      </a:lnTo>
                      <a:lnTo>
                        <a:pt x="1870" y="736"/>
                      </a:lnTo>
                      <a:lnTo>
                        <a:pt x="1833" y="720"/>
                      </a:lnTo>
                      <a:lnTo>
                        <a:pt x="1867" y="713"/>
                      </a:lnTo>
                      <a:lnTo>
                        <a:pt x="1840" y="662"/>
                      </a:lnTo>
                      <a:lnTo>
                        <a:pt x="1846" y="617"/>
                      </a:lnTo>
                      <a:lnTo>
                        <a:pt x="1805" y="585"/>
                      </a:lnTo>
                      <a:lnTo>
                        <a:pt x="1846" y="608"/>
                      </a:lnTo>
                      <a:lnTo>
                        <a:pt x="1835" y="554"/>
                      </a:lnTo>
                      <a:lnTo>
                        <a:pt x="1862" y="536"/>
                      </a:lnTo>
                      <a:lnTo>
                        <a:pt x="1867" y="656"/>
                      </a:lnTo>
                      <a:lnTo>
                        <a:pt x="1895" y="586"/>
                      </a:lnTo>
                      <a:lnTo>
                        <a:pt x="1878" y="529"/>
                      </a:lnTo>
                      <a:lnTo>
                        <a:pt x="1896" y="562"/>
                      </a:lnTo>
                      <a:lnTo>
                        <a:pt x="1937" y="464"/>
                      </a:lnTo>
                      <a:lnTo>
                        <a:pt x="2092" y="420"/>
                      </a:lnTo>
                      <a:lnTo>
                        <a:pt x="2051" y="394"/>
                      </a:lnTo>
                      <a:lnTo>
                        <a:pt x="2081" y="320"/>
                      </a:lnTo>
                      <a:lnTo>
                        <a:pt x="2195" y="264"/>
                      </a:lnTo>
                      <a:lnTo>
                        <a:pt x="2200" y="233"/>
                      </a:lnTo>
                      <a:lnTo>
                        <a:pt x="2171" y="209"/>
                      </a:lnTo>
                      <a:lnTo>
                        <a:pt x="2171" y="136"/>
                      </a:lnTo>
                      <a:lnTo>
                        <a:pt x="2109" y="114"/>
                      </a:lnTo>
                      <a:lnTo>
                        <a:pt x="2061" y="230"/>
                      </a:lnTo>
                      <a:lnTo>
                        <a:pt x="1867" y="274"/>
                      </a:lnTo>
                      <a:lnTo>
                        <a:pt x="1851" y="324"/>
                      </a:lnTo>
                      <a:lnTo>
                        <a:pt x="1740" y="345"/>
                      </a:lnTo>
                      <a:lnTo>
                        <a:pt x="1747" y="363"/>
                      </a:lnTo>
                      <a:lnTo>
                        <a:pt x="1637" y="431"/>
                      </a:lnTo>
                      <a:lnTo>
                        <a:pt x="1586" y="429"/>
                      </a:lnTo>
                      <a:lnTo>
                        <a:pt x="1584" y="410"/>
                      </a:lnTo>
                      <a:lnTo>
                        <a:pt x="1592" y="387"/>
                      </a:lnTo>
                      <a:lnTo>
                        <a:pt x="1604" y="372"/>
                      </a:lnTo>
                      <a:lnTo>
                        <a:pt x="1611" y="351"/>
                      </a:lnTo>
                      <a:lnTo>
                        <a:pt x="1592" y="297"/>
                      </a:lnTo>
                      <a:lnTo>
                        <a:pt x="1554" y="318"/>
                      </a:lnTo>
                      <a:lnTo>
                        <a:pt x="1569" y="230"/>
                      </a:lnTo>
                      <a:lnTo>
                        <a:pt x="1509" y="209"/>
                      </a:lnTo>
                      <a:lnTo>
                        <a:pt x="1465" y="264"/>
                      </a:lnTo>
                      <a:lnTo>
                        <a:pt x="1448" y="413"/>
                      </a:lnTo>
                      <a:lnTo>
                        <a:pt x="1413" y="417"/>
                      </a:lnTo>
                      <a:lnTo>
                        <a:pt x="1402" y="347"/>
                      </a:lnTo>
                      <a:lnTo>
                        <a:pt x="1434" y="234"/>
                      </a:lnTo>
                      <a:lnTo>
                        <a:pt x="1403" y="252"/>
                      </a:lnTo>
                      <a:lnTo>
                        <a:pt x="1451" y="196"/>
                      </a:lnTo>
                      <a:lnTo>
                        <a:pt x="1552" y="194"/>
                      </a:lnTo>
                      <a:lnTo>
                        <a:pt x="1536" y="164"/>
                      </a:lnTo>
                      <a:lnTo>
                        <a:pt x="1529" y="164"/>
                      </a:lnTo>
                      <a:lnTo>
                        <a:pt x="1381" y="146"/>
                      </a:lnTo>
                      <a:lnTo>
                        <a:pt x="1403" y="110"/>
                      </a:lnTo>
                      <a:lnTo>
                        <a:pt x="1315" y="159"/>
                      </a:lnTo>
                      <a:lnTo>
                        <a:pt x="1243" y="159"/>
                      </a:lnTo>
                      <a:lnTo>
                        <a:pt x="1330" y="82"/>
                      </a:lnTo>
                      <a:lnTo>
                        <a:pt x="1147" y="40"/>
                      </a:lnTo>
                      <a:lnTo>
                        <a:pt x="1127" y="0"/>
                      </a:lnTo>
                      <a:lnTo>
                        <a:pt x="1126" y="26"/>
                      </a:lnTo>
                      <a:lnTo>
                        <a:pt x="72" y="26"/>
                      </a:lnTo>
                      <a:lnTo>
                        <a:pt x="90" y="73"/>
                      </a:lnTo>
                      <a:lnTo>
                        <a:pt x="70" y="114"/>
                      </a:lnTo>
                      <a:lnTo>
                        <a:pt x="74" y="72"/>
                      </a:lnTo>
                      <a:lnTo>
                        <a:pt x="0" y="69"/>
                      </a:lnTo>
                      <a:close/>
                    </a:path>
                  </a:pathLst>
                </a:custGeom>
                <a:grpFill/>
                <a:ln w="6350">
                  <a:solidFill>
                    <a:schemeClr val="tx1">
                      <a:lumMod val="50000"/>
                      <a:lumOff val="50000"/>
                    </a:schemeClr>
                  </a:solidFill>
                  <a:round/>
                  <a:headEnd/>
                  <a:tailEnd/>
                </a:ln>
              </p:spPr>
              <p:txBody>
                <a:bodyPr/>
                <a:lstStyle/>
                <a:p>
                  <a:pPr defTabSz="914087">
                    <a:defRPr/>
                  </a:pPr>
                  <a:endParaRPr lang="en-US" sz="1200" kern="0">
                    <a:latin typeface="Arial" pitchFamily="34" charset="0"/>
                    <a:ea typeface="微软雅黑" pitchFamily="34" charset="-122"/>
                    <a:cs typeface="Arial" pitchFamily="34" charset="0"/>
                  </a:endParaRPr>
                </a:p>
              </p:txBody>
            </p:sp>
            <p:sp>
              <p:nvSpPr>
                <p:cNvPr id="360" name="Freeform 317">
                  <a:extLst>
                    <a:ext uri="{FF2B5EF4-FFF2-40B4-BE49-F238E27FC236}">
                      <a16:creationId xmlns:a16="http://schemas.microsoft.com/office/drawing/2014/main" id="{016EF2E1-68F6-FA4D-95DE-4E0B4FBE8541}"/>
                    </a:ext>
                  </a:extLst>
                </p:cNvPr>
                <p:cNvSpPr>
                  <a:spLocks/>
                </p:cNvSpPr>
                <p:nvPr/>
              </p:nvSpPr>
              <p:spPr bwMode="auto">
                <a:xfrm>
                  <a:off x="2329" y="3472"/>
                  <a:ext cx="56" cy="68"/>
                </a:xfrm>
                <a:custGeom>
                  <a:avLst/>
                  <a:gdLst>
                    <a:gd name="T0" fmla="*/ 0 w 199"/>
                    <a:gd name="T1" fmla="*/ 5 h 238"/>
                    <a:gd name="T2" fmla="*/ 1 w 199"/>
                    <a:gd name="T3" fmla="*/ 0 h 238"/>
                    <a:gd name="T4" fmla="*/ 1 w 199"/>
                    <a:gd name="T5" fmla="*/ 0 h 238"/>
                    <a:gd name="T6" fmla="*/ 4 w 199"/>
                    <a:gd name="T7" fmla="*/ 2 h 238"/>
                    <a:gd name="T8" fmla="*/ 5 w 199"/>
                    <a:gd name="T9" fmla="*/ 3 h 238"/>
                    <a:gd name="T10" fmla="*/ 4 w 199"/>
                    <a:gd name="T11" fmla="*/ 4 h 238"/>
                    <a:gd name="T12" fmla="*/ 3 w 199"/>
                    <a:gd name="T13" fmla="*/ 5 h 238"/>
                    <a:gd name="T14" fmla="*/ 0 w 199"/>
                    <a:gd name="T15" fmla="*/ 5 h 238"/>
                    <a:gd name="T16" fmla="*/ 0 60000 65536"/>
                    <a:gd name="T17" fmla="*/ 0 60000 65536"/>
                    <a:gd name="T18" fmla="*/ 0 60000 65536"/>
                    <a:gd name="T19" fmla="*/ 0 60000 65536"/>
                    <a:gd name="T20" fmla="*/ 0 60000 65536"/>
                    <a:gd name="T21" fmla="*/ 0 60000 65536"/>
                    <a:gd name="T22" fmla="*/ 0 60000 65536"/>
                    <a:gd name="T23" fmla="*/ 0 60000 65536"/>
                    <a:gd name="T24" fmla="*/ 0 w 199"/>
                    <a:gd name="T25" fmla="*/ 0 h 238"/>
                    <a:gd name="T26" fmla="*/ 199 w 199"/>
                    <a:gd name="T27" fmla="*/ 238 h 23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99" h="238">
                      <a:moveTo>
                        <a:pt x="0" y="192"/>
                      </a:moveTo>
                      <a:lnTo>
                        <a:pt x="31" y="8"/>
                      </a:lnTo>
                      <a:lnTo>
                        <a:pt x="62" y="0"/>
                      </a:lnTo>
                      <a:lnTo>
                        <a:pt x="174" y="94"/>
                      </a:lnTo>
                      <a:lnTo>
                        <a:pt x="199" y="131"/>
                      </a:lnTo>
                      <a:lnTo>
                        <a:pt x="189" y="178"/>
                      </a:lnTo>
                      <a:lnTo>
                        <a:pt x="136" y="238"/>
                      </a:lnTo>
                      <a:lnTo>
                        <a:pt x="0" y="192"/>
                      </a:lnTo>
                      <a:close/>
                    </a:path>
                  </a:pathLst>
                </a:custGeom>
                <a:grpFill/>
                <a:ln w="6350">
                  <a:solidFill>
                    <a:schemeClr val="tx1">
                      <a:lumMod val="50000"/>
                      <a:lumOff val="50000"/>
                    </a:schemeClr>
                  </a:solidFill>
                  <a:round/>
                  <a:headEnd/>
                  <a:tailEnd/>
                </a:ln>
              </p:spPr>
              <p:txBody>
                <a:bodyPr/>
                <a:lstStyle/>
                <a:p>
                  <a:pPr defTabSz="914087">
                    <a:defRPr/>
                  </a:pPr>
                  <a:endParaRPr lang="en-US" sz="1200" kern="0">
                    <a:latin typeface="Arial" pitchFamily="34" charset="0"/>
                    <a:ea typeface="微软雅黑" pitchFamily="34" charset="-122"/>
                    <a:cs typeface="Arial" pitchFamily="34" charset="0"/>
                  </a:endParaRPr>
                </a:p>
              </p:txBody>
            </p:sp>
            <p:sp>
              <p:nvSpPr>
                <p:cNvPr id="361" name="Freeform 318">
                  <a:extLst>
                    <a:ext uri="{FF2B5EF4-FFF2-40B4-BE49-F238E27FC236}">
                      <a16:creationId xmlns:a16="http://schemas.microsoft.com/office/drawing/2014/main" id="{E905BD2D-CB55-3846-AB9A-9A4A2BD1362C}"/>
                    </a:ext>
                  </a:extLst>
                </p:cNvPr>
                <p:cNvSpPr>
                  <a:spLocks/>
                </p:cNvSpPr>
                <p:nvPr/>
              </p:nvSpPr>
              <p:spPr bwMode="auto">
                <a:xfrm>
                  <a:off x="2168" y="2929"/>
                  <a:ext cx="146" cy="144"/>
                </a:xfrm>
                <a:custGeom>
                  <a:avLst/>
                  <a:gdLst>
                    <a:gd name="T0" fmla="*/ 0 w 510"/>
                    <a:gd name="T1" fmla="*/ 3 h 507"/>
                    <a:gd name="T2" fmla="*/ 1 w 510"/>
                    <a:gd name="T3" fmla="*/ 5 h 507"/>
                    <a:gd name="T4" fmla="*/ 3 w 510"/>
                    <a:gd name="T5" fmla="*/ 5 h 507"/>
                    <a:gd name="T6" fmla="*/ 3 w 510"/>
                    <a:gd name="T7" fmla="*/ 6 h 507"/>
                    <a:gd name="T8" fmla="*/ 5 w 510"/>
                    <a:gd name="T9" fmla="*/ 6 h 507"/>
                    <a:gd name="T10" fmla="*/ 5 w 510"/>
                    <a:gd name="T11" fmla="*/ 10 h 507"/>
                    <a:gd name="T12" fmla="*/ 6 w 510"/>
                    <a:gd name="T13" fmla="*/ 11 h 507"/>
                    <a:gd name="T14" fmla="*/ 7 w 510"/>
                    <a:gd name="T15" fmla="*/ 12 h 507"/>
                    <a:gd name="T16" fmla="*/ 9 w 510"/>
                    <a:gd name="T17" fmla="*/ 10 h 507"/>
                    <a:gd name="T18" fmla="*/ 8 w 510"/>
                    <a:gd name="T19" fmla="*/ 10 h 507"/>
                    <a:gd name="T20" fmla="*/ 8 w 510"/>
                    <a:gd name="T21" fmla="*/ 8 h 507"/>
                    <a:gd name="T22" fmla="*/ 9 w 510"/>
                    <a:gd name="T23" fmla="*/ 9 h 507"/>
                    <a:gd name="T24" fmla="*/ 11 w 510"/>
                    <a:gd name="T25" fmla="*/ 7 h 507"/>
                    <a:gd name="T26" fmla="*/ 11 w 510"/>
                    <a:gd name="T27" fmla="*/ 6 h 507"/>
                    <a:gd name="T28" fmla="*/ 11 w 510"/>
                    <a:gd name="T29" fmla="*/ 5 h 507"/>
                    <a:gd name="T30" fmla="*/ 11 w 510"/>
                    <a:gd name="T31" fmla="*/ 5 h 507"/>
                    <a:gd name="T32" fmla="*/ 12 w 510"/>
                    <a:gd name="T33" fmla="*/ 4 h 507"/>
                    <a:gd name="T34" fmla="*/ 11 w 510"/>
                    <a:gd name="T35" fmla="*/ 4 h 507"/>
                    <a:gd name="T36" fmla="*/ 11 w 510"/>
                    <a:gd name="T37" fmla="*/ 3 h 507"/>
                    <a:gd name="T38" fmla="*/ 9 w 510"/>
                    <a:gd name="T39" fmla="*/ 2 h 507"/>
                    <a:gd name="T40" fmla="*/ 10 w 510"/>
                    <a:gd name="T41" fmla="*/ 2 h 507"/>
                    <a:gd name="T42" fmla="*/ 5 w 510"/>
                    <a:gd name="T43" fmla="*/ 2 h 507"/>
                    <a:gd name="T44" fmla="*/ 3 w 510"/>
                    <a:gd name="T45" fmla="*/ 0 h 507"/>
                    <a:gd name="T46" fmla="*/ 3 w 510"/>
                    <a:gd name="T47" fmla="*/ 1 h 507"/>
                    <a:gd name="T48" fmla="*/ 1 w 510"/>
                    <a:gd name="T49" fmla="*/ 1 h 507"/>
                    <a:gd name="T50" fmla="*/ 2 w 510"/>
                    <a:gd name="T51" fmla="*/ 3 h 507"/>
                    <a:gd name="T52" fmla="*/ 1 w 510"/>
                    <a:gd name="T53" fmla="*/ 3 h 507"/>
                    <a:gd name="T54" fmla="*/ 1 w 510"/>
                    <a:gd name="T55" fmla="*/ 2 h 507"/>
                    <a:gd name="T56" fmla="*/ 2 w 510"/>
                    <a:gd name="T57" fmla="*/ 1 h 507"/>
                    <a:gd name="T58" fmla="*/ 0 w 510"/>
                    <a:gd name="T59" fmla="*/ 3 h 507"/>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510"/>
                    <a:gd name="T91" fmla="*/ 0 h 507"/>
                    <a:gd name="T92" fmla="*/ 510 w 510"/>
                    <a:gd name="T93" fmla="*/ 507 h 507"/>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510" h="507">
                      <a:moveTo>
                        <a:pt x="0" y="138"/>
                      </a:moveTo>
                      <a:lnTo>
                        <a:pt x="48" y="226"/>
                      </a:lnTo>
                      <a:lnTo>
                        <a:pt x="122" y="237"/>
                      </a:lnTo>
                      <a:lnTo>
                        <a:pt x="146" y="275"/>
                      </a:lnTo>
                      <a:lnTo>
                        <a:pt x="220" y="269"/>
                      </a:lnTo>
                      <a:lnTo>
                        <a:pt x="208" y="422"/>
                      </a:lnTo>
                      <a:lnTo>
                        <a:pt x="243" y="486"/>
                      </a:lnTo>
                      <a:lnTo>
                        <a:pt x="284" y="507"/>
                      </a:lnTo>
                      <a:lnTo>
                        <a:pt x="379" y="448"/>
                      </a:lnTo>
                      <a:lnTo>
                        <a:pt x="341" y="437"/>
                      </a:lnTo>
                      <a:lnTo>
                        <a:pt x="325" y="352"/>
                      </a:lnTo>
                      <a:lnTo>
                        <a:pt x="387" y="368"/>
                      </a:lnTo>
                      <a:lnTo>
                        <a:pt x="487" y="315"/>
                      </a:lnTo>
                      <a:lnTo>
                        <a:pt x="457" y="275"/>
                      </a:lnTo>
                      <a:lnTo>
                        <a:pt x="491" y="236"/>
                      </a:lnTo>
                      <a:lnTo>
                        <a:pt x="477" y="207"/>
                      </a:lnTo>
                      <a:lnTo>
                        <a:pt x="510" y="175"/>
                      </a:lnTo>
                      <a:lnTo>
                        <a:pt x="467" y="168"/>
                      </a:lnTo>
                      <a:lnTo>
                        <a:pt x="467" y="127"/>
                      </a:lnTo>
                      <a:lnTo>
                        <a:pt x="391" y="84"/>
                      </a:lnTo>
                      <a:lnTo>
                        <a:pt x="426" y="72"/>
                      </a:lnTo>
                      <a:lnTo>
                        <a:pt x="200" y="81"/>
                      </a:lnTo>
                      <a:lnTo>
                        <a:pt x="127" y="0"/>
                      </a:lnTo>
                      <a:lnTo>
                        <a:pt x="133" y="37"/>
                      </a:lnTo>
                      <a:lnTo>
                        <a:pt x="66" y="68"/>
                      </a:lnTo>
                      <a:lnTo>
                        <a:pt x="86" y="127"/>
                      </a:lnTo>
                      <a:lnTo>
                        <a:pt x="63" y="150"/>
                      </a:lnTo>
                      <a:lnTo>
                        <a:pt x="48" y="96"/>
                      </a:lnTo>
                      <a:lnTo>
                        <a:pt x="73" y="22"/>
                      </a:lnTo>
                      <a:lnTo>
                        <a:pt x="0" y="138"/>
                      </a:lnTo>
                      <a:close/>
                    </a:path>
                  </a:pathLst>
                </a:custGeom>
                <a:grpFill/>
                <a:ln w="6350">
                  <a:solidFill>
                    <a:schemeClr val="tx1">
                      <a:lumMod val="50000"/>
                      <a:lumOff val="50000"/>
                    </a:schemeClr>
                  </a:solidFill>
                  <a:round/>
                  <a:headEnd/>
                  <a:tailEnd/>
                </a:ln>
              </p:spPr>
              <p:txBody>
                <a:bodyPr/>
                <a:lstStyle/>
                <a:p>
                  <a:pPr defTabSz="914087">
                    <a:defRPr/>
                  </a:pPr>
                  <a:endParaRPr lang="en-US" sz="1200" kern="0">
                    <a:latin typeface="Arial" pitchFamily="34" charset="0"/>
                    <a:ea typeface="微软雅黑" pitchFamily="34" charset="-122"/>
                    <a:cs typeface="Arial" pitchFamily="34" charset="0"/>
                  </a:endParaRPr>
                </a:p>
              </p:txBody>
            </p:sp>
          </p:grpSp>
          <p:grpSp>
            <p:nvGrpSpPr>
              <p:cNvPr id="115" name="Group 319">
                <a:extLst>
                  <a:ext uri="{FF2B5EF4-FFF2-40B4-BE49-F238E27FC236}">
                    <a16:creationId xmlns:a16="http://schemas.microsoft.com/office/drawing/2014/main" id="{DFCA6B71-ED9F-1E47-8B4F-C66BB8C89F29}"/>
                  </a:ext>
                </a:extLst>
              </p:cNvPr>
              <p:cNvGrpSpPr>
                <a:grpSpLocks/>
              </p:cNvGrpSpPr>
              <p:nvPr/>
            </p:nvGrpSpPr>
            <p:grpSpPr bwMode="auto">
              <a:xfrm>
                <a:off x="5145839" y="1496964"/>
                <a:ext cx="3567848" cy="3022758"/>
                <a:chOff x="1556" y="1727"/>
                <a:chExt cx="2270" cy="1988"/>
              </a:xfrm>
              <a:grpFill/>
            </p:grpSpPr>
            <p:sp>
              <p:nvSpPr>
                <p:cNvPr id="116" name="Freeform 320">
                  <a:extLst>
                    <a:ext uri="{FF2B5EF4-FFF2-40B4-BE49-F238E27FC236}">
                      <a16:creationId xmlns:a16="http://schemas.microsoft.com/office/drawing/2014/main" id="{EBD069A0-BCBB-734B-8A3E-7582F8D82772}"/>
                    </a:ext>
                  </a:extLst>
                </p:cNvPr>
                <p:cNvSpPr>
                  <a:spLocks/>
                </p:cNvSpPr>
                <p:nvPr/>
              </p:nvSpPr>
              <p:spPr bwMode="auto">
                <a:xfrm>
                  <a:off x="2406" y="2576"/>
                  <a:ext cx="154" cy="128"/>
                </a:xfrm>
                <a:custGeom>
                  <a:avLst/>
                  <a:gdLst>
                    <a:gd name="T0" fmla="*/ 0 w 542"/>
                    <a:gd name="T1" fmla="*/ 5 h 449"/>
                    <a:gd name="T2" fmla="*/ 0 w 542"/>
                    <a:gd name="T3" fmla="*/ 8 h 449"/>
                    <a:gd name="T4" fmla="*/ 1 w 542"/>
                    <a:gd name="T5" fmla="*/ 9 h 449"/>
                    <a:gd name="T6" fmla="*/ 0 w 542"/>
                    <a:gd name="T7" fmla="*/ 10 h 449"/>
                    <a:gd name="T8" fmla="*/ 2 w 542"/>
                    <a:gd name="T9" fmla="*/ 10 h 449"/>
                    <a:gd name="T10" fmla="*/ 5 w 542"/>
                    <a:gd name="T11" fmla="*/ 10 h 449"/>
                    <a:gd name="T12" fmla="*/ 5 w 542"/>
                    <a:gd name="T13" fmla="*/ 8 h 449"/>
                    <a:gd name="T14" fmla="*/ 8 w 542"/>
                    <a:gd name="T15" fmla="*/ 8 h 449"/>
                    <a:gd name="T16" fmla="*/ 8 w 542"/>
                    <a:gd name="T17" fmla="*/ 6 h 449"/>
                    <a:gd name="T18" fmla="*/ 9 w 542"/>
                    <a:gd name="T19" fmla="*/ 6 h 449"/>
                    <a:gd name="T20" fmla="*/ 8 w 542"/>
                    <a:gd name="T21" fmla="*/ 5 h 449"/>
                    <a:gd name="T22" fmla="*/ 9 w 542"/>
                    <a:gd name="T23" fmla="*/ 5 h 449"/>
                    <a:gd name="T24" fmla="*/ 10 w 542"/>
                    <a:gd name="T25" fmla="*/ 4 h 449"/>
                    <a:gd name="T26" fmla="*/ 9 w 542"/>
                    <a:gd name="T27" fmla="*/ 3 h 449"/>
                    <a:gd name="T28" fmla="*/ 12 w 542"/>
                    <a:gd name="T29" fmla="*/ 2 h 449"/>
                    <a:gd name="T30" fmla="*/ 13 w 542"/>
                    <a:gd name="T31" fmla="*/ 1 h 449"/>
                    <a:gd name="T32" fmla="*/ 11 w 542"/>
                    <a:gd name="T33" fmla="*/ 1 h 449"/>
                    <a:gd name="T34" fmla="*/ 10 w 542"/>
                    <a:gd name="T35" fmla="*/ 2 h 449"/>
                    <a:gd name="T36" fmla="*/ 9 w 542"/>
                    <a:gd name="T37" fmla="*/ 0 h 449"/>
                    <a:gd name="T38" fmla="*/ 8 w 542"/>
                    <a:gd name="T39" fmla="*/ 1 h 449"/>
                    <a:gd name="T40" fmla="*/ 4 w 542"/>
                    <a:gd name="T41" fmla="*/ 1 h 449"/>
                    <a:gd name="T42" fmla="*/ 2 w 542"/>
                    <a:gd name="T43" fmla="*/ 4 h 449"/>
                    <a:gd name="T44" fmla="*/ 1 w 542"/>
                    <a:gd name="T45" fmla="*/ 3 h 449"/>
                    <a:gd name="T46" fmla="*/ 0 w 542"/>
                    <a:gd name="T47" fmla="*/ 5 h 449"/>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542"/>
                    <a:gd name="T73" fmla="*/ 0 h 449"/>
                    <a:gd name="T74" fmla="*/ 542 w 542"/>
                    <a:gd name="T75" fmla="*/ 449 h 449"/>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542" h="449">
                      <a:moveTo>
                        <a:pt x="0" y="214"/>
                      </a:moveTo>
                      <a:lnTo>
                        <a:pt x="6" y="333"/>
                      </a:lnTo>
                      <a:lnTo>
                        <a:pt x="42" y="368"/>
                      </a:lnTo>
                      <a:lnTo>
                        <a:pt x="14" y="426"/>
                      </a:lnTo>
                      <a:lnTo>
                        <a:pt x="73" y="449"/>
                      </a:lnTo>
                      <a:lnTo>
                        <a:pt x="212" y="426"/>
                      </a:lnTo>
                      <a:lnTo>
                        <a:pt x="239" y="361"/>
                      </a:lnTo>
                      <a:lnTo>
                        <a:pt x="333" y="325"/>
                      </a:lnTo>
                      <a:lnTo>
                        <a:pt x="340" y="269"/>
                      </a:lnTo>
                      <a:lnTo>
                        <a:pt x="375" y="254"/>
                      </a:lnTo>
                      <a:lnTo>
                        <a:pt x="361" y="226"/>
                      </a:lnTo>
                      <a:lnTo>
                        <a:pt x="393" y="222"/>
                      </a:lnTo>
                      <a:lnTo>
                        <a:pt x="418" y="168"/>
                      </a:lnTo>
                      <a:lnTo>
                        <a:pt x="408" y="112"/>
                      </a:lnTo>
                      <a:lnTo>
                        <a:pt x="538" y="72"/>
                      </a:lnTo>
                      <a:lnTo>
                        <a:pt x="542" y="61"/>
                      </a:lnTo>
                      <a:lnTo>
                        <a:pt x="492" y="50"/>
                      </a:lnTo>
                      <a:lnTo>
                        <a:pt x="423" y="88"/>
                      </a:lnTo>
                      <a:lnTo>
                        <a:pt x="392" y="0"/>
                      </a:lnTo>
                      <a:lnTo>
                        <a:pt x="335" y="66"/>
                      </a:lnTo>
                      <a:lnTo>
                        <a:pt x="169" y="61"/>
                      </a:lnTo>
                      <a:lnTo>
                        <a:pt x="82" y="165"/>
                      </a:lnTo>
                      <a:lnTo>
                        <a:pt x="25" y="131"/>
                      </a:lnTo>
                      <a:lnTo>
                        <a:pt x="0" y="214"/>
                      </a:lnTo>
                      <a:close/>
                    </a:path>
                  </a:pathLst>
                </a:custGeom>
                <a:grpFill/>
                <a:ln w="6350">
                  <a:solidFill>
                    <a:schemeClr val="tx1">
                      <a:lumMod val="50000"/>
                      <a:lumOff val="50000"/>
                    </a:schemeClr>
                  </a:solidFill>
                  <a:round/>
                  <a:headEnd/>
                  <a:tailEnd/>
                </a:ln>
              </p:spPr>
              <p:txBody>
                <a:bodyPr/>
                <a:lstStyle/>
                <a:p>
                  <a:pPr defTabSz="914087">
                    <a:defRPr/>
                  </a:pPr>
                  <a:endParaRPr lang="en-US" sz="1200" kern="0">
                    <a:latin typeface="Arial" pitchFamily="34" charset="0"/>
                    <a:ea typeface="微软雅黑" pitchFamily="34" charset="-122"/>
                    <a:cs typeface="Arial" pitchFamily="34" charset="0"/>
                  </a:endParaRPr>
                </a:p>
              </p:txBody>
            </p:sp>
            <p:sp>
              <p:nvSpPr>
                <p:cNvPr id="117" name="Freeform 321">
                  <a:extLst>
                    <a:ext uri="{FF2B5EF4-FFF2-40B4-BE49-F238E27FC236}">
                      <a16:creationId xmlns:a16="http://schemas.microsoft.com/office/drawing/2014/main" id="{DEEB94A9-1DBD-DD46-8FB8-02EC849EA95A}"/>
                    </a:ext>
                  </a:extLst>
                </p:cNvPr>
                <p:cNvSpPr>
                  <a:spLocks/>
                </p:cNvSpPr>
                <p:nvPr/>
              </p:nvSpPr>
              <p:spPr bwMode="auto">
                <a:xfrm>
                  <a:off x="1956" y="2515"/>
                  <a:ext cx="20" cy="43"/>
                </a:xfrm>
                <a:custGeom>
                  <a:avLst/>
                  <a:gdLst>
                    <a:gd name="T0" fmla="*/ 0 w 71"/>
                    <a:gd name="T1" fmla="*/ 3 h 151"/>
                    <a:gd name="T2" fmla="*/ 0 w 71"/>
                    <a:gd name="T3" fmla="*/ 1 h 151"/>
                    <a:gd name="T4" fmla="*/ 1 w 71"/>
                    <a:gd name="T5" fmla="*/ 0 h 151"/>
                    <a:gd name="T6" fmla="*/ 2 w 71"/>
                    <a:gd name="T7" fmla="*/ 2 h 151"/>
                    <a:gd name="T8" fmla="*/ 1 w 71"/>
                    <a:gd name="T9" fmla="*/ 3 h 151"/>
                    <a:gd name="T10" fmla="*/ 0 w 71"/>
                    <a:gd name="T11" fmla="*/ 3 h 151"/>
                    <a:gd name="T12" fmla="*/ 0 60000 65536"/>
                    <a:gd name="T13" fmla="*/ 0 60000 65536"/>
                    <a:gd name="T14" fmla="*/ 0 60000 65536"/>
                    <a:gd name="T15" fmla="*/ 0 60000 65536"/>
                    <a:gd name="T16" fmla="*/ 0 60000 65536"/>
                    <a:gd name="T17" fmla="*/ 0 60000 65536"/>
                    <a:gd name="T18" fmla="*/ 0 w 71"/>
                    <a:gd name="T19" fmla="*/ 0 h 151"/>
                    <a:gd name="T20" fmla="*/ 71 w 71"/>
                    <a:gd name="T21" fmla="*/ 151 h 151"/>
                  </a:gdLst>
                  <a:ahLst/>
                  <a:cxnLst>
                    <a:cxn ang="T12">
                      <a:pos x="T0" y="T1"/>
                    </a:cxn>
                    <a:cxn ang="T13">
                      <a:pos x="T2" y="T3"/>
                    </a:cxn>
                    <a:cxn ang="T14">
                      <a:pos x="T4" y="T5"/>
                    </a:cxn>
                    <a:cxn ang="T15">
                      <a:pos x="T6" y="T7"/>
                    </a:cxn>
                    <a:cxn ang="T16">
                      <a:pos x="T8" y="T9"/>
                    </a:cxn>
                    <a:cxn ang="T17">
                      <a:pos x="T10" y="T11"/>
                    </a:cxn>
                  </a:cxnLst>
                  <a:rect l="T18" t="T19" r="T20" b="T21"/>
                  <a:pathLst>
                    <a:path w="71" h="151">
                      <a:moveTo>
                        <a:pt x="0" y="114"/>
                      </a:moveTo>
                      <a:lnTo>
                        <a:pt x="1" y="37"/>
                      </a:lnTo>
                      <a:lnTo>
                        <a:pt x="33" y="0"/>
                      </a:lnTo>
                      <a:lnTo>
                        <a:pt x="71" y="88"/>
                      </a:lnTo>
                      <a:lnTo>
                        <a:pt x="35" y="151"/>
                      </a:lnTo>
                      <a:lnTo>
                        <a:pt x="0" y="114"/>
                      </a:lnTo>
                      <a:close/>
                    </a:path>
                  </a:pathLst>
                </a:custGeom>
                <a:grpFill/>
                <a:ln w="6350">
                  <a:solidFill>
                    <a:schemeClr val="tx1">
                      <a:lumMod val="50000"/>
                      <a:lumOff val="50000"/>
                    </a:schemeClr>
                  </a:solidFill>
                  <a:round/>
                  <a:headEnd/>
                  <a:tailEnd/>
                </a:ln>
              </p:spPr>
              <p:txBody>
                <a:bodyPr/>
                <a:lstStyle/>
                <a:p>
                  <a:pPr defTabSz="914087">
                    <a:defRPr/>
                  </a:pPr>
                  <a:endParaRPr lang="en-US" sz="1200" kern="0">
                    <a:latin typeface="Arial" pitchFamily="34" charset="0"/>
                    <a:ea typeface="微软雅黑" pitchFamily="34" charset="-122"/>
                    <a:cs typeface="Arial" pitchFamily="34" charset="0"/>
                  </a:endParaRPr>
                </a:p>
              </p:txBody>
            </p:sp>
            <p:sp>
              <p:nvSpPr>
                <p:cNvPr id="118" name="Freeform 322">
                  <a:extLst>
                    <a:ext uri="{FF2B5EF4-FFF2-40B4-BE49-F238E27FC236}">
                      <a16:creationId xmlns:a16="http://schemas.microsoft.com/office/drawing/2014/main" id="{B137B49D-69B0-4F43-AFF3-30CB9DE641D8}"/>
                    </a:ext>
                  </a:extLst>
                </p:cNvPr>
                <p:cNvSpPr>
                  <a:spLocks/>
                </p:cNvSpPr>
                <p:nvPr/>
              </p:nvSpPr>
              <p:spPr bwMode="auto">
                <a:xfrm>
                  <a:off x="1652" y="2598"/>
                  <a:ext cx="222" cy="244"/>
                </a:xfrm>
                <a:custGeom>
                  <a:avLst/>
                  <a:gdLst>
                    <a:gd name="T0" fmla="*/ 0 w 776"/>
                    <a:gd name="T1" fmla="*/ 11 h 857"/>
                    <a:gd name="T2" fmla="*/ 0 w 776"/>
                    <a:gd name="T3" fmla="*/ 11 h 857"/>
                    <a:gd name="T4" fmla="*/ 3 w 776"/>
                    <a:gd name="T5" fmla="*/ 13 h 857"/>
                    <a:gd name="T6" fmla="*/ 11 w 776"/>
                    <a:gd name="T7" fmla="*/ 19 h 857"/>
                    <a:gd name="T8" fmla="*/ 11 w 776"/>
                    <a:gd name="T9" fmla="*/ 20 h 857"/>
                    <a:gd name="T10" fmla="*/ 11 w 776"/>
                    <a:gd name="T11" fmla="*/ 20 h 857"/>
                    <a:gd name="T12" fmla="*/ 13 w 776"/>
                    <a:gd name="T13" fmla="*/ 19 h 857"/>
                    <a:gd name="T14" fmla="*/ 18 w 776"/>
                    <a:gd name="T15" fmla="*/ 15 h 857"/>
                    <a:gd name="T16" fmla="*/ 16 w 776"/>
                    <a:gd name="T17" fmla="*/ 12 h 857"/>
                    <a:gd name="T18" fmla="*/ 16 w 776"/>
                    <a:gd name="T19" fmla="*/ 8 h 857"/>
                    <a:gd name="T20" fmla="*/ 16 w 776"/>
                    <a:gd name="T21" fmla="*/ 6 h 857"/>
                    <a:gd name="T22" fmla="*/ 14 w 776"/>
                    <a:gd name="T23" fmla="*/ 3 h 857"/>
                    <a:gd name="T24" fmla="*/ 15 w 776"/>
                    <a:gd name="T25" fmla="*/ 3 h 857"/>
                    <a:gd name="T26" fmla="*/ 15 w 776"/>
                    <a:gd name="T27" fmla="*/ 0 h 857"/>
                    <a:gd name="T28" fmla="*/ 9 w 776"/>
                    <a:gd name="T29" fmla="*/ 1 h 857"/>
                    <a:gd name="T30" fmla="*/ 6 w 776"/>
                    <a:gd name="T31" fmla="*/ 2 h 857"/>
                    <a:gd name="T32" fmla="*/ 7 w 776"/>
                    <a:gd name="T33" fmla="*/ 5 h 857"/>
                    <a:gd name="T34" fmla="*/ 5 w 776"/>
                    <a:gd name="T35" fmla="*/ 6 h 857"/>
                    <a:gd name="T36" fmla="*/ 4 w 776"/>
                    <a:gd name="T37" fmla="*/ 6 h 857"/>
                    <a:gd name="T38" fmla="*/ 5 w 776"/>
                    <a:gd name="T39" fmla="*/ 7 h 857"/>
                    <a:gd name="T40" fmla="*/ 1 w 776"/>
                    <a:gd name="T41" fmla="*/ 9 h 857"/>
                    <a:gd name="T42" fmla="*/ 0 w 776"/>
                    <a:gd name="T43" fmla="*/ 11 h 857"/>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776"/>
                    <a:gd name="T67" fmla="*/ 0 h 857"/>
                    <a:gd name="T68" fmla="*/ 776 w 776"/>
                    <a:gd name="T69" fmla="*/ 857 h 857"/>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776" h="857">
                      <a:moveTo>
                        <a:pt x="0" y="458"/>
                      </a:moveTo>
                      <a:lnTo>
                        <a:pt x="5" y="475"/>
                      </a:lnTo>
                      <a:lnTo>
                        <a:pt x="150" y="582"/>
                      </a:lnTo>
                      <a:lnTo>
                        <a:pt x="454" y="818"/>
                      </a:lnTo>
                      <a:lnTo>
                        <a:pt x="456" y="857"/>
                      </a:lnTo>
                      <a:lnTo>
                        <a:pt x="488" y="853"/>
                      </a:lnTo>
                      <a:lnTo>
                        <a:pt x="547" y="836"/>
                      </a:lnTo>
                      <a:lnTo>
                        <a:pt x="776" y="651"/>
                      </a:lnTo>
                      <a:lnTo>
                        <a:pt x="687" y="527"/>
                      </a:lnTo>
                      <a:lnTo>
                        <a:pt x="688" y="330"/>
                      </a:lnTo>
                      <a:lnTo>
                        <a:pt x="679" y="241"/>
                      </a:lnTo>
                      <a:lnTo>
                        <a:pt x="612" y="151"/>
                      </a:lnTo>
                      <a:lnTo>
                        <a:pt x="647" y="120"/>
                      </a:lnTo>
                      <a:lnTo>
                        <a:pt x="659" y="0"/>
                      </a:lnTo>
                      <a:lnTo>
                        <a:pt x="391" y="20"/>
                      </a:lnTo>
                      <a:lnTo>
                        <a:pt x="246" y="92"/>
                      </a:lnTo>
                      <a:lnTo>
                        <a:pt x="284" y="238"/>
                      </a:lnTo>
                      <a:lnTo>
                        <a:pt x="224" y="241"/>
                      </a:lnTo>
                      <a:lnTo>
                        <a:pt x="189" y="258"/>
                      </a:lnTo>
                      <a:lnTo>
                        <a:pt x="196" y="296"/>
                      </a:lnTo>
                      <a:lnTo>
                        <a:pt x="21" y="383"/>
                      </a:lnTo>
                      <a:lnTo>
                        <a:pt x="0" y="458"/>
                      </a:lnTo>
                      <a:close/>
                    </a:path>
                  </a:pathLst>
                </a:custGeom>
                <a:grpFill/>
                <a:ln w="6350">
                  <a:solidFill>
                    <a:schemeClr val="tx1">
                      <a:lumMod val="50000"/>
                      <a:lumOff val="50000"/>
                    </a:schemeClr>
                  </a:solidFill>
                  <a:round/>
                  <a:headEnd/>
                  <a:tailEnd/>
                </a:ln>
              </p:spPr>
              <p:txBody>
                <a:bodyPr/>
                <a:lstStyle/>
                <a:p>
                  <a:pPr defTabSz="914087">
                    <a:defRPr/>
                  </a:pPr>
                  <a:endParaRPr lang="en-US" sz="1200" kern="0">
                    <a:latin typeface="Arial" pitchFamily="34" charset="0"/>
                    <a:ea typeface="微软雅黑" pitchFamily="34" charset="-122"/>
                    <a:cs typeface="Arial" pitchFamily="34" charset="0"/>
                  </a:endParaRPr>
                </a:p>
              </p:txBody>
            </p:sp>
            <p:sp>
              <p:nvSpPr>
                <p:cNvPr id="119" name="Freeform 323">
                  <a:extLst>
                    <a:ext uri="{FF2B5EF4-FFF2-40B4-BE49-F238E27FC236}">
                      <a16:creationId xmlns:a16="http://schemas.microsoft.com/office/drawing/2014/main" id="{FE673A19-1FC1-1E40-9DA9-1CABC1CA712D}"/>
                    </a:ext>
                  </a:extLst>
                </p:cNvPr>
                <p:cNvSpPr>
                  <a:spLocks/>
                </p:cNvSpPr>
                <p:nvPr/>
              </p:nvSpPr>
              <p:spPr bwMode="auto">
                <a:xfrm>
                  <a:off x="2978" y="3219"/>
                  <a:ext cx="439" cy="383"/>
                </a:xfrm>
                <a:custGeom>
                  <a:avLst/>
                  <a:gdLst>
                    <a:gd name="T0" fmla="*/ 1 w 1543"/>
                    <a:gd name="T1" fmla="*/ 17 h 1343"/>
                    <a:gd name="T2" fmla="*/ 1 w 1543"/>
                    <a:gd name="T3" fmla="*/ 16 h 1343"/>
                    <a:gd name="T4" fmla="*/ 1 w 1543"/>
                    <a:gd name="T5" fmla="*/ 12 h 1343"/>
                    <a:gd name="T6" fmla="*/ 3 w 1543"/>
                    <a:gd name="T7" fmla="*/ 10 h 1343"/>
                    <a:gd name="T8" fmla="*/ 8 w 1543"/>
                    <a:gd name="T9" fmla="*/ 8 h 1343"/>
                    <a:gd name="T10" fmla="*/ 9 w 1543"/>
                    <a:gd name="T11" fmla="*/ 6 h 1343"/>
                    <a:gd name="T12" fmla="*/ 9 w 1543"/>
                    <a:gd name="T13" fmla="*/ 6 h 1343"/>
                    <a:gd name="T14" fmla="*/ 10 w 1543"/>
                    <a:gd name="T15" fmla="*/ 5 h 1343"/>
                    <a:gd name="T16" fmla="*/ 13 w 1543"/>
                    <a:gd name="T17" fmla="*/ 4 h 1343"/>
                    <a:gd name="T18" fmla="*/ 14 w 1543"/>
                    <a:gd name="T19" fmla="*/ 4 h 1343"/>
                    <a:gd name="T20" fmla="*/ 14 w 1543"/>
                    <a:gd name="T21" fmla="*/ 4 h 1343"/>
                    <a:gd name="T22" fmla="*/ 17 w 1543"/>
                    <a:gd name="T23" fmla="*/ 1 h 1343"/>
                    <a:gd name="T24" fmla="*/ 20 w 1543"/>
                    <a:gd name="T25" fmla="*/ 2 h 1343"/>
                    <a:gd name="T26" fmla="*/ 24 w 1543"/>
                    <a:gd name="T27" fmla="*/ 7 h 1343"/>
                    <a:gd name="T28" fmla="*/ 25 w 1543"/>
                    <a:gd name="T29" fmla="*/ 1 h 1343"/>
                    <a:gd name="T30" fmla="*/ 27 w 1543"/>
                    <a:gd name="T31" fmla="*/ 4 h 1343"/>
                    <a:gd name="T32" fmla="*/ 29 w 1543"/>
                    <a:gd name="T33" fmla="*/ 9 h 1343"/>
                    <a:gd name="T34" fmla="*/ 32 w 1543"/>
                    <a:gd name="T35" fmla="*/ 13 h 1343"/>
                    <a:gd name="T36" fmla="*/ 33 w 1543"/>
                    <a:gd name="T37" fmla="*/ 14 h 1343"/>
                    <a:gd name="T38" fmla="*/ 36 w 1543"/>
                    <a:gd name="T39" fmla="*/ 19 h 1343"/>
                    <a:gd name="T40" fmla="*/ 34 w 1543"/>
                    <a:gd name="T41" fmla="*/ 25 h 1343"/>
                    <a:gd name="T42" fmla="*/ 30 w 1543"/>
                    <a:gd name="T43" fmla="*/ 30 h 1343"/>
                    <a:gd name="T44" fmla="*/ 29 w 1543"/>
                    <a:gd name="T45" fmla="*/ 31 h 1343"/>
                    <a:gd name="T46" fmla="*/ 27 w 1543"/>
                    <a:gd name="T47" fmla="*/ 31 h 1343"/>
                    <a:gd name="T48" fmla="*/ 24 w 1543"/>
                    <a:gd name="T49" fmla="*/ 29 h 1343"/>
                    <a:gd name="T50" fmla="*/ 22 w 1543"/>
                    <a:gd name="T51" fmla="*/ 27 h 1343"/>
                    <a:gd name="T52" fmla="*/ 22 w 1543"/>
                    <a:gd name="T53" fmla="*/ 27 h 1343"/>
                    <a:gd name="T54" fmla="*/ 22 w 1543"/>
                    <a:gd name="T55" fmla="*/ 23 h 1343"/>
                    <a:gd name="T56" fmla="*/ 19 w 1543"/>
                    <a:gd name="T57" fmla="*/ 26 h 1343"/>
                    <a:gd name="T58" fmla="*/ 16 w 1543"/>
                    <a:gd name="T59" fmla="*/ 22 h 1343"/>
                    <a:gd name="T60" fmla="*/ 9 w 1543"/>
                    <a:gd name="T61" fmla="*/ 25 h 1343"/>
                    <a:gd name="T62" fmla="*/ 4 w 1543"/>
                    <a:gd name="T63" fmla="*/ 27 h 1343"/>
                    <a:gd name="T64" fmla="*/ 2 w 1543"/>
                    <a:gd name="T65" fmla="*/ 22 h 134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543"/>
                    <a:gd name="T100" fmla="*/ 0 h 1343"/>
                    <a:gd name="T101" fmla="*/ 1543 w 1543"/>
                    <a:gd name="T102" fmla="*/ 1343 h 1343"/>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543" h="1343">
                      <a:moveTo>
                        <a:pt x="0" y="708"/>
                      </a:moveTo>
                      <a:lnTo>
                        <a:pt x="25" y="718"/>
                      </a:lnTo>
                      <a:lnTo>
                        <a:pt x="9" y="678"/>
                      </a:lnTo>
                      <a:lnTo>
                        <a:pt x="41" y="701"/>
                      </a:lnTo>
                      <a:lnTo>
                        <a:pt x="9" y="622"/>
                      </a:lnTo>
                      <a:lnTo>
                        <a:pt x="31" y="505"/>
                      </a:lnTo>
                      <a:lnTo>
                        <a:pt x="39" y="536"/>
                      </a:lnTo>
                      <a:lnTo>
                        <a:pt x="135" y="442"/>
                      </a:lnTo>
                      <a:lnTo>
                        <a:pt x="296" y="399"/>
                      </a:lnTo>
                      <a:lnTo>
                        <a:pt x="352" y="330"/>
                      </a:lnTo>
                      <a:lnTo>
                        <a:pt x="349" y="285"/>
                      </a:lnTo>
                      <a:lnTo>
                        <a:pt x="369" y="252"/>
                      </a:lnTo>
                      <a:lnTo>
                        <a:pt x="393" y="304"/>
                      </a:lnTo>
                      <a:lnTo>
                        <a:pt x="393" y="248"/>
                      </a:lnTo>
                      <a:lnTo>
                        <a:pt x="432" y="260"/>
                      </a:lnTo>
                      <a:lnTo>
                        <a:pt x="436" y="218"/>
                      </a:lnTo>
                      <a:lnTo>
                        <a:pt x="492" y="150"/>
                      </a:lnTo>
                      <a:lnTo>
                        <a:pt x="552" y="154"/>
                      </a:lnTo>
                      <a:lnTo>
                        <a:pt x="563" y="221"/>
                      </a:lnTo>
                      <a:lnTo>
                        <a:pt x="588" y="183"/>
                      </a:lnTo>
                      <a:lnTo>
                        <a:pt x="631" y="204"/>
                      </a:lnTo>
                      <a:lnTo>
                        <a:pt x="616" y="160"/>
                      </a:lnTo>
                      <a:lnTo>
                        <a:pt x="655" y="89"/>
                      </a:lnTo>
                      <a:lnTo>
                        <a:pt x="743" y="62"/>
                      </a:lnTo>
                      <a:lnTo>
                        <a:pt x="719" y="18"/>
                      </a:lnTo>
                      <a:lnTo>
                        <a:pt x="893" y="73"/>
                      </a:lnTo>
                      <a:lnTo>
                        <a:pt x="856" y="194"/>
                      </a:lnTo>
                      <a:lnTo>
                        <a:pt x="1030" y="318"/>
                      </a:lnTo>
                      <a:lnTo>
                        <a:pt x="1073" y="267"/>
                      </a:lnTo>
                      <a:lnTo>
                        <a:pt x="1095" y="61"/>
                      </a:lnTo>
                      <a:lnTo>
                        <a:pt x="1135" y="0"/>
                      </a:lnTo>
                      <a:lnTo>
                        <a:pt x="1173" y="158"/>
                      </a:lnTo>
                      <a:lnTo>
                        <a:pt x="1231" y="194"/>
                      </a:lnTo>
                      <a:lnTo>
                        <a:pt x="1270" y="375"/>
                      </a:lnTo>
                      <a:lnTo>
                        <a:pt x="1363" y="433"/>
                      </a:lnTo>
                      <a:lnTo>
                        <a:pt x="1400" y="536"/>
                      </a:lnTo>
                      <a:lnTo>
                        <a:pt x="1432" y="529"/>
                      </a:lnTo>
                      <a:lnTo>
                        <a:pt x="1441" y="584"/>
                      </a:lnTo>
                      <a:lnTo>
                        <a:pt x="1518" y="663"/>
                      </a:lnTo>
                      <a:lnTo>
                        <a:pt x="1543" y="802"/>
                      </a:lnTo>
                      <a:lnTo>
                        <a:pt x="1524" y="942"/>
                      </a:lnTo>
                      <a:lnTo>
                        <a:pt x="1459" y="1059"/>
                      </a:lnTo>
                      <a:lnTo>
                        <a:pt x="1408" y="1261"/>
                      </a:lnTo>
                      <a:lnTo>
                        <a:pt x="1323" y="1282"/>
                      </a:lnTo>
                      <a:lnTo>
                        <a:pt x="1267" y="1320"/>
                      </a:lnTo>
                      <a:lnTo>
                        <a:pt x="1272" y="1343"/>
                      </a:lnTo>
                      <a:lnTo>
                        <a:pt x="1216" y="1276"/>
                      </a:lnTo>
                      <a:lnTo>
                        <a:pt x="1158" y="1324"/>
                      </a:lnTo>
                      <a:lnTo>
                        <a:pt x="1085" y="1304"/>
                      </a:lnTo>
                      <a:lnTo>
                        <a:pt x="1024" y="1253"/>
                      </a:lnTo>
                      <a:lnTo>
                        <a:pt x="1001" y="1153"/>
                      </a:lnTo>
                      <a:lnTo>
                        <a:pt x="955" y="1165"/>
                      </a:lnTo>
                      <a:lnTo>
                        <a:pt x="955" y="1096"/>
                      </a:lnTo>
                      <a:lnTo>
                        <a:pt x="939" y="1140"/>
                      </a:lnTo>
                      <a:lnTo>
                        <a:pt x="907" y="1143"/>
                      </a:lnTo>
                      <a:lnTo>
                        <a:pt x="940" y="1011"/>
                      </a:lnTo>
                      <a:lnTo>
                        <a:pt x="875" y="1135"/>
                      </a:lnTo>
                      <a:lnTo>
                        <a:pt x="843" y="1109"/>
                      </a:lnTo>
                      <a:lnTo>
                        <a:pt x="809" y="1012"/>
                      </a:lnTo>
                      <a:lnTo>
                        <a:pt x="694" y="959"/>
                      </a:lnTo>
                      <a:lnTo>
                        <a:pt x="490" y="998"/>
                      </a:lnTo>
                      <a:lnTo>
                        <a:pt x="404" y="1071"/>
                      </a:lnTo>
                      <a:lnTo>
                        <a:pt x="263" y="1075"/>
                      </a:lnTo>
                      <a:lnTo>
                        <a:pt x="182" y="1139"/>
                      </a:lnTo>
                      <a:lnTo>
                        <a:pt x="76" y="1094"/>
                      </a:lnTo>
                      <a:lnTo>
                        <a:pt x="100" y="966"/>
                      </a:lnTo>
                      <a:lnTo>
                        <a:pt x="0" y="708"/>
                      </a:lnTo>
                      <a:close/>
                    </a:path>
                  </a:pathLst>
                </a:custGeom>
                <a:grpFill/>
                <a:ln w="6350">
                  <a:solidFill>
                    <a:schemeClr val="tx1">
                      <a:lumMod val="50000"/>
                      <a:lumOff val="50000"/>
                    </a:schemeClr>
                  </a:solidFill>
                  <a:round/>
                  <a:headEnd/>
                  <a:tailEnd/>
                </a:ln>
              </p:spPr>
              <p:txBody>
                <a:bodyPr/>
                <a:lstStyle/>
                <a:p>
                  <a:pPr defTabSz="914087">
                    <a:defRPr/>
                  </a:pPr>
                  <a:endParaRPr lang="en-US" sz="1200" kern="0">
                    <a:latin typeface="Arial" pitchFamily="34" charset="0"/>
                    <a:ea typeface="微软雅黑" pitchFamily="34" charset="-122"/>
                    <a:cs typeface="Arial" pitchFamily="34" charset="0"/>
                  </a:endParaRPr>
                </a:p>
              </p:txBody>
            </p:sp>
            <p:sp>
              <p:nvSpPr>
                <p:cNvPr id="120" name="Freeform 324">
                  <a:extLst>
                    <a:ext uri="{FF2B5EF4-FFF2-40B4-BE49-F238E27FC236}">
                      <a16:creationId xmlns:a16="http://schemas.microsoft.com/office/drawing/2014/main" id="{7ED7EA87-F9D0-6F47-8D0D-E6014D8B0188}"/>
                    </a:ext>
                  </a:extLst>
                </p:cNvPr>
                <p:cNvSpPr>
                  <a:spLocks/>
                </p:cNvSpPr>
                <p:nvPr/>
              </p:nvSpPr>
              <p:spPr bwMode="auto">
                <a:xfrm>
                  <a:off x="3322" y="3624"/>
                  <a:ext cx="39" cy="43"/>
                </a:xfrm>
                <a:custGeom>
                  <a:avLst/>
                  <a:gdLst>
                    <a:gd name="T0" fmla="*/ 0 w 134"/>
                    <a:gd name="T1" fmla="*/ 1 h 150"/>
                    <a:gd name="T2" fmla="*/ 0 w 134"/>
                    <a:gd name="T3" fmla="*/ 0 h 150"/>
                    <a:gd name="T4" fmla="*/ 2 w 134"/>
                    <a:gd name="T5" fmla="*/ 1 h 150"/>
                    <a:gd name="T6" fmla="*/ 3 w 134"/>
                    <a:gd name="T7" fmla="*/ 0 h 150"/>
                    <a:gd name="T8" fmla="*/ 3 w 134"/>
                    <a:gd name="T9" fmla="*/ 1 h 150"/>
                    <a:gd name="T10" fmla="*/ 3 w 134"/>
                    <a:gd name="T11" fmla="*/ 2 h 150"/>
                    <a:gd name="T12" fmla="*/ 2 w 134"/>
                    <a:gd name="T13" fmla="*/ 3 h 150"/>
                    <a:gd name="T14" fmla="*/ 1 w 134"/>
                    <a:gd name="T15" fmla="*/ 3 h 150"/>
                    <a:gd name="T16" fmla="*/ 0 w 134"/>
                    <a:gd name="T17" fmla="*/ 1 h 15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34"/>
                    <a:gd name="T28" fmla="*/ 0 h 150"/>
                    <a:gd name="T29" fmla="*/ 134 w 134"/>
                    <a:gd name="T30" fmla="*/ 150 h 15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34" h="150">
                      <a:moveTo>
                        <a:pt x="0" y="25"/>
                      </a:moveTo>
                      <a:lnTo>
                        <a:pt x="1" y="0"/>
                      </a:lnTo>
                      <a:lnTo>
                        <a:pt x="67" y="20"/>
                      </a:lnTo>
                      <a:lnTo>
                        <a:pt x="121" y="2"/>
                      </a:lnTo>
                      <a:lnTo>
                        <a:pt x="134" y="40"/>
                      </a:lnTo>
                      <a:lnTo>
                        <a:pt x="134" y="86"/>
                      </a:lnTo>
                      <a:lnTo>
                        <a:pt x="83" y="150"/>
                      </a:lnTo>
                      <a:lnTo>
                        <a:pt x="50" y="147"/>
                      </a:lnTo>
                      <a:lnTo>
                        <a:pt x="0" y="25"/>
                      </a:lnTo>
                      <a:close/>
                    </a:path>
                  </a:pathLst>
                </a:custGeom>
                <a:grpFill/>
                <a:ln w="6350">
                  <a:solidFill>
                    <a:schemeClr val="tx1">
                      <a:lumMod val="50000"/>
                      <a:lumOff val="50000"/>
                    </a:schemeClr>
                  </a:solidFill>
                  <a:round/>
                  <a:headEnd/>
                  <a:tailEnd/>
                </a:ln>
              </p:spPr>
              <p:txBody>
                <a:bodyPr/>
                <a:lstStyle/>
                <a:p>
                  <a:pPr defTabSz="914087">
                    <a:defRPr/>
                  </a:pPr>
                  <a:endParaRPr lang="en-US" sz="1200" kern="0">
                    <a:latin typeface="Arial" pitchFamily="34" charset="0"/>
                    <a:ea typeface="微软雅黑" pitchFamily="34" charset="-122"/>
                    <a:cs typeface="Arial" pitchFamily="34" charset="0"/>
                  </a:endParaRPr>
                </a:p>
              </p:txBody>
            </p:sp>
            <p:sp>
              <p:nvSpPr>
                <p:cNvPr id="121" name="Freeform 325">
                  <a:extLst>
                    <a:ext uri="{FF2B5EF4-FFF2-40B4-BE49-F238E27FC236}">
                      <a16:creationId xmlns:a16="http://schemas.microsoft.com/office/drawing/2014/main" id="{00B77F60-5D82-ED4A-BAA1-F0B13A18DB7E}"/>
                    </a:ext>
                  </a:extLst>
                </p:cNvPr>
                <p:cNvSpPr>
                  <a:spLocks/>
                </p:cNvSpPr>
                <p:nvPr/>
              </p:nvSpPr>
              <p:spPr bwMode="auto">
                <a:xfrm>
                  <a:off x="1849" y="2418"/>
                  <a:ext cx="84" cy="36"/>
                </a:xfrm>
                <a:custGeom>
                  <a:avLst/>
                  <a:gdLst>
                    <a:gd name="T0" fmla="*/ 0 w 296"/>
                    <a:gd name="T1" fmla="*/ 2 h 128"/>
                    <a:gd name="T2" fmla="*/ 0 w 296"/>
                    <a:gd name="T3" fmla="*/ 2 h 128"/>
                    <a:gd name="T4" fmla="*/ 0 w 296"/>
                    <a:gd name="T5" fmla="*/ 2 h 128"/>
                    <a:gd name="T6" fmla="*/ 1 w 296"/>
                    <a:gd name="T7" fmla="*/ 2 h 128"/>
                    <a:gd name="T8" fmla="*/ 2 w 296"/>
                    <a:gd name="T9" fmla="*/ 2 h 128"/>
                    <a:gd name="T10" fmla="*/ 4 w 296"/>
                    <a:gd name="T11" fmla="*/ 3 h 128"/>
                    <a:gd name="T12" fmla="*/ 6 w 296"/>
                    <a:gd name="T13" fmla="*/ 2 h 128"/>
                    <a:gd name="T14" fmla="*/ 7 w 296"/>
                    <a:gd name="T15" fmla="*/ 1 h 128"/>
                    <a:gd name="T16" fmla="*/ 6 w 296"/>
                    <a:gd name="T17" fmla="*/ 0 h 128"/>
                    <a:gd name="T18" fmla="*/ 4 w 296"/>
                    <a:gd name="T19" fmla="*/ 0 h 128"/>
                    <a:gd name="T20" fmla="*/ 3 w 296"/>
                    <a:gd name="T21" fmla="*/ 2 h 128"/>
                    <a:gd name="T22" fmla="*/ 0 w 296"/>
                    <a:gd name="T23" fmla="*/ 2 h 12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96"/>
                    <a:gd name="T37" fmla="*/ 0 h 128"/>
                    <a:gd name="T38" fmla="*/ 296 w 296"/>
                    <a:gd name="T39" fmla="*/ 128 h 12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96" h="128">
                      <a:moveTo>
                        <a:pt x="0" y="71"/>
                      </a:moveTo>
                      <a:lnTo>
                        <a:pt x="7" y="78"/>
                      </a:lnTo>
                      <a:lnTo>
                        <a:pt x="8" y="100"/>
                      </a:lnTo>
                      <a:lnTo>
                        <a:pt x="41" y="106"/>
                      </a:lnTo>
                      <a:lnTo>
                        <a:pt x="99" y="93"/>
                      </a:lnTo>
                      <a:lnTo>
                        <a:pt x="166" y="128"/>
                      </a:lnTo>
                      <a:lnTo>
                        <a:pt x="257" y="105"/>
                      </a:lnTo>
                      <a:lnTo>
                        <a:pt x="296" y="37"/>
                      </a:lnTo>
                      <a:lnTo>
                        <a:pt x="279" y="0"/>
                      </a:lnTo>
                      <a:lnTo>
                        <a:pt x="167" y="1"/>
                      </a:lnTo>
                      <a:lnTo>
                        <a:pt x="132" y="70"/>
                      </a:lnTo>
                      <a:lnTo>
                        <a:pt x="0" y="71"/>
                      </a:lnTo>
                      <a:close/>
                    </a:path>
                  </a:pathLst>
                </a:custGeom>
                <a:grpFill/>
                <a:ln w="6350">
                  <a:solidFill>
                    <a:schemeClr val="tx1">
                      <a:lumMod val="50000"/>
                      <a:lumOff val="50000"/>
                    </a:schemeClr>
                  </a:solidFill>
                  <a:round/>
                  <a:headEnd/>
                  <a:tailEnd/>
                </a:ln>
              </p:spPr>
              <p:txBody>
                <a:bodyPr/>
                <a:lstStyle/>
                <a:p>
                  <a:pPr defTabSz="914087">
                    <a:defRPr/>
                  </a:pPr>
                  <a:endParaRPr lang="en-US" sz="1200" kern="0">
                    <a:latin typeface="Arial" pitchFamily="34" charset="0"/>
                    <a:ea typeface="微软雅黑" pitchFamily="34" charset="-122"/>
                    <a:cs typeface="Arial" pitchFamily="34" charset="0"/>
                  </a:endParaRPr>
                </a:p>
              </p:txBody>
            </p:sp>
            <p:sp>
              <p:nvSpPr>
                <p:cNvPr id="122" name="Freeform 326">
                  <a:extLst>
                    <a:ext uri="{FF2B5EF4-FFF2-40B4-BE49-F238E27FC236}">
                      <a16:creationId xmlns:a16="http://schemas.microsoft.com/office/drawing/2014/main" id="{CCB28186-6E75-A445-B99A-A3318F685A40}"/>
                    </a:ext>
                  </a:extLst>
                </p:cNvPr>
                <p:cNvSpPr>
                  <a:spLocks/>
                </p:cNvSpPr>
                <p:nvPr/>
              </p:nvSpPr>
              <p:spPr bwMode="auto">
                <a:xfrm>
                  <a:off x="2703" y="2743"/>
                  <a:ext cx="52" cy="75"/>
                </a:xfrm>
                <a:custGeom>
                  <a:avLst/>
                  <a:gdLst>
                    <a:gd name="T0" fmla="*/ 0 w 179"/>
                    <a:gd name="T1" fmla="*/ 2 h 262"/>
                    <a:gd name="T2" fmla="*/ 1 w 179"/>
                    <a:gd name="T3" fmla="*/ 3 h 262"/>
                    <a:gd name="T4" fmla="*/ 1 w 179"/>
                    <a:gd name="T5" fmla="*/ 5 h 262"/>
                    <a:gd name="T6" fmla="*/ 2 w 179"/>
                    <a:gd name="T7" fmla="*/ 5 h 262"/>
                    <a:gd name="T8" fmla="*/ 3 w 179"/>
                    <a:gd name="T9" fmla="*/ 4 h 262"/>
                    <a:gd name="T10" fmla="*/ 3 w 179"/>
                    <a:gd name="T11" fmla="*/ 4 h 262"/>
                    <a:gd name="T12" fmla="*/ 4 w 179"/>
                    <a:gd name="T13" fmla="*/ 6 h 262"/>
                    <a:gd name="T14" fmla="*/ 4 w 179"/>
                    <a:gd name="T15" fmla="*/ 5 h 262"/>
                    <a:gd name="T16" fmla="*/ 4 w 179"/>
                    <a:gd name="T17" fmla="*/ 3 h 262"/>
                    <a:gd name="T18" fmla="*/ 3 w 179"/>
                    <a:gd name="T19" fmla="*/ 4 h 262"/>
                    <a:gd name="T20" fmla="*/ 3 w 179"/>
                    <a:gd name="T21" fmla="*/ 3 h 262"/>
                    <a:gd name="T22" fmla="*/ 4 w 179"/>
                    <a:gd name="T23" fmla="*/ 1 h 262"/>
                    <a:gd name="T24" fmla="*/ 2 w 179"/>
                    <a:gd name="T25" fmla="*/ 1 h 262"/>
                    <a:gd name="T26" fmla="*/ 1 w 179"/>
                    <a:gd name="T27" fmla="*/ 0 h 262"/>
                    <a:gd name="T28" fmla="*/ 0 w 179"/>
                    <a:gd name="T29" fmla="*/ 1 h 262"/>
                    <a:gd name="T30" fmla="*/ 1 w 179"/>
                    <a:gd name="T31" fmla="*/ 1 h 262"/>
                    <a:gd name="T32" fmla="*/ 0 w 179"/>
                    <a:gd name="T33" fmla="*/ 2 h 26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79"/>
                    <a:gd name="T52" fmla="*/ 0 h 262"/>
                    <a:gd name="T53" fmla="*/ 179 w 179"/>
                    <a:gd name="T54" fmla="*/ 262 h 26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79" h="262">
                      <a:moveTo>
                        <a:pt x="0" y="78"/>
                      </a:moveTo>
                      <a:lnTo>
                        <a:pt x="23" y="105"/>
                      </a:lnTo>
                      <a:lnTo>
                        <a:pt x="37" y="227"/>
                      </a:lnTo>
                      <a:lnTo>
                        <a:pt x="86" y="220"/>
                      </a:lnTo>
                      <a:lnTo>
                        <a:pt x="109" y="168"/>
                      </a:lnTo>
                      <a:lnTo>
                        <a:pt x="144" y="178"/>
                      </a:lnTo>
                      <a:lnTo>
                        <a:pt x="165" y="262"/>
                      </a:lnTo>
                      <a:lnTo>
                        <a:pt x="179" y="214"/>
                      </a:lnTo>
                      <a:lnTo>
                        <a:pt x="162" y="130"/>
                      </a:lnTo>
                      <a:lnTo>
                        <a:pt x="144" y="164"/>
                      </a:lnTo>
                      <a:lnTo>
                        <a:pt x="119" y="120"/>
                      </a:lnTo>
                      <a:lnTo>
                        <a:pt x="164" y="67"/>
                      </a:lnTo>
                      <a:lnTo>
                        <a:pt x="79" y="59"/>
                      </a:lnTo>
                      <a:lnTo>
                        <a:pt x="21" y="0"/>
                      </a:lnTo>
                      <a:lnTo>
                        <a:pt x="6" y="32"/>
                      </a:lnTo>
                      <a:lnTo>
                        <a:pt x="24" y="59"/>
                      </a:lnTo>
                      <a:lnTo>
                        <a:pt x="0" y="78"/>
                      </a:lnTo>
                      <a:close/>
                    </a:path>
                  </a:pathLst>
                </a:custGeom>
                <a:grpFill/>
                <a:ln w="6350">
                  <a:solidFill>
                    <a:schemeClr val="tx1">
                      <a:lumMod val="50000"/>
                      <a:lumOff val="50000"/>
                    </a:schemeClr>
                  </a:solidFill>
                  <a:round/>
                  <a:headEnd/>
                  <a:tailEnd/>
                </a:ln>
              </p:spPr>
              <p:txBody>
                <a:bodyPr/>
                <a:lstStyle/>
                <a:p>
                  <a:pPr defTabSz="914087">
                    <a:defRPr/>
                  </a:pPr>
                  <a:endParaRPr lang="en-US" sz="1200" kern="0">
                    <a:latin typeface="Arial" pitchFamily="34" charset="0"/>
                    <a:ea typeface="微软雅黑" pitchFamily="34" charset="-122"/>
                    <a:cs typeface="Arial" pitchFamily="34" charset="0"/>
                  </a:endParaRPr>
                </a:p>
              </p:txBody>
            </p:sp>
            <p:sp>
              <p:nvSpPr>
                <p:cNvPr id="123" name="Freeform 327">
                  <a:extLst>
                    <a:ext uri="{FF2B5EF4-FFF2-40B4-BE49-F238E27FC236}">
                      <a16:creationId xmlns:a16="http://schemas.microsoft.com/office/drawing/2014/main" id="{17613CAE-DA95-D942-93A0-7D1A9B712261}"/>
                    </a:ext>
                  </a:extLst>
                </p:cNvPr>
                <p:cNvSpPr>
                  <a:spLocks/>
                </p:cNvSpPr>
                <p:nvPr/>
              </p:nvSpPr>
              <p:spPr bwMode="auto">
                <a:xfrm>
                  <a:off x="1777" y="2375"/>
                  <a:ext cx="36" cy="29"/>
                </a:xfrm>
                <a:custGeom>
                  <a:avLst/>
                  <a:gdLst>
                    <a:gd name="T0" fmla="*/ 0 w 125"/>
                    <a:gd name="T1" fmla="*/ 1 h 104"/>
                    <a:gd name="T2" fmla="*/ 1 w 125"/>
                    <a:gd name="T3" fmla="*/ 0 h 104"/>
                    <a:gd name="T4" fmla="*/ 2 w 125"/>
                    <a:gd name="T5" fmla="*/ 0 h 104"/>
                    <a:gd name="T6" fmla="*/ 3 w 125"/>
                    <a:gd name="T7" fmla="*/ 1 h 104"/>
                    <a:gd name="T8" fmla="*/ 3 w 125"/>
                    <a:gd name="T9" fmla="*/ 2 h 104"/>
                    <a:gd name="T10" fmla="*/ 3 w 125"/>
                    <a:gd name="T11" fmla="*/ 2 h 104"/>
                    <a:gd name="T12" fmla="*/ 0 w 125"/>
                    <a:gd name="T13" fmla="*/ 1 h 104"/>
                    <a:gd name="T14" fmla="*/ 0 60000 65536"/>
                    <a:gd name="T15" fmla="*/ 0 60000 65536"/>
                    <a:gd name="T16" fmla="*/ 0 60000 65536"/>
                    <a:gd name="T17" fmla="*/ 0 60000 65536"/>
                    <a:gd name="T18" fmla="*/ 0 60000 65536"/>
                    <a:gd name="T19" fmla="*/ 0 60000 65536"/>
                    <a:gd name="T20" fmla="*/ 0 60000 65536"/>
                    <a:gd name="T21" fmla="*/ 0 w 125"/>
                    <a:gd name="T22" fmla="*/ 0 h 104"/>
                    <a:gd name="T23" fmla="*/ 125 w 125"/>
                    <a:gd name="T24" fmla="*/ 104 h 10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5" h="104">
                      <a:moveTo>
                        <a:pt x="0" y="20"/>
                      </a:moveTo>
                      <a:lnTo>
                        <a:pt x="27" y="5"/>
                      </a:lnTo>
                      <a:lnTo>
                        <a:pt x="84" y="0"/>
                      </a:lnTo>
                      <a:lnTo>
                        <a:pt x="122" y="42"/>
                      </a:lnTo>
                      <a:lnTo>
                        <a:pt x="125" y="74"/>
                      </a:lnTo>
                      <a:lnTo>
                        <a:pt x="112" y="104"/>
                      </a:lnTo>
                      <a:lnTo>
                        <a:pt x="0" y="20"/>
                      </a:lnTo>
                      <a:close/>
                    </a:path>
                  </a:pathLst>
                </a:custGeom>
                <a:grpFill/>
                <a:ln w="6350">
                  <a:solidFill>
                    <a:schemeClr val="tx1">
                      <a:lumMod val="50000"/>
                      <a:lumOff val="50000"/>
                    </a:schemeClr>
                  </a:solidFill>
                  <a:round/>
                  <a:headEnd/>
                  <a:tailEnd/>
                </a:ln>
              </p:spPr>
              <p:txBody>
                <a:bodyPr/>
                <a:lstStyle/>
                <a:p>
                  <a:pPr defTabSz="914087">
                    <a:defRPr/>
                  </a:pPr>
                  <a:endParaRPr lang="en-US" sz="1200" kern="0">
                    <a:latin typeface="Arial" pitchFamily="34" charset="0"/>
                    <a:ea typeface="微软雅黑" pitchFamily="34" charset="-122"/>
                    <a:cs typeface="Arial" pitchFamily="34" charset="0"/>
                  </a:endParaRPr>
                </a:p>
              </p:txBody>
            </p:sp>
            <p:sp>
              <p:nvSpPr>
                <p:cNvPr id="124" name="Freeform 328">
                  <a:extLst>
                    <a:ext uri="{FF2B5EF4-FFF2-40B4-BE49-F238E27FC236}">
                      <a16:creationId xmlns:a16="http://schemas.microsoft.com/office/drawing/2014/main" id="{D7D53A46-601E-3946-9374-1860ED46F46C}"/>
                    </a:ext>
                  </a:extLst>
                </p:cNvPr>
                <p:cNvSpPr>
                  <a:spLocks/>
                </p:cNvSpPr>
                <p:nvPr/>
              </p:nvSpPr>
              <p:spPr bwMode="auto">
                <a:xfrm>
                  <a:off x="2713" y="2719"/>
                  <a:ext cx="36" cy="22"/>
                </a:xfrm>
                <a:custGeom>
                  <a:avLst/>
                  <a:gdLst>
                    <a:gd name="T0" fmla="*/ 0 w 121"/>
                    <a:gd name="T1" fmla="*/ 1 h 75"/>
                    <a:gd name="T2" fmla="*/ 0 w 121"/>
                    <a:gd name="T3" fmla="*/ 2 h 75"/>
                    <a:gd name="T4" fmla="*/ 3 w 121"/>
                    <a:gd name="T5" fmla="*/ 1 h 75"/>
                    <a:gd name="T6" fmla="*/ 3 w 121"/>
                    <a:gd name="T7" fmla="*/ 1 h 75"/>
                    <a:gd name="T8" fmla="*/ 1 w 121"/>
                    <a:gd name="T9" fmla="*/ 0 h 75"/>
                    <a:gd name="T10" fmla="*/ 0 w 121"/>
                    <a:gd name="T11" fmla="*/ 1 h 75"/>
                    <a:gd name="T12" fmla="*/ 0 60000 65536"/>
                    <a:gd name="T13" fmla="*/ 0 60000 65536"/>
                    <a:gd name="T14" fmla="*/ 0 60000 65536"/>
                    <a:gd name="T15" fmla="*/ 0 60000 65536"/>
                    <a:gd name="T16" fmla="*/ 0 60000 65536"/>
                    <a:gd name="T17" fmla="*/ 0 60000 65536"/>
                    <a:gd name="T18" fmla="*/ 0 w 121"/>
                    <a:gd name="T19" fmla="*/ 0 h 75"/>
                    <a:gd name="T20" fmla="*/ 121 w 121"/>
                    <a:gd name="T21" fmla="*/ 75 h 75"/>
                  </a:gdLst>
                  <a:ahLst/>
                  <a:cxnLst>
                    <a:cxn ang="T12">
                      <a:pos x="T0" y="T1"/>
                    </a:cxn>
                    <a:cxn ang="T13">
                      <a:pos x="T2" y="T3"/>
                    </a:cxn>
                    <a:cxn ang="T14">
                      <a:pos x="T4" y="T5"/>
                    </a:cxn>
                    <a:cxn ang="T15">
                      <a:pos x="T6" y="T7"/>
                    </a:cxn>
                    <a:cxn ang="T16">
                      <a:pos x="T8" y="T9"/>
                    </a:cxn>
                    <a:cxn ang="T17">
                      <a:pos x="T10" y="T11"/>
                    </a:cxn>
                  </a:cxnLst>
                  <a:rect l="T18" t="T19" r="T20" b="T21"/>
                  <a:pathLst>
                    <a:path w="121" h="75">
                      <a:moveTo>
                        <a:pt x="0" y="46"/>
                      </a:moveTo>
                      <a:lnTo>
                        <a:pt x="16" y="75"/>
                      </a:lnTo>
                      <a:lnTo>
                        <a:pt x="121" y="63"/>
                      </a:lnTo>
                      <a:lnTo>
                        <a:pt x="112" y="22"/>
                      </a:lnTo>
                      <a:lnTo>
                        <a:pt x="40" y="0"/>
                      </a:lnTo>
                      <a:lnTo>
                        <a:pt x="0" y="46"/>
                      </a:lnTo>
                      <a:close/>
                    </a:path>
                  </a:pathLst>
                </a:custGeom>
                <a:grpFill/>
                <a:ln w="6350">
                  <a:solidFill>
                    <a:schemeClr val="tx1">
                      <a:lumMod val="50000"/>
                      <a:lumOff val="50000"/>
                    </a:schemeClr>
                  </a:solidFill>
                  <a:round/>
                  <a:headEnd/>
                  <a:tailEnd/>
                </a:ln>
              </p:spPr>
              <p:txBody>
                <a:bodyPr/>
                <a:lstStyle/>
                <a:p>
                  <a:pPr defTabSz="914087">
                    <a:defRPr/>
                  </a:pPr>
                  <a:endParaRPr lang="en-US" sz="1200" kern="0">
                    <a:latin typeface="Arial" pitchFamily="34" charset="0"/>
                    <a:ea typeface="微软雅黑" pitchFamily="34" charset="-122"/>
                    <a:cs typeface="Arial" pitchFamily="34" charset="0"/>
                  </a:endParaRPr>
                </a:p>
              </p:txBody>
            </p:sp>
            <p:sp>
              <p:nvSpPr>
                <p:cNvPr id="125" name="Freeform 329">
                  <a:extLst>
                    <a:ext uri="{FF2B5EF4-FFF2-40B4-BE49-F238E27FC236}">
                      <a16:creationId xmlns:a16="http://schemas.microsoft.com/office/drawing/2014/main" id="{B4A556D3-5E2B-CD4F-81C1-25447D6BA58E}"/>
                    </a:ext>
                  </a:extLst>
                </p:cNvPr>
                <p:cNvSpPr>
                  <a:spLocks/>
                </p:cNvSpPr>
                <p:nvPr/>
              </p:nvSpPr>
              <p:spPr bwMode="auto">
                <a:xfrm>
                  <a:off x="2988" y="3020"/>
                  <a:ext cx="13" cy="13"/>
                </a:xfrm>
                <a:custGeom>
                  <a:avLst/>
                  <a:gdLst>
                    <a:gd name="T0" fmla="*/ 0 w 47"/>
                    <a:gd name="T1" fmla="*/ 1 h 46"/>
                    <a:gd name="T2" fmla="*/ 1 w 47"/>
                    <a:gd name="T3" fmla="*/ 1 h 46"/>
                    <a:gd name="T4" fmla="*/ 1 w 47"/>
                    <a:gd name="T5" fmla="*/ 0 h 46"/>
                    <a:gd name="T6" fmla="*/ 0 w 47"/>
                    <a:gd name="T7" fmla="*/ 1 h 46"/>
                    <a:gd name="T8" fmla="*/ 0 60000 65536"/>
                    <a:gd name="T9" fmla="*/ 0 60000 65536"/>
                    <a:gd name="T10" fmla="*/ 0 60000 65536"/>
                    <a:gd name="T11" fmla="*/ 0 60000 65536"/>
                    <a:gd name="T12" fmla="*/ 0 w 47"/>
                    <a:gd name="T13" fmla="*/ 0 h 46"/>
                    <a:gd name="T14" fmla="*/ 47 w 47"/>
                    <a:gd name="T15" fmla="*/ 46 h 46"/>
                  </a:gdLst>
                  <a:ahLst/>
                  <a:cxnLst>
                    <a:cxn ang="T8">
                      <a:pos x="T0" y="T1"/>
                    </a:cxn>
                    <a:cxn ang="T9">
                      <a:pos x="T2" y="T3"/>
                    </a:cxn>
                    <a:cxn ang="T10">
                      <a:pos x="T4" y="T5"/>
                    </a:cxn>
                    <a:cxn ang="T11">
                      <a:pos x="T6" y="T7"/>
                    </a:cxn>
                  </a:cxnLst>
                  <a:rect l="T12" t="T13" r="T14" b="T15"/>
                  <a:pathLst>
                    <a:path w="47" h="46">
                      <a:moveTo>
                        <a:pt x="0" y="21"/>
                      </a:moveTo>
                      <a:lnTo>
                        <a:pt x="22" y="46"/>
                      </a:lnTo>
                      <a:lnTo>
                        <a:pt x="47" y="0"/>
                      </a:lnTo>
                      <a:lnTo>
                        <a:pt x="0" y="21"/>
                      </a:lnTo>
                      <a:close/>
                    </a:path>
                  </a:pathLst>
                </a:custGeom>
                <a:grpFill/>
                <a:ln w="6350">
                  <a:solidFill>
                    <a:schemeClr val="tx1">
                      <a:lumMod val="50000"/>
                      <a:lumOff val="50000"/>
                    </a:schemeClr>
                  </a:solidFill>
                  <a:round/>
                  <a:headEnd/>
                  <a:tailEnd/>
                </a:ln>
              </p:spPr>
              <p:txBody>
                <a:bodyPr/>
                <a:lstStyle/>
                <a:p>
                  <a:pPr defTabSz="914087">
                    <a:defRPr/>
                  </a:pPr>
                  <a:endParaRPr lang="en-US" sz="1200" kern="0">
                    <a:latin typeface="Arial" pitchFamily="34" charset="0"/>
                    <a:ea typeface="微软雅黑" pitchFamily="34" charset="-122"/>
                    <a:cs typeface="Arial" pitchFamily="34" charset="0"/>
                  </a:endParaRPr>
                </a:p>
              </p:txBody>
            </p:sp>
            <p:sp>
              <p:nvSpPr>
                <p:cNvPr id="126" name="Freeform 330">
                  <a:extLst>
                    <a:ext uri="{FF2B5EF4-FFF2-40B4-BE49-F238E27FC236}">
                      <a16:creationId xmlns:a16="http://schemas.microsoft.com/office/drawing/2014/main" id="{68E3177B-89AA-FC44-8C2A-49707CDCFFE3}"/>
                    </a:ext>
                  </a:extLst>
                </p:cNvPr>
                <p:cNvSpPr>
                  <a:spLocks/>
                </p:cNvSpPr>
                <p:nvPr/>
              </p:nvSpPr>
              <p:spPr bwMode="auto">
                <a:xfrm>
                  <a:off x="1991" y="2489"/>
                  <a:ext cx="67" cy="45"/>
                </a:xfrm>
                <a:custGeom>
                  <a:avLst/>
                  <a:gdLst>
                    <a:gd name="T0" fmla="*/ 0 w 237"/>
                    <a:gd name="T1" fmla="*/ 3 h 156"/>
                    <a:gd name="T2" fmla="*/ 0 w 237"/>
                    <a:gd name="T3" fmla="*/ 0 h 156"/>
                    <a:gd name="T4" fmla="*/ 5 w 237"/>
                    <a:gd name="T5" fmla="*/ 1 h 156"/>
                    <a:gd name="T6" fmla="*/ 5 w 237"/>
                    <a:gd name="T7" fmla="*/ 2 h 156"/>
                    <a:gd name="T8" fmla="*/ 5 w 237"/>
                    <a:gd name="T9" fmla="*/ 3 h 156"/>
                    <a:gd name="T10" fmla="*/ 3 w 237"/>
                    <a:gd name="T11" fmla="*/ 3 h 156"/>
                    <a:gd name="T12" fmla="*/ 3 w 237"/>
                    <a:gd name="T13" fmla="*/ 4 h 156"/>
                    <a:gd name="T14" fmla="*/ 1 w 237"/>
                    <a:gd name="T15" fmla="*/ 4 h 156"/>
                    <a:gd name="T16" fmla="*/ 0 w 237"/>
                    <a:gd name="T17" fmla="*/ 3 h 1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7"/>
                    <a:gd name="T28" fmla="*/ 0 h 156"/>
                    <a:gd name="T29" fmla="*/ 237 w 237"/>
                    <a:gd name="T30" fmla="*/ 156 h 1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7" h="156">
                      <a:moveTo>
                        <a:pt x="0" y="107"/>
                      </a:moveTo>
                      <a:lnTo>
                        <a:pt x="13" y="0"/>
                      </a:lnTo>
                      <a:lnTo>
                        <a:pt x="237" y="24"/>
                      </a:lnTo>
                      <a:lnTo>
                        <a:pt x="197" y="91"/>
                      </a:lnTo>
                      <a:lnTo>
                        <a:pt x="213" y="126"/>
                      </a:lnTo>
                      <a:lnTo>
                        <a:pt x="154" y="130"/>
                      </a:lnTo>
                      <a:lnTo>
                        <a:pt x="119" y="156"/>
                      </a:lnTo>
                      <a:lnTo>
                        <a:pt x="24" y="153"/>
                      </a:lnTo>
                      <a:lnTo>
                        <a:pt x="0" y="107"/>
                      </a:lnTo>
                      <a:close/>
                    </a:path>
                  </a:pathLst>
                </a:custGeom>
                <a:grpFill/>
                <a:ln w="6350">
                  <a:solidFill>
                    <a:schemeClr val="tx1">
                      <a:lumMod val="50000"/>
                      <a:lumOff val="50000"/>
                    </a:schemeClr>
                  </a:solidFill>
                  <a:round/>
                  <a:headEnd/>
                  <a:tailEnd/>
                </a:ln>
              </p:spPr>
              <p:txBody>
                <a:bodyPr/>
                <a:lstStyle/>
                <a:p>
                  <a:pPr defTabSz="914087">
                    <a:defRPr/>
                  </a:pPr>
                  <a:endParaRPr lang="en-US" sz="1200" kern="0">
                    <a:latin typeface="Arial" pitchFamily="34" charset="0"/>
                    <a:ea typeface="微软雅黑" pitchFamily="34" charset="-122"/>
                    <a:cs typeface="Arial" pitchFamily="34" charset="0"/>
                  </a:endParaRPr>
                </a:p>
              </p:txBody>
            </p:sp>
            <p:sp>
              <p:nvSpPr>
                <p:cNvPr id="127" name="Freeform 331">
                  <a:extLst>
                    <a:ext uri="{FF2B5EF4-FFF2-40B4-BE49-F238E27FC236}">
                      <a16:creationId xmlns:a16="http://schemas.microsoft.com/office/drawing/2014/main" id="{F810CB90-FA47-304D-B86E-0873F3B9074C}"/>
                    </a:ext>
                  </a:extLst>
                </p:cNvPr>
                <p:cNvSpPr>
                  <a:spLocks/>
                </p:cNvSpPr>
                <p:nvPr/>
              </p:nvSpPr>
              <p:spPr bwMode="auto">
                <a:xfrm>
                  <a:off x="2750" y="2722"/>
                  <a:ext cx="99" cy="234"/>
                </a:xfrm>
                <a:custGeom>
                  <a:avLst/>
                  <a:gdLst>
                    <a:gd name="T0" fmla="*/ 0 w 345"/>
                    <a:gd name="T1" fmla="*/ 8 h 822"/>
                    <a:gd name="T2" fmla="*/ 0 w 345"/>
                    <a:gd name="T3" fmla="*/ 7 h 822"/>
                    <a:gd name="T4" fmla="*/ 3 w 345"/>
                    <a:gd name="T5" fmla="*/ 2 h 822"/>
                    <a:gd name="T6" fmla="*/ 4 w 345"/>
                    <a:gd name="T7" fmla="*/ 1 h 822"/>
                    <a:gd name="T8" fmla="*/ 5 w 345"/>
                    <a:gd name="T9" fmla="*/ 0 h 822"/>
                    <a:gd name="T10" fmla="*/ 6 w 345"/>
                    <a:gd name="T11" fmla="*/ 1 h 822"/>
                    <a:gd name="T12" fmla="*/ 6 w 345"/>
                    <a:gd name="T13" fmla="*/ 2 h 822"/>
                    <a:gd name="T14" fmla="*/ 5 w 345"/>
                    <a:gd name="T15" fmla="*/ 5 h 822"/>
                    <a:gd name="T16" fmla="*/ 6 w 345"/>
                    <a:gd name="T17" fmla="*/ 4 h 822"/>
                    <a:gd name="T18" fmla="*/ 6 w 345"/>
                    <a:gd name="T19" fmla="*/ 6 h 822"/>
                    <a:gd name="T20" fmla="*/ 8 w 345"/>
                    <a:gd name="T21" fmla="*/ 7 h 822"/>
                    <a:gd name="T22" fmla="*/ 7 w 345"/>
                    <a:gd name="T23" fmla="*/ 8 h 822"/>
                    <a:gd name="T24" fmla="*/ 5 w 345"/>
                    <a:gd name="T25" fmla="*/ 9 h 822"/>
                    <a:gd name="T26" fmla="*/ 5 w 345"/>
                    <a:gd name="T27" fmla="*/ 11 h 822"/>
                    <a:gd name="T28" fmla="*/ 6 w 345"/>
                    <a:gd name="T29" fmla="*/ 13 h 822"/>
                    <a:gd name="T30" fmla="*/ 5 w 345"/>
                    <a:gd name="T31" fmla="*/ 14 h 822"/>
                    <a:gd name="T32" fmla="*/ 7 w 345"/>
                    <a:gd name="T33" fmla="*/ 17 h 822"/>
                    <a:gd name="T34" fmla="*/ 6 w 345"/>
                    <a:gd name="T35" fmla="*/ 19 h 822"/>
                    <a:gd name="T36" fmla="*/ 5 w 345"/>
                    <a:gd name="T37" fmla="*/ 13 h 822"/>
                    <a:gd name="T38" fmla="*/ 4 w 345"/>
                    <a:gd name="T39" fmla="*/ 11 h 822"/>
                    <a:gd name="T40" fmla="*/ 3 w 345"/>
                    <a:gd name="T41" fmla="*/ 13 h 822"/>
                    <a:gd name="T42" fmla="*/ 2 w 345"/>
                    <a:gd name="T43" fmla="*/ 13 h 822"/>
                    <a:gd name="T44" fmla="*/ 2 w 345"/>
                    <a:gd name="T45" fmla="*/ 11 h 822"/>
                    <a:gd name="T46" fmla="*/ 0 w 345"/>
                    <a:gd name="T47" fmla="*/ 8 h 822"/>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345"/>
                    <a:gd name="T73" fmla="*/ 0 h 822"/>
                    <a:gd name="T74" fmla="*/ 345 w 345"/>
                    <a:gd name="T75" fmla="*/ 822 h 822"/>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345" h="822">
                      <a:moveTo>
                        <a:pt x="0" y="337"/>
                      </a:moveTo>
                      <a:lnTo>
                        <a:pt x="14" y="289"/>
                      </a:lnTo>
                      <a:lnTo>
                        <a:pt x="114" y="76"/>
                      </a:lnTo>
                      <a:lnTo>
                        <a:pt x="181" y="48"/>
                      </a:lnTo>
                      <a:lnTo>
                        <a:pt x="196" y="0"/>
                      </a:lnTo>
                      <a:lnTo>
                        <a:pt x="247" y="27"/>
                      </a:lnTo>
                      <a:lnTo>
                        <a:pt x="247" y="71"/>
                      </a:lnTo>
                      <a:lnTo>
                        <a:pt x="204" y="201"/>
                      </a:lnTo>
                      <a:lnTo>
                        <a:pt x="249" y="190"/>
                      </a:lnTo>
                      <a:lnTo>
                        <a:pt x="273" y="278"/>
                      </a:lnTo>
                      <a:lnTo>
                        <a:pt x="345" y="302"/>
                      </a:lnTo>
                      <a:lnTo>
                        <a:pt x="309" y="345"/>
                      </a:lnTo>
                      <a:lnTo>
                        <a:pt x="226" y="401"/>
                      </a:lnTo>
                      <a:lnTo>
                        <a:pt x="204" y="454"/>
                      </a:lnTo>
                      <a:lnTo>
                        <a:pt x="249" y="552"/>
                      </a:lnTo>
                      <a:lnTo>
                        <a:pt x="233" y="612"/>
                      </a:lnTo>
                      <a:lnTo>
                        <a:pt x="287" y="742"/>
                      </a:lnTo>
                      <a:lnTo>
                        <a:pt x="247" y="822"/>
                      </a:lnTo>
                      <a:lnTo>
                        <a:pt x="207" y="540"/>
                      </a:lnTo>
                      <a:lnTo>
                        <a:pt x="173" y="497"/>
                      </a:lnTo>
                      <a:lnTo>
                        <a:pt x="118" y="571"/>
                      </a:lnTo>
                      <a:lnTo>
                        <a:pt x="78" y="556"/>
                      </a:lnTo>
                      <a:lnTo>
                        <a:pt x="86" y="455"/>
                      </a:lnTo>
                      <a:lnTo>
                        <a:pt x="0" y="337"/>
                      </a:lnTo>
                      <a:close/>
                    </a:path>
                  </a:pathLst>
                </a:custGeom>
                <a:grpFill/>
                <a:ln w="6350">
                  <a:solidFill>
                    <a:schemeClr val="tx1">
                      <a:lumMod val="50000"/>
                      <a:lumOff val="50000"/>
                    </a:schemeClr>
                  </a:solidFill>
                  <a:round/>
                  <a:headEnd/>
                  <a:tailEnd/>
                </a:ln>
              </p:spPr>
              <p:txBody>
                <a:bodyPr/>
                <a:lstStyle/>
                <a:p>
                  <a:pPr defTabSz="914087">
                    <a:defRPr/>
                  </a:pPr>
                  <a:endParaRPr lang="en-US" sz="1200" kern="0">
                    <a:latin typeface="Arial" pitchFamily="34" charset="0"/>
                    <a:ea typeface="微软雅黑" pitchFamily="34" charset="-122"/>
                    <a:cs typeface="Arial" pitchFamily="34" charset="0"/>
                  </a:endParaRPr>
                </a:p>
              </p:txBody>
            </p:sp>
            <p:sp>
              <p:nvSpPr>
                <p:cNvPr id="128" name="Freeform 332">
                  <a:extLst>
                    <a:ext uri="{FF2B5EF4-FFF2-40B4-BE49-F238E27FC236}">
                      <a16:creationId xmlns:a16="http://schemas.microsoft.com/office/drawing/2014/main" id="{76231B1C-537C-9B42-B173-858F30EB9815}"/>
                    </a:ext>
                  </a:extLst>
                </p:cNvPr>
                <p:cNvSpPr>
                  <a:spLocks/>
                </p:cNvSpPr>
                <p:nvPr/>
              </p:nvSpPr>
              <p:spPr bwMode="auto">
                <a:xfrm>
                  <a:off x="2863" y="2898"/>
                  <a:ext cx="54" cy="54"/>
                </a:xfrm>
                <a:custGeom>
                  <a:avLst/>
                  <a:gdLst>
                    <a:gd name="T0" fmla="*/ 0 w 190"/>
                    <a:gd name="T1" fmla="*/ 1 h 190"/>
                    <a:gd name="T2" fmla="*/ 0 w 190"/>
                    <a:gd name="T3" fmla="*/ 3 h 190"/>
                    <a:gd name="T4" fmla="*/ 1 w 190"/>
                    <a:gd name="T5" fmla="*/ 4 h 190"/>
                    <a:gd name="T6" fmla="*/ 2 w 190"/>
                    <a:gd name="T7" fmla="*/ 4 h 190"/>
                    <a:gd name="T8" fmla="*/ 4 w 190"/>
                    <a:gd name="T9" fmla="*/ 2 h 190"/>
                    <a:gd name="T10" fmla="*/ 4 w 190"/>
                    <a:gd name="T11" fmla="*/ 0 h 190"/>
                    <a:gd name="T12" fmla="*/ 2 w 190"/>
                    <a:gd name="T13" fmla="*/ 0 h 190"/>
                    <a:gd name="T14" fmla="*/ 1 w 190"/>
                    <a:gd name="T15" fmla="*/ 0 h 190"/>
                    <a:gd name="T16" fmla="*/ 0 w 190"/>
                    <a:gd name="T17" fmla="*/ 1 h 19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90"/>
                    <a:gd name="T28" fmla="*/ 0 h 190"/>
                    <a:gd name="T29" fmla="*/ 190 w 190"/>
                    <a:gd name="T30" fmla="*/ 190 h 19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90" h="190">
                      <a:moveTo>
                        <a:pt x="0" y="37"/>
                      </a:moveTo>
                      <a:lnTo>
                        <a:pt x="12" y="132"/>
                      </a:lnTo>
                      <a:lnTo>
                        <a:pt x="39" y="182"/>
                      </a:lnTo>
                      <a:lnTo>
                        <a:pt x="73" y="190"/>
                      </a:lnTo>
                      <a:lnTo>
                        <a:pt x="190" y="102"/>
                      </a:lnTo>
                      <a:lnTo>
                        <a:pt x="187" y="0"/>
                      </a:lnTo>
                      <a:lnTo>
                        <a:pt x="101" y="16"/>
                      </a:lnTo>
                      <a:lnTo>
                        <a:pt x="25" y="13"/>
                      </a:lnTo>
                      <a:lnTo>
                        <a:pt x="0" y="37"/>
                      </a:lnTo>
                      <a:close/>
                    </a:path>
                  </a:pathLst>
                </a:custGeom>
                <a:grpFill/>
                <a:ln w="6350">
                  <a:solidFill>
                    <a:schemeClr val="tx1">
                      <a:lumMod val="50000"/>
                      <a:lumOff val="50000"/>
                    </a:schemeClr>
                  </a:solidFill>
                  <a:round/>
                  <a:headEnd/>
                  <a:tailEnd/>
                </a:ln>
              </p:spPr>
              <p:txBody>
                <a:bodyPr/>
                <a:lstStyle/>
                <a:p>
                  <a:pPr defTabSz="914087">
                    <a:defRPr/>
                  </a:pPr>
                  <a:endParaRPr lang="en-US" sz="1200" kern="0">
                    <a:latin typeface="Arial" pitchFamily="34" charset="0"/>
                    <a:ea typeface="微软雅黑" pitchFamily="34" charset="-122"/>
                    <a:cs typeface="Arial" pitchFamily="34" charset="0"/>
                  </a:endParaRPr>
                </a:p>
              </p:txBody>
            </p:sp>
            <p:sp>
              <p:nvSpPr>
                <p:cNvPr id="129" name="Freeform 333">
                  <a:extLst>
                    <a:ext uri="{FF2B5EF4-FFF2-40B4-BE49-F238E27FC236}">
                      <a16:creationId xmlns:a16="http://schemas.microsoft.com/office/drawing/2014/main" id="{434B77A0-8C41-1944-A151-B999ED433050}"/>
                    </a:ext>
                  </a:extLst>
                </p:cNvPr>
                <p:cNvSpPr>
                  <a:spLocks/>
                </p:cNvSpPr>
                <p:nvPr/>
              </p:nvSpPr>
              <p:spPr bwMode="auto">
                <a:xfrm>
                  <a:off x="2616" y="2960"/>
                  <a:ext cx="20" cy="48"/>
                </a:xfrm>
                <a:custGeom>
                  <a:avLst/>
                  <a:gdLst>
                    <a:gd name="T0" fmla="*/ 0 w 72"/>
                    <a:gd name="T1" fmla="*/ 0 h 166"/>
                    <a:gd name="T2" fmla="*/ 0 w 72"/>
                    <a:gd name="T3" fmla="*/ 4 h 166"/>
                    <a:gd name="T4" fmla="*/ 2 w 72"/>
                    <a:gd name="T5" fmla="*/ 3 h 166"/>
                    <a:gd name="T6" fmla="*/ 1 w 72"/>
                    <a:gd name="T7" fmla="*/ 1 h 166"/>
                    <a:gd name="T8" fmla="*/ 0 w 72"/>
                    <a:gd name="T9" fmla="*/ 0 h 166"/>
                    <a:gd name="T10" fmla="*/ 0 60000 65536"/>
                    <a:gd name="T11" fmla="*/ 0 60000 65536"/>
                    <a:gd name="T12" fmla="*/ 0 60000 65536"/>
                    <a:gd name="T13" fmla="*/ 0 60000 65536"/>
                    <a:gd name="T14" fmla="*/ 0 60000 65536"/>
                    <a:gd name="T15" fmla="*/ 0 w 72"/>
                    <a:gd name="T16" fmla="*/ 0 h 166"/>
                    <a:gd name="T17" fmla="*/ 72 w 72"/>
                    <a:gd name="T18" fmla="*/ 166 h 166"/>
                  </a:gdLst>
                  <a:ahLst/>
                  <a:cxnLst>
                    <a:cxn ang="T10">
                      <a:pos x="T0" y="T1"/>
                    </a:cxn>
                    <a:cxn ang="T11">
                      <a:pos x="T2" y="T3"/>
                    </a:cxn>
                    <a:cxn ang="T12">
                      <a:pos x="T4" y="T5"/>
                    </a:cxn>
                    <a:cxn ang="T13">
                      <a:pos x="T6" y="T7"/>
                    </a:cxn>
                    <a:cxn ang="T14">
                      <a:pos x="T8" y="T9"/>
                    </a:cxn>
                  </a:cxnLst>
                  <a:rect l="T15" t="T16" r="T17" b="T18"/>
                  <a:pathLst>
                    <a:path w="72" h="166">
                      <a:moveTo>
                        <a:pt x="0" y="0"/>
                      </a:moveTo>
                      <a:lnTo>
                        <a:pt x="13" y="166"/>
                      </a:lnTo>
                      <a:lnTo>
                        <a:pt x="72" y="138"/>
                      </a:lnTo>
                      <a:lnTo>
                        <a:pt x="45" y="40"/>
                      </a:lnTo>
                      <a:lnTo>
                        <a:pt x="0" y="0"/>
                      </a:lnTo>
                      <a:close/>
                    </a:path>
                  </a:pathLst>
                </a:custGeom>
                <a:grpFill/>
                <a:ln w="6350">
                  <a:solidFill>
                    <a:schemeClr val="tx1">
                      <a:lumMod val="50000"/>
                      <a:lumOff val="50000"/>
                    </a:schemeClr>
                  </a:solidFill>
                  <a:round/>
                  <a:headEnd/>
                  <a:tailEnd/>
                </a:ln>
              </p:spPr>
              <p:txBody>
                <a:bodyPr/>
                <a:lstStyle/>
                <a:p>
                  <a:pPr defTabSz="914087">
                    <a:defRPr/>
                  </a:pPr>
                  <a:endParaRPr lang="en-US" sz="1200" kern="0">
                    <a:latin typeface="Arial" pitchFamily="34" charset="0"/>
                    <a:ea typeface="微软雅黑" pitchFamily="34" charset="-122"/>
                    <a:cs typeface="Arial" pitchFamily="34" charset="0"/>
                  </a:endParaRPr>
                </a:p>
              </p:txBody>
            </p:sp>
            <p:sp>
              <p:nvSpPr>
                <p:cNvPr id="130" name="Freeform 334">
                  <a:extLst>
                    <a:ext uri="{FF2B5EF4-FFF2-40B4-BE49-F238E27FC236}">
                      <a16:creationId xmlns:a16="http://schemas.microsoft.com/office/drawing/2014/main" id="{F4D51712-CF1F-434D-9520-3EB36DDAB059}"/>
                    </a:ext>
                  </a:extLst>
                </p:cNvPr>
                <p:cNvSpPr>
                  <a:spLocks/>
                </p:cNvSpPr>
                <p:nvPr/>
              </p:nvSpPr>
              <p:spPr bwMode="auto">
                <a:xfrm>
                  <a:off x="2548" y="2340"/>
                  <a:ext cx="667" cy="486"/>
                </a:xfrm>
                <a:custGeom>
                  <a:avLst/>
                  <a:gdLst>
                    <a:gd name="T0" fmla="*/ 0 w 2339"/>
                    <a:gd name="T1" fmla="*/ 17 h 1707"/>
                    <a:gd name="T2" fmla="*/ 6 w 2339"/>
                    <a:gd name="T3" fmla="*/ 15 h 1707"/>
                    <a:gd name="T4" fmla="*/ 5 w 2339"/>
                    <a:gd name="T5" fmla="*/ 11 h 1707"/>
                    <a:gd name="T6" fmla="*/ 8 w 2339"/>
                    <a:gd name="T7" fmla="*/ 8 h 1707"/>
                    <a:gd name="T8" fmla="*/ 11 w 2339"/>
                    <a:gd name="T9" fmla="*/ 7 h 1707"/>
                    <a:gd name="T10" fmla="*/ 13 w 2339"/>
                    <a:gd name="T11" fmla="*/ 7 h 1707"/>
                    <a:gd name="T12" fmla="*/ 15 w 2339"/>
                    <a:gd name="T13" fmla="*/ 11 h 1707"/>
                    <a:gd name="T14" fmla="*/ 21 w 2339"/>
                    <a:gd name="T15" fmla="*/ 14 h 1707"/>
                    <a:gd name="T16" fmla="*/ 28 w 2339"/>
                    <a:gd name="T17" fmla="*/ 15 h 1707"/>
                    <a:gd name="T18" fmla="*/ 34 w 2339"/>
                    <a:gd name="T19" fmla="*/ 13 h 1707"/>
                    <a:gd name="T20" fmla="*/ 35 w 2339"/>
                    <a:gd name="T21" fmla="*/ 11 h 1707"/>
                    <a:gd name="T22" fmla="*/ 40 w 2339"/>
                    <a:gd name="T23" fmla="*/ 9 h 1707"/>
                    <a:gd name="T24" fmla="*/ 37 w 2339"/>
                    <a:gd name="T25" fmla="*/ 8 h 1707"/>
                    <a:gd name="T26" fmla="*/ 38 w 2339"/>
                    <a:gd name="T27" fmla="*/ 5 h 1707"/>
                    <a:gd name="T28" fmla="*/ 40 w 2339"/>
                    <a:gd name="T29" fmla="*/ 5 h 1707"/>
                    <a:gd name="T30" fmla="*/ 41 w 2339"/>
                    <a:gd name="T31" fmla="*/ 1 h 1707"/>
                    <a:gd name="T32" fmla="*/ 46 w 2339"/>
                    <a:gd name="T33" fmla="*/ 1 h 1707"/>
                    <a:gd name="T34" fmla="*/ 50 w 2339"/>
                    <a:gd name="T35" fmla="*/ 6 h 1707"/>
                    <a:gd name="T36" fmla="*/ 54 w 2339"/>
                    <a:gd name="T37" fmla="*/ 7 h 1707"/>
                    <a:gd name="T38" fmla="*/ 51 w 2339"/>
                    <a:gd name="T39" fmla="*/ 12 h 1707"/>
                    <a:gd name="T40" fmla="*/ 50 w 2339"/>
                    <a:gd name="T41" fmla="*/ 14 h 1707"/>
                    <a:gd name="T42" fmla="*/ 48 w 2339"/>
                    <a:gd name="T43" fmla="*/ 15 h 1707"/>
                    <a:gd name="T44" fmla="*/ 47 w 2339"/>
                    <a:gd name="T45" fmla="*/ 15 h 1707"/>
                    <a:gd name="T46" fmla="*/ 42 w 2339"/>
                    <a:gd name="T47" fmla="*/ 19 h 1707"/>
                    <a:gd name="T48" fmla="*/ 42 w 2339"/>
                    <a:gd name="T49" fmla="*/ 16 h 1707"/>
                    <a:gd name="T50" fmla="*/ 39 w 2339"/>
                    <a:gd name="T51" fmla="*/ 19 h 1707"/>
                    <a:gd name="T52" fmla="*/ 42 w 2339"/>
                    <a:gd name="T53" fmla="*/ 20 h 1707"/>
                    <a:gd name="T54" fmla="*/ 41 w 2339"/>
                    <a:gd name="T55" fmla="*/ 22 h 1707"/>
                    <a:gd name="T56" fmla="*/ 43 w 2339"/>
                    <a:gd name="T57" fmla="*/ 27 h 1707"/>
                    <a:gd name="T58" fmla="*/ 43 w 2339"/>
                    <a:gd name="T59" fmla="*/ 28 h 1707"/>
                    <a:gd name="T60" fmla="*/ 43 w 2339"/>
                    <a:gd name="T61" fmla="*/ 29 h 1707"/>
                    <a:gd name="T62" fmla="*/ 38 w 2339"/>
                    <a:gd name="T63" fmla="*/ 36 h 1707"/>
                    <a:gd name="T64" fmla="*/ 36 w 2339"/>
                    <a:gd name="T65" fmla="*/ 37 h 1707"/>
                    <a:gd name="T66" fmla="*/ 35 w 2339"/>
                    <a:gd name="T67" fmla="*/ 38 h 1707"/>
                    <a:gd name="T68" fmla="*/ 32 w 2339"/>
                    <a:gd name="T69" fmla="*/ 39 h 1707"/>
                    <a:gd name="T70" fmla="*/ 30 w 2339"/>
                    <a:gd name="T71" fmla="*/ 38 h 1707"/>
                    <a:gd name="T72" fmla="*/ 25 w 2339"/>
                    <a:gd name="T73" fmla="*/ 37 h 1707"/>
                    <a:gd name="T74" fmla="*/ 25 w 2339"/>
                    <a:gd name="T75" fmla="*/ 38 h 1707"/>
                    <a:gd name="T76" fmla="*/ 23 w 2339"/>
                    <a:gd name="T77" fmla="*/ 37 h 1707"/>
                    <a:gd name="T78" fmla="*/ 21 w 2339"/>
                    <a:gd name="T79" fmla="*/ 36 h 1707"/>
                    <a:gd name="T80" fmla="*/ 22 w 2339"/>
                    <a:gd name="T81" fmla="*/ 32 h 1707"/>
                    <a:gd name="T82" fmla="*/ 20 w 2339"/>
                    <a:gd name="T83" fmla="*/ 30 h 1707"/>
                    <a:gd name="T84" fmla="*/ 16 w 2339"/>
                    <a:gd name="T85" fmla="*/ 31 h 1707"/>
                    <a:gd name="T86" fmla="*/ 13 w 2339"/>
                    <a:gd name="T87" fmla="*/ 32 h 1707"/>
                    <a:gd name="T88" fmla="*/ 13 w 2339"/>
                    <a:gd name="T89" fmla="*/ 31 h 1707"/>
                    <a:gd name="T90" fmla="*/ 9 w 2339"/>
                    <a:gd name="T91" fmla="*/ 30 h 1707"/>
                    <a:gd name="T92" fmla="*/ 5 w 2339"/>
                    <a:gd name="T93" fmla="*/ 28 h 1707"/>
                    <a:gd name="T94" fmla="*/ 5 w 2339"/>
                    <a:gd name="T95" fmla="*/ 26 h 1707"/>
                    <a:gd name="T96" fmla="*/ 6 w 2339"/>
                    <a:gd name="T97" fmla="*/ 23 h 1707"/>
                    <a:gd name="T98" fmla="*/ 3 w 2339"/>
                    <a:gd name="T99" fmla="*/ 23 h 1707"/>
                    <a:gd name="T100" fmla="*/ 1 w 2339"/>
                    <a:gd name="T101" fmla="*/ 20 h 1707"/>
                    <a:gd name="T102" fmla="*/ 0 w 2339"/>
                    <a:gd name="T103" fmla="*/ 19 h 1707"/>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2339"/>
                    <a:gd name="T157" fmla="*/ 0 h 1707"/>
                    <a:gd name="T158" fmla="*/ 2339 w 2339"/>
                    <a:gd name="T159" fmla="*/ 1707 h 1707"/>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2339" h="1707">
                      <a:moveTo>
                        <a:pt x="0" y="812"/>
                      </a:moveTo>
                      <a:lnTo>
                        <a:pt x="15" y="747"/>
                      </a:lnTo>
                      <a:lnTo>
                        <a:pt x="98" y="730"/>
                      </a:lnTo>
                      <a:lnTo>
                        <a:pt x="245" y="642"/>
                      </a:lnTo>
                      <a:lnTo>
                        <a:pt x="267" y="572"/>
                      </a:lnTo>
                      <a:lnTo>
                        <a:pt x="238" y="491"/>
                      </a:lnTo>
                      <a:lnTo>
                        <a:pt x="331" y="469"/>
                      </a:lnTo>
                      <a:lnTo>
                        <a:pt x="357" y="362"/>
                      </a:lnTo>
                      <a:lnTo>
                        <a:pt x="454" y="368"/>
                      </a:lnTo>
                      <a:lnTo>
                        <a:pt x="465" y="299"/>
                      </a:lnTo>
                      <a:lnTo>
                        <a:pt x="539" y="264"/>
                      </a:lnTo>
                      <a:lnTo>
                        <a:pt x="578" y="322"/>
                      </a:lnTo>
                      <a:lnTo>
                        <a:pt x="633" y="345"/>
                      </a:lnTo>
                      <a:lnTo>
                        <a:pt x="652" y="469"/>
                      </a:lnTo>
                      <a:lnTo>
                        <a:pt x="821" y="519"/>
                      </a:lnTo>
                      <a:lnTo>
                        <a:pt x="892" y="606"/>
                      </a:lnTo>
                      <a:lnTo>
                        <a:pt x="1033" y="602"/>
                      </a:lnTo>
                      <a:lnTo>
                        <a:pt x="1190" y="667"/>
                      </a:lnTo>
                      <a:lnTo>
                        <a:pt x="1395" y="606"/>
                      </a:lnTo>
                      <a:lnTo>
                        <a:pt x="1459" y="557"/>
                      </a:lnTo>
                      <a:lnTo>
                        <a:pt x="1459" y="488"/>
                      </a:lnTo>
                      <a:lnTo>
                        <a:pt x="1518" y="496"/>
                      </a:lnTo>
                      <a:lnTo>
                        <a:pt x="1649" y="398"/>
                      </a:lnTo>
                      <a:lnTo>
                        <a:pt x="1748" y="392"/>
                      </a:lnTo>
                      <a:lnTo>
                        <a:pt x="1701" y="318"/>
                      </a:lnTo>
                      <a:lnTo>
                        <a:pt x="1604" y="337"/>
                      </a:lnTo>
                      <a:lnTo>
                        <a:pt x="1603" y="254"/>
                      </a:lnTo>
                      <a:lnTo>
                        <a:pt x="1627" y="207"/>
                      </a:lnTo>
                      <a:lnTo>
                        <a:pt x="1684" y="234"/>
                      </a:lnTo>
                      <a:lnTo>
                        <a:pt x="1738" y="204"/>
                      </a:lnTo>
                      <a:lnTo>
                        <a:pt x="1795" y="92"/>
                      </a:lnTo>
                      <a:lnTo>
                        <a:pt x="1770" y="51"/>
                      </a:lnTo>
                      <a:lnTo>
                        <a:pt x="1908" y="0"/>
                      </a:lnTo>
                      <a:lnTo>
                        <a:pt x="1986" y="35"/>
                      </a:lnTo>
                      <a:lnTo>
                        <a:pt x="2056" y="224"/>
                      </a:lnTo>
                      <a:lnTo>
                        <a:pt x="2173" y="266"/>
                      </a:lnTo>
                      <a:lnTo>
                        <a:pt x="2193" y="335"/>
                      </a:lnTo>
                      <a:lnTo>
                        <a:pt x="2339" y="291"/>
                      </a:lnTo>
                      <a:lnTo>
                        <a:pt x="2270" y="475"/>
                      </a:lnTo>
                      <a:lnTo>
                        <a:pt x="2185" y="503"/>
                      </a:lnTo>
                      <a:lnTo>
                        <a:pt x="2198" y="572"/>
                      </a:lnTo>
                      <a:lnTo>
                        <a:pt x="2173" y="615"/>
                      </a:lnTo>
                      <a:lnTo>
                        <a:pt x="2159" y="602"/>
                      </a:lnTo>
                      <a:lnTo>
                        <a:pt x="2083" y="652"/>
                      </a:lnTo>
                      <a:lnTo>
                        <a:pt x="2083" y="679"/>
                      </a:lnTo>
                      <a:lnTo>
                        <a:pt x="2030" y="670"/>
                      </a:lnTo>
                      <a:lnTo>
                        <a:pt x="1936" y="753"/>
                      </a:lnTo>
                      <a:lnTo>
                        <a:pt x="1819" y="820"/>
                      </a:lnTo>
                      <a:lnTo>
                        <a:pt x="1857" y="730"/>
                      </a:lnTo>
                      <a:lnTo>
                        <a:pt x="1838" y="701"/>
                      </a:lnTo>
                      <a:lnTo>
                        <a:pt x="1684" y="801"/>
                      </a:lnTo>
                      <a:lnTo>
                        <a:pt x="1681" y="829"/>
                      </a:lnTo>
                      <a:lnTo>
                        <a:pt x="1732" y="894"/>
                      </a:lnTo>
                      <a:lnTo>
                        <a:pt x="1800" y="866"/>
                      </a:lnTo>
                      <a:lnTo>
                        <a:pt x="1869" y="890"/>
                      </a:lnTo>
                      <a:lnTo>
                        <a:pt x="1777" y="941"/>
                      </a:lnTo>
                      <a:lnTo>
                        <a:pt x="1739" y="1013"/>
                      </a:lnTo>
                      <a:lnTo>
                        <a:pt x="1841" y="1167"/>
                      </a:lnTo>
                      <a:lnTo>
                        <a:pt x="1773" y="1154"/>
                      </a:lnTo>
                      <a:lnTo>
                        <a:pt x="1841" y="1208"/>
                      </a:lnTo>
                      <a:lnTo>
                        <a:pt x="1776" y="1240"/>
                      </a:lnTo>
                      <a:lnTo>
                        <a:pt x="1846" y="1255"/>
                      </a:lnTo>
                      <a:lnTo>
                        <a:pt x="1716" y="1504"/>
                      </a:lnTo>
                      <a:lnTo>
                        <a:pt x="1630" y="1579"/>
                      </a:lnTo>
                      <a:lnTo>
                        <a:pt x="1546" y="1602"/>
                      </a:lnTo>
                      <a:lnTo>
                        <a:pt x="1540" y="1603"/>
                      </a:lnTo>
                      <a:lnTo>
                        <a:pt x="1518" y="1589"/>
                      </a:lnTo>
                      <a:lnTo>
                        <a:pt x="1498" y="1629"/>
                      </a:lnTo>
                      <a:lnTo>
                        <a:pt x="1399" y="1654"/>
                      </a:lnTo>
                      <a:lnTo>
                        <a:pt x="1390" y="1707"/>
                      </a:lnTo>
                      <a:lnTo>
                        <a:pt x="1373" y="1643"/>
                      </a:lnTo>
                      <a:lnTo>
                        <a:pt x="1306" y="1648"/>
                      </a:lnTo>
                      <a:lnTo>
                        <a:pt x="1204" y="1572"/>
                      </a:lnTo>
                      <a:lnTo>
                        <a:pt x="1089" y="1606"/>
                      </a:lnTo>
                      <a:lnTo>
                        <a:pt x="1066" y="1607"/>
                      </a:lnTo>
                      <a:lnTo>
                        <a:pt x="1068" y="1654"/>
                      </a:lnTo>
                      <a:lnTo>
                        <a:pt x="1052" y="1642"/>
                      </a:lnTo>
                      <a:lnTo>
                        <a:pt x="980" y="1618"/>
                      </a:lnTo>
                      <a:lnTo>
                        <a:pt x="956" y="1530"/>
                      </a:lnTo>
                      <a:lnTo>
                        <a:pt x="911" y="1541"/>
                      </a:lnTo>
                      <a:lnTo>
                        <a:pt x="954" y="1411"/>
                      </a:lnTo>
                      <a:lnTo>
                        <a:pt x="954" y="1367"/>
                      </a:lnTo>
                      <a:lnTo>
                        <a:pt x="903" y="1340"/>
                      </a:lnTo>
                      <a:lnTo>
                        <a:pt x="864" y="1322"/>
                      </a:lnTo>
                      <a:lnTo>
                        <a:pt x="852" y="1273"/>
                      </a:lnTo>
                      <a:lnTo>
                        <a:pt x="691" y="1354"/>
                      </a:lnTo>
                      <a:lnTo>
                        <a:pt x="619" y="1332"/>
                      </a:lnTo>
                      <a:lnTo>
                        <a:pt x="579" y="1378"/>
                      </a:lnTo>
                      <a:lnTo>
                        <a:pt x="574" y="1345"/>
                      </a:lnTo>
                      <a:lnTo>
                        <a:pt x="549" y="1353"/>
                      </a:lnTo>
                      <a:lnTo>
                        <a:pt x="467" y="1353"/>
                      </a:lnTo>
                      <a:lnTo>
                        <a:pt x="402" y="1282"/>
                      </a:lnTo>
                      <a:lnTo>
                        <a:pt x="283" y="1236"/>
                      </a:lnTo>
                      <a:lnTo>
                        <a:pt x="201" y="1205"/>
                      </a:lnTo>
                      <a:lnTo>
                        <a:pt x="184" y="1128"/>
                      </a:lnTo>
                      <a:lnTo>
                        <a:pt x="223" y="1119"/>
                      </a:lnTo>
                      <a:lnTo>
                        <a:pt x="199" y="1056"/>
                      </a:lnTo>
                      <a:lnTo>
                        <a:pt x="252" y="983"/>
                      </a:lnTo>
                      <a:lnTo>
                        <a:pt x="212" y="958"/>
                      </a:lnTo>
                      <a:lnTo>
                        <a:pt x="150" y="985"/>
                      </a:lnTo>
                      <a:lnTo>
                        <a:pt x="38" y="901"/>
                      </a:lnTo>
                      <a:lnTo>
                        <a:pt x="42" y="890"/>
                      </a:lnTo>
                      <a:lnTo>
                        <a:pt x="42" y="830"/>
                      </a:lnTo>
                      <a:lnTo>
                        <a:pt x="0" y="812"/>
                      </a:lnTo>
                      <a:close/>
                    </a:path>
                  </a:pathLst>
                </a:custGeom>
                <a:grpFill/>
                <a:ln w="6350">
                  <a:solidFill>
                    <a:schemeClr val="tx1">
                      <a:lumMod val="50000"/>
                      <a:lumOff val="50000"/>
                    </a:schemeClr>
                  </a:solidFill>
                  <a:round/>
                  <a:headEnd/>
                  <a:tailEnd/>
                </a:ln>
              </p:spPr>
              <p:txBody>
                <a:bodyPr/>
                <a:lstStyle/>
                <a:p>
                  <a:pPr defTabSz="914087">
                    <a:defRPr/>
                  </a:pPr>
                  <a:endParaRPr lang="en-US" sz="1200" kern="0">
                    <a:latin typeface="Arial" pitchFamily="34" charset="0"/>
                    <a:ea typeface="微软雅黑" pitchFamily="34" charset="-122"/>
                    <a:cs typeface="Arial" pitchFamily="34" charset="0"/>
                  </a:endParaRPr>
                </a:p>
              </p:txBody>
            </p:sp>
            <p:sp>
              <p:nvSpPr>
                <p:cNvPr id="131" name="Freeform 335">
                  <a:extLst>
                    <a:ext uri="{FF2B5EF4-FFF2-40B4-BE49-F238E27FC236}">
                      <a16:creationId xmlns:a16="http://schemas.microsoft.com/office/drawing/2014/main" id="{37430446-E608-5748-B017-502EC5AEDB56}"/>
                    </a:ext>
                  </a:extLst>
                </p:cNvPr>
                <p:cNvSpPr>
                  <a:spLocks/>
                </p:cNvSpPr>
                <p:nvPr/>
              </p:nvSpPr>
              <p:spPr bwMode="auto">
                <a:xfrm>
                  <a:off x="2931" y="2830"/>
                  <a:ext cx="24" cy="22"/>
                </a:xfrm>
                <a:custGeom>
                  <a:avLst/>
                  <a:gdLst>
                    <a:gd name="T0" fmla="*/ 0 w 84"/>
                    <a:gd name="T1" fmla="*/ 1 h 80"/>
                    <a:gd name="T2" fmla="*/ 1 w 84"/>
                    <a:gd name="T3" fmla="*/ 0 h 80"/>
                    <a:gd name="T4" fmla="*/ 2 w 84"/>
                    <a:gd name="T5" fmla="*/ 0 h 80"/>
                    <a:gd name="T6" fmla="*/ 1 w 84"/>
                    <a:gd name="T7" fmla="*/ 2 h 80"/>
                    <a:gd name="T8" fmla="*/ 0 w 84"/>
                    <a:gd name="T9" fmla="*/ 1 h 80"/>
                    <a:gd name="T10" fmla="*/ 0 60000 65536"/>
                    <a:gd name="T11" fmla="*/ 0 60000 65536"/>
                    <a:gd name="T12" fmla="*/ 0 60000 65536"/>
                    <a:gd name="T13" fmla="*/ 0 60000 65536"/>
                    <a:gd name="T14" fmla="*/ 0 60000 65536"/>
                    <a:gd name="T15" fmla="*/ 0 w 84"/>
                    <a:gd name="T16" fmla="*/ 0 h 80"/>
                    <a:gd name="T17" fmla="*/ 84 w 84"/>
                    <a:gd name="T18" fmla="*/ 80 h 80"/>
                  </a:gdLst>
                  <a:ahLst/>
                  <a:cxnLst>
                    <a:cxn ang="T10">
                      <a:pos x="T0" y="T1"/>
                    </a:cxn>
                    <a:cxn ang="T11">
                      <a:pos x="T2" y="T3"/>
                    </a:cxn>
                    <a:cxn ang="T12">
                      <a:pos x="T4" y="T5"/>
                    </a:cxn>
                    <a:cxn ang="T13">
                      <a:pos x="T6" y="T7"/>
                    </a:cxn>
                    <a:cxn ang="T14">
                      <a:pos x="T8" y="T9"/>
                    </a:cxn>
                  </a:cxnLst>
                  <a:rect l="T15" t="T16" r="T17" b="T18"/>
                  <a:pathLst>
                    <a:path w="84" h="80">
                      <a:moveTo>
                        <a:pt x="0" y="65"/>
                      </a:moveTo>
                      <a:lnTo>
                        <a:pt x="27" y="0"/>
                      </a:lnTo>
                      <a:lnTo>
                        <a:pt x="84" y="15"/>
                      </a:lnTo>
                      <a:lnTo>
                        <a:pt x="38" y="80"/>
                      </a:lnTo>
                      <a:lnTo>
                        <a:pt x="0" y="65"/>
                      </a:lnTo>
                      <a:close/>
                    </a:path>
                  </a:pathLst>
                </a:custGeom>
                <a:grpFill/>
                <a:ln w="6350">
                  <a:solidFill>
                    <a:schemeClr val="tx1">
                      <a:lumMod val="50000"/>
                      <a:lumOff val="50000"/>
                    </a:schemeClr>
                  </a:solidFill>
                  <a:round/>
                  <a:headEnd/>
                  <a:tailEnd/>
                </a:ln>
              </p:spPr>
              <p:txBody>
                <a:bodyPr/>
                <a:lstStyle/>
                <a:p>
                  <a:pPr defTabSz="914087">
                    <a:defRPr/>
                  </a:pPr>
                  <a:endParaRPr lang="en-US" sz="1200" kern="0">
                    <a:latin typeface="Arial" pitchFamily="34" charset="0"/>
                    <a:ea typeface="微软雅黑" pitchFamily="34" charset="-122"/>
                    <a:cs typeface="Arial" pitchFamily="34" charset="0"/>
                  </a:endParaRPr>
                </a:p>
              </p:txBody>
            </p:sp>
            <p:sp>
              <p:nvSpPr>
                <p:cNvPr id="132" name="Freeform 336">
                  <a:extLst>
                    <a:ext uri="{FF2B5EF4-FFF2-40B4-BE49-F238E27FC236}">
                      <a16:creationId xmlns:a16="http://schemas.microsoft.com/office/drawing/2014/main" id="{D5448C61-2BC0-6C4E-85EE-DF6F00B6CEF6}"/>
                    </a:ext>
                  </a:extLst>
                </p:cNvPr>
                <p:cNvSpPr>
                  <a:spLocks/>
                </p:cNvSpPr>
                <p:nvPr/>
              </p:nvSpPr>
              <p:spPr bwMode="auto">
                <a:xfrm>
                  <a:off x="3054" y="2763"/>
                  <a:ext cx="19" cy="41"/>
                </a:xfrm>
                <a:custGeom>
                  <a:avLst/>
                  <a:gdLst>
                    <a:gd name="T0" fmla="*/ 0 w 67"/>
                    <a:gd name="T1" fmla="*/ 1 h 144"/>
                    <a:gd name="T2" fmla="*/ 1 w 67"/>
                    <a:gd name="T3" fmla="*/ 3 h 144"/>
                    <a:gd name="T4" fmla="*/ 1 w 67"/>
                    <a:gd name="T5" fmla="*/ 0 h 144"/>
                    <a:gd name="T6" fmla="*/ 1 w 67"/>
                    <a:gd name="T7" fmla="*/ 0 h 144"/>
                    <a:gd name="T8" fmla="*/ 0 w 67"/>
                    <a:gd name="T9" fmla="*/ 1 h 144"/>
                    <a:gd name="T10" fmla="*/ 0 60000 65536"/>
                    <a:gd name="T11" fmla="*/ 0 60000 65536"/>
                    <a:gd name="T12" fmla="*/ 0 60000 65536"/>
                    <a:gd name="T13" fmla="*/ 0 60000 65536"/>
                    <a:gd name="T14" fmla="*/ 0 60000 65536"/>
                    <a:gd name="T15" fmla="*/ 0 w 67"/>
                    <a:gd name="T16" fmla="*/ 0 h 144"/>
                    <a:gd name="T17" fmla="*/ 67 w 67"/>
                    <a:gd name="T18" fmla="*/ 144 h 144"/>
                  </a:gdLst>
                  <a:ahLst/>
                  <a:cxnLst>
                    <a:cxn ang="T10">
                      <a:pos x="T0" y="T1"/>
                    </a:cxn>
                    <a:cxn ang="T11">
                      <a:pos x="T2" y="T3"/>
                    </a:cxn>
                    <a:cxn ang="T12">
                      <a:pos x="T4" y="T5"/>
                    </a:cxn>
                    <a:cxn ang="T13">
                      <a:pos x="T6" y="T7"/>
                    </a:cxn>
                    <a:cxn ang="T14">
                      <a:pos x="T8" y="T9"/>
                    </a:cxn>
                  </a:cxnLst>
                  <a:rect l="T15" t="T16" r="T17" b="T18"/>
                  <a:pathLst>
                    <a:path w="67" h="144">
                      <a:moveTo>
                        <a:pt x="0" y="60"/>
                      </a:moveTo>
                      <a:lnTo>
                        <a:pt x="28" y="144"/>
                      </a:lnTo>
                      <a:lnTo>
                        <a:pt x="67" y="0"/>
                      </a:lnTo>
                      <a:lnTo>
                        <a:pt x="33" y="2"/>
                      </a:lnTo>
                      <a:lnTo>
                        <a:pt x="0" y="60"/>
                      </a:lnTo>
                      <a:close/>
                    </a:path>
                  </a:pathLst>
                </a:custGeom>
                <a:grpFill/>
                <a:ln w="6350">
                  <a:solidFill>
                    <a:schemeClr val="tx1">
                      <a:lumMod val="50000"/>
                      <a:lumOff val="50000"/>
                    </a:schemeClr>
                  </a:solidFill>
                  <a:round/>
                  <a:headEnd/>
                  <a:tailEnd/>
                </a:ln>
              </p:spPr>
              <p:txBody>
                <a:bodyPr/>
                <a:lstStyle/>
                <a:p>
                  <a:pPr defTabSz="914087">
                    <a:defRPr/>
                  </a:pPr>
                  <a:endParaRPr lang="en-US" sz="1200" kern="0">
                    <a:latin typeface="Arial" pitchFamily="34" charset="0"/>
                    <a:ea typeface="微软雅黑" pitchFamily="34" charset="-122"/>
                    <a:cs typeface="Arial" pitchFamily="34" charset="0"/>
                  </a:endParaRPr>
                </a:p>
              </p:txBody>
            </p:sp>
            <p:sp>
              <p:nvSpPr>
                <p:cNvPr id="133" name="Freeform 337">
                  <a:extLst>
                    <a:ext uri="{FF2B5EF4-FFF2-40B4-BE49-F238E27FC236}">
                      <a16:creationId xmlns:a16="http://schemas.microsoft.com/office/drawing/2014/main" id="{F37071C0-D9DD-0A44-A306-12CB946109E5}"/>
                    </a:ext>
                  </a:extLst>
                </p:cNvPr>
                <p:cNvSpPr>
                  <a:spLocks/>
                </p:cNvSpPr>
                <p:nvPr/>
              </p:nvSpPr>
              <p:spPr bwMode="auto">
                <a:xfrm>
                  <a:off x="1875" y="2380"/>
                  <a:ext cx="116" cy="54"/>
                </a:xfrm>
                <a:custGeom>
                  <a:avLst/>
                  <a:gdLst>
                    <a:gd name="T0" fmla="*/ 0 w 403"/>
                    <a:gd name="T1" fmla="*/ 1 h 190"/>
                    <a:gd name="T2" fmla="*/ 2 w 403"/>
                    <a:gd name="T3" fmla="*/ 3 h 190"/>
                    <a:gd name="T4" fmla="*/ 4 w 403"/>
                    <a:gd name="T5" fmla="*/ 3 h 190"/>
                    <a:gd name="T6" fmla="*/ 5 w 403"/>
                    <a:gd name="T7" fmla="*/ 4 h 190"/>
                    <a:gd name="T8" fmla="*/ 6 w 403"/>
                    <a:gd name="T9" fmla="*/ 4 h 190"/>
                    <a:gd name="T10" fmla="*/ 8 w 403"/>
                    <a:gd name="T11" fmla="*/ 3 h 190"/>
                    <a:gd name="T12" fmla="*/ 9 w 403"/>
                    <a:gd name="T13" fmla="*/ 4 h 190"/>
                    <a:gd name="T14" fmla="*/ 9 w 403"/>
                    <a:gd name="T15" fmla="*/ 3 h 190"/>
                    <a:gd name="T16" fmla="*/ 7 w 403"/>
                    <a:gd name="T17" fmla="*/ 3 h 190"/>
                    <a:gd name="T18" fmla="*/ 3 w 403"/>
                    <a:gd name="T19" fmla="*/ 0 h 190"/>
                    <a:gd name="T20" fmla="*/ 2 w 403"/>
                    <a:gd name="T21" fmla="*/ 0 h 190"/>
                    <a:gd name="T22" fmla="*/ 0 w 403"/>
                    <a:gd name="T23" fmla="*/ 1 h 19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03"/>
                    <a:gd name="T37" fmla="*/ 0 h 190"/>
                    <a:gd name="T38" fmla="*/ 403 w 403"/>
                    <a:gd name="T39" fmla="*/ 190 h 19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03" h="190">
                      <a:moveTo>
                        <a:pt x="0" y="47"/>
                      </a:moveTo>
                      <a:lnTo>
                        <a:pt x="72" y="135"/>
                      </a:lnTo>
                      <a:lnTo>
                        <a:pt x="184" y="134"/>
                      </a:lnTo>
                      <a:lnTo>
                        <a:pt x="201" y="171"/>
                      </a:lnTo>
                      <a:lnTo>
                        <a:pt x="251" y="190"/>
                      </a:lnTo>
                      <a:lnTo>
                        <a:pt x="340" y="146"/>
                      </a:lnTo>
                      <a:lnTo>
                        <a:pt x="392" y="155"/>
                      </a:lnTo>
                      <a:lnTo>
                        <a:pt x="403" y="117"/>
                      </a:lnTo>
                      <a:lnTo>
                        <a:pt x="306" y="106"/>
                      </a:lnTo>
                      <a:lnTo>
                        <a:pt x="110" y="17"/>
                      </a:lnTo>
                      <a:lnTo>
                        <a:pt x="87" y="0"/>
                      </a:lnTo>
                      <a:lnTo>
                        <a:pt x="0" y="47"/>
                      </a:lnTo>
                      <a:close/>
                    </a:path>
                  </a:pathLst>
                </a:custGeom>
                <a:grpFill/>
                <a:ln w="6350">
                  <a:solidFill>
                    <a:schemeClr val="tx1">
                      <a:lumMod val="50000"/>
                      <a:lumOff val="50000"/>
                    </a:schemeClr>
                  </a:solidFill>
                  <a:round/>
                  <a:headEnd/>
                  <a:tailEnd/>
                </a:ln>
              </p:spPr>
              <p:txBody>
                <a:bodyPr/>
                <a:lstStyle/>
                <a:p>
                  <a:pPr defTabSz="914087">
                    <a:defRPr/>
                  </a:pPr>
                  <a:endParaRPr lang="en-US" sz="1200" kern="0">
                    <a:latin typeface="Arial" pitchFamily="34" charset="0"/>
                    <a:ea typeface="微软雅黑" pitchFamily="34" charset="-122"/>
                    <a:cs typeface="Arial" pitchFamily="34" charset="0"/>
                  </a:endParaRPr>
                </a:p>
              </p:txBody>
            </p:sp>
            <p:sp>
              <p:nvSpPr>
                <p:cNvPr id="134" name="Freeform 338">
                  <a:extLst>
                    <a:ext uri="{FF2B5EF4-FFF2-40B4-BE49-F238E27FC236}">
                      <a16:creationId xmlns:a16="http://schemas.microsoft.com/office/drawing/2014/main" id="{5676DE1E-758C-AA45-89B7-41086D45887D}"/>
                    </a:ext>
                  </a:extLst>
                </p:cNvPr>
                <p:cNvSpPr>
                  <a:spLocks/>
                </p:cNvSpPr>
                <p:nvPr/>
              </p:nvSpPr>
              <p:spPr bwMode="auto">
                <a:xfrm>
                  <a:off x="1835" y="2266"/>
                  <a:ext cx="29" cy="50"/>
                </a:xfrm>
                <a:custGeom>
                  <a:avLst/>
                  <a:gdLst>
                    <a:gd name="T0" fmla="*/ 0 w 100"/>
                    <a:gd name="T1" fmla="*/ 3 h 175"/>
                    <a:gd name="T2" fmla="*/ 0 w 100"/>
                    <a:gd name="T3" fmla="*/ 1 h 175"/>
                    <a:gd name="T4" fmla="*/ 2 w 100"/>
                    <a:gd name="T5" fmla="*/ 0 h 175"/>
                    <a:gd name="T6" fmla="*/ 2 w 100"/>
                    <a:gd name="T7" fmla="*/ 2 h 175"/>
                    <a:gd name="T8" fmla="*/ 2 w 100"/>
                    <a:gd name="T9" fmla="*/ 2 h 175"/>
                    <a:gd name="T10" fmla="*/ 1 w 100"/>
                    <a:gd name="T11" fmla="*/ 3 h 175"/>
                    <a:gd name="T12" fmla="*/ 1 w 100"/>
                    <a:gd name="T13" fmla="*/ 4 h 175"/>
                    <a:gd name="T14" fmla="*/ 0 w 100"/>
                    <a:gd name="T15" fmla="*/ 4 h 175"/>
                    <a:gd name="T16" fmla="*/ 0 w 100"/>
                    <a:gd name="T17" fmla="*/ 3 h 17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00"/>
                    <a:gd name="T28" fmla="*/ 0 h 175"/>
                    <a:gd name="T29" fmla="*/ 100 w 100"/>
                    <a:gd name="T30" fmla="*/ 175 h 17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00" h="175">
                      <a:moveTo>
                        <a:pt x="0" y="133"/>
                      </a:moveTo>
                      <a:lnTo>
                        <a:pt x="6" y="47"/>
                      </a:lnTo>
                      <a:lnTo>
                        <a:pt x="87" y="0"/>
                      </a:lnTo>
                      <a:lnTo>
                        <a:pt x="72" y="69"/>
                      </a:lnTo>
                      <a:lnTo>
                        <a:pt x="100" y="89"/>
                      </a:lnTo>
                      <a:lnTo>
                        <a:pt x="48" y="127"/>
                      </a:lnTo>
                      <a:lnTo>
                        <a:pt x="46" y="175"/>
                      </a:lnTo>
                      <a:lnTo>
                        <a:pt x="16" y="175"/>
                      </a:lnTo>
                      <a:lnTo>
                        <a:pt x="0" y="133"/>
                      </a:lnTo>
                      <a:close/>
                    </a:path>
                  </a:pathLst>
                </a:custGeom>
                <a:grpFill/>
                <a:ln w="6350">
                  <a:solidFill>
                    <a:schemeClr val="tx1">
                      <a:lumMod val="50000"/>
                      <a:lumOff val="50000"/>
                    </a:schemeClr>
                  </a:solidFill>
                  <a:round/>
                  <a:headEnd/>
                  <a:tailEnd/>
                </a:ln>
              </p:spPr>
              <p:txBody>
                <a:bodyPr/>
                <a:lstStyle/>
                <a:p>
                  <a:pPr defTabSz="914087">
                    <a:defRPr/>
                  </a:pPr>
                  <a:endParaRPr lang="en-US" sz="1200" kern="0">
                    <a:latin typeface="Arial" pitchFamily="34" charset="0"/>
                    <a:ea typeface="微软雅黑" pitchFamily="34" charset="-122"/>
                    <a:cs typeface="Arial" pitchFamily="34" charset="0"/>
                  </a:endParaRPr>
                </a:p>
              </p:txBody>
            </p:sp>
            <p:sp>
              <p:nvSpPr>
                <p:cNvPr id="135" name="Freeform 339">
                  <a:extLst>
                    <a:ext uri="{FF2B5EF4-FFF2-40B4-BE49-F238E27FC236}">
                      <a16:creationId xmlns:a16="http://schemas.microsoft.com/office/drawing/2014/main" id="{2EFEA9A1-232C-564C-972D-6BE22E06AE47}"/>
                    </a:ext>
                  </a:extLst>
                </p:cNvPr>
                <p:cNvSpPr>
                  <a:spLocks/>
                </p:cNvSpPr>
                <p:nvPr/>
              </p:nvSpPr>
              <p:spPr bwMode="auto">
                <a:xfrm>
                  <a:off x="1854" y="2304"/>
                  <a:ext cx="10" cy="6"/>
                </a:xfrm>
                <a:custGeom>
                  <a:avLst/>
                  <a:gdLst>
                    <a:gd name="T0" fmla="*/ 0 w 36"/>
                    <a:gd name="T1" fmla="*/ 1 h 22"/>
                    <a:gd name="T2" fmla="*/ 1 w 36"/>
                    <a:gd name="T3" fmla="*/ 0 h 22"/>
                    <a:gd name="T4" fmla="*/ 1 w 36"/>
                    <a:gd name="T5" fmla="*/ 0 h 22"/>
                    <a:gd name="T6" fmla="*/ 0 w 36"/>
                    <a:gd name="T7" fmla="*/ 1 h 22"/>
                    <a:gd name="T8" fmla="*/ 0 60000 65536"/>
                    <a:gd name="T9" fmla="*/ 0 60000 65536"/>
                    <a:gd name="T10" fmla="*/ 0 60000 65536"/>
                    <a:gd name="T11" fmla="*/ 0 60000 65536"/>
                    <a:gd name="T12" fmla="*/ 0 w 36"/>
                    <a:gd name="T13" fmla="*/ 0 h 22"/>
                    <a:gd name="T14" fmla="*/ 36 w 36"/>
                    <a:gd name="T15" fmla="*/ 22 h 22"/>
                  </a:gdLst>
                  <a:ahLst/>
                  <a:cxnLst>
                    <a:cxn ang="T8">
                      <a:pos x="T0" y="T1"/>
                    </a:cxn>
                    <a:cxn ang="T9">
                      <a:pos x="T2" y="T3"/>
                    </a:cxn>
                    <a:cxn ang="T10">
                      <a:pos x="T4" y="T5"/>
                    </a:cxn>
                    <a:cxn ang="T11">
                      <a:pos x="T6" y="T7"/>
                    </a:cxn>
                  </a:cxnLst>
                  <a:rect l="T12" t="T13" r="T14" b="T15"/>
                  <a:pathLst>
                    <a:path w="36" h="22">
                      <a:moveTo>
                        <a:pt x="0" y="22"/>
                      </a:moveTo>
                      <a:lnTo>
                        <a:pt x="30" y="0"/>
                      </a:lnTo>
                      <a:lnTo>
                        <a:pt x="36" y="14"/>
                      </a:lnTo>
                      <a:lnTo>
                        <a:pt x="0" y="22"/>
                      </a:lnTo>
                      <a:close/>
                    </a:path>
                  </a:pathLst>
                </a:custGeom>
                <a:grpFill/>
                <a:ln w="6350">
                  <a:solidFill>
                    <a:schemeClr val="tx1">
                      <a:lumMod val="50000"/>
                      <a:lumOff val="50000"/>
                    </a:schemeClr>
                  </a:solidFill>
                  <a:round/>
                  <a:headEnd/>
                  <a:tailEnd/>
                </a:ln>
              </p:spPr>
              <p:txBody>
                <a:bodyPr/>
                <a:lstStyle/>
                <a:p>
                  <a:pPr defTabSz="914087">
                    <a:defRPr/>
                  </a:pPr>
                  <a:endParaRPr lang="en-US" sz="1200" kern="0">
                    <a:latin typeface="Arial" pitchFamily="34" charset="0"/>
                    <a:ea typeface="微软雅黑" pitchFamily="34" charset="-122"/>
                    <a:cs typeface="Arial" pitchFamily="34" charset="0"/>
                  </a:endParaRPr>
                </a:p>
              </p:txBody>
            </p:sp>
            <p:sp>
              <p:nvSpPr>
                <p:cNvPr id="136" name="Freeform 340">
                  <a:extLst>
                    <a:ext uri="{FF2B5EF4-FFF2-40B4-BE49-F238E27FC236}">
                      <a16:creationId xmlns:a16="http://schemas.microsoft.com/office/drawing/2014/main" id="{F88759EE-F2B4-3144-819A-9EA9EA580D67}"/>
                    </a:ext>
                  </a:extLst>
                </p:cNvPr>
                <p:cNvSpPr>
                  <a:spLocks/>
                </p:cNvSpPr>
                <p:nvPr/>
              </p:nvSpPr>
              <p:spPr bwMode="auto">
                <a:xfrm>
                  <a:off x="1868" y="2293"/>
                  <a:ext cx="17" cy="21"/>
                </a:xfrm>
                <a:custGeom>
                  <a:avLst/>
                  <a:gdLst>
                    <a:gd name="T0" fmla="*/ 0 w 61"/>
                    <a:gd name="T1" fmla="*/ 1 h 74"/>
                    <a:gd name="T2" fmla="*/ 1 w 61"/>
                    <a:gd name="T3" fmla="*/ 2 h 74"/>
                    <a:gd name="T4" fmla="*/ 1 w 61"/>
                    <a:gd name="T5" fmla="*/ 1 h 74"/>
                    <a:gd name="T6" fmla="*/ 1 w 61"/>
                    <a:gd name="T7" fmla="*/ 0 h 74"/>
                    <a:gd name="T8" fmla="*/ 0 w 61"/>
                    <a:gd name="T9" fmla="*/ 1 h 74"/>
                    <a:gd name="T10" fmla="*/ 0 60000 65536"/>
                    <a:gd name="T11" fmla="*/ 0 60000 65536"/>
                    <a:gd name="T12" fmla="*/ 0 60000 65536"/>
                    <a:gd name="T13" fmla="*/ 0 60000 65536"/>
                    <a:gd name="T14" fmla="*/ 0 60000 65536"/>
                    <a:gd name="T15" fmla="*/ 0 w 61"/>
                    <a:gd name="T16" fmla="*/ 0 h 74"/>
                    <a:gd name="T17" fmla="*/ 61 w 61"/>
                    <a:gd name="T18" fmla="*/ 74 h 74"/>
                  </a:gdLst>
                  <a:ahLst/>
                  <a:cxnLst>
                    <a:cxn ang="T10">
                      <a:pos x="T0" y="T1"/>
                    </a:cxn>
                    <a:cxn ang="T11">
                      <a:pos x="T2" y="T3"/>
                    </a:cxn>
                    <a:cxn ang="T12">
                      <a:pos x="T4" y="T5"/>
                    </a:cxn>
                    <a:cxn ang="T13">
                      <a:pos x="T6" y="T7"/>
                    </a:cxn>
                    <a:cxn ang="T14">
                      <a:pos x="T8" y="T9"/>
                    </a:cxn>
                  </a:cxnLst>
                  <a:rect l="T15" t="T16" r="T17" b="T18"/>
                  <a:pathLst>
                    <a:path w="61" h="74">
                      <a:moveTo>
                        <a:pt x="0" y="39"/>
                      </a:moveTo>
                      <a:lnTo>
                        <a:pt x="48" y="74"/>
                      </a:lnTo>
                      <a:lnTo>
                        <a:pt x="61" y="38"/>
                      </a:lnTo>
                      <a:lnTo>
                        <a:pt x="52" y="0"/>
                      </a:lnTo>
                      <a:lnTo>
                        <a:pt x="0" y="39"/>
                      </a:lnTo>
                      <a:close/>
                    </a:path>
                  </a:pathLst>
                </a:custGeom>
                <a:grpFill/>
                <a:ln w="6350">
                  <a:solidFill>
                    <a:schemeClr val="tx1">
                      <a:lumMod val="50000"/>
                      <a:lumOff val="50000"/>
                    </a:schemeClr>
                  </a:solidFill>
                  <a:round/>
                  <a:headEnd/>
                  <a:tailEnd/>
                </a:ln>
              </p:spPr>
              <p:txBody>
                <a:bodyPr/>
                <a:lstStyle/>
                <a:p>
                  <a:pPr defTabSz="914087">
                    <a:defRPr/>
                  </a:pPr>
                  <a:endParaRPr lang="en-US" sz="1200" kern="0">
                    <a:latin typeface="Arial" pitchFamily="34" charset="0"/>
                    <a:ea typeface="微软雅黑" pitchFamily="34" charset="-122"/>
                    <a:cs typeface="Arial" pitchFamily="34" charset="0"/>
                  </a:endParaRPr>
                </a:p>
              </p:txBody>
            </p:sp>
            <p:sp>
              <p:nvSpPr>
                <p:cNvPr id="137" name="Freeform 341">
                  <a:extLst>
                    <a:ext uri="{FF2B5EF4-FFF2-40B4-BE49-F238E27FC236}">
                      <a16:creationId xmlns:a16="http://schemas.microsoft.com/office/drawing/2014/main" id="{0190396A-EA2C-D64E-992B-B2263D8384C8}"/>
                    </a:ext>
                  </a:extLst>
                </p:cNvPr>
                <p:cNvSpPr>
                  <a:spLocks/>
                </p:cNvSpPr>
                <p:nvPr/>
              </p:nvSpPr>
              <p:spPr bwMode="auto">
                <a:xfrm>
                  <a:off x="1970" y="2019"/>
                  <a:ext cx="119" cy="207"/>
                </a:xfrm>
                <a:custGeom>
                  <a:avLst/>
                  <a:gdLst>
                    <a:gd name="T0" fmla="*/ 0 w 416"/>
                    <a:gd name="T1" fmla="*/ 2 h 726"/>
                    <a:gd name="T2" fmla="*/ 1 w 416"/>
                    <a:gd name="T3" fmla="*/ 1 h 726"/>
                    <a:gd name="T4" fmla="*/ 2 w 416"/>
                    <a:gd name="T5" fmla="*/ 2 h 726"/>
                    <a:gd name="T6" fmla="*/ 3 w 416"/>
                    <a:gd name="T7" fmla="*/ 3 h 726"/>
                    <a:gd name="T8" fmla="*/ 5 w 416"/>
                    <a:gd name="T9" fmla="*/ 2 h 726"/>
                    <a:gd name="T10" fmla="*/ 5 w 416"/>
                    <a:gd name="T11" fmla="*/ 0 h 726"/>
                    <a:gd name="T12" fmla="*/ 7 w 416"/>
                    <a:gd name="T13" fmla="*/ 0 h 726"/>
                    <a:gd name="T14" fmla="*/ 8 w 416"/>
                    <a:gd name="T15" fmla="*/ 1 h 726"/>
                    <a:gd name="T16" fmla="*/ 7 w 416"/>
                    <a:gd name="T17" fmla="*/ 2 h 726"/>
                    <a:gd name="T18" fmla="*/ 7 w 416"/>
                    <a:gd name="T19" fmla="*/ 3 h 726"/>
                    <a:gd name="T20" fmla="*/ 9 w 416"/>
                    <a:gd name="T21" fmla="*/ 4 h 726"/>
                    <a:gd name="T22" fmla="*/ 8 w 416"/>
                    <a:gd name="T23" fmla="*/ 5 h 726"/>
                    <a:gd name="T24" fmla="*/ 9 w 416"/>
                    <a:gd name="T25" fmla="*/ 7 h 726"/>
                    <a:gd name="T26" fmla="*/ 8 w 416"/>
                    <a:gd name="T27" fmla="*/ 9 h 726"/>
                    <a:gd name="T28" fmla="*/ 10 w 416"/>
                    <a:gd name="T29" fmla="*/ 13 h 726"/>
                    <a:gd name="T30" fmla="*/ 6 w 416"/>
                    <a:gd name="T31" fmla="*/ 16 h 726"/>
                    <a:gd name="T32" fmla="*/ 2 w 416"/>
                    <a:gd name="T33" fmla="*/ 17 h 726"/>
                    <a:gd name="T34" fmla="*/ 2 w 416"/>
                    <a:gd name="T35" fmla="*/ 16 h 726"/>
                    <a:gd name="T36" fmla="*/ 1 w 416"/>
                    <a:gd name="T37" fmla="*/ 16 h 726"/>
                    <a:gd name="T38" fmla="*/ 1 w 416"/>
                    <a:gd name="T39" fmla="*/ 12 h 726"/>
                    <a:gd name="T40" fmla="*/ 4 w 416"/>
                    <a:gd name="T41" fmla="*/ 9 h 726"/>
                    <a:gd name="T42" fmla="*/ 3 w 416"/>
                    <a:gd name="T43" fmla="*/ 7 h 726"/>
                    <a:gd name="T44" fmla="*/ 3 w 416"/>
                    <a:gd name="T45" fmla="*/ 4 h 726"/>
                    <a:gd name="T46" fmla="*/ 0 w 416"/>
                    <a:gd name="T47" fmla="*/ 2 h 72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416"/>
                    <a:gd name="T73" fmla="*/ 0 h 726"/>
                    <a:gd name="T74" fmla="*/ 416 w 416"/>
                    <a:gd name="T75" fmla="*/ 726 h 72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416" h="726">
                      <a:moveTo>
                        <a:pt x="0" y="76"/>
                      </a:moveTo>
                      <a:lnTo>
                        <a:pt x="27" y="55"/>
                      </a:lnTo>
                      <a:lnTo>
                        <a:pt x="72" y="97"/>
                      </a:lnTo>
                      <a:lnTo>
                        <a:pt x="151" y="105"/>
                      </a:lnTo>
                      <a:lnTo>
                        <a:pt x="196" y="79"/>
                      </a:lnTo>
                      <a:lnTo>
                        <a:pt x="208" y="17"/>
                      </a:lnTo>
                      <a:lnTo>
                        <a:pt x="284" y="0"/>
                      </a:lnTo>
                      <a:lnTo>
                        <a:pt x="324" y="25"/>
                      </a:lnTo>
                      <a:lnTo>
                        <a:pt x="319" y="76"/>
                      </a:lnTo>
                      <a:lnTo>
                        <a:pt x="303" y="126"/>
                      </a:lnTo>
                      <a:lnTo>
                        <a:pt x="362" y="190"/>
                      </a:lnTo>
                      <a:lnTo>
                        <a:pt x="325" y="236"/>
                      </a:lnTo>
                      <a:lnTo>
                        <a:pt x="365" y="316"/>
                      </a:lnTo>
                      <a:lnTo>
                        <a:pt x="353" y="387"/>
                      </a:lnTo>
                      <a:lnTo>
                        <a:pt x="416" y="537"/>
                      </a:lnTo>
                      <a:lnTo>
                        <a:pt x="269" y="680"/>
                      </a:lnTo>
                      <a:lnTo>
                        <a:pt x="94" y="726"/>
                      </a:lnTo>
                      <a:lnTo>
                        <a:pt x="83" y="697"/>
                      </a:lnTo>
                      <a:lnTo>
                        <a:pt x="27" y="674"/>
                      </a:lnTo>
                      <a:lnTo>
                        <a:pt x="20" y="533"/>
                      </a:lnTo>
                      <a:lnTo>
                        <a:pt x="189" y="381"/>
                      </a:lnTo>
                      <a:lnTo>
                        <a:pt x="134" y="306"/>
                      </a:lnTo>
                      <a:lnTo>
                        <a:pt x="112" y="155"/>
                      </a:lnTo>
                      <a:lnTo>
                        <a:pt x="0" y="76"/>
                      </a:lnTo>
                      <a:close/>
                    </a:path>
                  </a:pathLst>
                </a:custGeom>
                <a:grpFill/>
                <a:ln w="6350">
                  <a:solidFill>
                    <a:schemeClr val="tx1">
                      <a:lumMod val="50000"/>
                      <a:lumOff val="50000"/>
                    </a:schemeClr>
                  </a:solidFill>
                  <a:round/>
                  <a:headEnd/>
                  <a:tailEnd/>
                </a:ln>
              </p:spPr>
              <p:txBody>
                <a:bodyPr/>
                <a:lstStyle/>
                <a:p>
                  <a:pPr defTabSz="914087">
                    <a:defRPr/>
                  </a:pPr>
                  <a:endParaRPr lang="en-US" sz="1200" kern="0">
                    <a:latin typeface="Arial" pitchFamily="34" charset="0"/>
                    <a:ea typeface="微软雅黑" pitchFamily="34" charset="-122"/>
                    <a:cs typeface="Arial" pitchFamily="34" charset="0"/>
                  </a:endParaRPr>
                </a:p>
              </p:txBody>
            </p:sp>
            <p:sp>
              <p:nvSpPr>
                <p:cNvPr id="138" name="Freeform 342">
                  <a:extLst>
                    <a:ext uri="{FF2B5EF4-FFF2-40B4-BE49-F238E27FC236}">
                      <a16:creationId xmlns:a16="http://schemas.microsoft.com/office/drawing/2014/main" id="{B0D1DF57-5DCF-7B4E-A99B-BCB9EFCB55B1}"/>
                    </a:ext>
                  </a:extLst>
                </p:cNvPr>
                <p:cNvSpPr>
                  <a:spLocks/>
                </p:cNvSpPr>
                <p:nvPr/>
              </p:nvSpPr>
              <p:spPr bwMode="auto">
                <a:xfrm>
                  <a:off x="1698" y="2380"/>
                  <a:ext cx="137" cy="138"/>
                </a:xfrm>
                <a:custGeom>
                  <a:avLst/>
                  <a:gdLst>
                    <a:gd name="T0" fmla="*/ 0 w 482"/>
                    <a:gd name="T1" fmla="*/ 3 h 484"/>
                    <a:gd name="T2" fmla="*/ 0 w 482"/>
                    <a:gd name="T3" fmla="*/ 4 h 484"/>
                    <a:gd name="T4" fmla="*/ 3 w 482"/>
                    <a:gd name="T5" fmla="*/ 5 h 484"/>
                    <a:gd name="T6" fmla="*/ 2 w 482"/>
                    <a:gd name="T7" fmla="*/ 6 h 484"/>
                    <a:gd name="T8" fmla="*/ 3 w 482"/>
                    <a:gd name="T9" fmla="*/ 6 h 484"/>
                    <a:gd name="T10" fmla="*/ 3 w 482"/>
                    <a:gd name="T11" fmla="*/ 8 h 484"/>
                    <a:gd name="T12" fmla="*/ 3 w 482"/>
                    <a:gd name="T13" fmla="*/ 10 h 484"/>
                    <a:gd name="T14" fmla="*/ 5 w 482"/>
                    <a:gd name="T15" fmla="*/ 11 h 484"/>
                    <a:gd name="T16" fmla="*/ 5 w 482"/>
                    <a:gd name="T17" fmla="*/ 11 h 484"/>
                    <a:gd name="T18" fmla="*/ 7 w 482"/>
                    <a:gd name="T19" fmla="*/ 11 h 484"/>
                    <a:gd name="T20" fmla="*/ 7 w 482"/>
                    <a:gd name="T21" fmla="*/ 10 h 484"/>
                    <a:gd name="T22" fmla="*/ 8 w 482"/>
                    <a:gd name="T23" fmla="*/ 10 h 484"/>
                    <a:gd name="T24" fmla="*/ 9 w 482"/>
                    <a:gd name="T25" fmla="*/ 10 h 484"/>
                    <a:gd name="T26" fmla="*/ 11 w 482"/>
                    <a:gd name="T27" fmla="*/ 9 h 484"/>
                    <a:gd name="T28" fmla="*/ 10 w 482"/>
                    <a:gd name="T29" fmla="*/ 8 h 484"/>
                    <a:gd name="T30" fmla="*/ 10 w 482"/>
                    <a:gd name="T31" fmla="*/ 7 h 484"/>
                    <a:gd name="T32" fmla="*/ 9 w 482"/>
                    <a:gd name="T33" fmla="*/ 6 h 484"/>
                    <a:gd name="T34" fmla="*/ 11 w 482"/>
                    <a:gd name="T35" fmla="*/ 5 h 484"/>
                    <a:gd name="T36" fmla="*/ 11 w 482"/>
                    <a:gd name="T37" fmla="*/ 3 h 484"/>
                    <a:gd name="T38" fmla="*/ 9 w 482"/>
                    <a:gd name="T39" fmla="*/ 2 h 484"/>
                    <a:gd name="T40" fmla="*/ 9 w 482"/>
                    <a:gd name="T41" fmla="*/ 2 h 484"/>
                    <a:gd name="T42" fmla="*/ 7 w 482"/>
                    <a:gd name="T43" fmla="*/ 0 h 484"/>
                    <a:gd name="T44" fmla="*/ 6 w 482"/>
                    <a:gd name="T45" fmla="*/ 0 h 484"/>
                    <a:gd name="T46" fmla="*/ 5 w 482"/>
                    <a:gd name="T47" fmla="*/ 2 h 484"/>
                    <a:gd name="T48" fmla="*/ 3 w 482"/>
                    <a:gd name="T49" fmla="*/ 2 h 484"/>
                    <a:gd name="T50" fmla="*/ 3 w 482"/>
                    <a:gd name="T51" fmla="*/ 3 h 484"/>
                    <a:gd name="T52" fmla="*/ 0 w 482"/>
                    <a:gd name="T53" fmla="*/ 3 h 484"/>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482"/>
                    <a:gd name="T82" fmla="*/ 0 h 484"/>
                    <a:gd name="T83" fmla="*/ 482 w 482"/>
                    <a:gd name="T84" fmla="*/ 484 h 484"/>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482" h="484">
                      <a:moveTo>
                        <a:pt x="0" y="147"/>
                      </a:moveTo>
                      <a:lnTo>
                        <a:pt x="15" y="189"/>
                      </a:lnTo>
                      <a:lnTo>
                        <a:pt x="115" y="219"/>
                      </a:lnTo>
                      <a:lnTo>
                        <a:pt x="96" y="242"/>
                      </a:lnTo>
                      <a:lnTo>
                        <a:pt x="135" y="275"/>
                      </a:lnTo>
                      <a:lnTo>
                        <a:pt x="150" y="327"/>
                      </a:lnTo>
                      <a:lnTo>
                        <a:pt x="107" y="430"/>
                      </a:lnTo>
                      <a:lnTo>
                        <a:pt x="228" y="472"/>
                      </a:lnTo>
                      <a:lnTo>
                        <a:pt x="240" y="477"/>
                      </a:lnTo>
                      <a:lnTo>
                        <a:pt x="297" y="484"/>
                      </a:lnTo>
                      <a:lnTo>
                        <a:pt x="297" y="444"/>
                      </a:lnTo>
                      <a:lnTo>
                        <a:pt x="330" y="421"/>
                      </a:lnTo>
                      <a:lnTo>
                        <a:pt x="408" y="448"/>
                      </a:lnTo>
                      <a:lnTo>
                        <a:pt x="456" y="407"/>
                      </a:lnTo>
                      <a:lnTo>
                        <a:pt x="430" y="348"/>
                      </a:lnTo>
                      <a:lnTo>
                        <a:pt x="441" y="293"/>
                      </a:lnTo>
                      <a:lnTo>
                        <a:pt x="402" y="261"/>
                      </a:lnTo>
                      <a:lnTo>
                        <a:pt x="456" y="195"/>
                      </a:lnTo>
                      <a:lnTo>
                        <a:pt x="482" y="123"/>
                      </a:lnTo>
                      <a:lnTo>
                        <a:pt x="410" y="92"/>
                      </a:lnTo>
                      <a:lnTo>
                        <a:pt x="392" y="84"/>
                      </a:lnTo>
                      <a:lnTo>
                        <a:pt x="280" y="0"/>
                      </a:lnTo>
                      <a:lnTo>
                        <a:pt x="244" y="15"/>
                      </a:lnTo>
                      <a:lnTo>
                        <a:pt x="197" y="96"/>
                      </a:lnTo>
                      <a:lnTo>
                        <a:pt x="104" y="81"/>
                      </a:lnTo>
                      <a:lnTo>
                        <a:pt x="122" y="143"/>
                      </a:lnTo>
                      <a:lnTo>
                        <a:pt x="0" y="147"/>
                      </a:lnTo>
                      <a:close/>
                    </a:path>
                  </a:pathLst>
                </a:custGeom>
                <a:grpFill/>
                <a:ln w="6350">
                  <a:solidFill>
                    <a:schemeClr val="tx1">
                      <a:lumMod val="50000"/>
                      <a:lumOff val="50000"/>
                    </a:schemeClr>
                  </a:solidFill>
                  <a:round/>
                  <a:headEnd/>
                  <a:tailEnd/>
                </a:ln>
              </p:spPr>
              <p:txBody>
                <a:bodyPr/>
                <a:lstStyle/>
                <a:p>
                  <a:pPr defTabSz="914087">
                    <a:defRPr/>
                  </a:pPr>
                  <a:endParaRPr lang="en-US" sz="1200" kern="0">
                    <a:latin typeface="Arial" pitchFamily="34" charset="0"/>
                    <a:ea typeface="微软雅黑" pitchFamily="34" charset="-122"/>
                    <a:cs typeface="Arial" pitchFamily="34" charset="0"/>
                  </a:endParaRPr>
                </a:p>
              </p:txBody>
            </p:sp>
            <p:sp>
              <p:nvSpPr>
                <p:cNvPr id="139" name="Freeform 343">
                  <a:extLst>
                    <a:ext uri="{FF2B5EF4-FFF2-40B4-BE49-F238E27FC236}">
                      <a16:creationId xmlns:a16="http://schemas.microsoft.com/office/drawing/2014/main" id="{CC12E0B9-E7C1-144F-B34A-F026992DE7E6}"/>
                    </a:ext>
                  </a:extLst>
                </p:cNvPr>
                <p:cNvSpPr>
                  <a:spLocks/>
                </p:cNvSpPr>
                <p:nvPr/>
              </p:nvSpPr>
              <p:spPr bwMode="auto">
                <a:xfrm>
                  <a:off x="1840" y="2508"/>
                  <a:ext cx="9" cy="25"/>
                </a:xfrm>
                <a:custGeom>
                  <a:avLst/>
                  <a:gdLst>
                    <a:gd name="T0" fmla="*/ 0 w 31"/>
                    <a:gd name="T1" fmla="*/ 1 h 89"/>
                    <a:gd name="T2" fmla="*/ 1 w 31"/>
                    <a:gd name="T3" fmla="*/ 2 h 89"/>
                    <a:gd name="T4" fmla="*/ 1 w 31"/>
                    <a:gd name="T5" fmla="*/ 0 h 89"/>
                    <a:gd name="T6" fmla="*/ 0 w 31"/>
                    <a:gd name="T7" fmla="*/ 1 h 89"/>
                    <a:gd name="T8" fmla="*/ 0 60000 65536"/>
                    <a:gd name="T9" fmla="*/ 0 60000 65536"/>
                    <a:gd name="T10" fmla="*/ 0 60000 65536"/>
                    <a:gd name="T11" fmla="*/ 0 60000 65536"/>
                    <a:gd name="T12" fmla="*/ 0 w 31"/>
                    <a:gd name="T13" fmla="*/ 0 h 89"/>
                    <a:gd name="T14" fmla="*/ 31 w 31"/>
                    <a:gd name="T15" fmla="*/ 89 h 89"/>
                  </a:gdLst>
                  <a:ahLst/>
                  <a:cxnLst>
                    <a:cxn ang="T8">
                      <a:pos x="T0" y="T1"/>
                    </a:cxn>
                    <a:cxn ang="T9">
                      <a:pos x="T2" y="T3"/>
                    </a:cxn>
                    <a:cxn ang="T10">
                      <a:pos x="T4" y="T5"/>
                    </a:cxn>
                    <a:cxn ang="T11">
                      <a:pos x="T6" y="T7"/>
                    </a:cxn>
                  </a:cxnLst>
                  <a:rect l="T12" t="T13" r="T14" b="T15"/>
                  <a:pathLst>
                    <a:path w="31" h="89">
                      <a:moveTo>
                        <a:pt x="0" y="46"/>
                      </a:moveTo>
                      <a:lnTo>
                        <a:pt x="28" y="89"/>
                      </a:lnTo>
                      <a:lnTo>
                        <a:pt x="31" y="0"/>
                      </a:lnTo>
                      <a:lnTo>
                        <a:pt x="0" y="46"/>
                      </a:lnTo>
                      <a:close/>
                    </a:path>
                  </a:pathLst>
                </a:custGeom>
                <a:grpFill/>
                <a:ln w="6350">
                  <a:solidFill>
                    <a:schemeClr val="tx1">
                      <a:lumMod val="50000"/>
                      <a:lumOff val="50000"/>
                    </a:schemeClr>
                  </a:solidFill>
                  <a:round/>
                  <a:headEnd/>
                  <a:tailEnd/>
                </a:ln>
              </p:spPr>
              <p:txBody>
                <a:bodyPr/>
                <a:lstStyle/>
                <a:p>
                  <a:pPr defTabSz="914087">
                    <a:defRPr/>
                  </a:pPr>
                  <a:endParaRPr lang="en-US" sz="1200" kern="0">
                    <a:latin typeface="Arial" pitchFamily="34" charset="0"/>
                    <a:ea typeface="微软雅黑" pitchFamily="34" charset="-122"/>
                    <a:cs typeface="Arial" pitchFamily="34" charset="0"/>
                  </a:endParaRPr>
                </a:p>
              </p:txBody>
            </p:sp>
            <p:sp>
              <p:nvSpPr>
                <p:cNvPr id="140" name="Freeform 344">
                  <a:extLst>
                    <a:ext uri="{FF2B5EF4-FFF2-40B4-BE49-F238E27FC236}">
                      <a16:creationId xmlns:a16="http://schemas.microsoft.com/office/drawing/2014/main" id="{7FB070AC-CE3C-3D4C-8637-2A6B95A07F73}"/>
                    </a:ext>
                  </a:extLst>
                </p:cNvPr>
                <p:cNvSpPr>
                  <a:spLocks/>
                </p:cNvSpPr>
                <p:nvPr/>
              </p:nvSpPr>
              <p:spPr bwMode="auto">
                <a:xfrm>
                  <a:off x="1811" y="2316"/>
                  <a:ext cx="96" cy="122"/>
                </a:xfrm>
                <a:custGeom>
                  <a:avLst/>
                  <a:gdLst>
                    <a:gd name="T0" fmla="*/ 0 w 335"/>
                    <a:gd name="T1" fmla="*/ 4 h 429"/>
                    <a:gd name="T2" fmla="*/ 0 w 335"/>
                    <a:gd name="T3" fmla="*/ 6 h 429"/>
                    <a:gd name="T4" fmla="*/ 0 w 335"/>
                    <a:gd name="T5" fmla="*/ 6 h 429"/>
                    <a:gd name="T6" fmla="*/ 0 w 335"/>
                    <a:gd name="T7" fmla="*/ 7 h 429"/>
                    <a:gd name="T8" fmla="*/ 2 w 335"/>
                    <a:gd name="T9" fmla="*/ 8 h 429"/>
                    <a:gd name="T10" fmla="*/ 1 w 335"/>
                    <a:gd name="T11" fmla="*/ 10 h 429"/>
                    <a:gd name="T12" fmla="*/ 3 w 335"/>
                    <a:gd name="T13" fmla="*/ 10 h 429"/>
                    <a:gd name="T14" fmla="*/ 6 w 335"/>
                    <a:gd name="T15" fmla="*/ 10 h 429"/>
                    <a:gd name="T16" fmla="*/ 7 w 335"/>
                    <a:gd name="T17" fmla="*/ 8 h 429"/>
                    <a:gd name="T18" fmla="*/ 5 w 335"/>
                    <a:gd name="T19" fmla="*/ 6 h 429"/>
                    <a:gd name="T20" fmla="*/ 7 w 335"/>
                    <a:gd name="T21" fmla="*/ 5 h 429"/>
                    <a:gd name="T22" fmla="*/ 8 w 335"/>
                    <a:gd name="T23" fmla="*/ 5 h 429"/>
                    <a:gd name="T24" fmla="*/ 7 w 335"/>
                    <a:gd name="T25" fmla="*/ 1 h 429"/>
                    <a:gd name="T26" fmla="*/ 6 w 335"/>
                    <a:gd name="T27" fmla="*/ 1 h 429"/>
                    <a:gd name="T28" fmla="*/ 4 w 335"/>
                    <a:gd name="T29" fmla="*/ 1 h 429"/>
                    <a:gd name="T30" fmla="*/ 4 w 335"/>
                    <a:gd name="T31" fmla="*/ 1 h 429"/>
                    <a:gd name="T32" fmla="*/ 3 w 335"/>
                    <a:gd name="T33" fmla="*/ 0 h 429"/>
                    <a:gd name="T34" fmla="*/ 2 w 335"/>
                    <a:gd name="T35" fmla="*/ 0 h 429"/>
                    <a:gd name="T36" fmla="*/ 2 w 335"/>
                    <a:gd name="T37" fmla="*/ 2 h 429"/>
                    <a:gd name="T38" fmla="*/ 1 w 335"/>
                    <a:gd name="T39" fmla="*/ 2 h 429"/>
                    <a:gd name="T40" fmla="*/ 1 w 335"/>
                    <a:gd name="T41" fmla="*/ 2 h 429"/>
                    <a:gd name="T42" fmla="*/ 1 w 335"/>
                    <a:gd name="T43" fmla="*/ 4 h 429"/>
                    <a:gd name="T44" fmla="*/ 0 w 335"/>
                    <a:gd name="T45" fmla="*/ 4 h 429"/>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335"/>
                    <a:gd name="T70" fmla="*/ 0 h 429"/>
                    <a:gd name="T71" fmla="*/ 335 w 335"/>
                    <a:gd name="T72" fmla="*/ 429 h 429"/>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335" h="429">
                      <a:moveTo>
                        <a:pt x="0" y="178"/>
                      </a:moveTo>
                      <a:lnTo>
                        <a:pt x="2" y="247"/>
                      </a:lnTo>
                      <a:lnTo>
                        <a:pt x="5" y="279"/>
                      </a:lnTo>
                      <a:lnTo>
                        <a:pt x="10" y="317"/>
                      </a:lnTo>
                      <a:lnTo>
                        <a:pt x="82" y="348"/>
                      </a:lnTo>
                      <a:lnTo>
                        <a:pt x="56" y="420"/>
                      </a:lnTo>
                      <a:lnTo>
                        <a:pt x="130" y="429"/>
                      </a:lnTo>
                      <a:lnTo>
                        <a:pt x="262" y="428"/>
                      </a:lnTo>
                      <a:lnTo>
                        <a:pt x="297" y="359"/>
                      </a:lnTo>
                      <a:lnTo>
                        <a:pt x="225" y="271"/>
                      </a:lnTo>
                      <a:lnTo>
                        <a:pt x="309" y="224"/>
                      </a:lnTo>
                      <a:lnTo>
                        <a:pt x="335" y="237"/>
                      </a:lnTo>
                      <a:lnTo>
                        <a:pt x="309" y="65"/>
                      </a:lnTo>
                      <a:lnTo>
                        <a:pt x="250" y="23"/>
                      </a:lnTo>
                      <a:lnTo>
                        <a:pt x="180" y="53"/>
                      </a:lnTo>
                      <a:lnTo>
                        <a:pt x="189" y="33"/>
                      </a:lnTo>
                      <a:lnTo>
                        <a:pt x="130" y="0"/>
                      </a:lnTo>
                      <a:lnTo>
                        <a:pt x="100" y="0"/>
                      </a:lnTo>
                      <a:lnTo>
                        <a:pt x="99" y="95"/>
                      </a:lnTo>
                      <a:lnTo>
                        <a:pt x="67" y="69"/>
                      </a:lnTo>
                      <a:lnTo>
                        <a:pt x="45" y="99"/>
                      </a:lnTo>
                      <a:lnTo>
                        <a:pt x="41" y="156"/>
                      </a:lnTo>
                      <a:lnTo>
                        <a:pt x="0" y="178"/>
                      </a:lnTo>
                      <a:close/>
                    </a:path>
                  </a:pathLst>
                </a:custGeom>
                <a:grpFill/>
                <a:ln w="6350">
                  <a:solidFill>
                    <a:schemeClr val="tx1">
                      <a:lumMod val="50000"/>
                      <a:lumOff val="50000"/>
                    </a:schemeClr>
                  </a:solidFill>
                  <a:round/>
                  <a:headEnd/>
                  <a:tailEnd/>
                </a:ln>
              </p:spPr>
              <p:txBody>
                <a:bodyPr/>
                <a:lstStyle/>
                <a:p>
                  <a:pPr defTabSz="914087">
                    <a:defRPr/>
                  </a:pPr>
                  <a:endParaRPr lang="en-US" sz="1200" kern="0">
                    <a:latin typeface="Arial" pitchFamily="34" charset="0"/>
                    <a:ea typeface="微软雅黑" pitchFamily="34" charset="-122"/>
                    <a:cs typeface="Arial" pitchFamily="34" charset="0"/>
                  </a:endParaRPr>
                </a:p>
              </p:txBody>
            </p:sp>
            <p:sp>
              <p:nvSpPr>
                <p:cNvPr id="141" name="Freeform 345">
                  <a:extLst>
                    <a:ext uri="{FF2B5EF4-FFF2-40B4-BE49-F238E27FC236}">
                      <a16:creationId xmlns:a16="http://schemas.microsoft.com/office/drawing/2014/main" id="{6A5BB7A4-8C8B-4A49-BA35-9D116D9F55D8}"/>
                    </a:ext>
                  </a:extLst>
                </p:cNvPr>
                <p:cNvSpPr>
                  <a:spLocks/>
                </p:cNvSpPr>
                <p:nvPr/>
              </p:nvSpPr>
              <p:spPr bwMode="auto">
                <a:xfrm>
                  <a:off x="1966" y="2527"/>
                  <a:ext cx="68" cy="79"/>
                </a:xfrm>
                <a:custGeom>
                  <a:avLst/>
                  <a:gdLst>
                    <a:gd name="T0" fmla="*/ 0 w 241"/>
                    <a:gd name="T1" fmla="*/ 3 h 276"/>
                    <a:gd name="T2" fmla="*/ 1 w 241"/>
                    <a:gd name="T3" fmla="*/ 1 h 276"/>
                    <a:gd name="T4" fmla="*/ 3 w 241"/>
                    <a:gd name="T5" fmla="*/ 1 h 276"/>
                    <a:gd name="T6" fmla="*/ 5 w 241"/>
                    <a:gd name="T7" fmla="*/ 1 h 276"/>
                    <a:gd name="T8" fmla="*/ 5 w 241"/>
                    <a:gd name="T9" fmla="*/ 0 h 276"/>
                    <a:gd name="T10" fmla="*/ 5 w 241"/>
                    <a:gd name="T11" fmla="*/ 1 h 276"/>
                    <a:gd name="T12" fmla="*/ 4 w 241"/>
                    <a:gd name="T13" fmla="*/ 1 h 276"/>
                    <a:gd name="T14" fmla="*/ 3 w 241"/>
                    <a:gd name="T15" fmla="*/ 2 h 276"/>
                    <a:gd name="T16" fmla="*/ 2 w 241"/>
                    <a:gd name="T17" fmla="*/ 1 h 276"/>
                    <a:gd name="T18" fmla="*/ 3 w 241"/>
                    <a:gd name="T19" fmla="*/ 3 h 276"/>
                    <a:gd name="T20" fmla="*/ 2 w 241"/>
                    <a:gd name="T21" fmla="*/ 4 h 276"/>
                    <a:gd name="T22" fmla="*/ 3 w 241"/>
                    <a:gd name="T23" fmla="*/ 4 h 276"/>
                    <a:gd name="T24" fmla="*/ 3 w 241"/>
                    <a:gd name="T25" fmla="*/ 5 h 276"/>
                    <a:gd name="T26" fmla="*/ 2 w 241"/>
                    <a:gd name="T27" fmla="*/ 5 h 276"/>
                    <a:gd name="T28" fmla="*/ 3 w 241"/>
                    <a:gd name="T29" fmla="*/ 7 h 276"/>
                    <a:gd name="T30" fmla="*/ 1 w 241"/>
                    <a:gd name="T31" fmla="*/ 6 h 276"/>
                    <a:gd name="T32" fmla="*/ 1 w 241"/>
                    <a:gd name="T33" fmla="*/ 5 h 276"/>
                    <a:gd name="T34" fmla="*/ 3 w 241"/>
                    <a:gd name="T35" fmla="*/ 4 h 276"/>
                    <a:gd name="T36" fmla="*/ 1 w 241"/>
                    <a:gd name="T37" fmla="*/ 4 h 276"/>
                    <a:gd name="T38" fmla="*/ 0 w 241"/>
                    <a:gd name="T39" fmla="*/ 3 h 27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241"/>
                    <a:gd name="T61" fmla="*/ 0 h 276"/>
                    <a:gd name="T62" fmla="*/ 241 w 241"/>
                    <a:gd name="T63" fmla="*/ 276 h 27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241" h="276">
                      <a:moveTo>
                        <a:pt x="0" y="110"/>
                      </a:moveTo>
                      <a:lnTo>
                        <a:pt x="36" y="47"/>
                      </a:lnTo>
                      <a:lnTo>
                        <a:pt x="111" y="23"/>
                      </a:lnTo>
                      <a:lnTo>
                        <a:pt x="206" y="26"/>
                      </a:lnTo>
                      <a:lnTo>
                        <a:pt x="241" y="0"/>
                      </a:lnTo>
                      <a:lnTo>
                        <a:pt x="227" y="57"/>
                      </a:lnTo>
                      <a:lnTo>
                        <a:pt x="162" y="45"/>
                      </a:lnTo>
                      <a:lnTo>
                        <a:pt x="131" y="93"/>
                      </a:lnTo>
                      <a:lnTo>
                        <a:pt x="98" y="66"/>
                      </a:lnTo>
                      <a:lnTo>
                        <a:pt x="121" y="141"/>
                      </a:lnTo>
                      <a:lnTo>
                        <a:pt x="90" y="154"/>
                      </a:lnTo>
                      <a:lnTo>
                        <a:pt x="151" y="187"/>
                      </a:lnTo>
                      <a:lnTo>
                        <a:pt x="151" y="214"/>
                      </a:lnTo>
                      <a:lnTo>
                        <a:pt x="100" y="223"/>
                      </a:lnTo>
                      <a:lnTo>
                        <a:pt x="116" y="276"/>
                      </a:lnTo>
                      <a:lnTo>
                        <a:pt x="59" y="258"/>
                      </a:lnTo>
                      <a:lnTo>
                        <a:pt x="42" y="208"/>
                      </a:lnTo>
                      <a:lnTo>
                        <a:pt x="117" y="189"/>
                      </a:lnTo>
                      <a:lnTo>
                        <a:pt x="42" y="181"/>
                      </a:lnTo>
                      <a:lnTo>
                        <a:pt x="0" y="110"/>
                      </a:lnTo>
                      <a:close/>
                    </a:path>
                  </a:pathLst>
                </a:custGeom>
                <a:grpFill/>
                <a:ln w="6350">
                  <a:solidFill>
                    <a:schemeClr val="tx1">
                      <a:lumMod val="50000"/>
                      <a:lumOff val="50000"/>
                    </a:schemeClr>
                  </a:solidFill>
                  <a:round/>
                  <a:headEnd/>
                  <a:tailEnd/>
                </a:ln>
              </p:spPr>
              <p:txBody>
                <a:bodyPr/>
                <a:lstStyle/>
                <a:p>
                  <a:pPr defTabSz="914087">
                    <a:defRPr/>
                  </a:pPr>
                  <a:endParaRPr lang="en-US" sz="1200" kern="0">
                    <a:latin typeface="Arial" pitchFamily="34" charset="0"/>
                    <a:ea typeface="微软雅黑" pitchFamily="34" charset="-122"/>
                    <a:cs typeface="Arial" pitchFamily="34" charset="0"/>
                  </a:endParaRPr>
                </a:p>
              </p:txBody>
            </p:sp>
            <p:sp>
              <p:nvSpPr>
                <p:cNvPr id="142" name="Freeform 346">
                  <a:extLst>
                    <a:ext uri="{FF2B5EF4-FFF2-40B4-BE49-F238E27FC236}">
                      <a16:creationId xmlns:a16="http://schemas.microsoft.com/office/drawing/2014/main" id="{917008EE-1034-2240-BD37-590B7AB2B9D3}"/>
                    </a:ext>
                  </a:extLst>
                </p:cNvPr>
                <p:cNvSpPr>
                  <a:spLocks/>
                </p:cNvSpPr>
                <p:nvPr/>
              </p:nvSpPr>
              <p:spPr bwMode="auto">
                <a:xfrm>
                  <a:off x="2003" y="2619"/>
                  <a:ext cx="31" cy="5"/>
                </a:xfrm>
                <a:custGeom>
                  <a:avLst/>
                  <a:gdLst>
                    <a:gd name="T0" fmla="*/ 0 w 112"/>
                    <a:gd name="T1" fmla="*/ 0 h 19"/>
                    <a:gd name="T2" fmla="*/ 0 w 112"/>
                    <a:gd name="T3" fmla="*/ 0 h 19"/>
                    <a:gd name="T4" fmla="*/ 2 w 112"/>
                    <a:gd name="T5" fmla="*/ 0 h 19"/>
                    <a:gd name="T6" fmla="*/ 1 w 112"/>
                    <a:gd name="T7" fmla="*/ 0 h 19"/>
                    <a:gd name="T8" fmla="*/ 0 w 112"/>
                    <a:gd name="T9" fmla="*/ 0 h 19"/>
                    <a:gd name="T10" fmla="*/ 0 60000 65536"/>
                    <a:gd name="T11" fmla="*/ 0 60000 65536"/>
                    <a:gd name="T12" fmla="*/ 0 60000 65536"/>
                    <a:gd name="T13" fmla="*/ 0 60000 65536"/>
                    <a:gd name="T14" fmla="*/ 0 60000 65536"/>
                    <a:gd name="T15" fmla="*/ 0 w 112"/>
                    <a:gd name="T16" fmla="*/ 0 h 19"/>
                    <a:gd name="T17" fmla="*/ 112 w 112"/>
                    <a:gd name="T18" fmla="*/ 19 h 19"/>
                  </a:gdLst>
                  <a:ahLst/>
                  <a:cxnLst>
                    <a:cxn ang="T10">
                      <a:pos x="T0" y="T1"/>
                    </a:cxn>
                    <a:cxn ang="T11">
                      <a:pos x="T2" y="T3"/>
                    </a:cxn>
                    <a:cxn ang="T12">
                      <a:pos x="T4" y="T5"/>
                    </a:cxn>
                    <a:cxn ang="T13">
                      <a:pos x="T6" y="T7"/>
                    </a:cxn>
                    <a:cxn ang="T14">
                      <a:pos x="T8" y="T9"/>
                    </a:cxn>
                  </a:cxnLst>
                  <a:rect l="T15" t="T16" r="T17" b="T18"/>
                  <a:pathLst>
                    <a:path w="112" h="19">
                      <a:moveTo>
                        <a:pt x="0" y="19"/>
                      </a:moveTo>
                      <a:lnTo>
                        <a:pt x="10" y="0"/>
                      </a:lnTo>
                      <a:lnTo>
                        <a:pt x="112" y="19"/>
                      </a:lnTo>
                      <a:lnTo>
                        <a:pt x="34" y="19"/>
                      </a:lnTo>
                      <a:lnTo>
                        <a:pt x="0" y="19"/>
                      </a:lnTo>
                      <a:close/>
                    </a:path>
                  </a:pathLst>
                </a:custGeom>
                <a:grpFill/>
                <a:ln w="6350">
                  <a:solidFill>
                    <a:schemeClr val="tx1">
                      <a:lumMod val="50000"/>
                      <a:lumOff val="50000"/>
                    </a:schemeClr>
                  </a:solidFill>
                  <a:round/>
                  <a:headEnd/>
                  <a:tailEnd/>
                </a:ln>
              </p:spPr>
              <p:txBody>
                <a:bodyPr/>
                <a:lstStyle/>
                <a:p>
                  <a:pPr defTabSz="914087">
                    <a:defRPr/>
                  </a:pPr>
                  <a:endParaRPr lang="en-US" sz="1200" kern="0">
                    <a:latin typeface="Arial" pitchFamily="34" charset="0"/>
                    <a:ea typeface="微软雅黑" pitchFamily="34" charset="-122"/>
                    <a:cs typeface="Arial" pitchFamily="34" charset="0"/>
                  </a:endParaRPr>
                </a:p>
              </p:txBody>
            </p:sp>
            <p:sp>
              <p:nvSpPr>
                <p:cNvPr id="143" name="Freeform 347">
                  <a:extLst>
                    <a:ext uri="{FF2B5EF4-FFF2-40B4-BE49-F238E27FC236}">
                      <a16:creationId xmlns:a16="http://schemas.microsoft.com/office/drawing/2014/main" id="{B134F442-F9C6-0948-86B1-329A69117AEE}"/>
                    </a:ext>
                  </a:extLst>
                </p:cNvPr>
                <p:cNvSpPr>
                  <a:spLocks/>
                </p:cNvSpPr>
                <p:nvPr/>
              </p:nvSpPr>
              <p:spPr bwMode="auto">
                <a:xfrm>
                  <a:off x="1922" y="2422"/>
                  <a:ext cx="72" cy="44"/>
                </a:xfrm>
                <a:custGeom>
                  <a:avLst/>
                  <a:gdLst>
                    <a:gd name="T0" fmla="*/ 0 w 254"/>
                    <a:gd name="T1" fmla="*/ 2 h 157"/>
                    <a:gd name="T2" fmla="*/ 1 w 254"/>
                    <a:gd name="T3" fmla="*/ 1 h 157"/>
                    <a:gd name="T4" fmla="*/ 2 w 254"/>
                    <a:gd name="T5" fmla="*/ 1 h 157"/>
                    <a:gd name="T6" fmla="*/ 4 w 254"/>
                    <a:gd name="T7" fmla="*/ 0 h 157"/>
                    <a:gd name="T8" fmla="*/ 5 w 254"/>
                    <a:gd name="T9" fmla="*/ 0 h 157"/>
                    <a:gd name="T10" fmla="*/ 6 w 254"/>
                    <a:gd name="T11" fmla="*/ 1 h 157"/>
                    <a:gd name="T12" fmla="*/ 3 w 254"/>
                    <a:gd name="T13" fmla="*/ 3 h 157"/>
                    <a:gd name="T14" fmla="*/ 2 w 254"/>
                    <a:gd name="T15" fmla="*/ 3 h 157"/>
                    <a:gd name="T16" fmla="*/ 0 w 254"/>
                    <a:gd name="T17" fmla="*/ 2 h 15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54"/>
                    <a:gd name="T28" fmla="*/ 0 h 157"/>
                    <a:gd name="T29" fmla="*/ 254 w 254"/>
                    <a:gd name="T30" fmla="*/ 157 h 15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54" h="157">
                      <a:moveTo>
                        <a:pt x="0" y="93"/>
                      </a:moveTo>
                      <a:lnTo>
                        <a:pt x="39" y="25"/>
                      </a:lnTo>
                      <a:lnTo>
                        <a:pt x="89" y="44"/>
                      </a:lnTo>
                      <a:lnTo>
                        <a:pt x="178" y="0"/>
                      </a:lnTo>
                      <a:lnTo>
                        <a:pt x="230" y="9"/>
                      </a:lnTo>
                      <a:lnTo>
                        <a:pt x="254" y="34"/>
                      </a:lnTo>
                      <a:lnTo>
                        <a:pt x="154" y="139"/>
                      </a:lnTo>
                      <a:lnTo>
                        <a:pt x="73" y="157"/>
                      </a:lnTo>
                      <a:lnTo>
                        <a:pt x="0" y="93"/>
                      </a:lnTo>
                      <a:close/>
                    </a:path>
                  </a:pathLst>
                </a:custGeom>
                <a:grpFill/>
                <a:ln w="6350">
                  <a:solidFill>
                    <a:schemeClr val="tx1">
                      <a:lumMod val="50000"/>
                      <a:lumOff val="50000"/>
                    </a:schemeClr>
                  </a:solidFill>
                  <a:round/>
                  <a:headEnd/>
                  <a:tailEnd/>
                </a:ln>
              </p:spPr>
              <p:txBody>
                <a:bodyPr/>
                <a:lstStyle/>
                <a:p>
                  <a:pPr defTabSz="914087">
                    <a:defRPr/>
                  </a:pPr>
                  <a:endParaRPr lang="en-US" sz="1200" kern="0">
                    <a:latin typeface="Arial" pitchFamily="34" charset="0"/>
                    <a:ea typeface="微软雅黑" pitchFamily="34" charset="-122"/>
                    <a:cs typeface="Arial" pitchFamily="34" charset="0"/>
                  </a:endParaRPr>
                </a:p>
              </p:txBody>
            </p:sp>
            <p:sp>
              <p:nvSpPr>
                <p:cNvPr id="144" name="Freeform 348">
                  <a:extLst>
                    <a:ext uri="{FF2B5EF4-FFF2-40B4-BE49-F238E27FC236}">
                      <a16:creationId xmlns:a16="http://schemas.microsoft.com/office/drawing/2014/main" id="{B80656F3-3A30-934A-8A28-DFBF0C642A55}"/>
                    </a:ext>
                  </a:extLst>
                </p:cNvPr>
                <p:cNvSpPr>
                  <a:spLocks/>
                </p:cNvSpPr>
                <p:nvPr/>
              </p:nvSpPr>
              <p:spPr bwMode="auto">
                <a:xfrm>
                  <a:off x="2488" y="2613"/>
                  <a:ext cx="318" cy="369"/>
                </a:xfrm>
                <a:custGeom>
                  <a:avLst/>
                  <a:gdLst>
                    <a:gd name="T0" fmla="*/ 0 w 1118"/>
                    <a:gd name="T1" fmla="*/ 14 h 1294"/>
                    <a:gd name="T2" fmla="*/ 1 w 1118"/>
                    <a:gd name="T3" fmla="*/ 13 h 1294"/>
                    <a:gd name="T4" fmla="*/ 3 w 1118"/>
                    <a:gd name="T5" fmla="*/ 13 h 1294"/>
                    <a:gd name="T6" fmla="*/ 1 w 1118"/>
                    <a:gd name="T7" fmla="*/ 10 h 1294"/>
                    <a:gd name="T8" fmla="*/ 2 w 1118"/>
                    <a:gd name="T9" fmla="*/ 9 h 1294"/>
                    <a:gd name="T10" fmla="*/ 3 w 1118"/>
                    <a:gd name="T11" fmla="*/ 9 h 1294"/>
                    <a:gd name="T12" fmla="*/ 6 w 1118"/>
                    <a:gd name="T13" fmla="*/ 6 h 1294"/>
                    <a:gd name="T14" fmla="*/ 6 w 1118"/>
                    <a:gd name="T15" fmla="*/ 5 h 1294"/>
                    <a:gd name="T16" fmla="*/ 6 w 1118"/>
                    <a:gd name="T17" fmla="*/ 4 h 1294"/>
                    <a:gd name="T18" fmla="*/ 5 w 1118"/>
                    <a:gd name="T19" fmla="*/ 3 h 1294"/>
                    <a:gd name="T20" fmla="*/ 5 w 1118"/>
                    <a:gd name="T21" fmla="*/ 1 h 1294"/>
                    <a:gd name="T22" fmla="*/ 8 w 1118"/>
                    <a:gd name="T23" fmla="*/ 1 h 1294"/>
                    <a:gd name="T24" fmla="*/ 9 w 1118"/>
                    <a:gd name="T25" fmla="*/ 1 h 1294"/>
                    <a:gd name="T26" fmla="*/ 10 w 1118"/>
                    <a:gd name="T27" fmla="*/ 0 h 1294"/>
                    <a:gd name="T28" fmla="*/ 11 w 1118"/>
                    <a:gd name="T29" fmla="*/ 1 h 1294"/>
                    <a:gd name="T30" fmla="*/ 10 w 1118"/>
                    <a:gd name="T31" fmla="*/ 2 h 1294"/>
                    <a:gd name="T32" fmla="*/ 10 w 1118"/>
                    <a:gd name="T33" fmla="*/ 4 h 1294"/>
                    <a:gd name="T34" fmla="*/ 9 w 1118"/>
                    <a:gd name="T35" fmla="*/ 4 h 1294"/>
                    <a:gd name="T36" fmla="*/ 10 w 1118"/>
                    <a:gd name="T37" fmla="*/ 6 h 1294"/>
                    <a:gd name="T38" fmla="*/ 11 w 1118"/>
                    <a:gd name="T39" fmla="*/ 7 h 1294"/>
                    <a:gd name="T40" fmla="*/ 11 w 1118"/>
                    <a:gd name="T41" fmla="*/ 8 h 1294"/>
                    <a:gd name="T42" fmla="*/ 13 w 1118"/>
                    <a:gd name="T43" fmla="*/ 10 h 1294"/>
                    <a:gd name="T44" fmla="*/ 17 w 1118"/>
                    <a:gd name="T45" fmla="*/ 11 h 1294"/>
                    <a:gd name="T46" fmla="*/ 18 w 1118"/>
                    <a:gd name="T47" fmla="*/ 9 h 1294"/>
                    <a:gd name="T48" fmla="*/ 18 w 1118"/>
                    <a:gd name="T49" fmla="*/ 9 h 1294"/>
                    <a:gd name="T50" fmla="*/ 18 w 1118"/>
                    <a:gd name="T51" fmla="*/ 10 h 1294"/>
                    <a:gd name="T52" fmla="*/ 18 w 1118"/>
                    <a:gd name="T53" fmla="*/ 11 h 1294"/>
                    <a:gd name="T54" fmla="*/ 21 w 1118"/>
                    <a:gd name="T55" fmla="*/ 10 h 1294"/>
                    <a:gd name="T56" fmla="*/ 21 w 1118"/>
                    <a:gd name="T57" fmla="*/ 9 h 1294"/>
                    <a:gd name="T58" fmla="*/ 24 w 1118"/>
                    <a:gd name="T59" fmla="*/ 7 h 1294"/>
                    <a:gd name="T60" fmla="*/ 25 w 1118"/>
                    <a:gd name="T61" fmla="*/ 9 h 1294"/>
                    <a:gd name="T62" fmla="*/ 26 w 1118"/>
                    <a:gd name="T63" fmla="*/ 9 h 1294"/>
                    <a:gd name="T64" fmla="*/ 25 w 1118"/>
                    <a:gd name="T65" fmla="*/ 10 h 1294"/>
                    <a:gd name="T66" fmla="*/ 24 w 1118"/>
                    <a:gd name="T67" fmla="*/ 11 h 1294"/>
                    <a:gd name="T68" fmla="*/ 22 w 1118"/>
                    <a:gd name="T69" fmla="*/ 15 h 1294"/>
                    <a:gd name="T70" fmla="*/ 21 w 1118"/>
                    <a:gd name="T71" fmla="*/ 14 h 1294"/>
                    <a:gd name="T72" fmla="*/ 21 w 1118"/>
                    <a:gd name="T73" fmla="*/ 14 h 1294"/>
                    <a:gd name="T74" fmla="*/ 20 w 1118"/>
                    <a:gd name="T75" fmla="*/ 13 h 1294"/>
                    <a:gd name="T76" fmla="*/ 21 w 1118"/>
                    <a:gd name="T77" fmla="*/ 12 h 1294"/>
                    <a:gd name="T78" fmla="*/ 19 w 1118"/>
                    <a:gd name="T79" fmla="*/ 12 h 1294"/>
                    <a:gd name="T80" fmla="*/ 18 w 1118"/>
                    <a:gd name="T81" fmla="*/ 11 h 1294"/>
                    <a:gd name="T82" fmla="*/ 18 w 1118"/>
                    <a:gd name="T83" fmla="*/ 11 h 1294"/>
                    <a:gd name="T84" fmla="*/ 18 w 1118"/>
                    <a:gd name="T85" fmla="*/ 12 h 1294"/>
                    <a:gd name="T86" fmla="*/ 17 w 1118"/>
                    <a:gd name="T87" fmla="*/ 13 h 1294"/>
                    <a:gd name="T88" fmla="*/ 18 w 1118"/>
                    <a:gd name="T89" fmla="*/ 13 h 1294"/>
                    <a:gd name="T90" fmla="*/ 18 w 1118"/>
                    <a:gd name="T91" fmla="*/ 16 h 1294"/>
                    <a:gd name="T92" fmla="*/ 18 w 1118"/>
                    <a:gd name="T93" fmla="*/ 15 h 1294"/>
                    <a:gd name="T94" fmla="*/ 16 w 1118"/>
                    <a:gd name="T95" fmla="*/ 18 h 1294"/>
                    <a:gd name="T96" fmla="*/ 11 w 1118"/>
                    <a:gd name="T97" fmla="*/ 22 h 1294"/>
                    <a:gd name="T98" fmla="*/ 10 w 1118"/>
                    <a:gd name="T99" fmla="*/ 28 h 1294"/>
                    <a:gd name="T100" fmla="*/ 8 w 1118"/>
                    <a:gd name="T101" fmla="*/ 30 h 1294"/>
                    <a:gd name="T102" fmla="*/ 6 w 1118"/>
                    <a:gd name="T103" fmla="*/ 26 h 1294"/>
                    <a:gd name="T104" fmla="*/ 5 w 1118"/>
                    <a:gd name="T105" fmla="*/ 22 h 1294"/>
                    <a:gd name="T106" fmla="*/ 5 w 1118"/>
                    <a:gd name="T107" fmla="*/ 21 h 1294"/>
                    <a:gd name="T108" fmla="*/ 4 w 1118"/>
                    <a:gd name="T109" fmla="*/ 15 h 1294"/>
                    <a:gd name="T110" fmla="*/ 4 w 1118"/>
                    <a:gd name="T111" fmla="*/ 15 h 1294"/>
                    <a:gd name="T112" fmla="*/ 3 w 1118"/>
                    <a:gd name="T113" fmla="*/ 16 h 1294"/>
                    <a:gd name="T114" fmla="*/ 2 w 1118"/>
                    <a:gd name="T115" fmla="*/ 17 h 1294"/>
                    <a:gd name="T116" fmla="*/ 1 w 1118"/>
                    <a:gd name="T117" fmla="*/ 15 h 1294"/>
                    <a:gd name="T118" fmla="*/ 2 w 1118"/>
                    <a:gd name="T119" fmla="*/ 14 h 1294"/>
                    <a:gd name="T120" fmla="*/ 1 w 1118"/>
                    <a:gd name="T121" fmla="*/ 15 h 1294"/>
                    <a:gd name="T122" fmla="*/ 0 w 1118"/>
                    <a:gd name="T123" fmla="*/ 14 h 1294"/>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118"/>
                    <a:gd name="T187" fmla="*/ 0 h 1294"/>
                    <a:gd name="T188" fmla="*/ 1118 w 1118"/>
                    <a:gd name="T189" fmla="*/ 1294 h 1294"/>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118" h="1294">
                      <a:moveTo>
                        <a:pt x="0" y="588"/>
                      </a:moveTo>
                      <a:lnTo>
                        <a:pt x="31" y="560"/>
                      </a:lnTo>
                      <a:lnTo>
                        <a:pt x="116" y="560"/>
                      </a:lnTo>
                      <a:lnTo>
                        <a:pt x="55" y="424"/>
                      </a:lnTo>
                      <a:lnTo>
                        <a:pt x="93" y="387"/>
                      </a:lnTo>
                      <a:lnTo>
                        <a:pt x="141" y="392"/>
                      </a:lnTo>
                      <a:lnTo>
                        <a:pt x="257" y="243"/>
                      </a:lnTo>
                      <a:lnTo>
                        <a:pt x="250" y="204"/>
                      </a:lnTo>
                      <a:lnTo>
                        <a:pt x="277" y="180"/>
                      </a:lnTo>
                      <a:lnTo>
                        <a:pt x="228" y="134"/>
                      </a:lnTo>
                      <a:lnTo>
                        <a:pt x="226" y="62"/>
                      </a:lnTo>
                      <a:lnTo>
                        <a:pt x="336" y="62"/>
                      </a:lnTo>
                      <a:lnTo>
                        <a:pt x="365" y="27"/>
                      </a:lnTo>
                      <a:lnTo>
                        <a:pt x="427" y="0"/>
                      </a:lnTo>
                      <a:lnTo>
                        <a:pt x="467" y="25"/>
                      </a:lnTo>
                      <a:lnTo>
                        <a:pt x="414" y="98"/>
                      </a:lnTo>
                      <a:lnTo>
                        <a:pt x="438" y="161"/>
                      </a:lnTo>
                      <a:lnTo>
                        <a:pt x="399" y="170"/>
                      </a:lnTo>
                      <a:lnTo>
                        <a:pt x="416" y="247"/>
                      </a:lnTo>
                      <a:lnTo>
                        <a:pt x="498" y="278"/>
                      </a:lnTo>
                      <a:lnTo>
                        <a:pt x="459" y="350"/>
                      </a:lnTo>
                      <a:lnTo>
                        <a:pt x="561" y="419"/>
                      </a:lnTo>
                      <a:lnTo>
                        <a:pt x="761" y="462"/>
                      </a:lnTo>
                      <a:lnTo>
                        <a:pt x="764" y="395"/>
                      </a:lnTo>
                      <a:lnTo>
                        <a:pt x="789" y="387"/>
                      </a:lnTo>
                      <a:lnTo>
                        <a:pt x="794" y="420"/>
                      </a:lnTo>
                      <a:lnTo>
                        <a:pt x="810" y="449"/>
                      </a:lnTo>
                      <a:lnTo>
                        <a:pt x="915" y="437"/>
                      </a:lnTo>
                      <a:lnTo>
                        <a:pt x="906" y="396"/>
                      </a:lnTo>
                      <a:lnTo>
                        <a:pt x="1067" y="315"/>
                      </a:lnTo>
                      <a:lnTo>
                        <a:pt x="1079" y="364"/>
                      </a:lnTo>
                      <a:lnTo>
                        <a:pt x="1118" y="382"/>
                      </a:lnTo>
                      <a:lnTo>
                        <a:pt x="1103" y="430"/>
                      </a:lnTo>
                      <a:lnTo>
                        <a:pt x="1036" y="458"/>
                      </a:lnTo>
                      <a:lnTo>
                        <a:pt x="936" y="671"/>
                      </a:lnTo>
                      <a:lnTo>
                        <a:pt x="919" y="587"/>
                      </a:lnTo>
                      <a:lnTo>
                        <a:pt x="901" y="621"/>
                      </a:lnTo>
                      <a:lnTo>
                        <a:pt x="876" y="577"/>
                      </a:lnTo>
                      <a:lnTo>
                        <a:pt x="921" y="524"/>
                      </a:lnTo>
                      <a:lnTo>
                        <a:pt x="836" y="516"/>
                      </a:lnTo>
                      <a:lnTo>
                        <a:pt x="778" y="457"/>
                      </a:lnTo>
                      <a:lnTo>
                        <a:pt x="763" y="489"/>
                      </a:lnTo>
                      <a:lnTo>
                        <a:pt x="781" y="516"/>
                      </a:lnTo>
                      <a:lnTo>
                        <a:pt x="757" y="535"/>
                      </a:lnTo>
                      <a:lnTo>
                        <a:pt x="780" y="562"/>
                      </a:lnTo>
                      <a:lnTo>
                        <a:pt x="794" y="684"/>
                      </a:lnTo>
                      <a:lnTo>
                        <a:pt x="763" y="665"/>
                      </a:lnTo>
                      <a:lnTo>
                        <a:pt x="698" y="763"/>
                      </a:lnTo>
                      <a:lnTo>
                        <a:pt x="466" y="956"/>
                      </a:lnTo>
                      <a:lnTo>
                        <a:pt x="449" y="1199"/>
                      </a:lnTo>
                      <a:lnTo>
                        <a:pt x="355" y="1294"/>
                      </a:lnTo>
                      <a:lnTo>
                        <a:pt x="267" y="1109"/>
                      </a:lnTo>
                      <a:lnTo>
                        <a:pt x="233" y="961"/>
                      </a:lnTo>
                      <a:lnTo>
                        <a:pt x="200" y="926"/>
                      </a:lnTo>
                      <a:lnTo>
                        <a:pt x="179" y="657"/>
                      </a:lnTo>
                      <a:lnTo>
                        <a:pt x="156" y="649"/>
                      </a:lnTo>
                      <a:lnTo>
                        <a:pt x="144" y="706"/>
                      </a:lnTo>
                      <a:lnTo>
                        <a:pt x="90" y="723"/>
                      </a:lnTo>
                      <a:lnTo>
                        <a:pt x="34" y="650"/>
                      </a:lnTo>
                      <a:lnTo>
                        <a:pt x="89" y="615"/>
                      </a:lnTo>
                      <a:lnTo>
                        <a:pt x="34" y="630"/>
                      </a:lnTo>
                      <a:lnTo>
                        <a:pt x="0" y="588"/>
                      </a:lnTo>
                      <a:close/>
                    </a:path>
                  </a:pathLst>
                </a:custGeom>
                <a:grpFill/>
                <a:ln w="6350">
                  <a:solidFill>
                    <a:schemeClr val="tx1">
                      <a:lumMod val="50000"/>
                      <a:lumOff val="50000"/>
                    </a:schemeClr>
                  </a:solidFill>
                  <a:round/>
                  <a:headEnd/>
                  <a:tailEnd/>
                </a:ln>
              </p:spPr>
              <p:txBody>
                <a:bodyPr/>
                <a:lstStyle/>
                <a:p>
                  <a:pPr defTabSz="914087">
                    <a:defRPr/>
                  </a:pPr>
                  <a:endParaRPr lang="en-US" sz="1200" kern="0">
                    <a:latin typeface="Arial" pitchFamily="34" charset="0"/>
                    <a:ea typeface="微软雅黑" pitchFamily="34" charset="-122"/>
                    <a:cs typeface="Arial" pitchFamily="34" charset="0"/>
                  </a:endParaRPr>
                </a:p>
              </p:txBody>
            </p:sp>
            <p:sp>
              <p:nvSpPr>
                <p:cNvPr id="145" name="Freeform 349">
                  <a:extLst>
                    <a:ext uri="{FF2B5EF4-FFF2-40B4-BE49-F238E27FC236}">
                      <a16:creationId xmlns:a16="http://schemas.microsoft.com/office/drawing/2014/main" id="{DC122D5A-CDF1-7443-8413-7073A58A9239}"/>
                    </a:ext>
                  </a:extLst>
                </p:cNvPr>
                <p:cNvSpPr>
                  <a:spLocks/>
                </p:cNvSpPr>
                <p:nvPr/>
              </p:nvSpPr>
              <p:spPr bwMode="auto">
                <a:xfrm>
                  <a:off x="2783" y="3013"/>
                  <a:ext cx="119" cy="143"/>
                </a:xfrm>
                <a:custGeom>
                  <a:avLst/>
                  <a:gdLst>
                    <a:gd name="T0" fmla="*/ 0 w 416"/>
                    <a:gd name="T1" fmla="*/ 0 h 502"/>
                    <a:gd name="T2" fmla="*/ 2 w 416"/>
                    <a:gd name="T3" fmla="*/ 0 h 502"/>
                    <a:gd name="T4" fmla="*/ 5 w 416"/>
                    <a:gd name="T5" fmla="*/ 3 h 502"/>
                    <a:gd name="T6" fmla="*/ 7 w 416"/>
                    <a:gd name="T7" fmla="*/ 5 h 502"/>
                    <a:gd name="T8" fmla="*/ 7 w 416"/>
                    <a:gd name="T9" fmla="*/ 5 h 502"/>
                    <a:gd name="T10" fmla="*/ 8 w 416"/>
                    <a:gd name="T11" fmla="*/ 5 h 502"/>
                    <a:gd name="T12" fmla="*/ 7 w 416"/>
                    <a:gd name="T13" fmla="*/ 7 h 502"/>
                    <a:gd name="T14" fmla="*/ 10 w 416"/>
                    <a:gd name="T15" fmla="*/ 9 h 502"/>
                    <a:gd name="T16" fmla="*/ 9 w 416"/>
                    <a:gd name="T17" fmla="*/ 11 h 502"/>
                    <a:gd name="T18" fmla="*/ 9 w 416"/>
                    <a:gd name="T19" fmla="*/ 12 h 502"/>
                    <a:gd name="T20" fmla="*/ 7 w 416"/>
                    <a:gd name="T21" fmla="*/ 10 h 502"/>
                    <a:gd name="T22" fmla="*/ 3 w 416"/>
                    <a:gd name="T23" fmla="*/ 4 h 502"/>
                    <a:gd name="T24" fmla="*/ 0 w 416"/>
                    <a:gd name="T25" fmla="*/ 0 h 50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16"/>
                    <a:gd name="T40" fmla="*/ 0 h 502"/>
                    <a:gd name="T41" fmla="*/ 416 w 416"/>
                    <a:gd name="T42" fmla="*/ 502 h 50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16" h="502">
                      <a:moveTo>
                        <a:pt x="0" y="0"/>
                      </a:moveTo>
                      <a:lnTo>
                        <a:pt x="93" y="19"/>
                      </a:lnTo>
                      <a:lnTo>
                        <a:pt x="212" y="152"/>
                      </a:lnTo>
                      <a:lnTo>
                        <a:pt x="305" y="198"/>
                      </a:lnTo>
                      <a:lnTo>
                        <a:pt x="292" y="234"/>
                      </a:lnTo>
                      <a:lnTo>
                        <a:pt x="326" y="232"/>
                      </a:lnTo>
                      <a:lnTo>
                        <a:pt x="322" y="282"/>
                      </a:lnTo>
                      <a:lnTo>
                        <a:pt x="416" y="375"/>
                      </a:lnTo>
                      <a:lnTo>
                        <a:pt x="405" y="500"/>
                      </a:lnTo>
                      <a:lnTo>
                        <a:pt x="367" y="502"/>
                      </a:lnTo>
                      <a:lnTo>
                        <a:pt x="282" y="428"/>
                      </a:lnTo>
                      <a:lnTo>
                        <a:pt x="144" y="176"/>
                      </a:lnTo>
                      <a:lnTo>
                        <a:pt x="0" y="0"/>
                      </a:lnTo>
                      <a:close/>
                    </a:path>
                  </a:pathLst>
                </a:custGeom>
                <a:grpFill/>
                <a:ln w="6350">
                  <a:solidFill>
                    <a:schemeClr val="tx1">
                      <a:lumMod val="50000"/>
                      <a:lumOff val="50000"/>
                    </a:schemeClr>
                  </a:solidFill>
                  <a:round/>
                  <a:headEnd/>
                  <a:tailEnd/>
                </a:ln>
              </p:spPr>
              <p:txBody>
                <a:bodyPr/>
                <a:lstStyle/>
                <a:p>
                  <a:pPr defTabSz="914087">
                    <a:defRPr/>
                  </a:pPr>
                  <a:endParaRPr lang="en-US" sz="1200" kern="0">
                    <a:latin typeface="Arial" pitchFamily="34" charset="0"/>
                    <a:ea typeface="微软雅黑" pitchFamily="34" charset="-122"/>
                    <a:cs typeface="Arial" pitchFamily="34" charset="0"/>
                  </a:endParaRPr>
                </a:p>
              </p:txBody>
            </p:sp>
            <p:sp>
              <p:nvSpPr>
                <p:cNvPr id="146" name="Freeform 350">
                  <a:extLst>
                    <a:ext uri="{FF2B5EF4-FFF2-40B4-BE49-F238E27FC236}">
                      <a16:creationId xmlns:a16="http://schemas.microsoft.com/office/drawing/2014/main" id="{DF6B9900-D2AA-3144-8C99-3EA71BB4F49A}"/>
                    </a:ext>
                  </a:extLst>
                </p:cNvPr>
                <p:cNvSpPr>
                  <a:spLocks/>
                </p:cNvSpPr>
                <p:nvPr/>
              </p:nvSpPr>
              <p:spPr bwMode="auto">
                <a:xfrm>
                  <a:off x="2895" y="3159"/>
                  <a:ext cx="98" cy="36"/>
                </a:xfrm>
                <a:custGeom>
                  <a:avLst/>
                  <a:gdLst>
                    <a:gd name="T0" fmla="*/ 0 w 346"/>
                    <a:gd name="T1" fmla="*/ 1 h 126"/>
                    <a:gd name="T2" fmla="*/ 1 w 346"/>
                    <a:gd name="T3" fmla="*/ 0 h 126"/>
                    <a:gd name="T4" fmla="*/ 6 w 346"/>
                    <a:gd name="T5" fmla="*/ 1 h 126"/>
                    <a:gd name="T6" fmla="*/ 7 w 346"/>
                    <a:gd name="T7" fmla="*/ 2 h 126"/>
                    <a:gd name="T8" fmla="*/ 8 w 346"/>
                    <a:gd name="T9" fmla="*/ 2 h 126"/>
                    <a:gd name="T10" fmla="*/ 8 w 346"/>
                    <a:gd name="T11" fmla="*/ 3 h 126"/>
                    <a:gd name="T12" fmla="*/ 1 w 346"/>
                    <a:gd name="T13" fmla="*/ 1 h 126"/>
                    <a:gd name="T14" fmla="*/ 0 w 346"/>
                    <a:gd name="T15" fmla="*/ 1 h 126"/>
                    <a:gd name="T16" fmla="*/ 0 60000 65536"/>
                    <a:gd name="T17" fmla="*/ 0 60000 65536"/>
                    <a:gd name="T18" fmla="*/ 0 60000 65536"/>
                    <a:gd name="T19" fmla="*/ 0 60000 65536"/>
                    <a:gd name="T20" fmla="*/ 0 60000 65536"/>
                    <a:gd name="T21" fmla="*/ 0 60000 65536"/>
                    <a:gd name="T22" fmla="*/ 0 60000 65536"/>
                    <a:gd name="T23" fmla="*/ 0 60000 65536"/>
                    <a:gd name="T24" fmla="*/ 0 w 346"/>
                    <a:gd name="T25" fmla="*/ 0 h 126"/>
                    <a:gd name="T26" fmla="*/ 346 w 346"/>
                    <a:gd name="T27" fmla="*/ 126 h 12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46" h="126">
                      <a:moveTo>
                        <a:pt x="0" y="35"/>
                      </a:moveTo>
                      <a:lnTo>
                        <a:pt x="23" y="0"/>
                      </a:lnTo>
                      <a:lnTo>
                        <a:pt x="266" y="39"/>
                      </a:lnTo>
                      <a:lnTo>
                        <a:pt x="291" y="70"/>
                      </a:lnTo>
                      <a:lnTo>
                        <a:pt x="341" y="83"/>
                      </a:lnTo>
                      <a:lnTo>
                        <a:pt x="346" y="126"/>
                      </a:lnTo>
                      <a:lnTo>
                        <a:pt x="63" y="66"/>
                      </a:lnTo>
                      <a:lnTo>
                        <a:pt x="0" y="35"/>
                      </a:lnTo>
                      <a:close/>
                    </a:path>
                  </a:pathLst>
                </a:custGeom>
                <a:grpFill/>
                <a:ln w="6350">
                  <a:solidFill>
                    <a:schemeClr val="tx1">
                      <a:lumMod val="50000"/>
                      <a:lumOff val="50000"/>
                    </a:schemeClr>
                  </a:solidFill>
                  <a:round/>
                  <a:headEnd/>
                  <a:tailEnd/>
                </a:ln>
              </p:spPr>
              <p:txBody>
                <a:bodyPr/>
                <a:lstStyle/>
                <a:p>
                  <a:pPr defTabSz="914087">
                    <a:defRPr/>
                  </a:pPr>
                  <a:endParaRPr lang="en-US" sz="1200" kern="0">
                    <a:latin typeface="Arial" pitchFamily="34" charset="0"/>
                    <a:ea typeface="微软雅黑" pitchFamily="34" charset="-122"/>
                    <a:cs typeface="Arial" pitchFamily="34" charset="0"/>
                  </a:endParaRPr>
                </a:p>
              </p:txBody>
            </p:sp>
            <p:sp>
              <p:nvSpPr>
                <p:cNvPr id="147" name="Freeform 351">
                  <a:extLst>
                    <a:ext uri="{FF2B5EF4-FFF2-40B4-BE49-F238E27FC236}">
                      <a16:creationId xmlns:a16="http://schemas.microsoft.com/office/drawing/2014/main" id="{ACAAD00C-9D5F-EE45-A756-74665255724C}"/>
                    </a:ext>
                  </a:extLst>
                </p:cNvPr>
                <p:cNvSpPr>
                  <a:spLocks/>
                </p:cNvSpPr>
                <p:nvPr/>
              </p:nvSpPr>
              <p:spPr bwMode="auto">
                <a:xfrm>
                  <a:off x="2934" y="3030"/>
                  <a:ext cx="107" cy="106"/>
                </a:xfrm>
                <a:custGeom>
                  <a:avLst/>
                  <a:gdLst>
                    <a:gd name="T0" fmla="*/ 0 w 375"/>
                    <a:gd name="T1" fmla="*/ 4 h 372"/>
                    <a:gd name="T2" fmla="*/ 1 w 375"/>
                    <a:gd name="T3" fmla="*/ 3 h 372"/>
                    <a:gd name="T4" fmla="*/ 1 w 375"/>
                    <a:gd name="T5" fmla="*/ 3 h 372"/>
                    <a:gd name="T6" fmla="*/ 4 w 375"/>
                    <a:gd name="T7" fmla="*/ 3 h 372"/>
                    <a:gd name="T8" fmla="*/ 5 w 375"/>
                    <a:gd name="T9" fmla="*/ 3 h 372"/>
                    <a:gd name="T10" fmla="*/ 6 w 375"/>
                    <a:gd name="T11" fmla="*/ 0 h 372"/>
                    <a:gd name="T12" fmla="*/ 7 w 375"/>
                    <a:gd name="T13" fmla="*/ 0 h 372"/>
                    <a:gd name="T14" fmla="*/ 7 w 375"/>
                    <a:gd name="T15" fmla="*/ 1 h 372"/>
                    <a:gd name="T16" fmla="*/ 9 w 375"/>
                    <a:gd name="T17" fmla="*/ 3 h 372"/>
                    <a:gd name="T18" fmla="*/ 8 w 375"/>
                    <a:gd name="T19" fmla="*/ 3 h 372"/>
                    <a:gd name="T20" fmla="*/ 6 w 375"/>
                    <a:gd name="T21" fmla="*/ 6 h 372"/>
                    <a:gd name="T22" fmla="*/ 6 w 375"/>
                    <a:gd name="T23" fmla="*/ 8 h 372"/>
                    <a:gd name="T24" fmla="*/ 5 w 375"/>
                    <a:gd name="T25" fmla="*/ 9 h 372"/>
                    <a:gd name="T26" fmla="*/ 3 w 375"/>
                    <a:gd name="T27" fmla="*/ 8 h 372"/>
                    <a:gd name="T28" fmla="*/ 3 w 375"/>
                    <a:gd name="T29" fmla="*/ 8 h 372"/>
                    <a:gd name="T30" fmla="*/ 2 w 375"/>
                    <a:gd name="T31" fmla="*/ 7 h 372"/>
                    <a:gd name="T32" fmla="*/ 1 w 375"/>
                    <a:gd name="T33" fmla="*/ 7 h 372"/>
                    <a:gd name="T34" fmla="*/ 0 w 375"/>
                    <a:gd name="T35" fmla="*/ 4 h 37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375"/>
                    <a:gd name="T55" fmla="*/ 0 h 372"/>
                    <a:gd name="T56" fmla="*/ 375 w 375"/>
                    <a:gd name="T57" fmla="*/ 372 h 37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375" h="372">
                      <a:moveTo>
                        <a:pt x="0" y="168"/>
                      </a:moveTo>
                      <a:lnTo>
                        <a:pt x="25" y="120"/>
                      </a:lnTo>
                      <a:lnTo>
                        <a:pt x="58" y="149"/>
                      </a:lnTo>
                      <a:lnTo>
                        <a:pt x="168" y="138"/>
                      </a:lnTo>
                      <a:lnTo>
                        <a:pt x="207" y="123"/>
                      </a:lnTo>
                      <a:lnTo>
                        <a:pt x="259" y="0"/>
                      </a:lnTo>
                      <a:lnTo>
                        <a:pt x="324" y="5"/>
                      </a:lnTo>
                      <a:lnTo>
                        <a:pt x="309" y="36"/>
                      </a:lnTo>
                      <a:lnTo>
                        <a:pt x="375" y="149"/>
                      </a:lnTo>
                      <a:lnTo>
                        <a:pt x="340" y="141"/>
                      </a:lnTo>
                      <a:lnTo>
                        <a:pt x="275" y="270"/>
                      </a:lnTo>
                      <a:lnTo>
                        <a:pt x="266" y="349"/>
                      </a:lnTo>
                      <a:lnTo>
                        <a:pt x="223" y="372"/>
                      </a:lnTo>
                      <a:lnTo>
                        <a:pt x="152" y="326"/>
                      </a:lnTo>
                      <a:lnTo>
                        <a:pt x="107" y="346"/>
                      </a:lnTo>
                      <a:lnTo>
                        <a:pt x="103" y="310"/>
                      </a:lnTo>
                      <a:lnTo>
                        <a:pt x="43" y="318"/>
                      </a:lnTo>
                      <a:lnTo>
                        <a:pt x="0" y="168"/>
                      </a:lnTo>
                      <a:close/>
                    </a:path>
                  </a:pathLst>
                </a:custGeom>
                <a:grpFill/>
                <a:ln w="6350">
                  <a:solidFill>
                    <a:schemeClr val="tx1">
                      <a:lumMod val="50000"/>
                      <a:lumOff val="50000"/>
                    </a:schemeClr>
                  </a:solidFill>
                  <a:round/>
                  <a:headEnd/>
                  <a:tailEnd/>
                </a:ln>
              </p:spPr>
              <p:txBody>
                <a:bodyPr/>
                <a:lstStyle/>
                <a:p>
                  <a:pPr defTabSz="914087">
                    <a:defRPr/>
                  </a:pPr>
                  <a:endParaRPr lang="en-US" sz="1200" kern="0">
                    <a:latin typeface="Arial" pitchFamily="34" charset="0"/>
                    <a:ea typeface="微软雅黑" pitchFamily="34" charset="-122"/>
                    <a:cs typeface="Arial" pitchFamily="34" charset="0"/>
                  </a:endParaRPr>
                </a:p>
              </p:txBody>
            </p:sp>
            <p:sp>
              <p:nvSpPr>
                <p:cNvPr id="148" name="Freeform 352">
                  <a:extLst>
                    <a:ext uri="{FF2B5EF4-FFF2-40B4-BE49-F238E27FC236}">
                      <a16:creationId xmlns:a16="http://schemas.microsoft.com/office/drawing/2014/main" id="{7A2EB1C9-283E-8742-959F-0F08A95D21DE}"/>
                    </a:ext>
                  </a:extLst>
                </p:cNvPr>
                <p:cNvSpPr>
                  <a:spLocks/>
                </p:cNvSpPr>
                <p:nvPr/>
              </p:nvSpPr>
              <p:spPr bwMode="auto">
                <a:xfrm>
                  <a:off x="3019" y="3190"/>
                  <a:ext cx="25" cy="8"/>
                </a:xfrm>
                <a:custGeom>
                  <a:avLst/>
                  <a:gdLst>
                    <a:gd name="T0" fmla="*/ 0 w 89"/>
                    <a:gd name="T1" fmla="*/ 0 h 28"/>
                    <a:gd name="T2" fmla="*/ 0 w 89"/>
                    <a:gd name="T3" fmla="*/ 1 h 28"/>
                    <a:gd name="T4" fmla="*/ 2 w 89"/>
                    <a:gd name="T5" fmla="*/ 0 h 28"/>
                    <a:gd name="T6" fmla="*/ 1 w 89"/>
                    <a:gd name="T7" fmla="*/ 0 h 28"/>
                    <a:gd name="T8" fmla="*/ 0 w 89"/>
                    <a:gd name="T9" fmla="*/ 0 h 28"/>
                    <a:gd name="T10" fmla="*/ 0 60000 65536"/>
                    <a:gd name="T11" fmla="*/ 0 60000 65536"/>
                    <a:gd name="T12" fmla="*/ 0 60000 65536"/>
                    <a:gd name="T13" fmla="*/ 0 60000 65536"/>
                    <a:gd name="T14" fmla="*/ 0 60000 65536"/>
                    <a:gd name="T15" fmla="*/ 0 w 89"/>
                    <a:gd name="T16" fmla="*/ 0 h 28"/>
                    <a:gd name="T17" fmla="*/ 89 w 89"/>
                    <a:gd name="T18" fmla="*/ 28 h 28"/>
                  </a:gdLst>
                  <a:ahLst/>
                  <a:cxnLst>
                    <a:cxn ang="T10">
                      <a:pos x="T0" y="T1"/>
                    </a:cxn>
                    <a:cxn ang="T11">
                      <a:pos x="T2" y="T3"/>
                    </a:cxn>
                    <a:cxn ang="T12">
                      <a:pos x="T4" y="T5"/>
                    </a:cxn>
                    <a:cxn ang="T13">
                      <a:pos x="T6" y="T7"/>
                    </a:cxn>
                    <a:cxn ang="T14">
                      <a:pos x="T8" y="T9"/>
                    </a:cxn>
                  </a:cxnLst>
                  <a:rect l="T15" t="T16" r="T17" b="T18"/>
                  <a:pathLst>
                    <a:path w="89" h="28">
                      <a:moveTo>
                        <a:pt x="0" y="5"/>
                      </a:moveTo>
                      <a:lnTo>
                        <a:pt x="11" y="28"/>
                      </a:lnTo>
                      <a:lnTo>
                        <a:pt x="89" y="9"/>
                      </a:lnTo>
                      <a:lnTo>
                        <a:pt x="27" y="0"/>
                      </a:lnTo>
                      <a:lnTo>
                        <a:pt x="0" y="5"/>
                      </a:lnTo>
                      <a:close/>
                    </a:path>
                  </a:pathLst>
                </a:custGeom>
                <a:grpFill/>
                <a:ln w="6350">
                  <a:solidFill>
                    <a:schemeClr val="tx1">
                      <a:lumMod val="50000"/>
                      <a:lumOff val="50000"/>
                    </a:schemeClr>
                  </a:solidFill>
                  <a:round/>
                  <a:headEnd/>
                  <a:tailEnd/>
                </a:ln>
              </p:spPr>
              <p:txBody>
                <a:bodyPr/>
                <a:lstStyle/>
                <a:p>
                  <a:pPr defTabSz="914087">
                    <a:defRPr/>
                  </a:pPr>
                  <a:endParaRPr lang="en-US" sz="1200" kern="0">
                    <a:latin typeface="Arial" pitchFamily="34" charset="0"/>
                    <a:ea typeface="微软雅黑" pitchFamily="34" charset="-122"/>
                    <a:cs typeface="Arial" pitchFamily="34" charset="0"/>
                  </a:endParaRPr>
                </a:p>
              </p:txBody>
            </p:sp>
            <p:sp>
              <p:nvSpPr>
                <p:cNvPr id="149" name="Freeform 353">
                  <a:extLst>
                    <a:ext uri="{FF2B5EF4-FFF2-40B4-BE49-F238E27FC236}">
                      <a16:creationId xmlns:a16="http://schemas.microsoft.com/office/drawing/2014/main" id="{F4422D46-A44B-8A41-9F5B-ABB48C4FD31F}"/>
                    </a:ext>
                  </a:extLst>
                </p:cNvPr>
                <p:cNvSpPr>
                  <a:spLocks/>
                </p:cNvSpPr>
                <p:nvPr/>
              </p:nvSpPr>
              <p:spPr bwMode="auto">
                <a:xfrm>
                  <a:off x="3041" y="3061"/>
                  <a:ext cx="68" cy="94"/>
                </a:xfrm>
                <a:custGeom>
                  <a:avLst/>
                  <a:gdLst>
                    <a:gd name="T0" fmla="*/ 0 w 236"/>
                    <a:gd name="T1" fmla="*/ 5 h 326"/>
                    <a:gd name="T2" fmla="*/ 1 w 236"/>
                    <a:gd name="T3" fmla="*/ 6 h 326"/>
                    <a:gd name="T4" fmla="*/ 0 w 236"/>
                    <a:gd name="T5" fmla="*/ 7 h 326"/>
                    <a:gd name="T6" fmla="*/ 1 w 236"/>
                    <a:gd name="T7" fmla="*/ 8 h 326"/>
                    <a:gd name="T8" fmla="*/ 1 w 236"/>
                    <a:gd name="T9" fmla="*/ 5 h 326"/>
                    <a:gd name="T10" fmla="*/ 2 w 236"/>
                    <a:gd name="T11" fmla="*/ 5 h 326"/>
                    <a:gd name="T12" fmla="*/ 2 w 236"/>
                    <a:gd name="T13" fmla="*/ 6 h 326"/>
                    <a:gd name="T14" fmla="*/ 3 w 236"/>
                    <a:gd name="T15" fmla="*/ 7 h 326"/>
                    <a:gd name="T16" fmla="*/ 3 w 236"/>
                    <a:gd name="T17" fmla="*/ 6 h 326"/>
                    <a:gd name="T18" fmla="*/ 2 w 236"/>
                    <a:gd name="T19" fmla="*/ 4 h 326"/>
                    <a:gd name="T20" fmla="*/ 4 w 236"/>
                    <a:gd name="T21" fmla="*/ 3 h 326"/>
                    <a:gd name="T22" fmla="*/ 2 w 236"/>
                    <a:gd name="T23" fmla="*/ 3 h 326"/>
                    <a:gd name="T24" fmla="*/ 1 w 236"/>
                    <a:gd name="T25" fmla="*/ 1 h 326"/>
                    <a:gd name="T26" fmla="*/ 5 w 236"/>
                    <a:gd name="T27" fmla="*/ 1 h 326"/>
                    <a:gd name="T28" fmla="*/ 6 w 236"/>
                    <a:gd name="T29" fmla="*/ 0 h 326"/>
                    <a:gd name="T30" fmla="*/ 5 w 236"/>
                    <a:gd name="T31" fmla="*/ 1 h 326"/>
                    <a:gd name="T32" fmla="*/ 2 w 236"/>
                    <a:gd name="T33" fmla="*/ 0 h 326"/>
                    <a:gd name="T34" fmla="*/ 1 w 236"/>
                    <a:gd name="T35" fmla="*/ 1 h 326"/>
                    <a:gd name="T36" fmla="*/ 0 w 236"/>
                    <a:gd name="T37" fmla="*/ 5 h 32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36"/>
                    <a:gd name="T58" fmla="*/ 0 h 326"/>
                    <a:gd name="T59" fmla="*/ 236 w 236"/>
                    <a:gd name="T60" fmla="*/ 326 h 32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36" h="326">
                      <a:moveTo>
                        <a:pt x="0" y="195"/>
                      </a:moveTo>
                      <a:lnTo>
                        <a:pt x="32" y="253"/>
                      </a:lnTo>
                      <a:lnTo>
                        <a:pt x="19" y="313"/>
                      </a:lnTo>
                      <a:lnTo>
                        <a:pt x="58" y="326"/>
                      </a:lnTo>
                      <a:lnTo>
                        <a:pt x="56" y="206"/>
                      </a:lnTo>
                      <a:lnTo>
                        <a:pt x="80" y="195"/>
                      </a:lnTo>
                      <a:lnTo>
                        <a:pt x="83" y="238"/>
                      </a:lnTo>
                      <a:lnTo>
                        <a:pt x="105" y="292"/>
                      </a:lnTo>
                      <a:lnTo>
                        <a:pt x="146" y="268"/>
                      </a:lnTo>
                      <a:lnTo>
                        <a:pt x="95" y="158"/>
                      </a:lnTo>
                      <a:lnTo>
                        <a:pt x="174" y="107"/>
                      </a:lnTo>
                      <a:lnTo>
                        <a:pt x="68" y="139"/>
                      </a:lnTo>
                      <a:lnTo>
                        <a:pt x="53" y="66"/>
                      </a:lnTo>
                      <a:lnTo>
                        <a:pt x="209" y="60"/>
                      </a:lnTo>
                      <a:lnTo>
                        <a:pt x="236" y="0"/>
                      </a:lnTo>
                      <a:lnTo>
                        <a:pt x="190" y="37"/>
                      </a:lnTo>
                      <a:lnTo>
                        <a:pt x="80" y="19"/>
                      </a:lnTo>
                      <a:lnTo>
                        <a:pt x="43" y="45"/>
                      </a:lnTo>
                      <a:lnTo>
                        <a:pt x="0" y="195"/>
                      </a:lnTo>
                      <a:close/>
                    </a:path>
                  </a:pathLst>
                </a:custGeom>
                <a:grpFill/>
                <a:ln w="6350">
                  <a:solidFill>
                    <a:schemeClr val="tx1">
                      <a:lumMod val="50000"/>
                      <a:lumOff val="50000"/>
                    </a:schemeClr>
                  </a:solidFill>
                  <a:round/>
                  <a:headEnd/>
                  <a:tailEnd/>
                </a:ln>
              </p:spPr>
              <p:txBody>
                <a:bodyPr/>
                <a:lstStyle/>
                <a:p>
                  <a:pPr defTabSz="914087">
                    <a:defRPr/>
                  </a:pPr>
                  <a:endParaRPr lang="en-US" sz="1200" kern="0">
                    <a:latin typeface="Arial" pitchFamily="34" charset="0"/>
                    <a:ea typeface="微软雅黑" pitchFamily="34" charset="-122"/>
                    <a:cs typeface="Arial" pitchFamily="34" charset="0"/>
                  </a:endParaRPr>
                </a:p>
              </p:txBody>
            </p:sp>
            <p:sp>
              <p:nvSpPr>
                <p:cNvPr id="150" name="Freeform 354">
                  <a:extLst>
                    <a:ext uri="{FF2B5EF4-FFF2-40B4-BE49-F238E27FC236}">
                      <a16:creationId xmlns:a16="http://schemas.microsoft.com/office/drawing/2014/main" id="{2E96619D-1485-BA44-A715-81590DDFFEB7}"/>
                    </a:ext>
                  </a:extLst>
                </p:cNvPr>
                <p:cNvSpPr>
                  <a:spLocks/>
                </p:cNvSpPr>
                <p:nvPr/>
              </p:nvSpPr>
              <p:spPr bwMode="auto">
                <a:xfrm>
                  <a:off x="3094" y="3190"/>
                  <a:ext cx="38" cy="24"/>
                </a:xfrm>
                <a:custGeom>
                  <a:avLst/>
                  <a:gdLst>
                    <a:gd name="T0" fmla="*/ 0 w 130"/>
                    <a:gd name="T1" fmla="*/ 1 h 84"/>
                    <a:gd name="T2" fmla="*/ 0 w 130"/>
                    <a:gd name="T3" fmla="*/ 2 h 84"/>
                    <a:gd name="T4" fmla="*/ 3 w 130"/>
                    <a:gd name="T5" fmla="*/ 0 h 84"/>
                    <a:gd name="T6" fmla="*/ 1 w 130"/>
                    <a:gd name="T7" fmla="*/ 1 h 84"/>
                    <a:gd name="T8" fmla="*/ 0 w 130"/>
                    <a:gd name="T9" fmla="*/ 1 h 84"/>
                    <a:gd name="T10" fmla="*/ 0 60000 65536"/>
                    <a:gd name="T11" fmla="*/ 0 60000 65536"/>
                    <a:gd name="T12" fmla="*/ 0 60000 65536"/>
                    <a:gd name="T13" fmla="*/ 0 60000 65536"/>
                    <a:gd name="T14" fmla="*/ 0 60000 65536"/>
                    <a:gd name="T15" fmla="*/ 0 w 130"/>
                    <a:gd name="T16" fmla="*/ 0 h 84"/>
                    <a:gd name="T17" fmla="*/ 130 w 130"/>
                    <a:gd name="T18" fmla="*/ 84 h 84"/>
                  </a:gdLst>
                  <a:ahLst/>
                  <a:cxnLst>
                    <a:cxn ang="T10">
                      <a:pos x="T0" y="T1"/>
                    </a:cxn>
                    <a:cxn ang="T11">
                      <a:pos x="T2" y="T3"/>
                    </a:cxn>
                    <a:cxn ang="T12">
                      <a:pos x="T4" y="T5"/>
                    </a:cxn>
                    <a:cxn ang="T13">
                      <a:pos x="T6" y="T7"/>
                    </a:cxn>
                    <a:cxn ang="T14">
                      <a:pos x="T8" y="T9"/>
                    </a:cxn>
                  </a:cxnLst>
                  <a:rect l="T15" t="T16" r="T17" b="T18"/>
                  <a:pathLst>
                    <a:path w="130" h="84">
                      <a:moveTo>
                        <a:pt x="0" y="50"/>
                      </a:moveTo>
                      <a:lnTo>
                        <a:pt x="5" y="84"/>
                      </a:lnTo>
                      <a:lnTo>
                        <a:pt x="130" y="0"/>
                      </a:lnTo>
                      <a:lnTo>
                        <a:pt x="37" y="27"/>
                      </a:lnTo>
                      <a:lnTo>
                        <a:pt x="0" y="50"/>
                      </a:lnTo>
                      <a:close/>
                    </a:path>
                  </a:pathLst>
                </a:custGeom>
                <a:grpFill/>
                <a:ln w="6350">
                  <a:solidFill>
                    <a:schemeClr val="tx1">
                      <a:lumMod val="50000"/>
                      <a:lumOff val="50000"/>
                    </a:schemeClr>
                  </a:solidFill>
                  <a:round/>
                  <a:headEnd/>
                  <a:tailEnd/>
                </a:ln>
              </p:spPr>
              <p:txBody>
                <a:bodyPr/>
                <a:lstStyle/>
                <a:p>
                  <a:pPr defTabSz="914087">
                    <a:defRPr/>
                  </a:pPr>
                  <a:endParaRPr lang="en-US" sz="1200" kern="0">
                    <a:latin typeface="Arial" pitchFamily="34" charset="0"/>
                    <a:ea typeface="微软雅黑" pitchFamily="34" charset="-122"/>
                    <a:cs typeface="Arial" pitchFamily="34" charset="0"/>
                  </a:endParaRPr>
                </a:p>
              </p:txBody>
            </p:sp>
            <p:sp>
              <p:nvSpPr>
                <p:cNvPr id="151" name="Freeform 355">
                  <a:extLst>
                    <a:ext uri="{FF2B5EF4-FFF2-40B4-BE49-F238E27FC236}">
                      <a16:creationId xmlns:a16="http://schemas.microsoft.com/office/drawing/2014/main" id="{01A1430D-1F36-D649-A46B-0193ABD1F33F}"/>
                    </a:ext>
                  </a:extLst>
                </p:cNvPr>
                <p:cNvSpPr>
                  <a:spLocks/>
                </p:cNvSpPr>
                <p:nvPr/>
              </p:nvSpPr>
              <p:spPr bwMode="auto">
                <a:xfrm>
                  <a:off x="3133" y="3057"/>
                  <a:ext cx="14" cy="37"/>
                </a:xfrm>
                <a:custGeom>
                  <a:avLst/>
                  <a:gdLst>
                    <a:gd name="T0" fmla="*/ 0 w 47"/>
                    <a:gd name="T1" fmla="*/ 1 h 131"/>
                    <a:gd name="T2" fmla="*/ 0 w 47"/>
                    <a:gd name="T3" fmla="*/ 2 h 131"/>
                    <a:gd name="T4" fmla="*/ 1 w 47"/>
                    <a:gd name="T5" fmla="*/ 3 h 131"/>
                    <a:gd name="T6" fmla="*/ 1 w 47"/>
                    <a:gd name="T7" fmla="*/ 2 h 131"/>
                    <a:gd name="T8" fmla="*/ 1 w 47"/>
                    <a:gd name="T9" fmla="*/ 1 h 131"/>
                    <a:gd name="T10" fmla="*/ 1 w 47"/>
                    <a:gd name="T11" fmla="*/ 1 h 131"/>
                    <a:gd name="T12" fmla="*/ 0 w 47"/>
                    <a:gd name="T13" fmla="*/ 1 h 131"/>
                    <a:gd name="T14" fmla="*/ 1 w 47"/>
                    <a:gd name="T15" fmla="*/ 0 h 131"/>
                    <a:gd name="T16" fmla="*/ 0 w 47"/>
                    <a:gd name="T17" fmla="*/ 1 h 13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7"/>
                    <a:gd name="T28" fmla="*/ 0 h 131"/>
                    <a:gd name="T29" fmla="*/ 47 w 47"/>
                    <a:gd name="T30" fmla="*/ 131 h 13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7" h="131">
                      <a:moveTo>
                        <a:pt x="0" y="45"/>
                      </a:moveTo>
                      <a:lnTo>
                        <a:pt x="12" y="105"/>
                      </a:lnTo>
                      <a:lnTo>
                        <a:pt x="37" y="131"/>
                      </a:lnTo>
                      <a:lnTo>
                        <a:pt x="19" y="76"/>
                      </a:lnTo>
                      <a:lnTo>
                        <a:pt x="47" y="69"/>
                      </a:lnTo>
                      <a:lnTo>
                        <a:pt x="45" y="27"/>
                      </a:lnTo>
                      <a:lnTo>
                        <a:pt x="12" y="53"/>
                      </a:lnTo>
                      <a:lnTo>
                        <a:pt x="24" y="0"/>
                      </a:lnTo>
                      <a:lnTo>
                        <a:pt x="0" y="45"/>
                      </a:lnTo>
                      <a:close/>
                    </a:path>
                  </a:pathLst>
                </a:custGeom>
                <a:grpFill/>
                <a:ln w="6350">
                  <a:solidFill>
                    <a:schemeClr val="tx1">
                      <a:lumMod val="50000"/>
                      <a:lumOff val="50000"/>
                    </a:schemeClr>
                  </a:solidFill>
                  <a:round/>
                  <a:headEnd/>
                  <a:tailEnd/>
                </a:ln>
              </p:spPr>
              <p:txBody>
                <a:bodyPr/>
                <a:lstStyle/>
                <a:p>
                  <a:pPr defTabSz="914087">
                    <a:defRPr/>
                  </a:pPr>
                  <a:endParaRPr lang="en-US" sz="1200" kern="0">
                    <a:latin typeface="Arial" pitchFamily="34" charset="0"/>
                    <a:ea typeface="微软雅黑" pitchFamily="34" charset="-122"/>
                    <a:cs typeface="Arial" pitchFamily="34" charset="0"/>
                  </a:endParaRPr>
                </a:p>
              </p:txBody>
            </p:sp>
            <p:sp>
              <p:nvSpPr>
                <p:cNvPr id="152" name="Freeform 356">
                  <a:extLst>
                    <a:ext uri="{FF2B5EF4-FFF2-40B4-BE49-F238E27FC236}">
                      <a16:creationId xmlns:a16="http://schemas.microsoft.com/office/drawing/2014/main" id="{37105D54-CEAA-754D-B323-311CA21761A2}"/>
                    </a:ext>
                  </a:extLst>
                </p:cNvPr>
                <p:cNvSpPr>
                  <a:spLocks/>
                </p:cNvSpPr>
                <p:nvPr/>
              </p:nvSpPr>
              <p:spPr bwMode="auto">
                <a:xfrm>
                  <a:off x="3139" y="3118"/>
                  <a:ext cx="31" cy="12"/>
                </a:xfrm>
                <a:custGeom>
                  <a:avLst/>
                  <a:gdLst>
                    <a:gd name="T0" fmla="*/ 0 w 109"/>
                    <a:gd name="T1" fmla="*/ 0 h 42"/>
                    <a:gd name="T2" fmla="*/ 1 w 109"/>
                    <a:gd name="T3" fmla="*/ 0 h 42"/>
                    <a:gd name="T4" fmla="*/ 3 w 109"/>
                    <a:gd name="T5" fmla="*/ 1 h 42"/>
                    <a:gd name="T6" fmla="*/ 0 w 109"/>
                    <a:gd name="T7" fmla="*/ 0 h 42"/>
                    <a:gd name="T8" fmla="*/ 0 60000 65536"/>
                    <a:gd name="T9" fmla="*/ 0 60000 65536"/>
                    <a:gd name="T10" fmla="*/ 0 60000 65536"/>
                    <a:gd name="T11" fmla="*/ 0 60000 65536"/>
                    <a:gd name="T12" fmla="*/ 0 w 109"/>
                    <a:gd name="T13" fmla="*/ 0 h 42"/>
                    <a:gd name="T14" fmla="*/ 109 w 109"/>
                    <a:gd name="T15" fmla="*/ 42 h 42"/>
                  </a:gdLst>
                  <a:ahLst/>
                  <a:cxnLst>
                    <a:cxn ang="T8">
                      <a:pos x="T0" y="T1"/>
                    </a:cxn>
                    <a:cxn ang="T9">
                      <a:pos x="T2" y="T3"/>
                    </a:cxn>
                    <a:cxn ang="T10">
                      <a:pos x="T4" y="T5"/>
                    </a:cxn>
                    <a:cxn ang="T11">
                      <a:pos x="T6" y="T7"/>
                    </a:cxn>
                  </a:cxnLst>
                  <a:rect l="T12" t="T13" r="T14" b="T15"/>
                  <a:pathLst>
                    <a:path w="109" h="42">
                      <a:moveTo>
                        <a:pt x="0" y="15"/>
                      </a:moveTo>
                      <a:lnTo>
                        <a:pt x="60" y="0"/>
                      </a:lnTo>
                      <a:lnTo>
                        <a:pt x="109" y="42"/>
                      </a:lnTo>
                      <a:lnTo>
                        <a:pt x="0" y="15"/>
                      </a:lnTo>
                      <a:close/>
                    </a:path>
                  </a:pathLst>
                </a:custGeom>
                <a:grpFill/>
                <a:ln w="6350">
                  <a:solidFill>
                    <a:schemeClr val="tx1">
                      <a:lumMod val="50000"/>
                      <a:lumOff val="50000"/>
                    </a:schemeClr>
                  </a:solidFill>
                  <a:round/>
                  <a:headEnd/>
                  <a:tailEnd/>
                </a:ln>
              </p:spPr>
              <p:txBody>
                <a:bodyPr/>
                <a:lstStyle/>
                <a:p>
                  <a:pPr defTabSz="914087">
                    <a:defRPr/>
                  </a:pPr>
                  <a:endParaRPr lang="en-US" sz="1200" kern="0">
                    <a:latin typeface="Arial" pitchFamily="34" charset="0"/>
                    <a:ea typeface="微软雅黑" pitchFamily="34" charset="-122"/>
                    <a:cs typeface="Arial" pitchFamily="34" charset="0"/>
                  </a:endParaRPr>
                </a:p>
              </p:txBody>
            </p:sp>
            <p:sp>
              <p:nvSpPr>
                <p:cNvPr id="153" name="Freeform 357">
                  <a:extLst>
                    <a:ext uri="{FF2B5EF4-FFF2-40B4-BE49-F238E27FC236}">
                      <a16:creationId xmlns:a16="http://schemas.microsoft.com/office/drawing/2014/main" id="{9A9942D8-1718-2D43-885A-62CEACF9003F}"/>
                    </a:ext>
                  </a:extLst>
                </p:cNvPr>
                <p:cNvSpPr>
                  <a:spLocks/>
                </p:cNvSpPr>
                <p:nvPr/>
              </p:nvSpPr>
              <p:spPr bwMode="auto">
                <a:xfrm>
                  <a:off x="3171" y="3089"/>
                  <a:ext cx="114" cy="109"/>
                </a:xfrm>
                <a:custGeom>
                  <a:avLst/>
                  <a:gdLst>
                    <a:gd name="T0" fmla="*/ 0 w 400"/>
                    <a:gd name="T1" fmla="*/ 1 h 384"/>
                    <a:gd name="T2" fmla="*/ 1 w 400"/>
                    <a:gd name="T3" fmla="*/ 2 h 384"/>
                    <a:gd name="T4" fmla="*/ 3 w 400"/>
                    <a:gd name="T5" fmla="*/ 2 h 384"/>
                    <a:gd name="T6" fmla="*/ 1 w 400"/>
                    <a:gd name="T7" fmla="*/ 2 h 384"/>
                    <a:gd name="T8" fmla="*/ 2 w 400"/>
                    <a:gd name="T9" fmla="*/ 4 h 384"/>
                    <a:gd name="T10" fmla="*/ 3 w 400"/>
                    <a:gd name="T11" fmla="*/ 3 h 384"/>
                    <a:gd name="T12" fmla="*/ 3 w 400"/>
                    <a:gd name="T13" fmla="*/ 4 h 384"/>
                    <a:gd name="T14" fmla="*/ 7 w 400"/>
                    <a:gd name="T15" fmla="*/ 5 h 384"/>
                    <a:gd name="T16" fmla="*/ 7 w 400"/>
                    <a:gd name="T17" fmla="*/ 7 h 384"/>
                    <a:gd name="T18" fmla="*/ 7 w 400"/>
                    <a:gd name="T19" fmla="*/ 7 h 384"/>
                    <a:gd name="T20" fmla="*/ 6 w 400"/>
                    <a:gd name="T21" fmla="*/ 8 h 384"/>
                    <a:gd name="T22" fmla="*/ 8 w 400"/>
                    <a:gd name="T23" fmla="*/ 8 h 384"/>
                    <a:gd name="T24" fmla="*/ 9 w 400"/>
                    <a:gd name="T25" fmla="*/ 9 h 384"/>
                    <a:gd name="T26" fmla="*/ 9 w 400"/>
                    <a:gd name="T27" fmla="*/ 2 h 384"/>
                    <a:gd name="T28" fmla="*/ 6 w 400"/>
                    <a:gd name="T29" fmla="*/ 1 h 384"/>
                    <a:gd name="T30" fmla="*/ 4 w 400"/>
                    <a:gd name="T31" fmla="*/ 3 h 384"/>
                    <a:gd name="T32" fmla="*/ 3 w 400"/>
                    <a:gd name="T33" fmla="*/ 2 h 384"/>
                    <a:gd name="T34" fmla="*/ 3 w 400"/>
                    <a:gd name="T35" fmla="*/ 0 h 384"/>
                    <a:gd name="T36" fmla="*/ 1 w 400"/>
                    <a:gd name="T37" fmla="*/ 0 h 384"/>
                    <a:gd name="T38" fmla="*/ 0 w 400"/>
                    <a:gd name="T39" fmla="*/ 1 h 384"/>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400"/>
                    <a:gd name="T61" fmla="*/ 0 h 384"/>
                    <a:gd name="T62" fmla="*/ 400 w 400"/>
                    <a:gd name="T63" fmla="*/ 384 h 384"/>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400" h="384">
                      <a:moveTo>
                        <a:pt x="0" y="47"/>
                      </a:moveTo>
                      <a:lnTo>
                        <a:pt x="62" y="84"/>
                      </a:lnTo>
                      <a:lnTo>
                        <a:pt x="118" y="76"/>
                      </a:lnTo>
                      <a:lnTo>
                        <a:pt x="42" y="103"/>
                      </a:lnTo>
                      <a:lnTo>
                        <a:pt x="81" y="164"/>
                      </a:lnTo>
                      <a:lnTo>
                        <a:pt x="114" y="112"/>
                      </a:lnTo>
                      <a:lnTo>
                        <a:pt x="140" y="164"/>
                      </a:lnTo>
                      <a:lnTo>
                        <a:pt x="282" y="223"/>
                      </a:lnTo>
                      <a:lnTo>
                        <a:pt x="315" y="315"/>
                      </a:lnTo>
                      <a:lnTo>
                        <a:pt x="289" y="312"/>
                      </a:lnTo>
                      <a:lnTo>
                        <a:pt x="266" y="356"/>
                      </a:lnTo>
                      <a:lnTo>
                        <a:pt x="352" y="334"/>
                      </a:lnTo>
                      <a:lnTo>
                        <a:pt x="400" y="384"/>
                      </a:lnTo>
                      <a:lnTo>
                        <a:pt x="394" y="99"/>
                      </a:lnTo>
                      <a:lnTo>
                        <a:pt x="271" y="47"/>
                      </a:lnTo>
                      <a:lnTo>
                        <a:pt x="171" y="130"/>
                      </a:lnTo>
                      <a:lnTo>
                        <a:pt x="133" y="89"/>
                      </a:lnTo>
                      <a:lnTo>
                        <a:pt x="119" y="19"/>
                      </a:lnTo>
                      <a:lnTo>
                        <a:pt x="62" y="0"/>
                      </a:lnTo>
                      <a:lnTo>
                        <a:pt x="0" y="47"/>
                      </a:lnTo>
                      <a:close/>
                    </a:path>
                  </a:pathLst>
                </a:custGeom>
                <a:grpFill/>
                <a:ln w="6350">
                  <a:solidFill>
                    <a:schemeClr val="tx1">
                      <a:lumMod val="50000"/>
                      <a:lumOff val="50000"/>
                    </a:schemeClr>
                  </a:solidFill>
                  <a:round/>
                  <a:headEnd/>
                  <a:tailEnd/>
                </a:ln>
              </p:spPr>
              <p:txBody>
                <a:bodyPr/>
                <a:lstStyle/>
                <a:p>
                  <a:pPr defTabSz="914087">
                    <a:defRPr/>
                  </a:pPr>
                  <a:endParaRPr lang="en-US" sz="1200" kern="0">
                    <a:latin typeface="Arial" pitchFamily="34" charset="0"/>
                    <a:ea typeface="微软雅黑" pitchFamily="34" charset="-122"/>
                    <a:cs typeface="Arial" pitchFamily="34" charset="0"/>
                  </a:endParaRPr>
                </a:p>
              </p:txBody>
            </p:sp>
            <p:sp>
              <p:nvSpPr>
                <p:cNvPr id="154" name="Freeform 358">
                  <a:extLst>
                    <a:ext uri="{FF2B5EF4-FFF2-40B4-BE49-F238E27FC236}">
                      <a16:creationId xmlns:a16="http://schemas.microsoft.com/office/drawing/2014/main" id="{6D1C52B2-CC7A-DA44-BF4B-A7AD1C486E8D}"/>
                    </a:ext>
                  </a:extLst>
                </p:cNvPr>
                <p:cNvSpPr>
                  <a:spLocks/>
                </p:cNvSpPr>
                <p:nvPr/>
              </p:nvSpPr>
              <p:spPr bwMode="auto">
                <a:xfrm>
                  <a:off x="3174" y="3173"/>
                  <a:ext cx="6" cy="10"/>
                </a:xfrm>
                <a:custGeom>
                  <a:avLst/>
                  <a:gdLst>
                    <a:gd name="T0" fmla="*/ 0 w 19"/>
                    <a:gd name="T1" fmla="*/ 1 h 33"/>
                    <a:gd name="T2" fmla="*/ 0 w 19"/>
                    <a:gd name="T3" fmla="*/ 0 h 33"/>
                    <a:gd name="T4" fmla="*/ 1 w 19"/>
                    <a:gd name="T5" fmla="*/ 1 h 33"/>
                    <a:gd name="T6" fmla="*/ 0 w 19"/>
                    <a:gd name="T7" fmla="*/ 1 h 33"/>
                    <a:gd name="T8" fmla="*/ 0 60000 65536"/>
                    <a:gd name="T9" fmla="*/ 0 60000 65536"/>
                    <a:gd name="T10" fmla="*/ 0 60000 65536"/>
                    <a:gd name="T11" fmla="*/ 0 60000 65536"/>
                    <a:gd name="T12" fmla="*/ 0 w 19"/>
                    <a:gd name="T13" fmla="*/ 0 h 33"/>
                    <a:gd name="T14" fmla="*/ 19 w 19"/>
                    <a:gd name="T15" fmla="*/ 33 h 33"/>
                  </a:gdLst>
                  <a:ahLst/>
                  <a:cxnLst>
                    <a:cxn ang="T8">
                      <a:pos x="T0" y="T1"/>
                    </a:cxn>
                    <a:cxn ang="T9">
                      <a:pos x="T2" y="T3"/>
                    </a:cxn>
                    <a:cxn ang="T10">
                      <a:pos x="T4" y="T5"/>
                    </a:cxn>
                    <a:cxn ang="T11">
                      <a:pos x="T6" y="T7"/>
                    </a:cxn>
                  </a:cxnLst>
                  <a:rect l="T12" t="T13" r="T14" b="T15"/>
                  <a:pathLst>
                    <a:path w="19" h="33">
                      <a:moveTo>
                        <a:pt x="0" y="33"/>
                      </a:moveTo>
                      <a:lnTo>
                        <a:pt x="11" y="0"/>
                      </a:lnTo>
                      <a:lnTo>
                        <a:pt x="19" y="18"/>
                      </a:lnTo>
                      <a:lnTo>
                        <a:pt x="0" y="33"/>
                      </a:lnTo>
                      <a:close/>
                    </a:path>
                  </a:pathLst>
                </a:custGeom>
                <a:grpFill/>
                <a:ln w="6350">
                  <a:solidFill>
                    <a:schemeClr val="tx1">
                      <a:lumMod val="50000"/>
                      <a:lumOff val="50000"/>
                    </a:schemeClr>
                  </a:solidFill>
                  <a:round/>
                  <a:headEnd/>
                  <a:tailEnd/>
                </a:ln>
              </p:spPr>
              <p:txBody>
                <a:bodyPr/>
                <a:lstStyle/>
                <a:p>
                  <a:pPr defTabSz="914087">
                    <a:defRPr/>
                  </a:pPr>
                  <a:endParaRPr lang="en-US" sz="1200" kern="0">
                    <a:latin typeface="Arial" pitchFamily="34" charset="0"/>
                    <a:ea typeface="微软雅黑" pitchFamily="34" charset="-122"/>
                    <a:cs typeface="Arial" pitchFamily="34" charset="0"/>
                  </a:endParaRPr>
                </a:p>
              </p:txBody>
            </p:sp>
            <p:sp>
              <p:nvSpPr>
                <p:cNvPr id="155" name="Freeform 359">
                  <a:extLst>
                    <a:ext uri="{FF2B5EF4-FFF2-40B4-BE49-F238E27FC236}">
                      <a16:creationId xmlns:a16="http://schemas.microsoft.com/office/drawing/2014/main" id="{65377117-A2C7-6049-A773-48C78310F4A9}"/>
                    </a:ext>
                  </a:extLst>
                </p:cNvPr>
                <p:cNvSpPr>
                  <a:spLocks/>
                </p:cNvSpPr>
                <p:nvPr/>
              </p:nvSpPr>
              <p:spPr bwMode="auto">
                <a:xfrm>
                  <a:off x="2227" y="2555"/>
                  <a:ext cx="208" cy="207"/>
                </a:xfrm>
                <a:custGeom>
                  <a:avLst/>
                  <a:gdLst>
                    <a:gd name="T0" fmla="*/ 0 w 730"/>
                    <a:gd name="T1" fmla="*/ 1 h 725"/>
                    <a:gd name="T2" fmla="*/ 1 w 730"/>
                    <a:gd name="T3" fmla="*/ 0 h 725"/>
                    <a:gd name="T4" fmla="*/ 2 w 730"/>
                    <a:gd name="T5" fmla="*/ 1 h 725"/>
                    <a:gd name="T6" fmla="*/ 3 w 730"/>
                    <a:gd name="T7" fmla="*/ 0 h 725"/>
                    <a:gd name="T8" fmla="*/ 4 w 730"/>
                    <a:gd name="T9" fmla="*/ 1 h 725"/>
                    <a:gd name="T10" fmla="*/ 4 w 730"/>
                    <a:gd name="T11" fmla="*/ 1 h 725"/>
                    <a:gd name="T12" fmla="*/ 5 w 730"/>
                    <a:gd name="T13" fmla="*/ 3 h 725"/>
                    <a:gd name="T14" fmla="*/ 7 w 730"/>
                    <a:gd name="T15" fmla="*/ 4 h 725"/>
                    <a:gd name="T16" fmla="*/ 9 w 730"/>
                    <a:gd name="T17" fmla="*/ 3 h 725"/>
                    <a:gd name="T18" fmla="*/ 9 w 730"/>
                    <a:gd name="T19" fmla="*/ 3 h 725"/>
                    <a:gd name="T20" fmla="*/ 11 w 730"/>
                    <a:gd name="T21" fmla="*/ 2 h 725"/>
                    <a:gd name="T22" fmla="*/ 15 w 730"/>
                    <a:gd name="T23" fmla="*/ 4 h 725"/>
                    <a:gd name="T24" fmla="*/ 15 w 730"/>
                    <a:gd name="T25" fmla="*/ 5 h 725"/>
                    <a:gd name="T26" fmla="*/ 15 w 730"/>
                    <a:gd name="T27" fmla="*/ 7 h 725"/>
                    <a:gd name="T28" fmla="*/ 15 w 730"/>
                    <a:gd name="T29" fmla="*/ 9 h 725"/>
                    <a:gd name="T30" fmla="*/ 15 w 730"/>
                    <a:gd name="T31" fmla="*/ 10 h 725"/>
                    <a:gd name="T32" fmla="*/ 15 w 730"/>
                    <a:gd name="T33" fmla="*/ 12 h 725"/>
                    <a:gd name="T34" fmla="*/ 17 w 730"/>
                    <a:gd name="T35" fmla="*/ 15 h 725"/>
                    <a:gd name="T36" fmla="*/ 15 w 730"/>
                    <a:gd name="T37" fmla="*/ 17 h 725"/>
                    <a:gd name="T38" fmla="*/ 12 w 730"/>
                    <a:gd name="T39" fmla="*/ 16 h 725"/>
                    <a:gd name="T40" fmla="*/ 11 w 730"/>
                    <a:gd name="T41" fmla="*/ 15 h 725"/>
                    <a:gd name="T42" fmla="*/ 8 w 730"/>
                    <a:gd name="T43" fmla="*/ 15 h 725"/>
                    <a:gd name="T44" fmla="*/ 7 w 730"/>
                    <a:gd name="T45" fmla="*/ 14 h 725"/>
                    <a:gd name="T46" fmla="*/ 5 w 730"/>
                    <a:gd name="T47" fmla="*/ 11 h 725"/>
                    <a:gd name="T48" fmla="*/ 4 w 730"/>
                    <a:gd name="T49" fmla="*/ 11 h 725"/>
                    <a:gd name="T50" fmla="*/ 4 w 730"/>
                    <a:gd name="T51" fmla="*/ 11 h 725"/>
                    <a:gd name="T52" fmla="*/ 3 w 730"/>
                    <a:gd name="T53" fmla="*/ 9 h 725"/>
                    <a:gd name="T54" fmla="*/ 1 w 730"/>
                    <a:gd name="T55" fmla="*/ 7 h 725"/>
                    <a:gd name="T56" fmla="*/ 2 w 730"/>
                    <a:gd name="T57" fmla="*/ 5 h 725"/>
                    <a:gd name="T58" fmla="*/ 1 w 730"/>
                    <a:gd name="T59" fmla="*/ 5 h 725"/>
                    <a:gd name="T60" fmla="*/ 1 w 730"/>
                    <a:gd name="T61" fmla="*/ 3 h 725"/>
                    <a:gd name="T62" fmla="*/ 0 w 730"/>
                    <a:gd name="T63" fmla="*/ 1 h 725"/>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730"/>
                    <a:gd name="T97" fmla="*/ 0 h 725"/>
                    <a:gd name="T98" fmla="*/ 730 w 730"/>
                    <a:gd name="T99" fmla="*/ 725 h 725"/>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730" h="725">
                      <a:moveTo>
                        <a:pt x="0" y="24"/>
                      </a:moveTo>
                      <a:lnTo>
                        <a:pt x="20" y="0"/>
                      </a:lnTo>
                      <a:lnTo>
                        <a:pt x="76" y="54"/>
                      </a:lnTo>
                      <a:lnTo>
                        <a:pt x="144" y="10"/>
                      </a:lnTo>
                      <a:lnTo>
                        <a:pt x="153" y="53"/>
                      </a:lnTo>
                      <a:lnTo>
                        <a:pt x="185" y="68"/>
                      </a:lnTo>
                      <a:lnTo>
                        <a:pt x="193" y="114"/>
                      </a:lnTo>
                      <a:lnTo>
                        <a:pt x="292" y="166"/>
                      </a:lnTo>
                      <a:lnTo>
                        <a:pt x="383" y="150"/>
                      </a:lnTo>
                      <a:lnTo>
                        <a:pt x="374" y="123"/>
                      </a:lnTo>
                      <a:lnTo>
                        <a:pt x="497" y="77"/>
                      </a:lnTo>
                      <a:lnTo>
                        <a:pt x="653" y="158"/>
                      </a:lnTo>
                      <a:lnTo>
                        <a:pt x="655" y="204"/>
                      </a:lnTo>
                      <a:lnTo>
                        <a:pt x="630" y="287"/>
                      </a:lnTo>
                      <a:lnTo>
                        <a:pt x="636" y="406"/>
                      </a:lnTo>
                      <a:lnTo>
                        <a:pt x="672" y="441"/>
                      </a:lnTo>
                      <a:lnTo>
                        <a:pt x="644" y="499"/>
                      </a:lnTo>
                      <a:lnTo>
                        <a:pt x="730" y="632"/>
                      </a:lnTo>
                      <a:lnTo>
                        <a:pt x="671" y="725"/>
                      </a:lnTo>
                      <a:lnTo>
                        <a:pt x="510" y="693"/>
                      </a:lnTo>
                      <a:lnTo>
                        <a:pt x="474" y="633"/>
                      </a:lnTo>
                      <a:lnTo>
                        <a:pt x="361" y="655"/>
                      </a:lnTo>
                      <a:lnTo>
                        <a:pt x="279" y="597"/>
                      </a:lnTo>
                      <a:lnTo>
                        <a:pt x="223" y="484"/>
                      </a:lnTo>
                      <a:lnTo>
                        <a:pt x="183" y="468"/>
                      </a:lnTo>
                      <a:lnTo>
                        <a:pt x="171" y="490"/>
                      </a:lnTo>
                      <a:lnTo>
                        <a:pt x="121" y="377"/>
                      </a:lnTo>
                      <a:lnTo>
                        <a:pt x="50" y="310"/>
                      </a:lnTo>
                      <a:lnTo>
                        <a:pt x="82" y="204"/>
                      </a:lnTo>
                      <a:lnTo>
                        <a:pt x="52" y="192"/>
                      </a:lnTo>
                      <a:lnTo>
                        <a:pt x="28" y="134"/>
                      </a:lnTo>
                      <a:lnTo>
                        <a:pt x="0" y="24"/>
                      </a:lnTo>
                      <a:close/>
                    </a:path>
                  </a:pathLst>
                </a:custGeom>
                <a:grpFill/>
                <a:ln w="6350">
                  <a:solidFill>
                    <a:schemeClr val="tx1">
                      <a:lumMod val="50000"/>
                      <a:lumOff val="50000"/>
                    </a:schemeClr>
                  </a:solidFill>
                  <a:round/>
                  <a:headEnd/>
                  <a:tailEnd/>
                </a:ln>
              </p:spPr>
              <p:txBody>
                <a:bodyPr/>
                <a:lstStyle/>
                <a:p>
                  <a:pPr defTabSz="914087">
                    <a:defRPr/>
                  </a:pPr>
                  <a:endParaRPr lang="en-US" sz="1200" kern="0">
                    <a:latin typeface="Arial" pitchFamily="34" charset="0"/>
                    <a:ea typeface="微软雅黑" pitchFamily="34" charset="-122"/>
                    <a:cs typeface="Arial" pitchFamily="34" charset="0"/>
                  </a:endParaRPr>
                </a:p>
              </p:txBody>
            </p:sp>
            <p:sp>
              <p:nvSpPr>
                <p:cNvPr id="156" name="Freeform 360">
                  <a:extLst>
                    <a:ext uri="{FF2B5EF4-FFF2-40B4-BE49-F238E27FC236}">
                      <a16:creationId xmlns:a16="http://schemas.microsoft.com/office/drawing/2014/main" id="{994E48EA-DDD2-654E-8E29-EFDCD70581E5}"/>
                    </a:ext>
                  </a:extLst>
                </p:cNvPr>
                <p:cNvSpPr>
                  <a:spLocks/>
                </p:cNvSpPr>
                <p:nvPr/>
              </p:nvSpPr>
              <p:spPr bwMode="auto">
                <a:xfrm>
                  <a:off x="2167" y="2594"/>
                  <a:ext cx="109" cy="114"/>
                </a:xfrm>
                <a:custGeom>
                  <a:avLst/>
                  <a:gdLst>
                    <a:gd name="T0" fmla="*/ 0 w 379"/>
                    <a:gd name="T1" fmla="*/ 5 h 402"/>
                    <a:gd name="T2" fmla="*/ 0 w 379"/>
                    <a:gd name="T3" fmla="*/ 6 h 402"/>
                    <a:gd name="T4" fmla="*/ 5 w 379"/>
                    <a:gd name="T5" fmla="*/ 8 h 402"/>
                    <a:gd name="T6" fmla="*/ 5 w 379"/>
                    <a:gd name="T7" fmla="*/ 9 h 402"/>
                    <a:gd name="T8" fmla="*/ 6 w 379"/>
                    <a:gd name="T9" fmla="*/ 9 h 402"/>
                    <a:gd name="T10" fmla="*/ 7 w 379"/>
                    <a:gd name="T11" fmla="*/ 9 h 402"/>
                    <a:gd name="T12" fmla="*/ 9 w 379"/>
                    <a:gd name="T13" fmla="*/ 8 h 402"/>
                    <a:gd name="T14" fmla="*/ 9 w 379"/>
                    <a:gd name="T15" fmla="*/ 8 h 402"/>
                    <a:gd name="T16" fmla="*/ 8 w 379"/>
                    <a:gd name="T17" fmla="*/ 6 h 402"/>
                    <a:gd name="T18" fmla="*/ 6 w 379"/>
                    <a:gd name="T19" fmla="*/ 4 h 402"/>
                    <a:gd name="T20" fmla="*/ 7 w 379"/>
                    <a:gd name="T21" fmla="*/ 2 h 402"/>
                    <a:gd name="T22" fmla="*/ 6 w 379"/>
                    <a:gd name="T23" fmla="*/ 1 h 402"/>
                    <a:gd name="T24" fmla="*/ 6 w 379"/>
                    <a:gd name="T25" fmla="*/ 0 h 402"/>
                    <a:gd name="T26" fmla="*/ 3 w 379"/>
                    <a:gd name="T27" fmla="*/ 0 h 402"/>
                    <a:gd name="T28" fmla="*/ 3 w 379"/>
                    <a:gd name="T29" fmla="*/ 1 h 402"/>
                    <a:gd name="T30" fmla="*/ 2 w 379"/>
                    <a:gd name="T31" fmla="*/ 3 h 402"/>
                    <a:gd name="T32" fmla="*/ 0 w 379"/>
                    <a:gd name="T33" fmla="*/ 5 h 40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379"/>
                    <a:gd name="T52" fmla="*/ 0 h 402"/>
                    <a:gd name="T53" fmla="*/ 379 w 379"/>
                    <a:gd name="T54" fmla="*/ 402 h 40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379" h="402">
                      <a:moveTo>
                        <a:pt x="0" y="195"/>
                      </a:moveTo>
                      <a:lnTo>
                        <a:pt x="18" y="253"/>
                      </a:lnTo>
                      <a:lnTo>
                        <a:pt x="191" y="342"/>
                      </a:lnTo>
                      <a:lnTo>
                        <a:pt x="192" y="373"/>
                      </a:lnTo>
                      <a:lnTo>
                        <a:pt x="235" y="396"/>
                      </a:lnTo>
                      <a:lnTo>
                        <a:pt x="301" y="402"/>
                      </a:lnTo>
                      <a:lnTo>
                        <a:pt x="360" y="360"/>
                      </a:lnTo>
                      <a:lnTo>
                        <a:pt x="379" y="356"/>
                      </a:lnTo>
                      <a:lnTo>
                        <a:pt x="329" y="243"/>
                      </a:lnTo>
                      <a:lnTo>
                        <a:pt x="258" y="176"/>
                      </a:lnTo>
                      <a:lnTo>
                        <a:pt x="290" y="70"/>
                      </a:lnTo>
                      <a:lnTo>
                        <a:pt x="260" y="58"/>
                      </a:lnTo>
                      <a:lnTo>
                        <a:pt x="236" y="0"/>
                      </a:lnTo>
                      <a:lnTo>
                        <a:pt x="151" y="4"/>
                      </a:lnTo>
                      <a:lnTo>
                        <a:pt x="109" y="41"/>
                      </a:lnTo>
                      <a:lnTo>
                        <a:pt x="93" y="139"/>
                      </a:lnTo>
                      <a:lnTo>
                        <a:pt x="0" y="195"/>
                      </a:lnTo>
                      <a:close/>
                    </a:path>
                  </a:pathLst>
                </a:custGeom>
                <a:grpFill/>
                <a:ln w="6350">
                  <a:solidFill>
                    <a:schemeClr val="tx1">
                      <a:lumMod val="50000"/>
                      <a:lumOff val="50000"/>
                    </a:schemeClr>
                  </a:solidFill>
                  <a:round/>
                  <a:headEnd/>
                  <a:tailEnd/>
                </a:ln>
              </p:spPr>
              <p:txBody>
                <a:bodyPr/>
                <a:lstStyle/>
                <a:p>
                  <a:pPr defTabSz="914087">
                    <a:defRPr/>
                  </a:pPr>
                  <a:endParaRPr lang="en-US" sz="1200" kern="0">
                    <a:latin typeface="Arial" pitchFamily="34" charset="0"/>
                    <a:ea typeface="微软雅黑" pitchFamily="34" charset="-122"/>
                    <a:cs typeface="Arial" pitchFamily="34" charset="0"/>
                  </a:endParaRPr>
                </a:p>
              </p:txBody>
            </p:sp>
            <p:sp>
              <p:nvSpPr>
                <p:cNvPr id="157" name="Freeform 361">
                  <a:extLst>
                    <a:ext uri="{FF2B5EF4-FFF2-40B4-BE49-F238E27FC236}">
                      <a16:creationId xmlns:a16="http://schemas.microsoft.com/office/drawing/2014/main" id="{1A229E04-A8EB-8D45-B2A2-BB4D1FCD1CE2}"/>
                    </a:ext>
                  </a:extLst>
                </p:cNvPr>
                <p:cNvSpPr>
                  <a:spLocks/>
                </p:cNvSpPr>
                <p:nvPr/>
              </p:nvSpPr>
              <p:spPr bwMode="auto">
                <a:xfrm>
                  <a:off x="1820" y="2445"/>
                  <a:ext cx="127" cy="138"/>
                </a:xfrm>
                <a:custGeom>
                  <a:avLst/>
                  <a:gdLst>
                    <a:gd name="T0" fmla="*/ 0 w 446"/>
                    <a:gd name="T1" fmla="*/ 3 h 487"/>
                    <a:gd name="T2" fmla="*/ 0 w 446"/>
                    <a:gd name="T3" fmla="*/ 1 h 487"/>
                    <a:gd name="T4" fmla="*/ 1 w 446"/>
                    <a:gd name="T5" fmla="*/ 1 h 487"/>
                    <a:gd name="T6" fmla="*/ 2 w 446"/>
                    <a:gd name="T7" fmla="*/ 1 h 487"/>
                    <a:gd name="T8" fmla="*/ 3 w 446"/>
                    <a:gd name="T9" fmla="*/ 0 h 487"/>
                    <a:gd name="T10" fmla="*/ 5 w 446"/>
                    <a:gd name="T11" fmla="*/ 0 h 487"/>
                    <a:gd name="T12" fmla="*/ 6 w 446"/>
                    <a:gd name="T13" fmla="*/ 1 h 487"/>
                    <a:gd name="T14" fmla="*/ 6 w 446"/>
                    <a:gd name="T15" fmla="*/ 2 h 487"/>
                    <a:gd name="T16" fmla="*/ 5 w 446"/>
                    <a:gd name="T17" fmla="*/ 2 h 487"/>
                    <a:gd name="T18" fmla="*/ 5 w 446"/>
                    <a:gd name="T19" fmla="*/ 4 h 487"/>
                    <a:gd name="T20" fmla="*/ 7 w 446"/>
                    <a:gd name="T21" fmla="*/ 6 h 487"/>
                    <a:gd name="T22" fmla="*/ 8 w 446"/>
                    <a:gd name="T23" fmla="*/ 7 h 487"/>
                    <a:gd name="T24" fmla="*/ 8 w 446"/>
                    <a:gd name="T25" fmla="*/ 7 h 487"/>
                    <a:gd name="T26" fmla="*/ 10 w 446"/>
                    <a:gd name="T27" fmla="*/ 9 h 487"/>
                    <a:gd name="T28" fmla="*/ 9 w 446"/>
                    <a:gd name="T29" fmla="*/ 8 h 487"/>
                    <a:gd name="T30" fmla="*/ 9 w 446"/>
                    <a:gd name="T31" fmla="*/ 10 h 487"/>
                    <a:gd name="T32" fmla="*/ 8 w 446"/>
                    <a:gd name="T33" fmla="*/ 11 h 487"/>
                    <a:gd name="T34" fmla="*/ 8 w 446"/>
                    <a:gd name="T35" fmla="*/ 9 h 487"/>
                    <a:gd name="T36" fmla="*/ 4 w 446"/>
                    <a:gd name="T37" fmla="*/ 6 h 487"/>
                    <a:gd name="T38" fmla="*/ 3 w 446"/>
                    <a:gd name="T39" fmla="*/ 4 h 487"/>
                    <a:gd name="T40" fmla="*/ 2 w 446"/>
                    <a:gd name="T41" fmla="*/ 3 h 487"/>
                    <a:gd name="T42" fmla="*/ 1 w 446"/>
                    <a:gd name="T43" fmla="*/ 4 h 487"/>
                    <a:gd name="T44" fmla="*/ 0 w 446"/>
                    <a:gd name="T45" fmla="*/ 3 h 48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446"/>
                    <a:gd name="T70" fmla="*/ 0 h 487"/>
                    <a:gd name="T71" fmla="*/ 446 w 446"/>
                    <a:gd name="T72" fmla="*/ 487 h 487"/>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446" h="487">
                      <a:moveTo>
                        <a:pt x="0" y="122"/>
                      </a:moveTo>
                      <a:lnTo>
                        <a:pt x="11" y="67"/>
                      </a:lnTo>
                      <a:lnTo>
                        <a:pt x="64" y="39"/>
                      </a:lnTo>
                      <a:lnTo>
                        <a:pt x="87" y="65"/>
                      </a:lnTo>
                      <a:lnTo>
                        <a:pt x="141" y="13"/>
                      </a:lnTo>
                      <a:lnTo>
                        <a:pt x="199" y="0"/>
                      </a:lnTo>
                      <a:lnTo>
                        <a:pt x="266" y="35"/>
                      </a:lnTo>
                      <a:lnTo>
                        <a:pt x="266" y="88"/>
                      </a:lnTo>
                      <a:lnTo>
                        <a:pt x="215" y="97"/>
                      </a:lnTo>
                      <a:lnTo>
                        <a:pt x="220" y="164"/>
                      </a:lnTo>
                      <a:lnTo>
                        <a:pt x="305" y="273"/>
                      </a:lnTo>
                      <a:lnTo>
                        <a:pt x="357" y="281"/>
                      </a:lnTo>
                      <a:lnTo>
                        <a:pt x="351" y="302"/>
                      </a:lnTo>
                      <a:lnTo>
                        <a:pt x="446" y="376"/>
                      </a:lnTo>
                      <a:lnTo>
                        <a:pt x="381" y="362"/>
                      </a:lnTo>
                      <a:lnTo>
                        <a:pt x="396" y="433"/>
                      </a:lnTo>
                      <a:lnTo>
                        <a:pt x="357" y="487"/>
                      </a:lnTo>
                      <a:lnTo>
                        <a:pt x="336" y="377"/>
                      </a:lnTo>
                      <a:lnTo>
                        <a:pt x="170" y="254"/>
                      </a:lnTo>
                      <a:lnTo>
                        <a:pt x="131" y="174"/>
                      </a:lnTo>
                      <a:lnTo>
                        <a:pt x="77" y="146"/>
                      </a:lnTo>
                      <a:lnTo>
                        <a:pt x="26" y="181"/>
                      </a:lnTo>
                      <a:lnTo>
                        <a:pt x="0" y="122"/>
                      </a:lnTo>
                      <a:close/>
                    </a:path>
                  </a:pathLst>
                </a:custGeom>
                <a:grpFill/>
                <a:ln w="6350">
                  <a:solidFill>
                    <a:schemeClr val="tx1">
                      <a:lumMod val="50000"/>
                      <a:lumOff val="50000"/>
                    </a:schemeClr>
                  </a:solidFill>
                  <a:round/>
                  <a:headEnd/>
                  <a:tailEnd/>
                </a:ln>
              </p:spPr>
              <p:txBody>
                <a:bodyPr/>
                <a:lstStyle/>
                <a:p>
                  <a:pPr defTabSz="914087">
                    <a:defRPr/>
                  </a:pPr>
                  <a:endParaRPr lang="en-US" sz="1200" kern="0">
                    <a:latin typeface="Arial" pitchFamily="34" charset="0"/>
                    <a:ea typeface="微软雅黑" pitchFamily="34" charset="-122"/>
                    <a:cs typeface="Arial" pitchFamily="34" charset="0"/>
                  </a:endParaRPr>
                </a:p>
              </p:txBody>
            </p:sp>
            <p:sp>
              <p:nvSpPr>
                <p:cNvPr id="158" name="Freeform 362">
                  <a:extLst>
                    <a:ext uri="{FF2B5EF4-FFF2-40B4-BE49-F238E27FC236}">
                      <a16:creationId xmlns:a16="http://schemas.microsoft.com/office/drawing/2014/main" id="{A31323E2-D2F0-014D-A64C-973C07D96A71}"/>
                    </a:ext>
                  </a:extLst>
                </p:cNvPr>
                <p:cNvSpPr>
                  <a:spLocks/>
                </p:cNvSpPr>
                <p:nvPr/>
              </p:nvSpPr>
              <p:spPr bwMode="auto">
                <a:xfrm>
                  <a:off x="1836" y="2534"/>
                  <a:ext cx="15" cy="34"/>
                </a:xfrm>
                <a:custGeom>
                  <a:avLst/>
                  <a:gdLst>
                    <a:gd name="T0" fmla="*/ 0 w 53"/>
                    <a:gd name="T1" fmla="*/ 0 h 119"/>
                    <a:gd name="T2" fmla="*/ 0 w 53"/>
                    <a:gd name="T3" fmla="*/ 3 h 119"/>
                    <a:gd name="T4" fmla="*/ 1 w 53"/>
                    <a:gd name="T5" fmla="*/ 3 h 119"/>
                    <a:gd name="T6" fmla="*/ 1 w 53"/>
                    <a:gd name="T7" fmla="*/ 1 h 119"/>
                    <a:gd name="T8" fmla="*/ 1 w 53"/>
                    <a:gd name="T9" fmla="*/ 0 h 119"/>
                    <a:gd name="T10" fmla="*/ 0 w 53"/>
                    <a:gd name="T11" fmla="*/ 0 h 119"/>
                    <a:gd name="T12" fmla="*/ 0 60000 65536"/>
                    <a:gd name="T13" fmla="*/ 0 60000 65536"/>
                    <a:gd name="T14" fmla="*/ 0 60000 65536"/>
                    <a:gd name="T15" fmla="*/ 0 60000 65536"/>
                    <a:gd name="T16" fmla="*/ 0 60000 65536"/>
                    <a:gd name="T17" fmla="*/ 0 60000 65536"/>
                    <a:gd name="T18" fmla="*/ 0 w 53"/>
                    <a:gd name="T19" fmla="*/ 0 h 119"/>
                    <a:gd name="T20" fmla="*/ 53 w 53"/>
                    <a:gd name="T21" fmla="*/ 119 h 119"/>
                  </a:gdLst>
                  <a:ahLst/>
                  <a:cxnLst>
                    <a:cxn ang="T12">
                      <a:pos x="T0" y="T1"/>
                    </a:cxn>
                    <a:cxn ang="T13">
                      <a:pos x="T2" y="T3"/>
                    </a:cxn>
                    <a:cxn ang="T14">
                      <a:pos x="T4" y="T5"/>
                    </a:cxn>
                    <a:cxn ang="T15">
                      <a:pos x="T6" y="T7"/>
                    </a:cxn>
                    <a:cxn ang="T16">
                      <a:pos x="T8" y="T9"/>
                    </a:cxn>
                    <a:cxn ang="T17">
                      <a:pos x="T10" y="T11"/>
                    </a:cxn>
                  </a:cxnLst>
                  <a:rect l="T18" t="T19" r="T20" b="T21"/>
                  <a:pathLst>
                    <a:path w="53" h="119">
                      <a:moveTo>
                        <a:pt x="0" y="19"/>
                      </a:moveTo>
                      <a:lnTo>
                        <a:pt x="8" y="111"/>
                      </a:lnTo>
                      <a:lnTo>
                        <a:pt x="34" y="119"/>
                      </a:lnTo>
                      <a:lnTo>
                        <a:pt x="53" y="47"/>
                      </a:lnTo>
                      <a:lnTo>
                        <a:pt x="35" y="0"/>
                      </a:lnTo>
                      <a:lnTo>
                        <a:pt x="0" y="19"/>
                      </a:lnTo>
                      <a:close/>
                    </a:path>
                  </a:pathLst>
                </a:custGeom>
                <a:grpFill/>
                <a:ln w="6350">
                  <a:solidFill>
                    <a:schemeClr val="tx1">
                      <a:lumMod val="50000"/>
                      <a:lumOff val="50000"/>
                    </a:schemeClr>
                  </a:solidFill>
                  <a:round/>
                  <a:headEnd/>
                  <a:tailEnd/>
                </a:ln>
              </p:spPr>
              <p:txBody>
                <a:bodyPr/>
                <a:lstStyle/>
                <a:p>
                  <a:pPr defTabSz="914087">
                    <a:defRPr/>
                  </a:pPr>
                  <a:endParaRPr lang="en-US" sz="1200" kern="0">
                    <a:latin typeface="Arial" pitchFamily="34" charset="0"/>
                    <a:ea typeface="微软雅黑" pitchFamily="34" charset="-122"/>
                    <a:cs typeface="Arial" pitchFamily="34" charset="0"/>
                  </a:endParaRPr>
                </a:p>
              </p:txBody>
            </p:sp>
            <p:sp>
              <p:nvSpPr>
                <p:cNvPr id="159" name="Freeform 363">
                  <a:extLst>
                    <a:ext uri="{FF2B5EF4-FFF2-40B4-BE49-F238E27FC236}">
                      <a16:creationId xmlns:a16="http://schemas.microsoft.com/office/drawing/2014/main" id="{5FEEC3A8-9C2C-8040-8DD0-EDD70ED04A92}"/>
                    </a:ext>
                  </a:extLst>
                </p:cNvPr>
                <p:cNvSpPr>
                  <a:spLocks/>
                </p:cNvSpPr>
                <p:nvPr/>
              </p:nvSpPr>
              <p:spPr bwMode="auto">
                <a:xfrm>
                  <a:off x="1883" y="2579"/>
                  <a:ext cx="33" cy="22"/>
                </a:xfrm>
                <a:custGeom>
                  <a:avLst/>
                  <a:gdLst>
                    <a:gd name="T0" fmla="*/ 0 w 115"/>
                    <a:gd name="T1" fmla="*/ 0 h 76"/>
                    <a:gd name="T2" fmla="*/ 2 w 115"/>
                    <a:gd name="T3" fmla="*/ 2 h 76"/>
                    <a:gd name="T4" fmla="*/ 3 w 115"/>
                    <a:gd name="T5" fmla="*/ 0 h 76"/>
                    <a:gd name="T6" fmla="*/ 0 w 115"/>
                    <a:gd name="T7" fmla="*/ 0 h 76"/>
                    <a:gd name="T8" fmla="*/ 0 60000 65536"/>
                    <a:gd name="T9" fmla="*/ 0 60000 65536"/>
                    <a:gd name="T10" fmla="*/ 0 60000 65536"/>
                    <a:gd name="T11" fmla="*/ 0 60000 65536"/>
                    <a:gd name="T12" fmla="*/ 0 w 115"/>
                    <a:gd name="T13" fmla="*/ 0 h 76"/>
                    <a:gd name="T14" fmla="*/ 115 w 115"/>
                    <a:gd name="T15" fmla="*/ 76 h 76"/>
                  </a:gdLst>
                  <a:ahLst/>
                  <a:cxnLst>
                    <a:cxn ang="T8">
                      <a:pos x="T0" y="T1"/>
                    </a:cxn>
                    <a:cxn ang="T9">
                      <a:pos x="T2" y="T3"/>
                    </a:cxn>
                    <a:cxn ang="T10">
                      <a:pos x="T4" y="T5"/>
                    </a:cxn>
                    <a:cxn ang="T11">
                      <a:pos x="T6" y="T7"/>
                    </a:cxn>
                  </a:cxnLst>
                  <a:rect l="T12" t="T13" r="T14" b="T15"/>
                  <a:pathLst>
                    <a:path w="115" h="76">
                      <a:moveTo>
                        <a:pt x="0" y="15"/>
                      </a:moveTo>
                      <a:lnTo>
                        <a:pt x="97" y="76"/>
                      </a:lnTo>
                      <a:lnTo>
                        <a:pt x="115" y="0"/>
                      </a:lnTo>
                      <a:lnTo>
                        <a:pt x="0" y="15"/>
                      </a:lnTo>
                      <a:close/>
                    </a:path>
                  </a:pathLst>
                </a:custGeom>
                <a:grpFill/>
                <a:ln w="6350">
                  <a:solidFill>
                    <a:schemeClr val="tx1">
                      <a:lumMod val="50000"/>
                      <a:lumOff val="50000"/>
                    </a:schemeClr>
                  </a:solidFill>
                  <a:round/>
                  <a:headEnd/>
                  <a:tailEnd/>
                </a:ln>
              </p:spPr>
              <p:txBody>
                <a:bodyPr/>
                <a:lstStyle/>
                <a:p>
                  <a:pPr defTabSz="914087">
                    <a:defRPr/>
                  </a:pPr>
                  <a:endParaRPr lang="en-US" sz="1200" kern="0">
                    <a:latin typeface="Arial" pitchFamily="34" charset="0"/>
                    <a:ea typeface="微软雅黑" pitchFamily="34" charset="-122"/>
                    <a:cs typeface="Arial" pitchFamily="34" charset="0"/>
                  </a:endParaRPr>
                </a:p>
              </p:txBody>
            </p:sp>
            <p:sp>
              <p:nvSpPr>
                <p:cNvPr id="160" name="Freeform 364">
                  <a:extLst>
                    <a:ext uri="{FF2B5EF4-FFF2-40B4-BE49-F238E27FC236}">
                      <a16:creationId xmlns:a16="http://schemas.microsoft.com/office/drawing/2014/main" id="{B8EFE78D-5555-6C4A-B475-37556B7D5E83}"/>
                    </a:ext>
                  </a:extLst>
                </p:cNvPr>
                <p:cNvSpPr>
                  <a:spLocks/>
                </p:cNvSpPr>
                <p:nvPr/>
              </p:nvSpPr>
              <p:spPr bwMode="auto">
                <a:xfrm>
                  <a:off x="3158" y="2643"/>
                  <a:ext cx="26" cy="35"/>
                </a:xfrm>
                <a:custGeom>
                  <a:avLst/>
                  <a:gdLst>
                    <a:gd name="T0" fmla="*/ 0 w 90"/>
                    <a:gd name="T1" fmla="*/ 1 h 124"/>
                    <a:gd name="T2" fmla="*/ 0 w 90"/>
                    <a:gd name="T3" fmla="*/ 1 h 124"/>
                    <a:gd name="T4" fmla="*/ 1 w 90"/>
                    <a:gd name="T5" fmla="*/ 1 h 124"/>
                    <a:gd name="T6" fmla="*/ 1 w 90"/>
                    <a:gd name="T7" fmla="*/ 1 h 124"/>
                    <a:gd name="T8" fmla="*/ 1 w 90"/>
                    <a:gd name="T9" fmla="*/ 3 h 124"/>
                    <a:gd name="T10" fmla="*/ 1 w 90"/>
                    <a:gd name="T11" fmla="*/ 3 h 124"/>
                    <a:gd name="T12" fmla="*/ 2 w 90"/>
                    <a:gd name="T13" fmla="*/ 1 h 124"/>
                    <a:gd name="T14" fmla="*/ 2 w 90"/>
                    <a:gd name="T15" fmla="*/ 0 h 124"/>
                    <a:gd name="T16" fmla="*/ 1 w 90"/>
                    <a:gd name="T17" fmla="*/ 0 h 124"/>
                    <a:gd name="T18" fmla="*/ 0 w 90"/>
                    <a:gd name="T19" fmla="*/ 1 h 1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0"/>
                    <a:gd name="T31" fmla="*/ 0 h 124"/>
                    <a:gd name="T32" fmla="*/ 90 w 90"/>
                    <a:gd name="T33" fmla="*/ 124 h 12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0" h="124">
                      <a:moveTo>
                        <a:pt x="0" y="32"/>
                      </a:moveTo>
                      <a:lnTo>
                        <a:pt x="4" y="64"/>
                      </a:lnTo>
                      <a:lnTo>
                        <a:pt x="25" y="32"/>
                      </a:lnTo>
                      <a:lnTo>
                        <a:pt x="35" y="51"/>
                      </a:lnTo>
                      <a:lnTo>
                        <a:pt x="24" y="124"/>
                      </a:lnTo>
                      <a:lnTo>
                        <a:pt x="64" y="121"/>
                      </a:lnTo>
                      <a:lnTo>
                        <a:pt x="90" y="48"/>
                      </a:lnTo>
                      <a:lnTo>
                        <a:pt x="77" y="5"/>
                      </a:lnTo>
                      <a:lnTo>
                        <a:pt x="36" y="0"/>
                      </a:lnTo>
                      <a:lnTo>
                        <a:pt x="0" y="32"/>
                      </a:lnTo>
                      <a:close/>
                    </a:path>
                  </a:pathLst>
                </a:custGeom>
                <a:grpFill/>
                <a:ln w="6350">
                  <a:solidFill>
                    <a:schemeClr val="tx1">
                      <a:lumMod val="50000"/>
                      <a:lumOff val="50000"/>
                    </a:schemeClr>
                  </a:solidFill>
                  <a:round/>
                  <a:headEnd/>
                  <a:tailEnd/>
                </a:ln>
              </p:spPr>
              <p:txBody>
                <a:bodyPr/>
                <a:lstStyle/>
                <a:p>
                  <a:pPr defTabSz="914087">
                    <a:defRPr/>
                  </a:pPr>
                  <a:endParaRPr lang="en-US" sz="1200" kern="0">
                    <a:latin typeface="Arial" pitchFamily="34" charset="0"/>
                    <a:ea typeface="微软雅黑" pitchFamily="34" charset="-122"/>
                    <a:cs typeface="Arial" pitchFamily="34" charset="0"/>
                  </a:endParaRPr>
                </a:p>
              </p:txBody>
            </p:sp>
            <p:sp>
              <p:nvSpPr>
                <p:cNvPr id="161" name="Freeform 365">
                  <a:extLst>
                    <a:ext uri="{FF2B5EF4-FFF2-40B4-BE49-F238E27FC236}">
                      <a16:creationId xmlns:a16="http://schemas.microsoft.com/office/drawing/2014/main" id="{087AE627-DDF6-474E-9C26-811CF52B68F9}"/>
                    </a:ext>
                  </a:extLst>
                </p:cNvPr>
                <p:cNvSpPr>
                  <a:spLocks/>
                </p:cNvSpPr>
                <p:nvPr/>
              </p:nvSpPr>
              <p:spPr bwMode="auto">
                <a:xfrm>
                  <a:off x="3171" y="2533"/>
                  <a:ext cx="123" cy="115"/>
                </a:xfrm>
                <a:custGeom>
                  <a:avLst/>
                  <a:gdLst>
                    <a:gd name="T0" fmla="*/ 0 w 433"/>
                    <a:gd name="T1" fmla="*/ 9 h 403"/>
                    <a:gd name="T2" fmla="*/ 2 w 433"/>
                    <a:gd name="T3" fmla="*/ 7 h 403"/>
                    <a:gd name="T4" fmla="*/ 4 w 433"/>
                    <a:gd name="T5" fmla="*/ 7 h 403"/>
                    <a:gd name="T6" fmla="*/ 5 w 433"/>
                    <a:gd name="T7" fmla="*/ 5 h 403"/>
                    <a:gd name="T8" fmla="*/ 6 w 433"/>
                    <a:gd name="T9" fmla="*/ 5 h 403"/>
                    <a:gd name="T10" fmla="*/ 6 w 433"/>
                    <a:gd name="T11" fmla="*/ 5 h 403"/>
                    <a:gd name="T12" fmla="*/ 7 w 433"/>
                    <a:gd name="T13" fmla="*/ 5 h 403"/>
                    <a:gd name="T14" fmla="*/ 8 w 433"/>
                    <a:gd name="T15" fmla="*/ 3 h 403"/>
                    <a:gd name="T16" fmla="*/ 8 w 433"/>
                    <a:gd name="T17" fmla="*/ 1 h 403"/>
                    <a:gd name="T18" fmla="*/ 9 w 433"/>
                    <a:gd name="T19" fmla="*/ 1 h 403"/>
                    <a:gd name="T20" fmla="*/ 9 w 433"/>
                    <a:gd name="T21" fmla="*/ 0 h 403"/>
                    <a:gd name="T22" fmla="*/ 9 w 433"/>
                    <a:gd name="T23" fmla="*/ 0 h 403"/>
                    <a:gd name="T24" fmla="*/ 10 w 433"/>
                    <a:gd name="T25" fmla="*/ 2 h 403"/>
                    <a:gd name="T26" fmla="*/ 9 w 433"/>
                    <a:gd name="T27" fmla="*/ 4 h 403"/>
                    <a:gd name="T28" fmla="*/ 9 w 433"/>
                    <a:gd name="T29" fmla="*/ 5 h 403"/>
                    <a:gd name="T30" fmla="*/ 9 w 433"/>
                    <a:gd name="T31" fmla="*/ 7 h 403"/>
                    <a:gd name="T32" fmla="*/ 8 w 433"/>
                    <a:gd name="T33" fmla="*/ 8 h 403"/>
                    <a:gd name="T34" fmla="*/ 8 w 433"/>
                    <a:gd name="T35" fmla="*/ 7 h 403"/>
                    <a:gd name="T36" fmla="*/ 7 w 433"/>
                    <a:gd name="T37" fmla="*/ 8 h 403"/>
                    <a:gd name="T38" fmla="*/ 5 w 433"/>
                    <a:gd name="T39" fmla="*/ 8 h 403"/>
                    <a:gd name="T40" fmla="*/ 5 w 433"/>
                    <a:gd name="T41" fmla="*/ 9 h 403"/>
                    <a:gd name="T42" fmla="*/ 4 w 433"/>
                    <a:gd name="T43" fmla="*/ 9 h 403"/>
                    <a:gd name="T44" fmla="*/ 4 w 433"/>
                    <a:gd name="T45" fmla="*/ 8 h 403"/>
                    <a:gd name="T46" fmla="*/ 0 w 433"/>
                    <a:gd name="T47" fmla="*/ 9 h 403"/>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433"/>
                    <a:gd name="T73" fmla="*/ 0 h 403"/>
                    <a:gd name="T74" fmla="*/ 433 w 433"/>
                    <a:gd name="T75" fmla="*/ 403 h 403"/>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433" h="403">
                      <a:moveTo>
                        <a:pt x="0" y="378"/>
                      </a:moveTo>
                      <a:lnTo>
                        <a:pt x="80" y="305"/>
                      </a:lnTo>
                      <a:lnTo>
                        <a:pt x="188" y="305"/>
                      </a:lnTo>
                      <a:lnTo>
                        <a:pt x="232" y="212"/>
                      </a:lnTo>
                      <a:lnTo>
                        <a:pt x="250" y="204"/>
                      </a:lnTo>
                      <a:lnTo>
                        <a:pt x="252" y="239"/>
                      </a:lnTo>
                      <a:lnTo>
                        <a:pt x="299" y="204"/>
                      </a:lnTo>
                      <a:lnTo>
                        <a:pt x="343" y="138"/>
                      </a:lnTo>
                      <a:lnTo>
                        <a:pt x="360" y="21"/>
                      </a:lnTo>
                      <a:lnTo>
                        <a:pt x="394" y="25"/>
                      </a:lnTo>
                      <a:lnTo>
                        <a:pt x="385" y="0"/>
                      </a:lnTo>
                      <a:lnTo>
                        <a:pt x="406" y="1"/>
                      </a:lnTo>
                      <a:lnTo>
                        <a:pt x="433" y="97"/>
                      </a:lnTo>
                      <a:lnTo>
                        <a:pt x="394" y="166"/>
                      </a:lnTo>
                      <a:lnTo>
                        <a:pt x="394" y="227"/>
                      </a:lnTo>
                      <a:lnTo>
                        <a:pt x="367" y="319"/>
                      </a:lnTo>
                      <a:lnTo>
                        <a:pt x="346" y="332"/>
                      </a:lnTo>
                      <a:lnTo>
                        <a:pt x="345" y="297"/>
                      </a:lnTo>
                      <a:lnTo>
                        <a:pt x="284" y="347"/>
                      </a:lnTo>
                      <a:lnTo>
                        <a:pt x="232" y="327"/>
                      </a:lnTo>
                      <a:lnTo>
                        <a:pt x="235" y="368"/>
                      </a:lnTo>
                      <a:lnTo>
                        <a:pt x="188" y="403"/>
                      </a:lnTo>
                      <a:lnTo>
                        <a:pt x="177" y="345"/>
                      </a:lnTo>
                      <a:lnTo>
                        <a:pt x="0" y="378"/>
                      </a:lnTo>
                      <a:close/>
                    </a:path>
                  </a:pathLst>
                </a:custGeom>
                <a:grpFill/>
                <a:ln w="6350">
                  <a:solidFill>
                    <a:schemeClr val="tx1">
                      <a:lumMod val="50000"/>
                      <a:lumOff val="50000"/>
                    </a:schemeClr>
                  </a:solidFill>
                  <a:round/>
                  <a:headEnd/>
                  <a:tailEnd/>
                </a:ln>
              </p:spPr>
              <p:txBody>
                <a:bodyPr/>
                <a:lstStyle/>
                <a:p>
                  <a:pPr defTabSz="914087">
                    <a:defRPr/>
                  </a:pPr>
                  <a:endParaRPr lang="en-US" sz="1200" kern="0">
                    <a:latin typeface="Arial" pitchFamily="34" charset="0"/>
                    <a:ea typeface="微软雅黑" pitchFamily="34" charset="-122"/>
                    <a:cs typeface="Arial" pitchFamily="34" charset="0"/>
                  </a:endParaRPr>
                </a:p>
              </p:txBody>
            </p:sp>
            <p:sp>
              <p:nvSpPr>
                <p:cNvPr id="162" name="Freeform 366">
                  <a:extLst>
                    <a:ext uri="{FF2B5EF4-FFF2-40B4-BE49-F238E27FC236}">
                      <a16:creationId xmlns:a16="http://schemas.microsoft.com/office/drawing/2014/main" id="{F621236E-A094-E640-93DF-05357F4CE7ED}"/>
                    </a:ext>
                  </a:extLst>
                </p:cNvPr>
                <p:cNvSpPr>
                  <a:spLocks/>
                </p:cNvSpPr>
                <p:nvPr/>
              </p:nvSpPr>
              <p:spPr bwMode="auto">
                <a:xfrm>
                  <a:off x="3185" y="2638"/>
                  <a:ext cx="26" cy="21"/>
                </a:xfrm>
                <a:custGeom>
                  <a:avLst/>
                  <a:gdLst>
                    <a:gd name="T0" fmla="*/ 0 w 88"/>
                    <a:gd name="T1" fmla="*/ 1 h 73"/>
                    <a:gd name="T2" fmla="*/ 1 w 88"/>
                    <a:gd name="T3" fmla="*/ 2 h 73"/>
                    <a:gd name="T4" fmla="*/ 2 w 88"/>
                    <a:gd name="T5" fmla="*/ 1 h 73"/>
                    <a:gd name="T6" fmla="*/ 2 w 88"/>
                    <a:gd name="T7" fmla="*/ 0 h 73"/>
                    <a:gd name="T8" fmla="*/ 0 w 88"/>
                    <a:gd name="T9" fmla="*/ 1 h 73"/>
                    <a:gd name="T10" fmla="*/ 0 60000 65536"/>
                    <a:gd name="T11" fmla="*/ 0 60000 65536"/>
                    <a:gd name="T12" fmla="*/ 0 60000 65536"/>
                    <a:gd name="T13" fmla="*/ 0 60000 65536"/>
                    <a:gd name="T14" fmla="*/ 0 60000 65536"/>
                    <a:gd name="T15" fmla="*/ 0 w 88"/>
                    <a:gd name="T16" fmla="*/ 0 h 73"/>
                    <a:gd name="T17" fmla="*/ 88 w 88"/>
                    <a:gd name="T18" fmla="*/ 73 h 73"/>
                  </a:gdLst>
                  <a:ahLst/>
                  <a:cxnLst>
                    <a:cxn ang="T10">
                      <a:pos x="T0" y="T1"/>
                    </a:cxn>
                    <a:cxn ang="T11">
                      <a:pos x="T2" y="T3"/>
                    </a:cxn>
                    <a:cxn ang="T12">
                      <a:pos x="T4" y="T5"/>
                    </a:cxn>
                    <a:cxn ang="T13">
                      <a:pos x="T6" y="T7"/>
                    </a:cxn>
                    <a:cxn ang="T14">
                      <a:pos x="T8" y="T9"/>
                    </a:cxn>
                  </a:cxnLst>
                  <a:rect l="T15" t="T16" r="T17" b="T18"/>
                  <a:pathLst>
                    <a:path w="88" h="73">
                      <a:moveTo>
                        <a:pt x="0" y="37"/>
                      </a:moveTo>
                      <a:lnTo>
                        <a:pt x="33" y="73"/>
                      </a:lnTo>
                      <a:lnTo>
                        <a:pt x="83" y="46"/>
                      </a:lnTo>
                      <a:lnTo>
                        <a:pt x="88" y="0"/>
                      </a:lnTo>
                      <a:lnTo>
                        <a:pt x="0" y="37"/>
                      </a:lnTo>
                      <a:close/>
                    </a:path>
                  </a:pathLst>
                </a:custGeom>
                <a:grpFill/>
                <a:ln w="6350">
                  <a:solidFill>
                    <a:schemeClr val="tx1">
                      <a:lumMod val="50000"/>
                      <a:lumOff val="50000"/>
                    </a:schemeClr>
                  </a:solidFill>
                  <a:round/>
                  <a:headEnd/>
                  <a:tailEnd/>
                </a:ln>
              </p:spPr>
              <p:txBody>
                <a:bodyPr/>
                <a:lstStyle/>
                <a:p>
                  <a:pPr defTabSz="914087">
                    <a:defRPr/>
                  </a:pPr>
                  <a:endParaRPr lang="en-US" sz="1200" kern="0">
                    <a:latin typeface="Arial" pitchFamily="34" charset="0"/>
                    <a:ea typeface="微软雅黑" pitchFamily="34" charset="-122"/>
                    <a:cs typeface="Arial" pitchFamily="34" charset="0"/>
                  </a:endParaRPr>
                </a:p>
              </p:txBody>
            </p:sp>
            <p:sp>
              <p:nvSpPr>
                <p:cNvPr id="163" name="Freeform 367">
                  <a:extLst>
                    <a:ext uri="{FF2B5EF4-FFF2-40B4-BE49-F238E27FC236}">
                      <a16:creationId xmlns:a16="http://schemas.microsoft.com/office/drawing/2014/main" id="{7A1989FD-C3CE-C74B-9DFE-7B66CB83A0AC}"/>
                    </a:ext>
                  </a:extLst>
                </p:cNvPr>
                <p:cNvSpPr>
                  <a:spLocks/>
                </p:cNvSpPr>
                <p:nvPr/>
              </p:nvSpPr>
              <p:spPr bwMode="auto">
                <a:xfrm>
                  <a:off x="3269" y="2472"/>
                  <a:ext cx="64" cy="61"/>
                </a:xfrm>
                <a:custGeom>
                  <a:avLst/>
                  <a:gdLst>
                    <a:gd name="T0" fmla="*/ 0 w 226"/>
                    <a:gd name="T1" fmla="*/ 4 h 214"/>
                    <a:gd name="T2" fmla="*/ 0 w 226"/>
                    <a:gd name="T3" fmla="*/ 5 h 214"/>
                    <a:gd name="T4" fmla="*/ 1 w 226"/>
                    <a:gd name="T5" fmla="*/ 5 h 214"/>
                    <a:gd name="T6" fmla="*/ 1 w 226"/>
                    <a:gd name="T7" fmla="*/ 4 h 214"/>
                    <a:gd name="T8" fmla="*/ 3 w 226"/>
                    <a:gd name="T9" fmla="*/ 4 h 214"/>
                    <a:gd name="T10" fmla="*/ 3 w 226"/>
                    <a:gd name="T11" fmla="*/ 3 h 214"/>
                    <a:gd name="T12" fmla="*/ 5 w 226"/>
                    <a:gd name="T13" fmla="*/ 3 h 214"/>
                    <a:gd name="T14" fmla="*/ 5 w 226"/>
                    <a:gd name="T15" fmla="*/ 2 h 214"/>
                    <a:gd name="T16" fmla="*/ 5 w 226"/>
                    <a:gd name="T17" fmla="*/ 1 h 214"/>
                    <a:gd name="T18" fmla="*/ 3 w 226"/>
                    <a:gd name="T19" fmla="*/ 1 h 214"/>
                    <a:gd name="T20" fmla="*/ 2 w 226"/>
                    <a:gd name="T21" fmla="*/ 0 h 214"/>
                    <a:gd name="T22" fmla="*/ 1 w 226"/>
                    <a:gd name="T23" fmla="*/ 3 h 214"/>
                    <a:gd name="T24" fmla="*/ 1 w 226"/>
                    <a:gd name="T25" fmla="*/ 3 h 214"/>
                    <a:gd name="T26" fmla="*/ 0 w 226"/>
                    <a:gd name="T27" fmla="*/ 4 h 21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26"/>
                    <a:gd name="T43" fmla="*/ 0 h 214"/>
                    <a:gd name="T44" fmla="*/ 226 w 226"/>
                    <a:gd name="T45" fmla="*/ 214 h 214"/>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26" h="214">
                      <a:moveTo>
                        <a:pt x="0" y="153"/>
                      </a:moveTo>
                      <a:lnTo>
                        <a:pt x="10" y="214"/>
                      </a:lnTo>
                      <a:lnTo>
                        <a:pt x="51" y="192"/>
                      </a:lnTo>
                      <a:lnTo>
                        <a:pt x="23" y="155"/>
                      </a:lnTo>
                      <a:lnTo>
                        <a:pt x="133" y="188"/>
                      </a:lnTo>
                      <a:lnTo>
                        <a:pt x="157" y="138"/>
                      </a:lnTo>
                      <a:lnTo>
                        <a:pt x="226" y="120"/>
                      </a:lnTo>
                      <a:lnTo>
                        <a:pt x="202" y="86"/>
                      </a:lnTo>
                      <a:lnTo>
                        <a:pt x="211" y="58"/>
                      </a:lnTo>
                      <a:lnTo>
                        <a:pt x="150" y="62"/>
                      </a:lnTo>
                      <a:lnTo>
                        <a:pt x="80" y="0"/>
                      </a:lnTo>
                      <a:lnTo>
                        <a:pt x="54" y="122"/>
                      </a:lnTo>
                      <a:lnTo>
                        <a:pt x="22" y="115"/>
                      </a:lnTo>
                      <a:lnTo>
                        <a:pt x="0" y="153"/>
                      </a:lnTo>
                      <a:close/>
                    </a:path>
                  </a:pathLst>
                </a:custGeom>
                <a:grpFill/>
                <a:ln w="6350">
                  <a:solidFill>
                    <a:schemeClr val="tx1">
                      <a:lumMod val="50000"/>
                      <a:lumOff val="50000"/>
                    </a:schemeClr>
                  </a:solidFill>
                  <a:round/>
                  <a:headEnd/>
                  <a:tailEnd/>
                </a:ln>
              </p:spPr>
              <p:txBody>
                <a:bodyPr/>
                <a:lstStyle/>
                <a:p>
                  <a:pPr defTabSz="914087">
                    <a:defRPr/>
                  </a:pPr>
                  <a:endParaRPr lang="en-US" sz="1200" kern="0">
                    <a:latin typeface="Arial" pitchFamily="34" charset="0"/>
                    <a:ea typeface="微软雅黑" pitchFamily="34" charset="-122"/>
                    <a:cs typeface="Arial" pitchFamily="34" charset="0"/>
                  </a:endParaRPr>
                </a:p>
              </p:txBody>
            </p:sp>
            <p:sp>
              <p:nvSpPr>
                <p:cNvPr id="164" name="Freeform 368">
                  <a:extLst>
                    <a:ext uri="{FF2B5EF4-FFF2-40B4-BE49-F238E27FC236}">
                      <a16:creationId xmlns:a16="http://schemas.microsoft.com/office/drawing/2014/main" id="{FEF0A41B-00B0-4944-99B3-2582DC6A81FC}"/>
                    </a:ext>
                  </a:extLst>
                </p:cNvPr>
                <p:cNvSpPr>
                  <a:spLocks/>
                </p:cNvSpPr>
                <p:nvPr/>
              </p:nvSpPr>
              <p:spPr bwMode="auto">
                <a:xfrm>
                  <a:off x="3101" y="2512"/>
                  <a:ext cx="68" cy="76"/>
                </a:xfrm>
                <a:custGeom>
                  <a:avLst/>
                  <a:gdLst>
                    <a:gd name="T0" fmla="*/ 0 w 240"/>
                    <a:gd name="T1" fmla="*/ 3 h 268"/>
                    <a:gd name="T2" fmla="*/ 1 w 240"/>
                    <a:gd name="T3" fmla="*/ 4 h 268"/>
                    <a:gd name="T4" fmla="*/ 0 w 240"/>
                    <a:gd name="T5" fmla="*/ 6 h 268"/>
                    <a:gd name="T6" fmla="*/ 2 w 240"/>
                    <a:gd name="T7" fmla="*/ 6 h 268"/>
                    <a:gd name="T8" fmla="*/ 3 w 240"/>
                    <a:gd name="T9" fmla="*/ 5 h 268"/>
                    <a:gd name="T10" fmla="*/ 3 w 240"/>
                    <a:gd name="T11" fmla="*/ 4 h 268"/>
                    <a:gd name="T12" fmla="*/ 5 w 240"/>
                    <a:gd name="T13" fmla="*/ 2 h 268"/>
                    <a:gd name="T14" fmla="*/ 5 w 240"/>
                    <a:gd name="T15" fmla="*/ 1 h 268"/>
                    <a:gd name="T16" fmla="*/ 5 w 240"/>
                    <a:gd name="T17" fmla="*/ 0 h 268"/>
                    <a:gd name="T18" fmla="*/ 5 w 240"/>
                    <a:gd name="T19" fmla="*/ 0 h 268"/>
                    <a:gd name="T20" fmla="*/ 3 w 240"/>
                    <a:gd name="T21" fmla="*/ 1 h 268"/>
                    <a:gd name="T22" fmla="*/ 3 w 240"/>
                    <a:gd name="T23" fmla="*/ 2 h 268"/>
                    <a:gd name="T24" fmla="*/ 2 w 240"/>
                    <a:gd name="T25" fmla="*/ 1 h 268"/>
                    <a:gd name="T26" fmla="*/ 0 w 240"/>
                    <a:gd name="T27" fmla="*/ 3 h 26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40"/>
                    <a:gd name="T43" fmla="*/ 0 h 268"/>
                    <a:gd name="T44" fmla="*/ 240 w 240"/>
                    <a:gd name="T45" fmla="*/ 268 h 268"/>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40" h="268">
                      <a:moveTo>
                        <a:pt x="0" y="151"/>
                      </a:moveTo>
                      <a:lnTo>
                        <a:pt x="43" y="173"/>
                      </a:lnTo>
                      <a:lnTo>
                        <a:pt x="15" y="251"/>
                      </a:lnTo>
                      <a:lnTo>
                        <a:pt x="84" y="268"/>
                      </a:lnTo>
                      <a:lnTo>
                        <a:pt x="155" y="223"/>
                      </a:lnTo>
                      <a:lnTo>
                        <a:pt x="122" y="159"/>
                      </a:lnTo>
                      <a:lnTo>
                        <a:pt x="202" y="101"/>
                      </a:lnTo>
                      <a:lnTo>
                        <a:pt x="240" y="24"/>
                      </a:lnTo>
                      <a:lnTo>
                        <a:pt x="237" y="13"/>
                      </a:lnTo>
                      <a:lnTo>
                        <a:pt x="223" y="0"/>
                      </a:lnTo>
                      <a:lnTo>
                        <a:pt x="147" y="50"/>
                      </a:lnTo>
                      <a:lnTo>
                        <a:pt x="147" y="77"/>
                      </a:lnTo>
                      <a:lnTo>
                        <a:pt x="94" y="68"/>
                      </a:lnTo>
                      <a:lnTo>
                        <a:pt x="0" y="151"/>
                      </a:lnTo>
                      <a:close/>
                    </a:path>
                  </a:pathLst>
                </a:custGeom>
                <a:grpFill/>
                <a:ln w="6350">
                  <a:solidFill>
                    <a:schemeClr val="tx1">
                      <a:lumMod val="50000"/>
                      <a:lumOff val="50000"/>
                    </a:schemeClr>
                  </a:solidFill>
                  <a:round/>
                  <a:headEnd/>
                  <a:tailEnd/>
                </a:ln>
              </p:spPr>
              <p:txBody>
                <a:bodyPr/>
                <a:lstStyle/>
                <a:p>
                  <a:pPr defTabSz="914087">
                    <a:defRPr/>
                  </a:pPr>
                  <a:endParaRPr lang="en-US" sz="1200" kern="0">
                    <a:latin typeface="Arial" pitchFamily="34" charset="0"/>
                    <a:ea typeface="微软雅黑" pitchFamily="34" charset="-122"/>
                    <a:cs typeface="Arial" pitchFamily="34" charset="0"/>
                  </a:endParaRPr>
                </a:p>
              </p:txBody>
            </p:sp>
            <p:sp>
              <p:nvSpPr>
                <p:cNvPr id="165" name="Freeform 369">
                  <a:extLst>
                    <a:ext uri="{FF2B5EF4-FFF2-40B4-BE49-F238E27FC236}">
                      <a16:creationId xmlns:a16="http://schemas.microsoft.com/office/drawing/2014/main" id="{1C73B1D2-50EB-2847-BB58-1392DD72457A}"/>
                    </a:ext>
                  </a:extLst>
                </p:cNvPr>
                <p:cNvSpPr>
                  <a:spLocks/>
                </p:cNvSpPr>
                <p:nvPr/>
              </p:nvSpPr>
              <p:spPr bwMode="auto">
                <a:xfrm>
                  <a:off x="3121" y="2575"/>
                  <a:ext cx="36" cy="61"/>
                </a:xfrm>
                <a:custGeom>
                  <a:avLst/>
                  <a:gdLst>
                    <a:gd name="T0" fmla="*/ 0 w 128"/>
                    <a:gd name="T1" fmla="*/ 5 h 212"/>
                    <a:gd name="T2" fmla="*/ 0 w 128"/>
                    <a:gd name="T3" fmla="*/ 1 h 212"/>
                    <a:gd name="T4" fmla="*/ 2 w 128"/>
                    <a:gd name="T5" fmla="*/ 0 h 212"/>
                    <a:gd name="T6" fmla="*/ 3 w 128"/>
                    <a:gd name="T7" fmla="*/ 3 h 212"/>
                    <a:gd name="T8" fmla="*/ 2 w 128"/>
                    <a:gd name="T9" fmla="*/ 5 h 212"/>
                    <a:gd name="T10" fmla="*/ 0 w 128"/>
                    <a:gd name="T11" fmla="*/ 5 h 212"/>
                    <a:gd name="T12" fmla="*/ 0 60000 65536"/>
                    <a:gd name="T13" fmla="*/ 0 60000 65536"/>
                    <a:gd name="T14" fmla="*/ 0 60000 65536"/>
                    <a:gd name="T15" fmla="*/ 0 60000 65536"/>
                    <a:gd name="T16" fmla="*/ 0 60000 65536"/>
                    <a:gd name="T17" fmla="*/ 0 60000 65536"/>
                    <a:gd name="T18" fmla="*/ 0 w 128"/>
                    <a:gd name="T19" fmla="*/ 0 h 212"/>
                    <a:gd name="T20" fmla="*/ 128 w 128"/>
                    <a:gd name="T21" fmla="*/ 212 h 212"/>
                  </a:gdLst>
                  <a:ahLst/>
                  <a:cxnLst>
                    <a:cxn ang="T12">
                      <a:pos x="T0" y="T1"/>
                    </a:cxn>
                    <a:cxn ang="T13">
                      <a:pos x="T2" y="T3"/>
                    </a:cxn>
                    <a:cxn ang="T14">
                      <a:pos x="T4" y="T5"/>
                    </a:cxn>
                    <a:cxn ang="T15">
                      <a:pos x="T6" y="T7"/>
                    </a:cxn>
                    <a:cxn ang="T16">
                      <a:pos x="T8" y="T9"/>
                    </a:cxn>
                    <a:cxn ang="T17">
                      <a:pos x="T10" y="T11"/>
                    </a:cxn>
                  </a:cxnLst>
                  <a:rect l="T18" t="T19" r="T20" b="T21"/>
                  <a:pathLst>
                    <a:path w="128" h="212">
                      <a:moveTo>
                        <a:pt x="0" y="212"/>
                      </a:moveTo>
                      <a:lnTo>
                        <a:pt x="13" y="45"/>
                      </a:lnTo>
                      <a:lnTo>
                        <a:pt x="84" y="0"/>
                      </a:lnTo>
                      <a:lnTo>
                        <a:pt x="128" y="129"/>
                      </a:lnTo>
                      <a:lnTo>
                        <a:pt x="82" y="189"/>
                      </a:lnTo>
                      <a:lnTo>
                        <a:pt x="0" y="212"/>
                      </a:lnTo>
                      <a:close/>
                    </a:path>
                  </a:pathLst>
                </a:custGeom>
                <a:grpFill/>
                <a:ln w="6350">
                  <a:solidFill>
                    <a:schemeClr val="tx1">
                      <a:lumMod val="50000"/>
                      <a:lumOff val="50000"/>
                    </a:schemeClr>
                  </a:solidFill>
                  <a:round/>
                  <a:headEnd/>
                  <a:tailEnd/>
                </a:ln>
              </p:spPr>
              <p:txBody>
                <a:bodyPr/>
                <a:lstStyle/>
                <a:p>
                  <a:pPr defTabSz="914087">
                    <a:defRPr/>
                  </a:pPr>
                  <a:endParaRPr lang="en-US" sz="1200" kern="0">
                    <a:latin typeface="Arial" pitchFamily="34" charset="0"/>
                    <a:ea typeface="微软雅黑" pitchFamily="34" charset="-122"/>
                    <a:cs typeface="Arial" pitchFamily="34" charset="0"/>
                  </a:endParaRPr>
                </a:p>
              </p:txBody>
            </p:sp>
            <p:sp>
              <p:nvSpPr>
                <p:cNvPr id="166" name="Freeform 370">
                  <a:extLst>
                    <a:ext uri="{FF2B5EF4-FFF2-40B4-BE49-F238E27FC236}">
                      <a16:creationId xmlns:a16="http://schemas.microsoft.com/office/drawing/2014/main" id="{03C3AD59-E570-2B4F-B518-D9A927A9380D}"/>
                    </a:ext>
                  </a:extLst>
                </p:cNvPr>
                <p:cNvSpPr>
                  <a:spLocks/>
                </p:cNvSpPr>
                <p:nvPr/>
              </p:nvSpPr>
              <p:spPr bwMode="auto">
                <a:xfrm>
                  <a:off x="2838" y="2797"/>
                  <a:ext cx="78" cy="105"/>
                </a:xfrm>
                <a:custGeom>
                  <a:avLst/>
                  <a:gdLst>
                    <a:gd name="T0" fmla="*/ 0 w 274"/>
                    <a:gd name="T1" fmla="*/ 2 h 369"/>
                    <a:gd name="T2" fmla="*/ 1 w 274"/>
                    <a:gd name="T3" fmla="*/ 3 h 369"/>
                    <a:gd name="T4" fmla="*/ 1 w 274"/>
                    <a:gd name="T5" fmla="*/ 5 h 369"/>
                    <a:gd name="T6" fmla="*/ 3 w 274"/>
                    <a:gd name="T7" fmla="*/ 4 h 369"/>
                    <a:gd name="T8" fmla="*/ 4 w 274"/>
                    <a:gd name="T9" fmla="*/ 5 h 369"/>
                    <a:gd name="T10" fmla="*/ 5 w 274"/>
                    <a:gd name="T11" fmla="*/ 7 h 369"/>
                    <a:gd name="T12" fmla="*/ 4 w 274"/>
                    <a:gd name="T13" fmla="*/ 9 h 369"/>
                    <a:gd name="T14" fmla="*/ 6 w 274"/>
                    <a:gd name="T15" fmla="*/ 8 h 369"/>
                    <a:gd name="T16" fmla="*/ 5 w 274"/>
                    <a:gd name="T17" fmla="*/ 5 h 369"/>
                    <a:gd name="T18" fmla="*/ 3 w 274"/>
                    <a:gd name="T19" fmla="*/ 3 h 369"/>
                    <a:gd name="T20" fmla="*/ 4 w 274"/>
                    <a:gd name="T21" fmla="*/ 2 h 369"/>
                    <a:gd name="T22" fmla="*/ 3 w 274"/>
                    <a:gd name="T23" fmla="*/ 1 h 369"/>
                    <a:gd name="T24" fmla="*/ 2 w 274"/>
                    <a:gd name="T25" fmla="*/ 0 h 369"/>
                    <a:gd name="T26" fmla="*/ 1 w 274"/>
                    <a:gd name="T27" fmla="*/ 0 h 369"/>
                    <a:gd name="T28" fmla="*/ 1 w 274"/>
                    <a:gd name="T29" fmla="*/ 1 h 369"/>
                    <a:gd name="T30" fmla="*/ 1 w 274"/>
                    <a:gd name="T31" fmla="*/ 1 h 369"/>
                    <a:gd name="T32" fmla="*/ 0 w 274"/>
                    <a:gd name="T33" fmla="*/ 2 h 369"/>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74"/>
                    <a:gd name="T52" fmla="*/ 0 h 369"/>
                    <a:gd name="T53" fmla="*/ 274 w 274"/>
                    <a:gd name="T54" fmla="*/ 369 h 369"/>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74" h="369">
                      <a:moveTo>
                        <a:pt x="0" y="79"/>
                      </a:moveTo>
                      <a:lnTo>
                        <a:pt x="36" y="132"/>
                      </a:lnTo>
                      <a:lnTo>
                        <a:pt x="25" y="223"/>
                      </a:lnTo>
                      <a:lnTo>
                        <a:pt x="123" y="184"/>
                      </a:lnTo>
                      <a:lnTo>
                        <a:pt x="160" y="223"/>
                      </a:lnTo>
                      <a:lnTo>
                        <a:pt x="198" y="313"/>
                      </a:lnTo>
                      <a:lnTo>
                        <a:pt x="188" y="369"/>
                      </a:lnTo>
                      <a:lnTo>
                        <a:pt x="274" y="353"/>
                      </a:lnTo>
                      <a:lnTo>
                        <a:pt x="231" y="234"/>
                      </a:lnTo>
                      <a:lnTo>
                        <a:pt x="138" y="147"/>
                      </a:lnTo>
                      <a:lnTo>
                        <a:pt x="165" y="94"/>
                      </a:lnTo>
                      <a:lnTo>
                        <a:pt x="112" y="67"/>
                      </a:lnTo>
                      <a:lnTo>
                        <a:pt x="73" y="0"/>
                      </a:lnTo>
                      <a:lnTo>
                        <a:pt x="50" y="1"/>
                      </a:lnTo>
                      <a:lnTo>
                        <a:pt x="52" y="48"/>
                      </a:lnTo>
                      <a:lnTo>
                        <a:pt x="36" y="36"/>
                      </a:lnTo>
                      <a:lnTo>
                        <a:pt x="0" y="79"/>
                      </a:lnTo>
                      <a:close/>
                    </a:path>
                  </a:pathLst>
                </a:custGeom>
                <a:grpFill/>
                <a:ln w="6350">
                  <a:solidFill>
                    <a:schemeClr val="tx1">
                      <a:lumMod val="50000"/>
                      <a:lumOff val="50000"/>
                    </a:schemeClr>
                  </a:solidFill>
                  <a:round/>
                  <a:headEnd/>
                  <a:tailEnd/>
                </a:ln>
              </p:spPr>
              <p:txBody>
                <a:bodyPr/>
                <a:lstStyle/>
                <a:p>
                  <a:pPr defTabSz="914087">
                    <a:defRPr/>
                  </a:pPr>
                  <a:endParaRPr lang="en-US" sz="1200" kern="0">
                    <a:latin typeface="Arial" pitchFamily="34" charset="0"/>
                    <a:ea typeface="微软雅黑" pitchFamily="34" charset="-122"/>
                    <a:cs typeface="Arial" pitchFamily="34" charset="0"/>
                  </a:endParaRPr>
                </a:p>
              </p:txBody>
            </p:sp>
            <p:sp>
              <p:nvSpPr>
                <p:cNvPr id="167" name="Freeform 371">
                  <a:extLst>
                    <a:ext uri="{FF2B5EF4-FFF2-40B4-BE49-F238E27FC236}">
                      <a16:creationId xmlns:a16="http://schemas.microsoft.com/office/drawing/2014/main" id="{734E1E1F-4C0A-EA44-A62F-2E75E51BB7D8}"/>
                    </a:ext>
                  </a:extLst>
                </p:cNvPr>
                <p:cNvSpPr>
                  <a:spLocks/>
                </p:cNvSpPr>
                <p:nvPr/>
              </p:nvSpPr>
              <p:spPr bwMode="auto">
                <a:xfrm>
                  <a:off x="1810" y="2395"/>
                  <a:ext cx="5" cy="11"/>
                </a:xfrm>
                <a:custGeom>
                  <a:avLst/>
                  <a:gdLst>
                    <a:gd name="T0" fmla="*/ 0 w 18"/>
                    <a:gd name="T1" fmla="*/ 1 h 38"/>
                    <a:gd name="T2" fmla="*/ 0 w 18"/>
                    <a:gd name="T3" fmla="*/ 0 h 38"/>
                    <a:gd name="T4" fmla="*/ 0 w 18"/>
                    <a:gd name="T5" fmla="*/ 1 h 38"/>
                    <a:gd name="T6" fmla="*/ 0 w 18"/>
                    <a:gd name="T7" fmla="*/ 1 h 38"/>
                    <a:gd name="T8" fmla="*/ 0 60000 65536"/>
                    <a:gd name="T9" fmla="*/ 0 60000 65536"/>
                    <a:gd name="T10" fmla="*/ 0 60000 65536"/>
                    <a:gd name="T11" fmla="*/ 0 60000 65536"/>
                    <a:gd name="T12" fmla="*/ 0 w 18"/>
                    <a:gd name="T13" fmla="*/ 0 h 38"/>
                    <a:gd name="T14" fmla="*/ 18 w 18"/>
                    <a:gd name="T15" fmla="*/ 38 h 38"/>
                  </a:gdLst>
                  <a:ahLst/>
                  <a:cxnLst>
                    <a:cxn ang="T8">
                      <a:pos x="T0" y="T1"/>
                    </a:cxn>
                    <a:cxn ang="T9">
                      <a:pos x="T2" y="T3"/>
                    </a:cxn>
                    <a:cxn ang="T10">
                      <a:pos x="T4" y="T5"/>
                    </a:cxn>
                    <a:cxn ang="T11">
                      <a:pos x="T6" y="T7"/>
                    </a:cxn>
                  </a:cxnLst>
                  <a:rect l="T12" t="T13" r="T14" b="T15"/>
                  <a:pathLst>
                    <a:path w="18" h="38">
                      <a:moveTo>
                        <a:pt x="0" y="30"/>
                      </a:moveTo>
                      <a:lnTo>
                        <a:pt x="13" y="0"/>
                      </a:lnTo>
                      <a:lnTo>
                        <a:pt x="18" y="38"/>
                      </a:lnTo>
                      <a:lnTo>
                        <a:pt x="0" y="30"/>
                      </a:lnTo>
                      <a:close/>
                    </a:path>
                  </a:pathLst>
                </a:custGeom>
                <a:grpFill/>
                <a:ln w="6350">
                  <a:solidFill>
                    <a:schemeClr val="tx1">
                      <a:lumMod val="50000"/>
                      <a:lumOff val="50000"/>
                    </a:schemeClr>
                  </a:solidFill>
                  <a:round/>
                  <a:headEnd/>
                  <a:tailEnd/>
                </a:ln>
              </p:spPr>
              <p:txBody>
                <a:bodyPr/>
                <a:lstStyle/>
                <a:p>
                  <a:pPr defTabSz="914087">
                    <a:defRPr/>
                  </a:pPr>
                  <a:endParaRPr lang="en-US" sz="1200" kern="0">
                    <a:latin typeface="Arial" pitchFamily="34" charset="0"/>
                    <a:ea typeface="微软雅黑" pitchFamily="34" charset="-122"/>
                    <a:cs typeface="Arial" pitchFamily="34" charset="0"/>
                  </a:endParaRPr>
                </a:p>
              </p:txBody>
            </p:sp>
            <p:sp>
              <p:nvSpPr>
                <p:cNvPr id="168" name="Freeform 372">
                  <a:extLst>
                    <a:ext uri="{FF2B5EF4-FFF2-40B4-BE49-F238E27FC236}">
                      <a16:creationId xmlns:a16="http://schemas.microsoft.com/office/drawing/2014/main" id="{2EDD9F43-EE33-A24C-92B8-A5D6E8A94BBE}"/>
                    </a:ext>
                  </a:extLst>
                </p:cNvPr>
                <p:cNvSpPr>
                  <a:spLocks/>
                </p:cNvSpPr>
                <p:nvPr/>
              </p:nvSpPr>
              <p:spPr bwMode="auto">
                <a:xfrm>
                  <a:off x="2838" y="3002"/>
                  <a:ext cx="41" cy="63"/>
                </a:xfrm>
                <a:custGeom>
                  <a:avLst/>
                  <a:gdLst>
                    <a:gd name="T0" fmla="*/ 0 w 142"/>
                    <a:gd name="T1" fmla="*/ 0 h 221"/>
                    <a:gd name="T2" fmla="*/ 1 w 142"/>
                    <a:gd name="T3" fmla="*/ 0 h 221"/>
                    <a:gd name="T4" fmla="*/ 1 w 142"/>
                    <a:gd name="T5" fmla="*/ 1 h 221"/>
                    <a:gd name="T6" fmla="*/ 2 w 142"/>
                    <a:gd name="T7" fmla="*/ 0 h 221"/>
                    <a:gd name="T8" fmla="*/ 3 w 142"/>
                    <a:gd name="T9" fmla="*/ 1 h 221"/>
                    <a:gd name="T10" fmla="*/ 3 w 142"/>
                    <a:gd name="T11" fmla="*/ 5 h 221"/>
                    <a:gd name="T12" fmla="*/ 3 w 142"/>
                    <a:gd name="T13" fmla="*/ 5 h 221"/>
                    <a:gd name="T14" fmla="*/ 1 w 142"/>
                    <a:gd name="T15" fmla="*/ 4 h 221"/>
                    <a:gd name="T16" fmla="*/ 0 w 142"/>
                    <a:gd name="T17" fmla="*/ 0 h 22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42"/>
                    <a:gd name="T28" fmla="*/ 0 h 221"/>
                    <a:gd name="T29" fmla="*/ 142 w 142"/>
                    <a:gd name="T30" fmla="*/ 221 h 22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42" h="221">
                      <a:moveTo>
                        <a:pt x="0" y="0"/>
                      </a:moveTo>
                      <a:lnTo>
                        <a:pt x="29" y="0"/>
                      </a:lnTo>
                      <a:lnTo>
                        <a:pt x="38" y="41"/>
                      </a:lnTo>
                      <a:lnTo>
                        <a:pt x="73" y="15"/>
                      </a:lnTo>
                      <a:lnTo>
                        <a:pt x="122" y="65"/>
                      </a:lnTo>
                      <a:lnTo>
                        <a:pt x="142" y="221"/>
                      </a:lnTo>
                      <a:lnTo>
                        <a:pt x="141" y="221"/>
                      </a:lnTo>
                      <a:lnTo>
                        <a:pt x="42" y="156"/>
                      </a:lnTo>
                      <a:lnTo>
                        <a:pt x="0" y="0"/>
                      </a:lnTo>
                      <a:close/>
                    </a:path>
                  </a:pathLst>
                </a:custGeom>
                <a:grpFill/>
                <a:ln w="6350">
                  <a:solidFill>
                    <a:schemeClr val="tx1">
                      <a:lumMod val="50000"/>
                      <a:lumOff val="50000"/>
                    </a:schemeClr>
                  </a:solidFill>
                  <a:round/>
                  <a:headEnd/>
                  <a:tailEnd/>
                </a:ln>
              </p:spPr>
              <p:txBody>
                <a:bodyPr/>
                <a:lstStyle/>
                <a:p>
                  <a:pPr defTabSz="914087">
                    <a:defRPr/>
                  </a:pPr>
                  <a:endParaRPr lang="en-US" sz="1200" kern="0">
                    <a:latin typeface="Arial" pitchFamily="34" charset="0"/>
                    <a:ea typeface="微软雅黑" pitchFamily="34" charset="-122"/>
                    <a:cs typeface="Arial" pitchFamily="34" charset="0"/>
                  </a:endParaRPr>
                </a:p>
              </p:txBody>
            </p:sp>
            <p:sp>
              <p:nvSpPr>
                <p:cNvPr id="169" name="Freeform 373">
                  <a:extLst>
                    <a:ext uri="{FF2B5EF4-FFF2-40B4-BE49-F238E27FC236}">
                      <a16:creationId xmlns:a16="http://schemas.microsoft.com/office/drawing/2014/main" id="{07D13463-71C9-074B-A0D7-ECEAEEC2FDCB}"/>
                    </a:ext>
                  </a:extLst>
                </p:cNvPr>
                <p:cNvSpPr>
                  <a:spLocks/>
                </p:cNvSpPr>
                <p:nvPr/>
              </p:nvSpPr>
              <p:spPr bwMode="auto">
                <a:xfrm>
                  <a:off x="2941" y="2996"/>
                  <a:ext cx="103" cy="76"/>
                </a:xfrm>
                <a:custGeom>
                  <a:avLst/>
                  <a:gdLst>
                    <a:gd name="T0" fmla="*/ 0 w 362"/>
                    <a:gd name="T1" fmla="*/ 6 h 264"/>
                    <a:gd name="T2" fmla="*/ 1 w 362"/>
                    <a:gd name="T3" fmla="*/ 6 h 264"/>
                    <a:gd name="T4" fmla="*/ 3 w 362"/>
                    <a:gd name="T5" fmla="*/ 6 h 264"/>
                    <a:gd name="T6" fmla="*/ 4 w 362"/>
                    <a:gd name="T7" fmla="*/ 6 h 264"/>
                    <a:gd name="T8" fmla="*/ 5 w 362"/>
                    <a:gd name="T9" fmla="*/ 3 h 264"/>
                    <a:gd name="T10" fmla="*/ 7 w 362"/>
                    <a:gd name="T11" fmla="*/ 3 h 264"/>
                    <a:gd name="T12" fmla="*/ 8 w 362"/>
                    <a:gd name="T13" fmla="*/ 2 h 264"/>
                    <a:gd name="T14" fmla="*/ 7 w 362"/>
                    <a:gd name="T15" fmla="*/ 1 h 264"/>
                    <a:gd name="T16" fmla="*/ 7 w 362"/>
                    <a:gd name="T17" fmla="*/ 0 h 264"/>
                    <a:gd name="T18" fmla="*/ 5 w 362"/>
                    <a:gd name="T19" fmla="*/ 2 h 264"/>
                    <a:gd name="T20" fmla="*/ 4 w 362"/>
                    <a:gd name="T21" fmla="*/ 3 h 264"/>
                    <a:gd name="T22" fmla="*/ 4 w 362"/>
                    <a:gd name="T23" fmla="*/ 3 h 264"/>
                    <a:gd name="T24" fmla="*/ 3 w 362"/>
                    <a:gd name="T25" fmla="*/ 4 h 264"/>
                    <a:gd name="T26" fmla="*/ 2 w 362"/>
                    <a:gd name="T27" fmla="*/ 4 h 264"/>
                    <a:gd name="T28" fmla="*/ 1 w 362"/>
                    <a:gd name="T29" fmla="*/ 6 h 264"/>
                    <a:gd name="T30" fmla="*/ 0 w 362"/>
                    <a:gd name="T31" fmla="*/ 6 h 264"/>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362"/>
                    <a:gd name="T49" fmla="*/ 0 h 264"/>
                    <a:gd name="T50" fmla="*/ 362 w 362"/>
                    <a:gd name="T51" fmla="*/ 264 h 264"/>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362" h="264">
                      <a:moveTo>
                        <a:pt x="0" y="235"/>
                      </a:moveTo>
                      <a:lnTo>
                        <a:pt x="33" y="264"/>
                      </a:lnTo>
                      <a:lnTo>
                        <a:pt x="143" y="253"/>
                      </a:lnTo>
                      <a:lnTo>
                        <a:pt x="182" y="238"/>
                      </a:lnTo>
                      <a:lnTo>
                        <a:pt x="234" y="115"/>
                      </a:lnTo>
                      <a:lnTo>
                        <a:pt x="299" y="120"/>
                      </a:lnTo>
                      <a:lnTo>
                        <a:pt x="362" y="78"/>
                      </a:lnTo>
                      <a:lnTo>
                        <a:pt x="304" y="45"/>
                      </a:lnTo>
                      <a:lnTo>
                        <a:pt x="284" y="0"/>
                      </a:lnTo>
                      <a:lnTo>
                        <a:pt x="210" y="82"/>
                      </a:lnTo>
                      <a:lnTo>
                        <a:pt x="185" y="128"/>
                      </a:lnTo>
                      <a:lnTo>
                        <a:pt x="163" y="103"/>
                      </a:lnTo>
                      <a:lnTo>
                        <a:pt x="120" y="168"/>
                      </a:lnTo>
                      <a:lnTo>
                        <a:pt x="70" y="177"/>
                      </a:lnTo>
                      <a:lnTo>
                        <a:pt x="56" y="238"/>
                      </a:lnTo>
                      <a:lnTo>
                        <a:pt x="0" y="235"/>
                      </a:lnTo>
                      <a:close/>
                    </a:path>
                  </a:pathLst>
                </a:custGeom>
                <a:grpFill/>
                <a:ln w="6350">
                  <a:solidFill>
                    <a:schemeClr val="tx1">
                      <a:lumMod val="50000"/>
                      <a:lumOff val="50000"/>
                    </a:schemeClr>
                  </a:solidFill>
                  <a:round/>
                  <a:headEnd/>
                  <a:tailEnd/>
                </a:ln>
              </p:spPr>
              <p:txBody>
                <a:bodyPr/>
                <a:lstStyle/>
                <a:p>
                  <a:pPr defTabSz="914087">
                    <a:defRPr/>
                  </a:pPr>
                  <a:endParaRPr lang="en-US" sz="1200" kern="0">
                    <a:latin typeface="Arial" pitchFamily="34" charset="0"/>
                    <a:ea typeface="微软雅黑" pitchFamily="34" charset="-122"/>
                    <a:cs typeface="Arial" pitchFamily="34" charset="0"/>
                  </a:endParaRPr>
                </a:p>
              </p:txBody>
            </p:sp>
            <p:sp>
              <p:nvSpPr>
                <p:cNvPr id="170" name="Freeform 374">
                  <a:extLst>
                    <a:ext uri="{FF2B5EF4-FFF2-40B4-BE49-F238E27FC236}">
                      <a16:creationId xmlns:a16="http://schemas.microsoft.com/office/drawing/2014/main" id="{4F76D61D-DC28-834F-BECE-79F8D07A3042}"/>
                    </a:ext>
                  </a:extLst>
                </p:cNvPr>
                <p:cNvSpPr>
                  <a:spLocks/>
                </p:cNvSpPr>
                <p:nvPr/>
              </p:nvSpPr>
              <p:spPr bwMode="auto">
                <a:xfrm>
                  <a:off x="2702" y="2363"/>
                  <a:ext cx="345" cy="167"/>
                </a:xfrm>
                <a:custGeom>
                  <a:avLst/>
                  <a:gdLst>
                    <a:gd name="T0" fmla="*/ 0 w 1209"/>
                    <a:gd name="T1" fmla="*/ 4 h 587"/>
                    <a:gd name="T2" fmla="*/ 1 w 1209"/>
                    <a:gd name="T3" fmla="*/ 6 h 587"/>
                    <a:gd name="T4" fmla="*/ 2 w 1209"/>
                    <a:gd name="T5" fmla="*/ 6 h 587"/>
                    <a:gd name="T6" fmla="*/ 3 w 1209"/>
                    <a:gd name="T7" fmla="*/ 9 h 587"/>
                    <a:gd name="T8" fmla="*/ 7 w 1209"/>
                    <a:gd name="T9" fmla="*/ 10 h 587"/>
                    <a:gd name="T10" fmla="*/ 8 w 1209"/>
                    <a:gd name="T11" fmla="*/ 12 h 587"/>
                    <a:gd name="T12" fmla="*/ 11 w 1209"/>
                    <a:gd name="T13" fmla="*/ 12 h 587"/>
                    <a:gd name="T14" fmla="*/ 15 w 1209"/>
                    <a:gd name="T15" fmla="*/ 14 h 587"/>
                    <a:gd name="T16" fmla="*/ 20 w 1209"/>
                    <a:gd name="T17" fmla="*/ 12 h 587"/>
                    <a:gd name="T18" fmla="*/ 21 w 1209"/>
                    <a:gd name="T19" fmla="*/ 11 h 587"/>
                    <a:gd name="T20" fmla="*/ 21 w 1209"/>
                    <a:gd name="T21" fmla="*/ 9 h 587"/>
                    <a:gd name="T22" fmla="*/ 23 w 1209"/>
                    <a:gd name="T23" fmla="*/ 10 h 587"/>
                    <a:gd name="T24" fmla="*/ 26 w 1209"/>
                    <a:gd name="T25" fmla="*/ 7 h 587"/>
                    <a:gd name="T26" fmla="*/ 28 w 1209"/>
                    <a:gd name="T27" fmla="*/ 7 h 587"/>
                    <a:gd name="T28" fmla="*/ 27 w 1209"/>
                    <a:gd name="T29" fmla="*/ 5 h 587"/>
                    <a:gd name="T30" fmla="*/ 25 w 1209"/>
                    <a:gd name="T31" fmla="*/ 6 h 587"/>
                    <a:gd name="T32" fmla="*/ 25 w 1209"/>
                    <a:gd name="T33" fmla="*/ 4 h 587"/>
                    <a:gd name="T34" fmla="*/ 25 w 1209"/>
                    <a:gd name="T35" fmla="*/ 3 h 587"/>
                    <a:gd name="T36" fmla="*/ 24 w 1209"/>
                    <a:gd name="T37" fmla="*/ 3 h 587"/>
                    <a:gd name="T38" fmla="*/ 19 w 1209"/>
                    <a:gd name="T39" fmla="*/ 4 h 587"/>
                    <a:gd name="T40" fmla="*/ 16 w 1209"/>
                    <a:gd name="T41" fmla="*/ 2 h 587"/>
                    <a:gd name="T42" fmla="*/ 13 w 1209"/>
                    <a:gd name="T43" fmla="*/ 2 h 587"/>
                    <a:gd name="T44" fmla="*/ 13 w 1209"/>
                    <a:gd name="T45" fmla="*/ 1 h 587"/>
                    <a:gd name="T46" fmla="*/ 10 w 1209"/>
                    <a:gd name="T47" fmla="*/ 0 h 587"/>
                    <a:gd name="T48" fmla="*/ 9 w 1209"/>
                    <a:gd name="T49" fmla="*/ 1 h 587"/>
                    <a:gd name="T50" fmla="*/ 9 w 1209"/>
                    <a:gd name="T51" fmla="*/ 3 h 587"/>
                    <a:gd name="T52" fmla="*/ 4 w 1209"/>
                    <a:gd name="T53" fmla="*/ 2 h 587"/>
                    <a:gd name="T54" fmla="*/ 0 w 1209"/>
                    <a:gd name="T55" fmla="*/ 4 h 587"/>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209"/>
                    <a:gd name="T85" fmla="*/ 0 h 587"/>
                    <a:gd name="T86" fmla="*/ 1209 w 1209"/>
                    <a:gd name="T87" fmla="*/ 587 h 587"/>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209" h="587">
                      <a:moveTo>
                        <a:pt x="0" y="184"/>
                      </a:moveTo>
                      <a:lnTo>
                        <a:pt x="39" y="242"/>
                      </a:lnTo>
                      <a:lnTo>
                        <a:pt x="94" y="265"/>
                      </a:lnTo>
                      <a:lnTo>
                        <a:pt x="113" y="389"/>
                      </a:lnTo>
                      <a:lnTo>
                        <a:pt x="282" y="439"/>
                      </a:lnTo>
                      <a:lnTo>
                        <a:pt x="353" y="526"/>
                      </a:lnTo>
                      <a:lnTo>
                        <a:pt x="494" y="522"/>
                      </a:lnTo>
                      <a:lnTo>
                        <a:pt x="651" y="587"/>
                      </a:lnTo>
                      <a:lnTo>
                        <a:pt x="856" y="526"/>
                      </a:lnTo>
                      <a:lnTo>
                        <a:pt x="920" y="477"/>
                      </a:lnTo>
                      <a:lnTo>
                        <a:pt x="920" y="408"/>
                      </a:lnTo>
                      <a:lnTo>
                        <a:pt x="979" y="416"/>
                      </a:lnTo>
                      <a:lnTo>
                        <a:pt x="1110" y="318"/>
                      </a:lnTo>
                      <a:lnTo>
                        <a:pt x="1209" y="312"/>
                      </a:lnTo>
                      <a:lnTo>
                        <a:pt x="1162" y="238"/>
                      </a:lnTo>
                      <a:lnTo>
                        <a:pt x="1065" y="257"/>
                      </a:lnTo>
                      <a:lnTo>
                        <a:pt x="1064" y="174"/>
                      </a:lnTo>
                      <a:lnTo>
                        <a:pt x="1088" y="127"/>
                      </a:lnTo>
                      <a:lnTo>
                        <a:pt x="1018" y="115"/>
                      </a:lnTo>
                      <a:lnTo>
                        <a:pt x="838" y="167"/>
                      </a:lnTo>
                      <a:lnTo>
                        <a:pt x="677" y="90"/>
                      </a:lnTo>
                      <a:lnTo>
                        <a:pt x="576" y="101"/>
                      </a:lnTo>
                      <a:lnTo>
                        <a:pt x="539" y="39"/>
                      </a:lnTo>
                      <a:lnTo>
                        <a:pt x="439" y="0"/>
                      </a:lnTo>
                      <a:lnTo>
                        <a:pt x="386" y="42"/>
                      </a:lnTo>
                      <a:lnTo>
                        <a:pt x="383" y="126"/>
                      </a:lnTo>
                      <a:lnTo>
                        <a:pt x="153" y="89"/>
                      </a:lnTo>
                      <a:lnTo>
                        <a:pt x="0" y="184"/>
                      </a:lnTo>
                      <a:close/>
                    </a:path>
                  </a:pathLst>
                </a:custGeom>
                <a:grpFill/>
                <a:ln w="6350">
                  <a:solidFill>
                    <a:schemeClr val="tx1">
                      <a:lumMod val="50000"/>
                      <a:lumOff val="50000"/>
                    </a:schemeClr>
                  </a:solidFill>
                  <a:round/>
                  <a:headEnd/>
                  <a:tailEnd/>
                </a:ln>
              </p:spPr>
              <p:txBody>
                <a:bodyPr/>
                <a:lstStyle/>
                <a:p>
                  <a:pPr defTabSz="914087">
                    <a:defRPr/>
                  </a:pPr>
                  <a:endParaRPr lang="en-US" sz="1200" kern="0">
                    <a:latin typeface="Arial" pitchFamily="34" charset="0"/>
                    <a:ea typeface="微软雅黑" pitchFamily="34" charset="-122"/>
                    <a:cs typeface="Arial" pitchFamily="34" charset="0"/>
                  </a:endParaRPr>
                </a:p>
              </p:txBody>
            </p:sp>
            <p:sp>
              <p:nvSpPr>
                <p:cNvPr id="171" name="Freeform 375">
                  <a:extLst>
                    <a:ext uri="{FF2B5EF4-FFF2-40B4-BE49-F238E27FC236}">
                      <a16:creationId xmlns:a16="http://schemas.microsoft.com/office/drawing/2014/main" id="{80C449D4-B855-DB4A-8EC4-6A101FF15011}"/>
                    </a:ext>
                  </a:extLst>
                </p:cNvPr>
                <p:cNvSpPr>
                  <a:spLocks/>
                </p:cNvSpPr>
                <p:nvPr/>
              </p:nvSpPr>
              <p:spPr bwMode="auto">
                <a:xfrm>
                  <a:off x="2313" y="2765"/>
                  <a:ext cx="84" cy="109"/>
                </a:xfrm>
                <a:custGeom>
                  <a:avLst/>
                  <a:gdLst>
                    <a:gd name="T0" fmla="*/ 0 w 294"/>
                    <a:gd name="T1" fmla="*/ 6 h 383"/>
                    <a:gd name="T2" fmla="*/ 1 w 294"/>
                    <a:gd name="T3" fmla="*/ 9 h 383"/>
                    <a:gd name="T4" fmla="*/ 3 w 294"/>
                    <a:gd name="T5" fmla="*/ 9 h 383"/>
                    <a:gd name="T6" fmla="*/ 5 w 294"/>
                    <a:gd name="T7" fmla="*/ 6 h 383"/>
                    <a:gd name="T8" fmla="*/ 5 w 294"/>
                    <a:gd name="T9" fmla="*/ 5 h 383"/>
                    <a:gd name="T10" fmla="*/ 7 w 294"/>
                    <a:gd name="T11" fmla="*/ 3 h 383"/>
                    <a:gd name="T12" fmla="*/ 7 w 294"/>
                    <a:gd name="T13" fmla="*/ 3 h 383"/>
                    <a:gd name="T14" fmla="*/ 6 w 294"/>
                    <a:gd name="T15" fmla="*/ 1 h 383"/>
                    <a:gd name="T16" fmla="*/ 4 w 294"/>
                    <a:gd name="T17" fmla="*/ 0 h 383"/>
                    <a:gd name="T18" fmla="*/ 3 w 294"/>
                    <a:gd name="T19" fmla="*/ 0 h 383"/>
                    <a:gd name="T20" fmla="*/ 4 w 294"/>
                    <a:gd name="T21" fmla="*/ 1 h 383"/>
                    <a:gd name="T22" fmla="*/ 3 w 294"/>
                    <a:gd name="T23" fmla="*/ 2 h 383"/>
                    <a:gd name="T24" fmla="*/ 3 w 294"/>
                    <a:gd name="T25" fmla="*/ 3 h 383"/>
                    <a:gd name="T26" fmla="*/ 3 w 294"/>
                    <a:gd name="T27" fmla="*/ 5 h 383"/>
                    <a:gd name="T28" fmla="*/ 0 w 294"/>
                    <a:gd name="T29" fmla="*/ 6 h 38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94"/>
                    <a:gd name="T46" fmla="*/ 0 h 383"/>
                    <a:gd name="T47" fmla="*/ 294 w 294"/>
                    <a:gd name="T48" fmla="*/ 383 h 38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94" h="383">
                      <a:moveTo>
                        <a:pt x="0" y="270"/>
                      </a:moveTo>
                      <a:lnTo>
                        <a:pt x="40" y="383"/>
                      </a:lnTo>
                      <a:lnTo>
                        <a:pt x="109" y="364"/>
                      </a:lnTo>
                      <a:lnTo>
                        <a:pt x="218" y="269"/>
                      </a:lnTo>
                      <a:lnTo>
                        <a:pt x="217" y="223"/>
                      </a:lnTo>
                      <a:lnTo>
                        <a:pt x="289" y="139"/>
                      </a:lnTo>
                      <a:lnTo>
                        <a:pt x="294" y="114"/>
                      </a:lnTo>
                      <a:lnTo>
                        <a:pt x="255" y="64"/>
                      </a:lnTo>
                      <a:lnTo>
                        <a:pt x="164" y="0"/>
                      </a:lnTo>
                      <a:lnTo>
                        <a:pt x="141" y="1"/>
                      </a:lnTo>
                      <a:lnTo>
                        <a:pt x="153" y="36"/>
                      </a:lnTo>
                      <a:lnTo>
                        <a:pt x="122" y="101"/>
                      </a:lnTo>
                      <a:lnTo>
                        <a:pt x="141" y="134"/>
                      </a:lnTo>
                      <a:lnTo>
                        <a:pt x="111" y="226"/>
                      </a:lnTo>
                      <a:lnTo>
                        <a:pt x="0" y="270"/>
                      </a:lnTo>
                      <a:close/>
                    </a:path>
                  </a:pathLst>
                </a:custGeom>
                <a:grpFill/>
                <a:ln w="6350">
                  <a:solidFill>
                    <a:schemeClr val="tx1">
                      <a:lumMod val="50000"/>
                      <a:lumOff val="50000"/>
                    </a:schemeClr>
                  </a:solidFill>
                  <a:round/>
                  <a:headEnd/>
                  <a:tailEnd/>
                </a:ln>
              </p:spPr>
              <p:txBody>
                <a:bodyPr/>
                <a:lstStyle/>
                <a:p>
                  <a:pPr defTabSz="914087">
                    <a:defRPr/>
                  </a:pPr>
                  <a:endParaRPr lang="en-US" sz="1200" kern="0">
                    <a:latin typeface="Arial" pitchFamily="34" charset="0"/>
                    <a:ea typeface="微软雅黑" pitchFamily="34" charset="-122"/>
                    <a:cs typeface="Arial" pitchFamily="34" charset="0"/>
                  </a:endParaRPr>
                </a:p>
              </p:txBody>
            </p:sp>
            <p:sp>
              <p:nvSpPr>
                <p:cNvPr id="172" name="Freeform 376">
                  <a:extLst>
                    <a:ext uri="{FF2B5EF4-FFF2-40B4-BE49-F238E27FC236}">
                      <a16:creationId xmlns:a16="http://schemas.microsoft.com/office/drawing/2014/main" id="{8231089F-F0CD-8340-8629-1A0EA2C3D24A}"/>
                    </a:ext>
                  </a:extLst>
                </p:cNvPr>
                <p:cNvSpPr>
                  <a:spLocks/>
                </p:cNvSpPr>
                <p:nvPr/>
              </p:nvSpPr>
              <p:spPr bwMode="auto">
                <a:xfrm>
                  <a:off x="2619" y="2692"/>
                  <a:ext cx="86" cy="52"/>
                </a:xfrm>
                <a:custGeom>
                  <a:avLst/>
                  <a:gdLst>
                    <a:gd name="T0" fmla="*/ 0 w 305"/>
                    <a:gd name="T1" fmla="*/ 2 h 184"/>
                    <a:gd name="T2" fmla="*/ 1 w 305"/>
                    <a:gd name="T3" fmla="*/ 0 h 184"/>
                    <a:gd name="T4" fmla="*/ 4 w 305"/>
                    <a:gd name="T5" fmla="*/ 1 h 184"/>
                    <a:gd name="T6" fmla="*/ 5 w 305"/>
                    <a:gd name="T7" fmla="*/ 3 h 184"/>
                    <a:gd name="T8" fmla="*/ 7 w 305"/>
                    <a:gd name="T9" fmla="*/ 3 h 184"/>
                    <a:gd name="T10" fmla="*/ 7 w 305"/>
                    <a:gd name="T11" fmla="*/ 4 h 184"/>
                    <a:gd name="T12" fmla="*/ 2 w 305"/>
                    <a:gd name="T13" fmla="*/ 3 h 184"/>
                    <a:gd name="T14" fmla="*/ 0 w 305"/>
                    <a:gd name="T15" fmla="*/ 2 h 184"/>
                    <a:gd name="T16" fmla="*/ 0 60000 65536"/>
                    <a:gd name="T17" fmla="*/ 0 60000 65536"/>
                    <a:gd name="T18" fmla="*/ 0 60000 65536"/>
                    <a:gd name="T19" fmla="*/ 0 60000 65536"/>
                    <a:gd name="T20" fmla="*/ 0 60000 65536"/>
                    <a:gd name="T21" fmla="*/ 0 60000 65536"/>
                    <a:gd name="T22" fmla="*/ 0 60000 65536"/>
                    <a:gd name="T23" fmla="*/ 0 60000 65536"/>
                    <a:gd name="T24" fmla="*/ 0 w 305"/>
                    <a:gd name="T25" fmla="*/ 0 h 184"/>
                    <a:gd name="T26" fmla="*/ 305 w 305"/>
                    <a:gd name="T27" fmla="*/ 184 h 18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05" h="184">
                      <a:moveTo>
                        <a:pt x="0" y="72"/>
                      </a:moveTo>
                      <a:lnTo>
                        <a:pt x="39" y="0"/>
                      </a:lnTo>
                      <a:lnTo>
                        <a:pt x="158" y="46"/>
                      </a:lnTo>
                      <a:lnTo>
                        <a:pt x="223" y="117"/>
                      </a:lnTo>
                      <a:lnTo>
                        <a:pt x="305" y="117"/>
                      </a:lnTo>
                      <a:lnTo>
                        <a:pt x="302" y="184"/>
                      </a:lnTo>
                      <a:lnTo>
                        <a:pt x="102" y="141"/>
                      </a:lnTo>
                      <a:lnTo>
                        <a:pt x="0" y="72"/>
                      </a:lnTo>
                      <a:close/>
                    </a:path>
                  </a:pathLst>
                </a:custGeom>
                <a:grpFill/>
                <a:ln w="6350">
                  <a:solidFill>
                    <a:schemeClr val="tx1">
                      <a:lumMod val="50000"/>
                      <a:lumOff val="50000"/>
                    </a:schemeClr>
                  </a:solidFill>
                  <a:round/>
                  <a:headEnd/>
                  <a:tailEnd/>
                </a:ln>
              </p:spPr>
              <p:txBody>
                <a:bodyPr/>
                <a:lstStyle/>
                <a:p>
                  <a:pPr defTabSz="914087">
                    <a:defRPr/>
                  </a:pPr>
                  <a:endParaRPr lang="en-US" sz="1200" kern="0">
                    <a:latin typeface="Arial" pitchFamily="34" charset="0"/>
                    <a:ea typeface="微软雅黑" pitchFamily="34" charset="-122"/>
                    <a:cs typeface="Arial" pitchFamily="34" charset="0"/>
                  </a:endParaRPr>
                </a:p>
              </p:txBody>
            </p:sp>
            <p:sp>
              <p:nvSpPr>
                <p:cNvPr id="173" name="Freeform 377">
                  <a:extLst>
                    <a:ext uri="{FF2B5EF4-FFF2-40B4-BE49-F238E27FC236}">
                      <a16:creationId xmlns:a16="http://schemas.microsoft.com/office/drawing/2014/main" id="{45CD7224-A76E-5F49-BB84-799D9D63EC65}"/>
                    </a:ext>
                  </a:extLst>
                </p:cNvPr>
                <p:cNvSpPr>
                  <a:spLocks/>
                </p:cNvSpPr>
                <p:nvPr/>
              </p:nvSpPr>
              <p:spPr bwMode="auto">
                <a:xfrm>
                  <a:off x="1785" y="2344"/>
                  <a:ext cx="39" cy="43"/>
                </a:xfrm>
                <a:custGeom>
                  <a:avLst/>
                  <a:gdLst>
                    <a:gd name="T0" fmla="*/ 0 w 138"/>
                    <a:gd name="T1" fmla="*/ 3 h 148"/>
                    <a:gd name="T2" fmla="*/ 1 w 138"/>
                    <a:gd name="T3" fmla="*/ 2 h 148"/>
                    <a:gd name="T4" fmla="*/ 1 w 138"/>
                    <a:gd name="T5" fmla="*/ 2 h 148"/>
                    <a:gd name="T6" fmla="*/ 1 w 138"/>
                    <a:gd name="T7" fmla="*/ 1 h 148"/>
                    <a:gd name="T8" fmla="*/ 2 w 138"/>
                    <a:gd name="T9" fmla="*/ 1 h 148"/>
                    <a:gd name="T10" fmla="*/ 2 w 138"/>
                    <a:gd name="T11" fmla="*/ 0 h 148"/>
                    <a:gd name="T12" fmla="*/ 3 w 138"/>
                    <a:gd name="T13" fmla="*/ 0 h 148"/>
                    <a:gd name="T14" fmla="*/ 3 w 138"/>
                    <a:gd name="T15" fmla="*/ 1 h 148"/>
                    <a:gd name="T16" fmla="*/ 2 w 138"/>
                    <a:gd name="T17" fmla="*/ 2 h 148"/>
                    <a:gd name="T18" fmla="*/ 2 w 138"/>
                    <a:gd name="T19" fmla="*/ 3 h 148"/>
                    <a:gd name="T20" fmla="*/ 1 w 138"/>
                    <a:gd name="T21" fmla="*/ 3 h 148"/>
                    <a:gd name="T22" fmla="*/ 0 w 138"/>
                    <a:gd name="T23" fmla="*/ 3 h 14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38"/>
                    <a:gd name="T37" fmla="*/ 0 h 148"/>
                    <a:gd name="T38" fmla="*/ 138 w 138"/>
                    <a:gd name="T39" fmla="*/ 148 h 14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38" h="148">
                      <a:moveTo>
                        <a:pt x="0" y="111"/>
                      </a:moveTo>
                      <a:lnTo>
                        <a:pt x="54" y="92"/>
                      </a:lnTo>
                      <a:lnTo>
                        <a:pt x="29" y="76"/>
                      </a:lnTo>
                      <a:lnTo>
                        <a:pt x="53" y="23"/>
                      </a:lnTo>
                      <a:lnTo>
                        <a:pt x="75" y="57"/>
                      </a:lnTo>
                      <a:lnTo>
                        <a:pt x="76" y="0"/>
                      </a:lnTo>
                      <a:lnTo>
                        <a:pt x="138" y="0"/>
                      </a:lnTo>
                      <a:lnTo>
                        <a:pt x="134" y="57"/>
                      </a:lnTo>
                      <a:lnTo>
                        <a:pt x="93" y="79"/>
                      </a:lnTo>
                      <a:lnTo>
                        <a:pt x="95" y="148"/>
                      </a:lnTo>
                      <a:lnTo>
                        <a:pt x="57" y="106"/>
                      </a:lnTo>
                      <a:lnTo>
                        <a:pt x="0" y="111"/>
                      </a:lnTo>
                      <a:close/>
                    </a:path>
                  </a:pathLst>
                </a:custGeom>
                <a:grpFill/>
                <a:ln w="6350">
                  <a:solidFill>
                    <a:schemeClr val="tx1">
                      <a:lumMod val="50000"/>
                      <a:lumOff val="50000"/>
                    </a:schemeClr>
                  </a:solidFill>
                  <a:round/>
                  <a:headEnd/>
                  <a:tailEnd/>
                </a:ln>
              </p:spPr>
              <p:txBody>
                <a:bodyPr/>
                <a:lstStyle/>
                <a:p>
                  <a:pPr defTabSz="914087">
                    <a:defRPr/>
                  </a:pPr>
                  <a:endParaRPr lang="en-US" sz="1200" kern="0">
                    <a:latin typeface="Arial" pitchFamily="34" charset="0"/>
                    <a:ea typeface="微软雅黑" pitchFamily="34" charset="-122"/>
                    <a:cs typeface="Arial" pitchFamily="34" charset="0"/>
                  </a:endParaRPr>
                </a:p>
              </p:txBody>
            </p:sp>
            <p:sp>
              <p:nvSpPr>
                <p:cNvPr id="174" name="Freeform 378">
                  <a:extLst>
                    <a:ext uri="{FF2B5EF4-FFF2-40B4-BE49-F238E27FC236}">
                      <a16:creationId xmlns:a16="http://schemas.microsoft.com/office/drawing/2014/main" id="{B4654510-D808-D94B-9525-43B151175407}"/>
                    </a:ext>
                  </a:extLst>
                </p:cNvPr>
                <p:cNvSpPr>
                  <a:spLocks/>
                </p:cNvSpPr>
                <p:nvPr/>
              </p:nvSpPr>
              <p:spPr bwMode="auto">
                <a:xfrm>
                  <a:off x="3558" y="3624"/>
                  <a:ext cx="85" cy="91"/>
                </a:xfrm>
                <a:custGeom>
                  <a:avLst/>
                  <a:gdLst>
                    <a:gd name="T0" fmla="*/ 0 w 298"/>
                    <a:gd name="T1" fmla="*/ 6 h 322"/>
                    <a:gd name="T2" fmla="*/ 1 w 298"/>
                    <a:gd name="T3" fmla="*/ 4 h 322"/>
                    <a:gd name="T4" fmla="*/ 4 w 298"/>
                    <a:gd name="T5" fmla="*/ 3 h 322"/>
                    <a:gd name="T6" fmla="*/ 5 w 298"/>
                    <a:gd name="T7" fmla="*/ 0 h 322"/>
                    <a:gd name="T8" fmla="*/ 6 w 298"/>
                    <a:gd name="T9" fmla="*/ 1 h 322"/>
                    <a:gd name="T10" fmla="*/ 7 w 298"/>
                    <a:gd name="T11" fmla="*/ 0 h 322"/>
                    <a:gd name="T12" fmla="*/ 7 w 298"/>
                    <a:gd name="T13" fmla="*/ 1 h 322"/>
                    <a:gd name="T14" fmla="*/ 6 w 298"/>
                    <a:gd name="T15" fmla="*/ 3 h 322"/>
                    <a:gd name="T16" fmla="*/ 6 w 298"/>
                    <a:gd name="T17" fmla="*/ 4 h 322"/>
                    <a:gd name="T18" fmla="*/ 4 w 298"/>
                    <a:gd name="T19" fmla="*/ 4 h 322"/>
                    <a:gd name="T20" fmla="*/ 4 w 298"/>
                    <a:gd name="T21" fmla="*/ 6 h 322"/>
                    <a:gd name="T22" fmla="*/ 2 w 298"/>
                    <a:gd name="T23" fmla="*/ 7 h 322"/>
                    <a:gd name="T24" fmla="*/ 0 w 298"/>
                    <a:gd name="T25" fmla="*/ 6 h 32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98"/>
                    <a:gd name="T40" fmla="*/ 0 h 322"/>
                    <a:gd name="T41" fmla="*/ 298 w 298"/>
                    <a:gd name="T42" fmla="*/ 322 h 32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98" h="322">
                      <a:moveTo>
                        <a:pt x="0" y="281"/>
                      </a:moveTo>
                      <a:lnTo>
                        <a:pt x="63" y="182"/>
                      </a:lnTo>
                      <a:lnTo>
                        <a:pt x="172" y="109"/>
                      </a:lnTo>
                      <a:lnTo>
                        <a:pt x="223" y="0"/>
                      </a:lnTo>
                      <a:lnTo>
                        <a:pt x="256" y="32"/>
                      </a:lnTo>
                      <a:lnTo>
                        <a:pt x="293" y="17"/>
                      </a:lnTo>
                      <a:lnTo>
                        <a:pt x="298" y="55"/>
                      </a:lnTo>
                      <a:lnTo>
                        <a:pt x="242" y="134"/>
                      </a:lnTo>
                      <a:lnTo>
                        <a:pt x="252" y="167"/>
                      </a:lnTo>
                      <a:lnTo>
                        <a:pt x="190" y="180"/>
                      </a:lnTo>
                      <a:lnTo>
                        <a:pt x="161" y="289"/>
                      </a:lnTo>
                      <a:lnTo>
                        <a:pt x="96" y="322"/>
                      </a:lnTo>
                      <a:lnTo>
                        <a:pt x="0" y="281"/>
                      </a:lnTo>
                      <a:close/>
                    </a:path>
                  </a:pathLst>
                </a:custGeom>
                <a:grpFill/>
                <a:ln w="6350">
                  <a:solidFill>
                    <a:schemeClr val="tx1">
                      <a:lumMod val="50000"/>
                      <a:lumOff val="50000"/>
                    </a:schemeClr>
                  </a:solidFill>
                  <a:round/>
                  <a:headEnd/>
                  <a:tailEnd/>
                </a:ln>
              </p:spPr>
              <p:txBody>
                <a:bodyPr/>
                <a:lstStyle/>
                <a:p>
                  <a:pPr defTabSz="914087">
                    <a:defRPr/>
                  </a:pPr>
                  <a:endParaRPr lang="en-US" sz="1200" kern="0">
                    <a:latin typeface="Arial" pitchFamily="34" charset="0"/>
                    <a:ea typeface="微软雅黑" pitchFamily="34" charset="-122"/>
                    <a:cs typeface="Arial" pitchFamily="34" charset="0"/>
                  </a:endParaRPr>
                </a:p>
              </p:txBody>
            </p:sp>
            <p:sp>
              <p:nvSpPr>
                <p:cNvPr id="175" name="Freeform 379">
                  <a:extLst>
                    <a:ext uri="{FF2B5EF4-FFF2-40B4-BE49-F238E27FC236}">
                      <a16:creationId xmlns:a16="http://schemas.microsoft.com/office/drawing/2014/main" id="{B336881C-148B-544C-B798-4B8513F6EABF}"/>
                    </a:ext>
                  </a:extLst>
                </p:cNvPr>
                <p:cNvSpPr>
                  <a:spLocks/>
                </p:cNvSpPr>
                <p:nvPr/>
              </p:nvSpPr>
              <p:spPr bwMode="auto">
                <a:xfrm>
                  <a:off x="3625" y="3534"/>
                  <a:ext cx="63" cy="101"/>
                </a:xfrm>
                <a:custGeom>
                  <a:avLst/>
                  <a:gdLst>
                    <a:gd name="T0" fmla="*/ 0 w 221"/>
                    <a:gd name="T1" fmla="*/ 0 h 353"/>
                    <a:gd name="T2" fmla="*/ 1 w 221"/>
                    <a:gd name="T3" fmla="*/ 1 h 353"/>
                    <a:gd name="T4" fmla="*/ 2 w 221"/>
                    <a:gd name="T5" fmla="*/ 3 h 353"/>
                    <a:gd name="T6" fmla="*/ 3 w 221"/>
                    <a:gd name="T7" fmla="*/ 3 h 353"/>
                    <a:gd name="T8" fmla="*/ 3 w 221"/>
                    <a:gd name="T9" fmla="*/ 3 h 353"/>
                    <a:gd name="T10" fmla="*/ 3 w 221"/>
                    <a:gd name="T11" fmla="*/ 4 h 353"/>
                    <a:gd name="T12" fmla="*/ 5 w 221"/>
                    <a:gd name="T13" fmla="*/ 4 h 353"/>
                    <a:gd name="T14" fmla="*/ 5 w 221"/>
                    <a:gd name="T15" fmla="*/ 5 h 353"/>
                    <a:gd name="T16" fmla="*/ 4 w 221"/>
                    <a:gd name="T17" fmla="*/ 6 h 353"/>
                    <a:gd name="T18" fmla="*/ 3 w 221"/>
                    <a:gd name="T19" fmla="*/ 8 h 353"/>
                    <a:gd name="T20" fmla="*/ 2 w 221"/>
                    <a:gd name="T21" fmla="*/ 8 h 353"/>
                    <a:gd name="T22" fmla="*/ 2 w 221"/>
                    <a:gd name="T23" fmla="*/ 7 h 353"/>
                    <a:gd name="T24" fmla="*/ 1 w 221"/>
                    <a:gd name="T25" fmla="*/ 6 h 353"/>
                    <a:gd name="T26" fmla="*/ 2 w 221"/>
                    <a:gd name="T27" fmla="*/ 4 h 353"/>
                    <a:gd name="T28" fmla="*/ 2 w 221"/>
                    <a:gd name="T29" fmla="*/ 3 h 353"/>
                    <a:gd name="T30" fmla="*/ 0 w 221"/>
                    <a:gd name="T31" fmla="*/ 0 h 35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21"/>
                    <a:gd name="T49" fmla="*/ 0 h 353"/>
                    <a:gd name="T50" fmla="*/ 221 w 221"/>
                    <a:gd name="T51" fmla="*/ 353 h 353"/>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21" h="353">
                      <a:moveTo>
                        <a:pt x="0" y="0"/>
                      </a:moveTo>
                      <a:lnTo>
                        <a:pt x="63" y="39"/>
                      </a:lnTo>
                      <a:lnTo>
                        <a:pt x="75" y="117"/>
                      </a:lnTo>
                      <a:lnTo>
                        <a:pt x="104" y="139"/>
                      </a:lnTo>
                      <a:lnTo>
                        <a:pt x="119" y="106"/>
                      </a:lnTo>
                      <a:lnTo>
                        <a:pt x="132" y="161"/>
                      </a:lnTo>
                      <a:lnTo>
                        <a:pt x="221" y="161"/>
                      </a:lnTo>
                      <a:lnTo>
                        <a:pt x="204" y="238"/>
                      </a:lnTo>
                      <a:lnTo>
                        <a:pt x="159" y="250"/>
                      </a:lnTo>
                      <a:lnTo>
                        <a:pt x="120" y="351"/>
                      </a:lnTo>
                      <a:lnTo>
                        <a:pt x="78" y="353"/>
                      </a:lnTo>
                      <a:lnTo>
                        <a:pt x="96" y="316"/>
                      </a:lnTo>
                      <a:lnTo>
                        <a:pt x="41" y="244"/>
                      </a:lnTo>
                      <a:lnTo>
                        <a:pt x="86" y="179"/>
                      </a:lnTo>
                      <a:lnTo>
                        <a:pt x="78" y="127"/>
                      </a:lnTo>
                      <a:lnTo>
                        <a:pt x="0" y="0"/>
                      </a:lnTo>
                      <a:close/>
                    </a:path>
                  </a:pathLst>
                </a:custGeom>
                <a:grpFill/>
                <a:ln w="6350">
                  <a:solidFill>
                    <a:schemeClr val="tx1">
                      <a:lumMod val="50000"/>
                      <a:lumOff val="50000"/>
                    </a:schemeClr>
                  </a:solidFill>
                  <a:round/>
                  <a:headEnd/>
                  <a:tailEnd/>
                </a:ln>
              </p:spPr>
              <p:txBody>
                <a:bodyPr/>
                <a:lstStyle/>
                <a:p>
                  <a:pPr defTabSz="914087">
                    <a:defRPr/>
                  </a:pPr>
                  <a:endParaRPr lang="en-US" sz="1200" kern="0">
                    <a:latin typeface="Arial" pitchFamily="34" charset="0"/>
                    <a:ea typeface="微软雅黑" pitchFamily="34" charset="-122"/>
                    <a:cs typeface="Arial" pitchFamily="34" charset="0"/>
                  </a:endParaRPr>
                </a:p>
              </p:txBody>
            </p:sp>
            <p:sp>
              <p:nvSpPr>
                <p:cNvPr id="176" name="Freeform 380">
                  <a:extLst>
                    <a:ext uri="{FF2B5EF4-FFF2-40B4-BE49-F238E27FC236}">
                      <a16:creationId xmlns:a16="http://schemas.microsoft.com/office/drawing/2014/main" id="{37EAA3D8-B14F-D941-93D8-339077374F44}"/>
                    </a:ext>
                  </a:extLst>
                </p:cNvPr>
                <p:cNvSpPr>
                  <a:spLocks/>
                </p:cNvSpPr>
                <p:nvPr/>
              </p:nvSpPr>
              <p:spPr bwMode="auto">
                <a:xfrm>
                  <a:off x="1802" y="1995"/>
                  <a:ext cx="281" cy="263"/>
                </a:xfrm>
                <a:custGeom>
                  <a:avLst/>
                  <a:gdLst>
                    <a:gd name="T0" fmla="*/ 0 w 989"/>
                    <a:gd name="T1" fmla="*/ 17 h 922"/>
                    <a:gd name="T2" fmla="*/ 2 w 989"/>
                    <a:gd name="T3" fmla="*/ 17 h 922"/>
                    <a:gd name="T4" fmla="*/ 1 w 989"/>
                    <a:gd name="T5" fmla="*/ 18 h 922"/>
                    <a:gd name="T6" fmla="*/ 2 w 989"/>
                    <a:gd name="T7" fmla="*/ 18 h 922"/>
                    <a:gd name="T8" fmla="*/ 1 w 989"/>
                    <a:gd name="T9" fmla="*/ 19 h 922"/>
                    <a:gd name="T10" fmla="*/ 3 w 989"/>
                    <a:gd name="T11" fmla="*/ 21 h 922"/>
                    <a:gd name="T12" fmla="*/ 5 w 989"/>
                    <a:gd name="T13" fmla="*/ 19 h 922"/>
                    <a:gd name="T14" fmla="*/ 7 w 989"/>
                    <a:gd name="T15" fmla="*/ 19 h 922"/>
                    <a:gd name="T16" fmla="*/ 7 w 989"/>
                    <a:gd name="T17" fmla="*/ 17 h 922"/>
                    <a:gd name="T18" fmla="*/ 6 w 989"/>
                    <a:gd name="T19" fmla="*/ 13 h 922"/>
                    <a:gd name="T20" fmla="*/ 8 w 989"/>
                    <a:gd name="T21" fmla="*/ 11 h 922"/>
                    <a:gd name="T22" fmla="*/ 10 w 989"/>
                    <a:gd name="T23" fmla="*/ 7 h 922"/>
                    <a:gd name="T24" fmla="*/ 11 w 989"/>
                    <a:gd name="T25" fmla="*/ 5 h 922"/>
                    <a:gd name="T26" fmla="*/ 13 w 989"/>
                    <a:gd name="T27" fmla="*/ 5 h 922"/>
                    <a:gd name="T28" fmla="*/ 14 w 989"/>
                    <a:gd name="T29" fmla="*/ 4 h 922"/>
                    <a:gd name="T30" fmla="*/ 15 w 989"/>
                    <a:gd name="T31" fmla="*/ 4 h 922"/>
                    <a:gd name="T32" fmla="*/ 18 w 989"/>
                    <a:gd name="T33" fmla="*/ 4 h 922"/>
                    <a:gd name="T34" fmla="*/ 20 w 989"/>
                    <a:gd name="T35" fmla="*/ 2 h 922"/>
                    <a:gd name="T36" fmla="*/ 21 w 989"/>
                    <a:gd name="T37" fmla="*/ 4 h 922"/>
                    <a:gd name="T38" fmla="*/ 22 w 989"/>
                    <a:gd name="T39" fmla="*/ 3 h 922"/>
                    <a:gd name="T40" fmla="*/ 21 w 989"/>
                    <a:gd name="T41" fmla="*/ 2 h 922"/>
                    <a:gd name="T42" fmla="*/ 21 w 989"/>
                    <a:gd name="T43" fmla="*/ 0 h 922"/>
                    <a:gd name="T44" fmla="*/ 20 w 989"/>
                    <a:gd name="T45" fmla="*/ 0 h 922"/>
                    <a:gd name="T46" fmla="*/ 19 w 989"/>
                    <a:gd name="T47" fmla="*/ 1 h 922"/>
                    <a:gd name="T48" fmla="*/ 19 w 989"/>
                    <a:gd name="T49" fmla="*/ 0 h 922"/>
                    <a:gd name="T50" fmla="*/ 18 w 989"/>
                    <a:gd name="T51" fmla="*/ 0 h 922"/>
                    <a:gd name="T52" fmla="*/ 16 w 989"/>
                    <a:gd name="T53" fmla="*/ 2 h 922"/>
                    <a:gd name="T54" fmla="*/ 15 w 989"/>
                    <a:gd name="T55" fmla="*/ 3 h 922"/>
                    <a:gd name="T56" fmla="*/ 13 w 989"/>
                    <a:gd name="T57" fmla="*/ 3 h 922"/>
                    <a:gd name="T58" fmla="*/ 13 w 989"/>
                    <a:gd name="T59" fmla="*/ 3 h 922"/>
                    <a:gd name="T60" fmla="*/ 13 w 989"/>
                    <a:gd name="T61" fmla="*/ 3 h 922"/>
                    <a:gd name="T62" fmla="*/ 11 w 989"/>
                    <a:gd name="T63" fmla="*/ 4 h 922"/>
                    <a:gd name="T64" fmla="*/ 11 w 989"/>
                    <a:gd name="T65" fmla="*/ 5 h 922"/>
                    <a:gd name="T66" fmla="*/ 9 w 989"/>
                    <a:gd name="T67" fmla="*/ 6 h 922"/>
                    <a:gd name="T68" fmla="*/ 7 w 989"/>
                    <a:gd name="T69" fmla="*/ 8 h 922"/>
                    <a:gd name="T70" fmla="*/ 4 w 989"/>
                    <a:gd name="T71" fmla="*/ 13 h 922"/>
                    <a:gd name="T72" fmla="*/ 5 w 989"/>
                    <a:gd name="T73" fmla="*/ 13 h 922"/>
                    <a:gd name="T74" fmla="*/ 2 w 989"/>
                    <a:gd name="T75" fmla="*/ 14 h 922"/>
                    <a:gd name="T76" fmla="*/ 1 w 989"/>
                    <a:gd name="T77" fmla="*/ 15 h 922"/>
                    <a:gd name="T78" fmla="*/ 0 w 989"/>
                    <a:gd name="T79" fmla="*/ 15 h 922"/>
                    <a:gd name="T80" fmla="*/ 0 w 989"/>
                    <a:gd name="T81" fmla="*/ 16 h 922"/>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989"/>
                    <a:gd name="T124" fmla="*/ 0 h 922"/>
                    <a:gd name="T125" fmla="*/ 989 w 989"/>
                    <a:gd name="T126" fmla="*/ 922 h 922"/>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989" h="922">
                      <a:moveTo>
                        <a:pt x="0" y="688"/>
                      </a:moveTo>
                      <a:lnTo>
                        <a:pt x="4" y="727"/>
                      </a:lnTo>
                      <a:lnTo>
                        <a:pt x="91" y="702"/>
                      </a:lnTo>
                      <a:lnTo>
                        <a:pt x="97" y="717"/>
                      </a:lnTo>
                      <a:lnTo>
                        <a:pt x="3" y="741"/>
                      </a:lnTo>
                      <a:lnTo>
                        <a:pt x="27" y="757"/>
                      </a:lnTo>
                      <a:lnTo>
                        <a:pt x="17" y="807"/>
                      </a:lnTo>
                      <a:lnTo>
                        <a:pt x="80" y="764"/>
                      </a:lnTo>
                      <a:lnTo>
                        <a:pt x="12" y="834"/>
                      </a:lnTo>
                      <a:lnTo>
                        <a:pt x="50" y="834"/>
                      </a:lnTo>
                      <a:lnTo>
                        <a:pt x="27" y="895"/>
                      </a:lnTo>
                      <a:lnTo>
                        <a:pt x="121" y="922"/>
                      </a:lnTo>
                      <a:lnTo>
                        <a:pt x="196" y="863"/>
                      </a:lnTo>
                      <a:lnTo>
                        <a:pt x="213" y="809"/>
                      </a:lnTo>
                      <a:lnTo>
                        <a:pt x="235" y="863"/>
                      </a:lnTo>
                      <a:lnTo>
                        <a:pt x="281" y="795"/>
                      </a:lnTo>
                      <a:lnTo>
                        <a:pt x="270" y="737"/>
                      </a:lnTo>
                      <a:lnTo>
                        <a:pt x="292" y="712"/>
                      </a:lnTo>
                      <a:lnTo>
                        <a:pt x="270" y="685"/>
                      </a:lnTo>
                      <a:lnTo>
                        <a:pt x="277" y="553"/>
                      </a:lnTo>
                      <a:lnTo>
                        <a:pt x="344" y="523"/>
                      </a:lnTo>
                      <a:lnTo>
                        <a:pt x="332" y="483"/>
                      </a:lnTo>
                      <a:lnTo>
                        <a:pt x="364" y="381"/>
                      </a:lnTo>
                      <a:lnTo>
                        <a:pt x="431" y="309"/>
                      </a:lnTo>
                      <a:lnTo>
                        <a:pt x="443" y="249"/>
                      </a:lnTo>
                      <a:lnTo>
                        <a:pt x="488" y="238"/>
                      </a:lnTo>
                      <a:lnTo>
                        <a:pt x="505" y="198"/>
                      </a:lnTo>
                      <a:lnTo>
                        <a:pt x="573" y="207"/>
                      </a:lnTo>
                      <a:lnTo>
                        <a:pt x="574" y="159"/>
                      </a:lnTo>
                      <a:lnTo>
                        <a:pt x="593" y="159"/>
                      </a:lnTo>
                      <a:lnTo>
                        <a:pt x="620" y="138"/>
                      </a:lnTo>
                      <a:lnTo>
                        <a:pt x="665" y="180"/>
                      </a:lnTo>
                      <a:lnTo>
                        <a:pt x="744" y="188"/>
                      </a:lnTo>
                      <a:lnTo>
                        <a:pt x="789" y="162"/>
                      </a:lnTo>
                      <a:lnTo>
                        <a:pt x="801" y="100"/>
                      </a:lnTo>
                      <a:lnTo>
                        <a:pt x="877" y="83"/>
                      </a:lnTo>
                      <a:lnTo>
                        <a:pt x="917" y="108"/>
                      </a:lnTo>
                      <a:lnTo>
                        <a:pt x="912" y="159"/>
                      </a:lnTo>
                      <a:lnTo>
                        <a:pt x="986" y="100"/>
                      </a:lnTo>
                      <a:lnTo>
                        <a:pt x="941" y="109"/>
                      </a:lnTo>
                      <a:lnTo>
                        <a:pt x="952" y="96"/>
                      </a:lnTo>
                      <a:lnTo>
                        <a:pt x="900" y="79"/>
                      </a:lnTo>
                      <a:lnTo>
                        <a:pt x="989" y="51"/>
                      </a:lnTo>
                      <a:lnTo>
                        <a:pt x="917" y="16"/>
                      </a:lnTo>
                      <a:lnTo>
                        <a:pt x="872" y="51"/>
                      </a:lnTo>
                      <a:lnTo>
                        <a:pt x="896" y="4"/>
                      </a:lnTo>
                      <a:lnTo>
                        <a:pt x="861" y="0"/>
                      </a:lnTo>
                      <a:lnTo>
                        <a:pt x="838" y="51"/>
                      </a:lnTo>
                      <a:lnTo>
                        <a:pt x="823" y="55"/>
                      </a:lnTo>
                      <a:lnTo>
                        <a:pt x="823" y="10"/>
                      </a:lnTo>
                      <a:lnTo>
                        <a:pt x="761" y="83"/>
                      </a:lnTo>
                      <a:lnTo>
                        <a:pt x="792" y="17"/>
                      </a:lnTo>
                      <a:lnTo>
                        <a:pt x="761" y="8"/>
                      </a:lnTo>
                      <a:lnTo>
                        <a:pt x="693" y="88"/>
                      </a:lnTo>
                      <a:lnTo>
                        <a:pt x="630" y="62"/>
                      </a:lnTo>
                      <a:lnTo>
                        <a:pt x="646" y="108"/>
                      </a:lnTo>
                      <a:lnTo>
                        <a:pt x="620" y="83"/>
                      </a:lnTo>
                      <a:lnTo>
                        <a:pt x="574" y="140"/>
                      </a:lnTo>
                      <a:lnTo>
                        <a:pt x="580" y="93"/>
                      </a:lnTo>
                      <a:lnTo>
                        <a:pt x="557" y="132"/>
                      </a:lnTo>
                      <a:lnTo>
                        <a:pt x="535" y="105"/>
                      </a:lnTo>
                      <a:lnTo>
                        <a:pt x="550" y="144"/>
                      </a:lnTo>
                      <a:lnTo>
                        <a:pt x="500" y="128"/>
                      </a:lnTo>
                      <a:lnTo>
                        <a:pt x="483" y="181"/>
                      </a:lnTo>
                      <a:lnTo>
                        <a:pt x="438" y="203"/>
                      </a:lnTo>
                      <a:lnTo>
                        <a:pt x="480" y="205"/>
                      </a:lnTo>
                      <a:lnTo>
                        <a:pt x="401" y="234"/>
                      </a:lnTo>
                      <a:lnTo>
                        <a:pt x="387" y="273"/>
                      </a:lnTo>
                      <a:lnTo>
                        <a:pt x="414" y="273"/>
                      </a:lnTo>
                      <a:lnTo>
                        <a:pt x="317" y="336"/>
                      </a:lnTo>
                      <a:lnTo>
                        <a:pt x="283" y="446"/>
                      </a:lnTo>
                      <a:lnTo>
                        <a:pt x="175" y="537"/>
                      </a:lnTo>
                      <a:lnTo>
                        <a:pt x="196" y="560"/>
                      </a:lnTo>
                      <a:lnTo>
                        <a:pt x="238" y="543"/>
                      </a:lnTo>
                      <a:lnTo>
                        <a:pt x="134" y="570"/>
                      </a:lnTo>
                      <a:lnTo>
                        <a:pt x="80" y="607"/>
                      </a:lnTo>
                      <a:lnTo>
                        <a:pt x="91" y="629"/>
                      </a:lnTo>
                      <a:lnTo>
                        <a:pt x="52" y="629"/>
                      </a:lnTo>
                      <a:lnTo>
                        <a:pt x="56" y="657"/>
                      </a:lnTo>
                      <a:lnTo>
                        <a:pt x="5" y="657"/>
                      </a:lnTo>
                      <a:lnTo>
                        <a:pt x="52" y="673"/>
                      </a:lnTo>
                      <a:lnTo>
                        <a:pt x="0" y="688"/>
                      </a:lnTo>
                      <a:close/>
                    </a:path>
                  </a:pathLst>
                </a:custGeom>
                <a:grpFill/>
                <a:ln w="6350">
                  <a:solidFill>
                    <a:schemeClr val="tx1">
                      <a:lumMod val="50000"/>
                      <a:lumOff val="50000"/>
                    </a:schemeClr>
                  </a:solidFill>
                  <a:round/>
                  <a:headEnd/>
                  <a:tailEnd/>
                </a:ln>
              </p:spPr>
              <p:txBody>
                <a:bodyPr/>
                <a:lstStyle/>
                <a:p>
                  <a:pPr defTabSz="914087">
                    <a:defRPr/>
                  </a:pPr>
                  <a:endParaRPr lang="en-US" sz="1200" kern="0">
                    <a:latin typeface="Arial" pitchFamily="34" charset="0"/>
                    <a:ea typeface="微软雅黑" pitchFamily="34" charset="-122"/>
                    <a:cs typeface="Arial" pitchFamily="34" charset="0"/>
                  </a:endParaRPr>
                </a:p>
              </p:txBody>
            </p:sp>
            <p:sp>
              <p:nvSpPr>
                <p:cNvPr id="177" name="Freeform 381">
                  <a:extLst>
                    <a:ext uri="{FF2B5EF4-FFF2-40B4-BE49-F238E27FC236}">
                      <a16:creationId xmlns:a16="http://schemas.microsoft.com/office/drawing/2014/main" id="{FBEE2825-FB31-3548-B4B9-94AEBC0A0FFB}"/>
                    </a:ext>
                  </a:extLst>
                </p:cNvPr>
                <p:cNvSpPr>
                  <a:spLocks/>
                </p:cNvSpPr>
                <p:nvPr/>
              </p:nvSpPr>
              <p:spPr bwMode="auto">
                <a:xfrm>
                  <a:off x="2410" y="2596"/>
                  <a:ext cx="181" cy="184"/>
                </a:xfrm>
                <a:custGeom>
                  <a:avLst/>
                  <a:gdLst>
                    <a:gd name="T0" fmla="*/ 0 w 636"/>
                    <a:gd name="T1" fmla="*/ 8 h 645"/>
                    <a:gd name="T2" fmla="*/ 1 w 636"/>
                    <a:gd name="T3" fmla="*/ 9 h 645"/>
                    <a:gd name="T4" fmla="*/ 5 w 636"/>
                    <a:gd name="T5" fmla="*/ 8 h 645"/>
                    <a:gd name="T6" fmla="*/ 5 w 636"/>
                    <a:gd name="T7" fmla="*/ 7 h 645"/>
                    <a:gd name="T8" fmla="*/ 7 w 636"/>
                    <a:gd name="T9" fmla="*/ 6 h 645"/>
                    <a:gd name="T10" fmla="*/ 7 w 636"/>
                    <a:gd name="T11" fmla="*/ 5 h 645"/>
                    <a:gd name="T12" fmla="*/ 8 w 636"/>
                    <a:gd name="T13" fmla="*/ 4 h 645"/>
                    <a:gd name="T14" fmla="*/ 8 w 636"/>
                    <a:gd name="T15" fmla="*/ 4 h 645"/>
                    <a:gd name="T16" fmla="*/ 9 w 636"/>
                    <a:gd name="T17" fmla="*/ 3 h 645"/>
                    <a:gd name="T18" fmla="*/ 9 w 636"/>
                    <a:gd name="T19" fmla="*/ 2 h 645"/>
                    <a:gd name="T20" fmla="*/ 9 w 636"/>
                    <a:gd name="T21" fmla="*/ 1 h 645"/>
                    <a:gd name="T22" fmla="*/ 12 w 636"/>
                    <a:gd name="T23" fmla="*/ 0 h 645"/>
                    <a:gd name="T24" fmla="*/ 15 w 636"/>
                    <a:gd name="T25" fmla="*/ 2 h 645"/>
                    <a:gd name="T26" fmla="*/ 14 w 636"/>
                    <a:gd name="T27" fmla="*/ 3 h 645"/>
                    <a:gd name="T28" fmla="*/ 11 w 636"/>
                    <a:gd name="T29" fmla="*/ 3 h 645"/>
                    <a:gd name="T30" fmla="*/ 11 w 636"/>
                    <a:gd name="T31" fmla="*/ 4 h 645"/>
                    <a:gd name="T32" fmla="*/ 13 w 636"/>
                    <a:gd name="T33" fmla="*/ 5 h 645"/>
                    <a:gd name="T34" fmla="*/ 12 w 636"/>
                    <a:gd name="T35" fmla="*/ 6 h 645"/>
                    <a:gd name="T36" fmla="*/ 12 w 636"/>
                    <a:gd name="T37" fmla="*/ 7 h 645"/>
                    <a:gd name="T38" fmla="*/ 9 w 636"/>
                    <a:gd name="T39" fmla="*/ 11 h 645"/>
                    <a:gd name="T40" fmla="*/ 9 w 636"/>
                    <a:gd name="T41" fmla="*/ 10 h 645"/>
                    <a:gd name="T42" fmla="*/ 7 w 636"/>
                    <a:gd name="T43" fmla="*/ 11 h 645"/>
                    <a:gd name="T44" fmla="*/ 9 w 636"/>
                    <a:gd name="T45" fmla="*/ 14 h 645"/>
                    <a:gd name="T46" fmla="*/ 7 w 636"/>
                    <a:gd name="T47" fmla="*/ 14 h 645"/>
                    <a:gd name="T48" fmla="*/ 6 w 636"/>
                    <a:gd name="T49" fmla="*/ 15 h 645"/>
                    <a:gd name="T50" fmla="*/ 5 w 636"/>
                    <a:gd name="T51" fmla="*/ 13 h 645"/>
                    <a:gd name="T52" fmla="*/ 1 w 636"/>
                    <a:gd name="T53" fmla="*/ 13 h 645"/>
                    <a:gd name="T54" fmla="*/ 2 w 636"/>
                    <a:gd name="T55" fmla="*/ 11 h 645"/>
                    <a:gd name="T56" fmla="*/ 0 w 636"/>
                    <a:gd name="T57" fmla="*/ 8 h 645"/>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636"/>
                    <a:gd name="T88" fmla="*/ 0 h 645"/>
                    <a:gd name="T89" fmla="*/ 636 w 636"/>
                    <a:gd name="T90" fmla="*/ 645 h 645"/>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636" h="645">
                      <a:moveTo>
                        <a:pt x="0" y="354"/>
                      </a:moveTo>
                      <a:lnTo>
                        <a:pt x="59" y="377"/>
                      </a:lnTo>
                      <a:lnTo>
                        <a:pt x="198" y="354"/>
                      </a:lnTo>
                      <a:lnTo>
                        <a:pt x="225" y="289"/>
                      </a:lnTo>
                      <a:lnTo>
                        <a:pt x="319" y="253"/>
                      </a:lnTo>
                      <a:lnTo>
                        <a:pt x="326" y="197"/>
                      </a:lnTo>
                      <a:lnTo>
                        <a:pt x="361" y="182"/>
                      </a:lnTo>
                      <a:lnTo>
                        <a:pt x="347" y="154"/>
                      </a:lnTo>
                      <a:lnTo>
                        <a:pt x="379" y="150"/>
                      </a:lnTo>
                      <a:lnTo>
                        <a:pt x="404" y="96"/>
                      </a:lnTo>
                      <a:lnTo>
                        <a:pt x="394" y="40"/>
                      </a:lnTo>
                      <a:lnTo>
                        <a:pt x="524" y="0"/>
                      </a:lnTo>
                      <a:lnTo>
                        <a:pt x="636" y="84"/>
                      </a:lnTo>
                      <a:lnTo>
                        <a:pt x="607" y="119"/>
                      </a:lnTo>
                      <a:lnTo>
                        <a:pt x="497" y="119"/>
                      </a:lnTo>
                      <a:lnTo>
                        <a:pt x="499" y="191"/>
                      </a:lnTo>
                      <a:lnTo>
                        <a:pt x="548" y="237"/>
                      </a:lnTo>
                      <a:lnTo>
                        <a:pt x="521" y="261"/>
                      </a:lnTo>
                      <a:lnTo>
                        <a:pt x="528" y="300"/>
                      </a:lnTo>
                      <a:lnTo>
                        <a:pt x="412" y="449"/>
                      </a:lnTo>
                      <a:lnTo>
                        <a:pt x="364" y="444"/>
                      </a:lnTo>
                      <a:lnTo>
                        <a:pt x="326" y="481"/>
                      </a:lnTo>
                      <a:lnTo>
                        <a:pt x="387" y="617"/>
                      </a:lnTo>
                      <a:lnTo>
                        <a:pt x="302" y="617"/>
                      </a:lnTo>
                      <a:lnTo>
                        <a:pt x="271" y="645"/>
                      </a:lnTo>
                      <a:lnTo>
                        <a:pt x="207" y="564"/>
                      </a:lnTo>
                      <a:lnTo>
                        <a:pt x="27" y="580"/>
                      </a:lnTo>
                      <a:lnTo>
                        <a:pt x="86" y="487"/>
                      </a:lnTo>
                      <a:lnTo>
                        <a:pt x="0" y="354"/>
                      </a:lnTo>
                      <a:close/>
                    </a:path>
                  </a:pathLst>
                </a:custGeom>
                <a:grpFill/>
                <a:ln w="6350">
                  <a:solidFill>
                    <a:schemeClr val="tx1">
                      <a:lumMod val="50000"/>
                      <a:lumOff val="50000"/>
                    </a:schemeClr>
                  </a:solidFill>
                  <a:round/>
                  <a:headEnd/>
                  <a:tailEnd/>
                </a:ln>
              </p:spPr>
              <p:txBody>
                <a:bodyPr/>
                <a:lstStyle/>
                <a:p>
                  <a:pPr defTabSz="914087">
                    <a:defRPr/>
                  </a:pPr>
                  <a:endParaRPr lang="en-US" sz="1200" kern="0">
                    <a:latin typeface="Arial" pitchFamily="34" charset="0"/>
                    <a:ea typeface="微软雅黑" pitchFamily="34" charset="-122"/>
                    <a:cs typeface="Arial" pitchFamily="34" charset="0"/>
                  </a:endParaRPr>
                </a:p>
              </p:txBody>
            </p:sp>
            <p:sp>
              <p:nvSpPr>
                <p:cNvPr id="178" name="Freeform 382">
                  <a:extLst>
                    <a:ext uri="{FF2B5EF4-FFF2-40B4-BE49-F238E27FC236}">
                      <a16:creationId xmlns:a16="http://schemas.microsoft.com/office/drawing/2014/main" id="{2D889985-2954-EC40-B67B-53E3F8CEA0E8}"/>
                    </a:ext>
                  </a:extLst>
                </p:cNvPr>
                <p:cNvSpPr>
                  <a:spLocks/>
                </p:cNvSpPr>
                <p:nvPr/>
              </p:nvSpPr>
              <p:spPr bwMode="auto">
                <a:xfrm>
                  <a:off x="3283" y="3117"/>
                  <a:ext cx="109" cy="97"/>
                </a:xfrm>
                <a:custGeom>
                  <a:avLst/>
                  <a:gdLst>
                    <a:gd name="T0" fmla="*/ 0 w 380"/>
                    <a:gd name="T1" fmla="*/ 0 h 340"/>
                    <a:gd name="T2" fmla="*/ 0 w 380"/>
                    <a:gd name="T3" fmla="*/ 7 h 340"/>
                    <a:gd name="T4" fmla="*/ 2 w 380"/>
                    <a:gd name="T5" fmla="*/ 7 h 340"/>
                    <a:gd name="T6" fmla="*/ 3 w 380"/>
                    <a:gd name="T7" fmla="*/ 5 h 340"/>
                    <a:gd name="T8" fmla="*/ 5 w 380"/>
                    <a:gd name="T9" fmla="*/ 6 h 340"/>
                    <a:gd name="T10" fmla="*/ 6 w 380"/>
                    <a:gd name="T11" fmla="*/ 8 h 340"/>
                    <a:gd name="T12" fmla="*/ 9 w 380"/>
                    <a:gd name="T13" fmla="*/ 8 h 340"/>
                    <a:gd name="T14" fmla="*/ 6 w 380"/>
                    <a:gd name="T15" fmla="*/ 5 h 340"/>
                    <a:gd name="T16" fmla="*/ 6 w 380"/>
                    <a:gd name="T17" fmla="*/ 3 h 340"/>
                    <a:gd name="T18" fmla="*/ 4 w 380"/>
                    <a:gd name="T19" fmla="*/ 3 h 340"/>
                    <a:gd name="T20" fmla="*/ 3 w 380"/>
                    <a:gd name="T21" fmla="*/ 1 h 340"/>
                    <a:gd name="T22" fmla="*/ 0 w 380"/>
                    <a:gd name="T23" fmla="*/ 0 h 34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80"/>
                    <a:gd name="T37" fmla="*/ 0 h 340"/>
                    <a:gd name="T38" fmla="*/ 380 w 380"/>
                    <a:gd name="T39" fmla="*/ 340 h 34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80" h="340">
                      <a:moveTo>
                        <a:pt x="0" y="0"/>
                      </a:moveTo>
                      <a:lnTo>
                        <a:pt x="6" y="285"/>
                      </a:lnTo>
                      <a:lnTo>
                        <a:pt x="68" y="293"/>
                      </a:lnTo>
                      <a:lnTo>
                        <a:pt x="129" y="215"/>
                      </a:lnTo>
                      <a:lnTo>
                        <a:pt x="195" y="250"/>
                      </a:lnTo>
                      <a:lnTo>
                        <a:pt x="259" y="327"/>
                      </a:lnTo>
                      <a:lnTo>
                        <a:pt x="380" y="340"/>
                      </a:lnTo>
                      <a:lnTo>
                        <a:pt x="243" y="213"/>
                      </a:lnTo>
                      <a:lnTo>
                        <a:pt x="251" y="151"/>
                      </a:lnTo>
                      <a:lnTo>
                        <a:pt x="188" y="128"/>
                      </a:lnTo>
                      <a:lnTo>
                        <a:pt x="126" y="50"/>
                      </a:lnTo>
                      <a:lnTo>
                        <a:pt x="0" y="0"/>
                      </a:lnTo>
                      <a:close/>
                    </a:path>
                  </a:pathLst>
                </a:custGeom>
                <a:grpFill/>
                <a:ln w="6350">
                  <a:solidFill>
                    <a:schemeClr val="tx1">
                      <a:lumMod val="50000"/>
                      <a:lumOff val="50000"/>
                    </a:schemeClr>
                  </a:solidFill>
                  <a:round/>
                  <a:headEnd/>
                  <a:tailEnd/>
                </a:ln>
              </p:spPr>
              <p:txBody>
                <a:bodyPr/>
                <a:lstStyle/>
                <a:p>
                  <a:pPr defTabSz="914087">
                    <a:defRPr/>
                  </a:pPr>
                  <a:endParaRPr lang="en-US" sz="1200" kern="0">
                    <a:latin typeface="Arial" pitchFamily="34" charset="0"/>
                    <a:ea typeface="微软雅黑" pitchFamily="34" charset="-122"/>
                    <a:cs typeface="Arial" pitchFamily="34" charset="0"/>
                  </a:endParaRPr>
                </a:p>
              </p:txBody>
            </p:sp>
            <p:sp>
              <p:nvSpPr>
                <p:cNvPr id="179" name="Freeform 383">
                  <a:extLst>
                    <a:ext uri="{FF2B5EF4-FFF2-40B4-BE49-F238E27FC236}">
                      <a16:creationId xmlns:a16="http://schemas.microsoft.com/office/drawing/2014/main" id="{9F279871-1E34-8B4B-A36C-13356A5F136A}"/>
                    </a:ext>
                  </a:extLst>
                </p:cNvPr>
                <p:cNvSpPr>
                  <a:spLocks/>
                </p:cNvSpPr>
                <p:nvPr/>
              </p:nvSpPr>
              <p:spPr bwMode="auto">
                <a:xfrm>
                  <a:off x="3362" y="3137"/>
                  <a:ext cx="45" cy="25"/>
                </a:xfrm>
                <a:custGeom>
                  <a:avLst/>
                  <a:gdLst>
                    <a:gd name="T0" fmla="*/ 0 w 159"/>
                    <a:gd name="T1" fmla="*/ 1 h 90"/>
                    <a:gd name="T2" fmla="*/ 2 w 159"/>
                    <a:gd name="T3" fmla="*/ 2 h 90"/>
                    <a:gd name="T4" fmla="*/ 4 w 159"/>
                    <a:gd name="T5" fmla="*/ 1 h 90"/>
                    <a:gd name="T6" fmla="*/ 3 w 159"/>
                    <a:gd name="T7" fmla="*/ 0 h 90"/>
                    <a:gd name="T8" fmla="*/ 3 w 159"/>
                    <a:gd name="T9" fmla="*/ 1 h 90"/>
                    <a:gd name="T10" fmla="*/ 0 w 159"/>
                    <a:gd name="T11" fmla="*/ 1 h 90"/>
                    <a:gd name="T12" fmla="*/ 0 60000 65536"/>
                    <a:gd name="T13" fmla="*/ 0 60000 65536"/>
                    <a:gd name="T14" fmla="*/ 0 60000 65536"/>
                    <a:gd name="T15" fmla="*/ 0 60000 65536"/>
                    <a:gd name="T16" fmla="*/ 0 60000 65536"/>
                    <a:gd name="T17" fmla="*/ 0 60000 65536"/>
                    <a:gd name="T18" fmla="*/ 0 w 159"/>
                    <a:gd name="T19" fmla="*/ 0 h 90"/>
                    <a:gd name="T20" fmla="*/ 159 w 159"/>
                    <a:gd name="T21" fmla="*/ 90 h 90"/>
                  </a:gdLst>
                  <a:ahLst/>
                  <a:cxnLst>
                    <a:cxn ang="T12">
                      <a:pos x="T0" y="T1"/>
                    </a:cxn>
                    <a:cxn ang="T13">
                      <a:pos x="T2" y="T3"/>
                    </a:cxn>
                    <a:cxn ang="T14">
                      <a:pos x="T4" y="T5"/>
                    </a:cxn>
                    <a:cxn ang="T15">
                      <a:pos x="T6" y="T7"/>
                    </a:cxn>
                    <a:cxn ang="T16">
                      <a:pos x="T8" y="T9"/>
                    </a:cxn>
                    <a:cxn ang="T17">
                      <a:pos x="T10" y="T11"/>
                    </a:cxn>
                  </a:cxnLst>
                  <a:rect l="T18" t="T19" r="T20" b="T21"/>
                  <a:pathLst>
                    <a:path w="159" h="90">
                      <a:moveTo>
                        <a:pt x="0" y="57"/>
                      </a:moveTo>
                      <a:lnTo>
                        <a:pt x="93" y="90"/>
                      </a:lnTo>
                      <a:lnTo>
                        <a:pt x="159" y="27"/>
                      </a:lnTo>
                      <a:lnTo>
                        <a:pt x="132" y="0"/>
                      </a:lnTo>
                      <a:lnTo>
                        <a:pt x="114" y="35"/>
                      </a:lnTo>
                      <a:lnTo>
                        <a:pt x="0" y="57"/>
                      </a:lnTo>
                      <a:close/>
                    </a:path>
                  </a:pathLst>
                </a:custGeom>
                <a:grpFill/>
                <a:ln w="6350">
                  <a:solidFill>
                    <a:schemeClr val="tx1">
                      <a:lumMod val="50000"/>
                      <a:lumOff val="50000"/>
                    </a:schemeClr>
                  </a:solidFill>
                  <a:round/>
                  <a:headEnd/>
                  <a:tailEnd/>
                </a:ln>
              </p:spPr>
              <p:txBody>
                <a:bodyPr/>
                <a:lstStyle/>
                <a:p>
                  <a:pPr defTabSz="914087">
                    <a:defRPr/>
                  </a:pPr>
                  <a:endParaRPr lang="en-US" sz="1200" kern="0">
                    <a:latin typeface="Arial" pitchFamily="34" charset="0"/>
                    <a:ea typeface="微软雅黑" pitchFamily="34" charset="-122"/>
                    <a:cs typeface="Arial" pitchFamily="34" charset="0"/>
                  </a:endParaRPr>
                </a:p>
              </p:txBody>
            </p:sp>
            <p:sp>
              <p:nvSpPr>
                <p:cNvPr id="180" name="Freeform 384">
                  <a:extLst>
                    <a:ext uri="{FF2B5EF4-FFF2-40B4-BE49-F238E27FC236}">
                      <a16:creationId xmlns:a16="http://schemas.microsoft.com/office/drawing/2014/main" id="{7ED74235-060D-CD45-9E5B-34A6D8BD8364}"/>
                    </a:ext>
                  </a:extLst>
                </p:cNvPr>
                <p:cNvSpPr>
                  <a:spLocks/>
                </p:cNvSpPr>
                <p:nvPr/>
              </p:nvSpPr>
              <p:spPr bwMode="auto">
                <a:xfrm>
                  <a:off x="3389" y="3118"/>
                  <a:ext cx="23" cy="25"/>
                </a:xfrm>
                <a:custGeom>
                  <a:avLst/>
                  <a:gdLst>
                    <a:gd name="T0" fmla="*/ 0 w 80"/>
                    <a:gd name="T1" fmla="*/ 0 h 86"/>
                    <a:gd name="T2" fmla="*/ 1 w 80"/>
                    <a:gd name="T3" fmla="*/ 1 h 86"/>
                    <a:gd name="T4" fmla="*/ 2 w 80"/>
                    <a:gd name="T5" fmla="*/ 2 h 86"/>
                    <a:gd name="T6" fmla="*/ 2 w 80"/>
                    <a:gd name="T7" fmla="*/ 1 h 86"/>
                    <a:gd name="T8" fmla="*/ 0 w 80"/>
                    <a:gd name="T9" fmla="*/ 0 h 86"/>
                    <a:gd name="T10" fmla="*/ 0 60000 65536"/>
                    <a:gd name="T11" fmla="*/ 0 60000 65536"/>
                    <a:gd name="T12" fmla="*/ 0 60000 65536"/>
                    <a:gd name="T13" fmla="*/ 0 60000 65536"/>
                    <a:gd name="T14" fmla="*/ 0 60000 65536"/>
                    <a:gd name="T15" fmla="*/ 0 w 80"/>
                    <a:gd name="T16" fmla="*/ 0 h 86"/>
                    <a:gd name="T17" fmla="*/ 80 w 80"/>
                    <a:gd name="T18" fmla="*/ 86 h 86"/>
                  </a:gdLst>
                  <a:ahLst/>
                  <a:cxnLst>
                    <a:cxn ang="T10">
                      <a:pos x="T0" y="T1"/>
                    </a:cxn>
                    <a:cxn ang="T11">
                      <a:pos x="T2" y="T3"/>
                    </a:cxn>
                    <a:cxn ang="T12">
                      <a:pos x="T4" y="T5"/>
                    </a:cxn>
                    <a:cxn ang="T13">
                      <a:pos x="T6" y="T7"/>
                    </a:cxn>
                    <a:cxn ang="T14">
                      <a:pos x="T8" y="T9"/>
                    </a:cxn>
                  </a:cxnLst>
                  <a:rect l="T15" t="T16" r="T17" b="T18"/>
                  <a:pathLst>
                    <a:path w="80" h="86">
                      <a:moveTo>
                        <a:pt x="0" y="0"/>
                      </a:moveTo>
                      <a:lnTo>
                        <a:pt x="63" y="39"/>
                      </a:lnTo>
                      <a:lnTo>
                        <a:pt x="80" y="86"/>
                      </a:lnTo>
                      <a:lnTo>
                        <a:pt x="79" y="51"/>
                      </a:lnTo>
                      <a:lnTo>
                        <a:pt x="0" y="0"/>
                      </a:lnTo>
                      <a:close/>
                    </a:path>
                  </a:pathLst>
                </a:custGeom>
                <a:grpFill/>
                <a:ln w="6350">
                  <a:solidFill>
                    <a:schemeClr val="tx1">
                      <a:lumMod val="50000"/>
                      <a:lumOff val="50000"/>
                    </a:schemeClr>
                  </a:solidFill>
                  <a:round/>
                  <a:headEnd/>
                  <a:tailEnd/>
                </a:ln>
              </p:spPr>
              <p:txBody>
                <a:bodyPr/>
                <a:lstStyle/>
                <a:p>
                  <a:pPr defTabSz="914087">
                    <a:defRPr/>
                  </a:pPr>
                  <a:endParaRPr lang="en-US" sz="1200" kern="0">
                    <a:latin typeface="Arial" pitchFamily="34" charset="0"/>
                    <a:ea typeface="微软雅黑" pitchFamily="34" charset="-122"/>
                    <a:cs typeface="Arial" pitchFamily="34" charset="0"/>
                  </a:endParaRPr>
                </a:p>
              </p:txBody>
            </p:sp>
            <p:sp>
              <p:nvSpPr>
                <p:cNvPr id="181" name="Freeform 385">
                  <a:extLst>
                    <a:ext uri="{FF2B5EF4-FFF2-40B4-BE49-F238E27FC236}">
                      <a16:creationId xmlns:a16="http://schemas.microsoft.com/office/drawing/2014/main" id="{381FE8A1-556E-9543-A976-8752AC3ECDAF}"/>
                    </a:ext>
                  </a:extLst>
                </p:cNvPr>
                <p:cNvSpPr>
                  <a:spLocks/>
                </p:cNvSpPr>
                <p:nvPr/>
              </p:nvSpPr>
              <p:spPr bwMode="auto">
                <a:xfrm>
                  <a:off x="3022" y="2941"/>
                  <a:ext cx="26" cy="36"/>
                </a:xfrm>
                <a:custGeom>
                  <a:avLst/>
                  <a:gdLst>
                    <a:gd name="T0" fmla="*/ 0 w 89"/>
                    <a:gd name="T1" fmla="*/ 3 h 127"/>
                    <a:gd name="T2" fmla="*/ 2 w 89"/>
                    <a:gd name="T3" fmla="*/ 1 h 127"/>
                    <a:gd name="T4" fmla="*/ 2 w 89"/>
                    <a:gd name="T5" fmla="*/ 0 h 127"/>
                    <a:gd name="T6" fmla="*/ 0 w 89"/>
                    <a:gd name="T7" fmla="*/ 3 h 127"/>
                    <a:gd name="T8" fmla="*/ 0 60000 65536"/>
                    <a:gd name="T9" fmla="*/ 0 60000 65536"/>
                    <a:gd name="T10" fmla="*/ 0 60000 65536"/>
                    <a:gd name="T11" fmla="*/ 0 60000 65536"/>
                    <a:gd name="T12" fmla="*/ 0 w 89"/>
                    <a:gd name="T13" fmla="*/ 0 h 127"/>
                    <a:gd name="T14" fmla="*/ 89 w 89"/>
                    <a:gd name="T15" fmla="*/ 127 h 127"/>
                  </a:gdLst>
                  <a:ahLst/>
                  <a:cxnLst>
                    <a:cxn ang="T8">
                      <a:pos x="T0" y="T1"/>
                    </a:cxn>
                    <a:cxn ang="T9">
                      <a:pos x="T2" y="T3"/>
                    </a:cxn>
                    <a:cxn ang="T10">
                      <a:pos x="T4" y="T5"/>
                    </a:cxn>
                    <a:cxn ang="T11">
                      <a:pos x="T6" y="T7"/>
                    </a:cxn>
                  </a:cxnLst>
                  <a:rect l="T12" t="T13" r="T14" b="T15"/>
                  <a:pathLst>
                    <a:path w="89" h="127">
                      <a:moveTo>
                        <a:pt x="0" y="127"/>
                      </a:moveTo>
                      <a:lnTo>
                        <a:pt x="64" y="67"/>
                      </a:lnTo>
                      <a:lnTo>
                        <a:pt x="89" y="0"/>
                      </a:lnTo>
                      <a:lnTo>
                        <a:pt x="0" y="127"/>
                      </a:lnTo>
                      <a:close/>
                    </a:path>
                  </a:pathLst>
                </a:custGeom>
                <a:grpFill/>
                <a:ln w="6350">
                  <a:solidFill>
                    <a:schemeClr val="tx1">
                      <a:lumMod val="50000"/>
                      <a:lumOff val="50000"/>
                    </a:schemeClr>
                  </a:solidFill>
                  <a:round/>
                  <a:headEnd/>
                  <a:tailEnd/>
                </a:ln>
              </p:spPr>
              <p:txBody>
                <a:bodyPr/>
                <a:lstStyle/>
                <a:p>
                  <a:pPr defTabSz="914087">
                    <a:defRPr/>
                  </a:pPr>
                  <a:endParaRPr lang="en-US" sz="1200" kern="0">
                    <a:latin typeface="Arial" pitchFamily="34" charset="0"/>
                    <a:ea typeface="微软雅黑" pitchFamily="34" charset="-122"/>
                    <a:cs typeface="Arial" pitchFamily="34" charset="0"/>
                  </a:endParaRPr>
                </a:p>
              </p:txBody>
            </p:sp>
            <p:sp>
              <p:nvSpPr>
                <p:cNvPr id="182" name="Freeform 386">
                  <a:extLst>
                    <a:ext uri="{FF2B5EF4-FFF2-40B4-BE49-F238E27FC236}">
                      <a16:creationId xmlns:a16="http://schemas.microsoft.com/office/drawing/2014/main" id="{9D4A36A4-F277-DF4E-8476-9BF08437D3A8}"/>
                    </a:ext>
                  </a:extLst>
                </p:cNvPr>
                <p:cNvSpPr>
                  <a:spLocks/>
                </p:cNvSpPr>
                <p:nvPr/>
              </p:nvSpPr>
              <p:spPr bwMode="auto">
                <a:xfrm>
                  <a:off x="3052" y="2848"/>
                  <a:ext cx="45" cy="77"/>
                </a:xfrm>
                <a:custGeom>
                  <a:avLst/>
                  <a:gdLst>
                    <a:gd name="T0" fmla="*/ 0 w 156"/>
                    <a:gd name="T1" fmla="*/ 3 h 269"/>
                    <a:gd name="T2" fmla="*/ 1 w 156"/>
                    <a:gd name="T3" fmla="*/ 0 h 269"/>
                    <a:gd name="T4" fmla="*/ 2 w 156"/>
                    <a:gd name="T5" fmla="*/ 0 h 269"/>
                    <a:gd name="T6" fmla="*/ 2 w 156"/>
                    <a:gd name="T7" fmla="*/ 2 h 269"/>
                    <a:gd name="T8" fmla="*/ 1 w 156"/>
                    <a:gd name="T9" fmla="*/ 3 h 269"/>
                    <a:gd name="T10" fmla="*/ 1 w 156"/>
                    <a:gd name="T11" fmla="*/ 4 h 269"/>
                    <a:gd name="T12" fmla="*/ 3 w 156"/>
                    <a:gd name="T13" fmla="*/ 5 h 269"/>
                    <a:gd name="T14" fmla="*/ 4 w 156"/>
                    <a:gd name="T15" fmla="*/ 6 h 269"/>
                    <a:gd name="T16" fmla="*/ 3 w 156"/>
                    <a:gd name="T17" fmla="*/ 5 h 269"/>
                    <a:gd name="T18" fmla="*/ 3 w 156"/>
                    <a:gd name="T19" fmla="*/ 6 h 269"/>
                    <a:gd name="T20" fmla="*/ 1 w 156"/>
                    <a:gd name="T21" fmla="*/ 5 h 269"/>
                    <a:gd name="T22" fmla="*/ 0 w 156"/>
                    <a:gd name="T23" fmla="*/ 3 h 26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56"/>
                    <a:gd name="T37" fmla="*/ 0 h 269"/>
                    <a:gd name="T38" fmla="*/ 156 w 156"/>
                    <a:gd name="T39" fmla="*/ 269 h 26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56" h="269">
                      <a:moveTo>
                        <a:pt x="0" y="106"/>
                      </a:moveTo>
                      <a:lnTo>
                        <a:pt x="28" y="0"/>
                      </a:lnTo>
                      <a:lnTo>
                        <a:pt x="85" y="4"/>
                      </a:lnTo>
                      <a:lnTo>
                        <a:pt x="97" y="72"/>
                      </a:lnTo>
                      <a:lnTo>
                        <a:pt x="55" y="145"/>
                      </a:lnTo>
                      <a:lnTo>
                        <a:pt x="65" y="188"/>
                      </a:lnTo>
                      <a:lnTo>
                        <a:pt x="148" y="212"/>
                      </a:lnTo>
                      <a:lnTo>
                        <a:pt x="156" y="269"/>
                      </a:lnTo>
                      <a:lnTo>
                        <a:pt x="103" y="212"/>
                      </a:lnTo>
                      <a:lnTo>
                        <a:pt x="103" y="240"/>
                      </a:lnTo>
                      <a:lnTo>
                        <a:pt x="28" y="212"/>
                      </a:lnTo>
                      <a:lnTo>
                        <a:pt x="0" y="106"/>
                      </a:lnTo>
                      <a:close/>
                    </a:path>
                  </a:pathLst>
                </a:custGeom>
                <a:grpFill/>
                <a:ln w="6350">
                  <a:solidFill>
                    <a:schemeClr val="tx1">
                      <a:lumMod val="50000"/>
                      <a:lumOff val="50000"/>
                    </a:schemeClr>
                  </a:solidFill>
                  <a:round/>
                  <a:headEnd/>
                  <a:tailEnd/>
                </a:ln>
              </p:spPr>
              <p:txBody>
                <a:bodyPr/>
                <a:lstStyle/>
                <a:p>
                  <a:pPr defTabSz="914087">
                    <a:defRPr/>
                  </a:pPr>
                  <a:endParaRPr lang="en-US" sz="1200" kern="0">
                    <a:latin typeface="Arial" pitchFamily="34" charset="0"/>
                    <a:ea typeface="微软雅黑" pitchFamily="34" charset="-122"/>
                    <a:cs typeface="Arial" pitchFamily="34" charset="0"/>
                  </a:endParaRPr>
                </a:p>
              </p:txBody>
            </p:sp>
            <p:sp>
              <p:nvSpPr>
                <p:cNvPr id="183" name="Freeform 387">
                  <a:extLst>
                    <a:ext uri="{FF2B5EF4-FFF2-40B4-BE49-F238E27FC236}">
                      <a16:creationId xmlns:a16="http://schemas.microsoft.com/office/drawing/2014/main" id="{D37CE732-4EA4-2B4B-9B67-83DE9F11A9B4}"/>
                    </a:ext>
                  </a:extLst>
                </p:cNvPr>
                <p:cNvSpPr>
                  <a:spLocks/>
                </p:cNvSpPr>
                <p:nvPr/>
              </p:nvSpPr>
              <p:spPr bwMode="auto">
                <a:xfrm>
                  <a:off x="3056" y="2913"/>
                  <a:ext cx="12" cy="16"/>
                </a:xfrm>
                <a:custGeom>
                  <a:avLst/>
                  <a:gdLst>
                    <a:gd name="T0" fmla="*/ 0 w 43"/>
                    <a:gd name="T1" fmla="*/ 0 h 57"/>
                    <a:gd name="T2" fmla="*/ 1 w 43"/>
                    <a:gd name="T3" fmla="*/ 0 h 57"/>
                    <a:gd name="T4" fmla="*/ 1 w 43"/>
                    <a:gd name="T5" fmla="*/ 0 h 57"/>
                    <a:gd name="T6" fmla="*/ 1 w 43"/>
                    <a:gd name="T7" fmla="*/ 1 h 57"/>
                    <a:gd name="T8" fmla="*/ 0 w 43"/>
                    <a:gd name="T9" fmla="*/ 0 h 57"/>
                    <a:gd name="T10" fmla="*/ 0 60000 65536"/>
                    <a:gd name="T11" fmla="*/ 0 60000 65536"/>
                    <a:gd name="T12" fmla="*/ 0 60000 65536"/>
                    <a:gd name="T13" fmla="*/ 0 60000 65536"/>
                    <a:gd name="T14" fmla="*/ 0 60000 65536"/>
                    <a:gd name="T15" fmla="*/ 0 w 43"/>
                    <a:gd name="T16" fmla="*/ 0 h 57"/>
                    <a:gd name="T17" fmla="*/ 43 w 43"/>
                    <a:gd name="T18" fmla="*/ 57 h 57"/>
                  </a:gdLst>
                  <a:ahLst/>
                  <a:cxnLst>
                    <a:cxn ang="T10">
                      <a:pos x="T0" y="T1"/>
                    </a:cxn>
                    <a:cxn ang="T11">
                      <a:pos x="T2" y="T3"/>
                    </a:cxn>
                    <a:cxn ang="T12">
                      <a:pos x="T4" y="T5"/>
                    </a:cxn>
                    <a:cxn ang="T13">
                      <a:pos x="T6" y="T7"/>
                    </a:cxn>
                    <a:cxn ang="T14">
                      <a:pos x="T8" y="T9"/>
                    </a:cxn>
                  </a:cxnLst>
                  <a:rect l="T15" t="T16" r="T17" b="T18"/>
                  <a:pathLst>
                    <a:path w="43" h="57">
                      <a:moveTo>
                        <a:pt x="0" y="0"/>
                      </a:moveTo>
                      <a:lnTo>
                        <a:pt x="24" y="0"/>
                      </a:lnTo>
                      <a:lnTo>
                        <a:pt x="43" y="13"/>
                      </a:lnTo>
                      <a:lnTo>
                        <a:pt x="35" y="57"/>
                      </a:lnTo>
                      <a:lnTo>
                        <a:pt x="0" y="0"/>
                      </a:lnTo>
                      <a:close/>
                    </a:path>
                  </a:pathLst>
                </a:custGeom>
                <a:grpFill/>
                <a:ln w="6350">
                  <a:solidFill>
                    <a:schemeClr val="tx1">
                      <a:lumMod val="50000"/>
                      <a:lumOff val="50000"/>
                    </a:schemeClr>
                  </a:solidFill>
                  <a:round/>
                  <a:headEnd/>
                  <a:tailEnd/>
                </a:ln>
              </p:spPr>
              <p:txBody>
                <a:bodyPr/>
                <a:lstStyle/>
                <a:p>
                  <a:pPr defTabSz="914087">
                    <a:defRPr/>
                  </a:pPr>
                  <a:endParaRPr lang="en-US" sz="1200" kern="0">
                    <a:latin typeface="Arial" pitchFamily="34" charset="0"/>
                    <a:ea typeface="微软雅黑" pitchFamily="34" charset="-122"/>
                    <a:cs typeface="Arial" pitchFamily="34" charset="0"/>
                  </a:endParaRPr>
                </a:p>
              </p:txBody>
            </p:sp>
            <p:sp>
              <p:nvSpPr>
                <p:cNvPr id="184" name="Freeform 388">
                  <a:extLst>
                    <a:ext uri="{FF2B5EF4-FFF2-40B4-BE49-F238E27FC236}">
                      <a16:creationId xmlns:a16="http://schemas.microsoft.com/office/drawing/2014/main" id="{DDC58956-F35E-9842-A811-5F294C33DA2E}"/>
                    </a:ext>
                  </a:extLst>
                </p:cNvPr>
                <p:cNvSpPr>
                  <a:spLocks/>
                </p:cNvSpPr>
                <p:nvPr/>
              </p:nvSpPr>
              <p:spPr bwMode="auto">
                <a:xfrm>
                  <a:off x="3073" y="2933"/>
                  <a:ext cx="12" cy="20"/>
                </a:xfrm>
                <a:custGeom>
                  <a:avLst/>
                  <a:gdLst>
                    <a:gd name="T0" fmla="*/ 0 w 40"/>
                    <a:gd name="T1" fmla="*/ 0 h 70"/>
                    <a:gd name="T2" fmla="*/ 0 w 40"/>
                    <a:gd name="T3" fmla="*/ 2 h 70"/>
                    <a:gd name="T4" fmla="*/ 1 w 40"/>
                    <a:gd name="T5" fmla="*/ 1 h 70"/>
                    <a:gd name="T6" fmla="*/ 0 w 40"/>
                    <a:gd name="T7" fmla="*/ 0 h 70"/>
                    <a:gd name="T8" fmla="*/ 0 60000 65536"/>
                    <a:gd name="T9" fmla="*/ 0 60000 65536"/>
                    <a:gd name="T10" fmla="*/ 0 60000 65536"/>
                    <a:gd name="T11" fmla="*/ 0 60000 65536"/>
                    <a:gd name="T12" fmla="*/ 0 w 40"/>
                    <a:gd name="T13" fmla="*/ 0 h 70"/>
                    <a:gd name="T14" fmla="*/ 40 w 40"/>
                    <a:gd name="T15" fmla="*/ 70 h 70"/>
                  </a:gdLst>
                  <a:ahLst/>
                  <a:cxnLst>
                    <a:cxn ang="T8">
                      <a:pos x="T0" y="T1"/>
                    </a:cxn>
                    <a:cxn ang="T9">
                      <a:pos x="T2" y="T3"/>
                    </a:cxn>
                    <a:cxn ang="T10">
                      <a:pos x="T4" y="T5"/>
                    </a:cxn>
                    <a:cxn ang="T11">
                      <a:pos x="T6" y="T7"/>
                    </a:cxn>
                  </a:cxnLst>
                  <a:rect l="T12" t="T13" r="T14" b="T15"/>
                  <a:pathLst>
                    <a:path w="40" h="70">
                      <a:moveTo>
                        <a:pt x="0" y="0"/>
                      </a:moveTo>
                      <a:lnTo>
                        <a:pt x="5" y="70"/>
                      </a:lnTo>
                      <a:lnTo>
                        <a:pt x="40" y="42"/>
                      </a:lnTo>
                      <a:lnTo>
                        <a:pt x="0" y="0"/>
                      </a:lnTo>
                      <a:close/>
                    </a:path>
                  </a:pathLst>
                </a:custGeom>
                <a:grpFill/>
                <a:ln w="6350">
                  <a:solidFill>
                    <a:schemeClr val="tx1">
                      <a:lumMod val="50000"/>
                      <a:lumOff val="50000"/>
                    </a:schemeClr>
                  </a:solidFill>
                  <a:round/>
                  <a:headEnd/>
                  <a:tailEnd/>
                </a:ln>
              </p:spPr>
              <p:txBody>
                <a:bodyPr/>
                <a:lstStyle/>
                <a:p>
                  <a:pPr defTabSz="914087">
                    <a:defRPr/>
                  </a:pPr>
                  <a:endParaRPr lang="en-US" sz="1200" kern="0">
                    <a:latin typeface="Arial" pitchFamily="34" charset="0"/>
                    <a:ea typeface="微软雅黑" pitchFamily="34" charset="-122"/>
                    <a:cs typeface="Arial" pitchFamily="34" charset="0"/>
                  </a:endParaRPr>
                </a:p>
              </p:txBody>
            </p:sp>
            <p:sp>
              <p:nvSpPr>
                <p:cNvPr id="185" name="Freeform 389">
                  <a:extLst>
                    <a:ext uri="{FF2B5EF4-FFF2-40B4-BE49-F238E27FC236}">
                      <a16:creationId xmlns:a16="http://schemas.microsoft.com/office/drawing/2014/main" id="{3C50B804-DE55-6E49-9D35-5640319B3ADE}"/>
                    </a:ext>
                  </a:extLst>
                </p:cNvPr>
                <p:cNvSpPr>
                  <a:spLocks/>
                </p:cNvSpPr>
                <p:nvPr/>
              </p:nvSpPr>
              <p:spPr bwMode="auto">
                <a:xfrm>
                  <a:off x="3075" y="2960"/>
                  <a:ext cx="47" cy="53"/>
                </a:xfrm>
                <a:custGeom>
                  <a:avLst/>
                  <a:gdLst>
                    <a:gd name="T0" fmla="*/ 0 w 167"/>
                    <a:gd name="T1" fmla="*/ 3 h 186"/>
                    <a:gd name="T2" fmla="*/ 1 w 167"/>
                    <a:gd name="T3" fmla="*/ 1 h 186"/>
                    <a:gd name="T4" fmla="*/ 2 w 167"/>
                    <a:gd name="T5" fmla="*/ 2 h 186"/>
                    <a:gd name="T6" fmla="*/ 3 w 167"/>
                    <a:gd name="T7" fmla="*/ 0 h 186"/>
                    <a:gd name="T8" fmla="*/ 4 w 167"/>
                    <a:gd name="T9" fmla="*/ 1 h 186"/>
                    <a:gd name="T10" fmla="*/ 4 w 167"/>
                    <a:gd name="T11" fmla="*/ 4 h 186"/>
                    <a:gd name="T12" fmla="*/ 3 w 167"/>
                    <a:gd name="T13" fmla="*/ 3 h 186"/>
                    <a:gd name="T14" fmla="*/ 3 w 167"/>
                    <a:gd name="T15" fmla="*/ 4 h 186"/>
                    <a:gd name="T16" fmla="*/ 2 w 167"/>
                    <a:gd name="T17" fmla="*/ 4 h 186"/>
                    <a:gd name="T18" fmla="*/ 1 w 167"/>
                    <a:gd name="T19" fmla="*/ 2 h 186"/>
                    <a:gd name="T20" fmla="*/ 0 w 167"/>
                    <a:gd name="T21" fmla="*/ 3 h 18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67"/>
                    <a:gd name="T34" fmla="*/ 0 h 186"/>
                    <a:gd name="T35" fmla="*/ 167 w 167"/>
                    <a:gd name="T36" fmla="*/ 186 h 18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67" h="186">
                      <a:moveTo>
                        <a:pt x="0" y="127"/>
                      </a:moveTo>
                      <a:lnTo>
                        <a:pt x="34" y="62"/>
                      </a:lnTo>
                      <a:lnTo>
                        <a:pt x="78" y="71"/>
                      </a:lnTo>
                      <a:lnTo>
                        <a:pt x="138" y="0"/>
                      </a:lnTo>
                      <a:lnTo>
                        <a:pt x="167" y="43"/>
                      </a:lnTo>
                      <a:lnTo>
                        <a:pt x="162" y="153"/>
                      </a:lnTo>
                      <a:lnTo>
                        <a:pt x="148" y="107"/>
                      </a:lnTo>
                      <a:lnTo>
                        <a:pt x="131" y="186"/>
                      </a:lnTo>
                      <a:lnTo>
                        <a:pt x="90" y="165"/>
                      </a:lnTo>
                      <a:lnTo>
                        <a:pt x="63" y="82"/>
                      </a:lnTo>
                      <a:lnTo>
                        <a:pt x="0" y="127"/>
                      </a:lnTo>
                      <a:close/>
                    </a:path>
                  </a:pathLst>
                </a:custGeom>
                <a:grpFill/>
                <a:ln w="6350">
                  <a:solidFill>
                    <a:schemeClr val="tx1">
                      <a:lumMod val="50000"/>
                      <a:lumOff val="50000"/>
                    </a:schemeClr>
                  </a:solidFill>
                  <a:round/>
                  <a:headEnd/>
                  <a:tailEnd/>
                </a:ln>
              </p:spPr>
              <p:txBody>
                <a:bodyPr/>
                <a:lstStyle/>
                <a:p>
                  <a:pPr defTabSz="914087">
                    <a:defRPr/>
                  </a:pPr>
                  <a:endParaRPr lang="en-US" sz="1200" kern="0">
                    <a:latin typeface="Arial" pitchFamily="34" charset="0"/>
                    <a:ea typeface="微软雅黑" pitchFamily="34" charset="-122"/>
                    <a:cs typeface="Arial" pitchFamily="34" charset="0"/>
                  </a:endParaRPr>
                </a:p>
              </p:txBody>
            </p:sp>
            <p:sp>
              <p:nvSpPr>
                <p:cNvPr id="186" name="Freeform 390">
                  <a:extLst>
                    <a:ext uri="{FF2B5EF4-FFF2-40B4-BE49-F238E27FC236}">
                      <a16:creationId xmlns:a16="http://schemas.microsoft.com/office/drawing/2014/main" id="{5B5EAE3C-FE76-0540-94CB-D597DC72F2E3}"/>
                    </a:ext>
                  </a:extLst>
                </p:cNvPr>
                <p:cNvSpPr>
                  <a:spLocks/>
                </p:cNvSpPr>
                <p:nvPr/>
              </p:nvSpPr>
              <p:spPr bwMode="auto">
                <a:xfrm>
                  <a:off x="3080" y="2948"/>
                  <a:ext cx="11" cy="21"/>
                </a:xfrm>
                <a:custGeom>
                  <a:avLst/>
                  <a:gdLst>
                    <a:gd name="T0" fmla="*/ 0 w 37"/>
                    <a:gd name="T1" fmla="*/ 1 h 74"/>
                    <a:gd name="T2" fmla="*/ 0 w 37"/>
                    <a:gd name="T3" fmla="*/ 1 h 74"/>
                    <a:gd name="T4" fmla="*/ 1 w 37"/>
                    <a:gd name="T5" fmla="*/ 0 h 74"/>
                    <a:gd name="T6" fmla="*/ 1 w 37"/>
                    <a:gd name="T7" fmla="*/ 2 h 74"/>
                    <a:gd name="T8" fmla="*/ 0 w 37"/>
                    <a:gd name="T9" fmla="*/ 1 h 74"/>
                    <a:gd name="T10" fmla="*/ 0 60000 65536"/>
                    <a:gd name="T11" fmla="*/ 0 60000 65536"/>
                    <a:gd name="T12" fmla="*/ 0 60000 65536"/>
                    <a:gd name="T13" fmla="*/ 0 60000 65536"/>
                    <a:gd name="T14" fmla="*/ 0 60000 65536"/>
                    <a:gd name="T15" fmla="*/ 0 w 37"/>
                    <a:gd name="T16" fmla="*/ 0 h 74"/>
                    <a:gd name="T17" fmla="*/ 37 w 37"/>
                    <a:gd name="T18" fmla="*/ 74 h 74"/>
                  </a:gdLst>
                  <a:ahLst/>
                  <a:cxnLst>
                    <a:cxn ang="T10">
                      <a:pos x="T0" y="T1"/>
                    </a:cxn>
                    <a:cxn ang="T11">
                      <a:pos x="T2" y="T3"/>
                    </a:cxn>
                    <a:cxn ang="T12">
                      <a:pos x="T4" y="T5"/>
                    </a:cxn>
                    <a:cxn ang="T13">
                      <a:pos x="T6" y="T7"/>
                    </a:cxn>
                    <a:cxn ang="T14">
                      <a:pos x="T8" y="T9"/>
                    </a:cxn>
                  </a:cxnLst>
                  <a:rect l="T15" t="T16" r="T17" b="T18"/>
                  <a:pathLst>
                    <a:path w="37" h="74">
                      <a:moveTo>
                        <a:pt x="0" y="46"/>
                      </a:moveTo>
                      <a:lnTo>
                        <a:pt x="8" y="34"/>
                      </a:lnTo>
                      <a:lnTo>
                        <a:pt x="37" y="0"/>
                      </a:lnTo>
                      <a:lnTo>
                        <a:pt x="25" y="74"/>
                      </a:lnTo>
                      <a:lnTo>
                        <a:pt x="0" y="46"/>
                      </a:lnTo>
                      <a:close/>
                    </a:path>
                  </a:pathLst>
                </a:custGeom>
                <a:grpFill/>
                <a:ln w="6350">
                  <a:solidFill>
                    <a:schemeClr val="tx1">
                      <a:lumMod val="50000"/>
                      <a:lumOff val="50000"/>
                    </a:schemeClr>
                  </a:solidFill>
                  <a:round/>
                  <a:headEnd/>
                  <a:tailEnd/>
                </a:ln>
              </p:spPr>
              <p:txBody>
                <a:bodyPr/>
                <a:lstStyle/>
                <a:p>
                  <a:pPr defTabSz="914087">
                    <a:defRPr/>
                  </a:pPr>
                  <a:endParaRPr lang="en-US" sz="1200" kern="0">
                    <a:latin typeface="Arial" pitchFamily="34" charset="0"/>
                    <a:ea typeface="微软雅黑" pitchFamily="34" charset="-122"/>
                    <a:cs typeface="Arial" pitchFamily="34" charset="0"/>
                  </a:endParaRPr>
                </a:p>
              </p:txBody>
            </p:sp>
            <p:sp>
              <p:nvSpPr>
                <p:cNvPr id="187" name="Freeform 391">
                  <a:extLst>
                    <a:ext uri="{FF2B5EF4-FFF2-40B4-BE49-F238E27FC236}">
                      <a16:creationId xmlns:a16="http://schemas.microsoft.com/office/drawing/2014/main" id="{A1F0E01E-8C19-7443-8E73-310DD8ECBD8D}"/>
                    </a:ext>
                  </a:extLst>
                </p:cNvPr>
                <p:cNvSpPr>
                  <a:spLocks/>
                </p:cNvSpPr>
                <p:nvPr/>
              </p:nvSpPr>
              <p:spPr bwMode="auto">
                <a:xfrm>
                  <a:off x="1899" y="2318"/>
                  <a:ext cx="110" cy="95"/>
                </a:xfrm>
                <a:custGeom>
                  <a:avLst/>
                  <a:gdLst>
                    <a:gd name="T0" fmla="*/ 0 w 383"/>
                    <a:gd name="T1" fmla="*/ 1 h 337"/>
                    <a:gd name="T2" fmla="*/ 1 w 383"/>
                    <a:gd name="T3" fmla="*/ 5 h 337"/>
                    <a:gd name="T4" fmla="*/ 5 w 383"/>
                    <a:gd name="T5" fmla="*/ 7 h 337"/>
                    <a:gd name="T6" fmla="*/ 7 w 383"/>
                    <a:gd name="T7" fmla="*/ 8 h 337"/>
                    <a:gd name="T8" fmla="*/ 9 w 383"/>
                    <a:gd name="T9" fmla="*/ 6 h 337"/>
                    <a:gd name="T10" fmla="*/ 8 w 383"/>
                    <a:gd name="T11" fmla="*/ 3 h 337"/>
                    <a:gd name="T12" fmla="*/ 9 w 383"/>
                    <a:gd name="T13" fmla="*/ 3 h 337"/>
                    <a:gd name="T14" fmla="*/ 9 w 383"/>
                    <a:gd name="T15" fmla="*/ 1 h 337"/>
                    <a:gd name="T16" fmla="*/ 5 w 383"/>
                    <a:gd name="T17" fmla="*/ 0 h 337"/>
                    <a:gd name="T18" fmla="*/ 3 w 383"/>
                    <a:gd name="T19" fmla="*/ 0 h 337"/>
                    <a:gd name="T20" fmla="*/ 0 w 383"/>
                    <a:gd name="T21" fmla="*/ 1 h 33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83"/>
                    <a:gd name="T34" fmla="*/ 0 h 337"/>
                    <a:gd name="T35" fmla="*/ 383 w 383"/>
                    <a:gd name="T36" fmla="*/ 337 h 337"/>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83" h="337">
                      <a:moveTo>
                        <a:pt x="0" y="61"/>
                      </a:moveTo>
                      <a:lnTo>
                        <a:pt x="26" y="237"/>
                      </a:lnTo>
                      <a:lnTo>
                        <a:pt x="222" y="326"/>
                      </a:lnTo>
                      <a:lnTo>
                        <a:pt x="319" y="337"/>
                      </a:lnTo>
                      <a:lnTo>
                        <a:pt x="383" y="248"/>
                      </a:lnTo>
                      <a:lnTo>
                        <a:pt x="349" y="149"/>
                      </a:lnTo>
                      <a:lnTo>
                        <a:pt x="375" y="124"/>
                      </a:lnTo>
                      <a:lnTo>
                        <a:pt x="358" y="45"/>
                      </a:lnTo>
                      <a:lnTo>
                        <a:pt x="213" y="19"/>
                      </a:lnTo>
                      <a:lnTo>
                        <a:pt x="118" y="0"/>
                      </a:lnTo>
                      <a:lnTo>
                        <a:pt x="0" y="61"/>
                      </a:lnTo>
                      <a:close/>
                    </a:path>
                  </a:pathLst>
                </a:custGeom>
                <a:grpFill/>
                <a:ln w="6350">
                  <a:solidFill>
                    <a:schemeClr val="tx1">
                      <a:lumMod val="50000"/>
                      <a:lumOff val="50000"/>
                    </a:schemeClr>
                  </a:solidFill>
                  <a:round/>
                  <a:headEnd/>
                  <a:tailEnd/>
                </a:ln>
              </p:spPr>
              <p:txBody>
                <a:bodyPr/>
                <a:lstStyle/>
                <a:p>
                  <a:pPr defTabSz="914087">
                    <a:defRPr/>
                  </a:pPr>
                  <a:endParaRPr lang="en-US" sz="1200" kern="0">
                    <a:latin typeface="Arial" pitchFamily="34" charset="0"/>
                    <a:ea typeface="微软雅黑" pitchFamily="34" charset="-122"/>
                    <a:cs typeface="Arial" pitchFamily="34" charset="0"/>
                  </a:endParaRPr>
                </a:p>
              </p:txBody>
            </p:sp>
            <p:sp>
              <p:nvSpPr>
                <p:cNvPr id="188" name="Freeform 392">
                  <a:extLst>
                    <a:ext uri="{FF2B5EF4-FFF2-40B4-BE49-F238E27FC236}">
                      <a16:creationId xmlns:a16="http://schemas.microsoft.com/office/drawing/2014/main" id="{CCE79423-0E7B-954A-A406-28D6CAA0130A}"/>
                    </a:ext>
                  </a:extLst>
                </p:cNvPr>
                <p:cNvSpPr>
                  <a:spLocks/>
                </p:cNvSpPr>
                <p:nvPr/>
              </p:nvSpPr>
              <p:spPr bwMode="auto">
                <a:xfrm>
                  <a:off x="1647" y="2527"/>
                  <a:ext cx="33" cy="69"/>
                </a:xfrm>
                <a:custGeom>
                  <a:avLst/>
                  <a:gdLst>
                    <a:gd name="T0" fmla="*/ 0 w 118"/>
                    <a:gd name="T1" fmla="*/ 4 h 245"/>
                    <a:gd name="T2" fmla="*/ 0 w 118"/>
                    <a:gd name="T3" fmla="*/ 0 h 245"/>
                    <a:gd name="T4" fmla="*/ 3 w 118"/>
                    <a:gd name="T5" fmla="*/ 0 h 245"/>
                    <a:gd name="T6" fmla="*/ 2 w 118"/>
                    <a:gd name="T7" fmla="*/ 3 h 245"/>
                    <a:gd name="T8" fmla="*/ 2 w 118"/>
                    <a:gd name="T9" fmla="*/ 5 h 245"/>
                    <a:gd name="T10" fmla="*/ 0 w 118"/>
                    <a:gd name="T11" fmla="*/ 5 h 245"/>
                    <a:gd name="T12" fmla="*/ 1 w 118"/>
                    <a:gd name="T13" fmla="*/ 4 h 245"/>
                    <a:gd name="T14" fmla="*/ 0 w 118"/>
                    <a:gd name="T15" fmla="*/ 4 h 245"/>
                    <a:gd name="T16" fmla="*/ 0 60000 65536"/>
                    <a:gd name="T17" fmla="*/ 0 60000 65536"/>
                    <a:gd name="T18" fmla="*/ 0 60000 65536"/>
                    <a:gd name="T19" fmla="*/ 0 60000 65536"/>
                    <a:gd name="T20" fmla="*/ 0 60000 65536"/>
                    <a:gd name="T21" fmla="*/ 0 60000 65536"/>
                    <a:gd name="T22" fmla="*/ 0 60000 65536"/>
                    <a:gd name="T23" fmla="*/ 0 60000 65536"/>
                    <a:gd name="T24" fmla="*/ 0 w 118"/>
                    <a:gd name="T25" fmla="*/ 0 h 245"/>
                    <a:gd name="T26" fmla="*/ 118 w 118"/>
                    <a:gd name="T27" fmla="*/ 245 h 24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18" h="245">
                      <a:moveTo>
                        <a:pt x="0" y="161"/>
                      </a:moveTo>
                      <a:lnTo>
                        <a:pt x="19" y="0"/>
                      </a:lnTo>
                      <a:lnTo>
                        <a:pt x="118" y="9"/>
                      </a:lnTo>
                      <a:lnTo>
                        <a:pt x="76" y="112"/>
                      </a:lnTo>
                      <a:lnTo>
                        <a:pt x="76" y="238"/>
                      </a:lnTo>
                      <a:lnTo>
                        <a:pt x="17" y="245"/>
                      </a:lnTo>
                      <a:lnTo>
                        <a:pt x="25" y="169"/>
                      </a:lnTo>
                      <a:lnTo>
                        <a:pt x="0" y="161"/>
                      </a:lnTo>
                      <a:close/>
                    </a:path>
                  </a:pathLst>
                </a:custGeom>
                <a:grpFill/>
                <a:ln w="6350">
                  <a:solidFill>
                    <a:schemeClr val="tx1">
                      <a:lumMod val="50000"/>
                      <a:lumOff val="50000"/>
                    </a:schemeClr>
                  </a:solidFill>
                  <a:round/>
                  <a:headEnd/>
                  <a:tailEnd/>
                </a:ln>
              </p:spPr>
              <p:txBody>
                <a:bodyPr/>
                <a:lstStyle/>
                <a:p>
                  <a:pPr defTabSz="914087">
                    <a:defRPr/>
                  </a:pPr>
                  <a:endParaRPr lang="en-US" sz="1200" kern="0">
                    <a:latin typeface="Arial" pitchFamily="34" charset="0"/>
                    <a:ea typeface="微软雅黑" pitchFamily="34" charset="-122"/>
                    <a:cs typeface="Arial" pitchFamily="34" charset="0"/>
                  </a:endParaRPr>
                </a:p>
              </p:txBody>
            </p:sp>
            <p:sp>
              <p:nvSpPr>
                <p:cNvPr id="189" name="Freeform 393">
                  <a:extLst>
                    <a:ext uri="{FF2B5EF4-FFF2-40B4-BE49-F238E27FC236}">
                      <a16:creationId xmlns:a16="http://schemas.microsoft.com/office/drawing/2014/main" id="{E71F569C-B03C-E542-A551-0F9A4A975668}"/>
                    </a:ext>
                  </a:extLst>
                </p:cNvPr>
                <p:cNvSpPr>
                  <a:spLocks/>
                </p:cNvSpPr>
                <p:nvPr/>
              </p:nvSpPr>
              <p:spPr bwMode="auto">
                <a:xfrm>
                  <a:off x="1966" y="2426"/>
                  <a:ext cx="104" cy="70"/>
                </a:xfrm>
                <a:custGeom>
                  <a:avLst/>
                  <a:gdLst>
                    <a:gd name="T0" fmla="*/ 0 w 366"/>
                    <a:gd name="T1" fmla="*/ 3 h 247"/>
                    <a:gd name="T2" fmla="*/ 2 w 366"/>
                    <a:gd name="T3" fmla="*/ 5 h 247"/>
                    <a:gd name="T4" fmla="*/ 7 w 366"/>
                    <a:gd name="T5" fmla="*/ 6 h 247"/>
                    <a:gd name="T6" fmla="*/ 9 w 366"/>
                    <a:gd name="T7" fmla="*/ 4 h 247"/>
                    <a:gd name="T8" fmla="*/ 7 w 366"/>
                    <a:gd name="T9" fmla="*/ 4 h 247"/>
                    <a:gd name="T10" fmla="*/ 7 w 366"/>
                    <a:gd name="T11" fmla="*/ 2 h 247"/>
                    <a:gd name="T12" fmla="*/ 6 w 366"/>
                    <a:gd name="T13" fmla="*/ 0 h 247"/>
                    <a:gd name="T14" fmla="*/ 2 w 366"/>
                    <a:gd name="T15" fmla="*/ 0 h 247"/>
                    <a:gd name="T16" fmla="*/ 0 w 366"/>
                    <a:gd name="T17" fmla="*/ 3 h 24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66"/>
                    <a:gd name="T28" fmla="*/ 0 h 247"/>
                    <a:gd name="T29" fmla="*/ 366 w 366"/>
                    <a:gd name="T30" fmla="*/ 247 h 24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66" h="247">
                      <a:moveTo>
                        <a:pt x="0" y="123"/>
                      </a:moveTo>
                      <a:lnTo>
                        <a:pt x="100" y="223"/>
                      </a:lnTo>
                      <a:lnTo>
                        <a:pt x="324" y="247"/>
                      </a:lnTo>
                      <a:lnTo>
                        <a:pt x="366" y="162"/>
                      </a:lnTo>
                      <a:lnTo>
                        <a:pt x="308" y="158"/>
                      </a:lnTo>
                      <a:lnTo>
                        <a:pt x="301" y="81"/>
                      </a:lnTo>
                      <a:lnTo>
                        <a:pt x="251" y="0"/>
                      </a:lnTo>
                      <a:lnTo>
                        <a:pt x="100" y="18"/>
                      </a:lnTo>
                      <a:lnTo>
                        <a:pt x="0" y="123"/>
                      </a:lnTo>
                      <a:close/>
                    </a:path>
                  </a:pathLst>
                </a:custGeom>
                <a:grpFill/>
                <a:ln w="6350">
                  <a:solidFill>
                    <a:schemeClr val="tx1">
                      <a:lumMod val="50000"/>
                      <a:lumOff val="50000"/>
                    </a:schemeClr>
                  </a:solidFill>
                  <a:round/>
                  <a:headEnd/>
                  <a:tailEnd/>
                </a:ln>
              </p:spPr>
              <p:txBody>
                <a:bodyPr/>
                <a:lstStyle/>
                <a:p>
                  <a:pPr defTabSz="914087">
                    <a:defRPr/>
                  </a:pPr>
                  <a:endParaRPr lang="en-US" sz="1200" kern="0">
                    <a:latin typeface="Arial" pitchFamily="34" charset="0"/>
                    <a:ea typeface="微软雅黑" pitchFamily="34" charset="-122"/>
                    <a:cs typeface="Arial" pitchFamily="34" charset="0"/>
                  </a:endParaRPr>
                </a:p>
              </p:txBody>
            </p:sp>
            <p:sp>
              <p:nvSpPr>
                <p:cNvPr id="190" name="Freeform 394">
                  <a:extLst>
                    <a:ext uri="{FF2B5EF4-FFF2-40B4-BE49-F238E27FC236}">
                      <a16:creationId xmlns:a16="http://schemas.microsoft.com/office/drawing/2014/main" id="{92AA3896-F104-6C48-B669-1D6DDA08EBEB}"/>
                    </a:ext>
                  </a:extLst>
                </p:cNvPr>
                <p:cNvSpPr>
                  <a:spLocks/>
                </p:cNvSpPr>
                <p:nvPr/>
              </p:nvSpPr>
              <p:spPr bwMode="auto">
                <a:xfrm>
                  <a:off x="2123" y="2666"/>
                  <a:ext cx="230" cy="221"/>
                </a:xfrm>
                <a:custGeom>
                  <a:avLst/>
                  <a:gdLst>
                    <a:gd name="T0" fmla="*/ 0 w 805"/>
                    <a:gd name="T1" fmla="*/ 5 h 776"/>
                    <a:gd name="T2" fmla="*/ 0 w 805"/>
                    <a:gd name="T3" fmla="*/ 3 h 776"/>
                    <a:gd name="T4" fmla="*/ 1 w 805"/>
                    <a:gd name="T5" fmla="*/ 3 h 776"/>
                    <a:gd name="T6" fmla="*/ 3 w 805"/>
                    <a:gd name="T7" fmla="*/ 3 h 776"/>
                    <a:gd name="T8" fmla="*/ 3 w 805"/>
                    <a:gd name="T9" fmla="*/ 2 h 776"/>
                    <a:gd name="T10" fmla="*/ 2 w 805"/>
                    <a:gd name="T11" fmla="*/ 1 h 776"/>
                    <a:gd name="T12" fmla="*/ 4 w 805"/>
                    <a:gd name="T13" fmla="*/ 0 h 776"/>
                    <a:gd name="T14" fmla="*/ 8 w 805"/>
                    <a:gd name="T15" fmla="*/ 2 h 776"/>
                    <a:gd name="T16" fmla="*/ 8 w 805"/>
                    <a:gd name="T17" fmla="*/ 3 h 776"/>
                    <a:gd name="T18" fmla="*/ 9 w 805"/>
                    <a:gd name="T19" fmla="*/ 3 h 776"/>
                    <a:gd name="T20" fmla="*/ 10 w 805"/>
                    <a:gd name="T21" fmla="*/ 4 h 776"/>
                    <a:gd name="T22" fmla="*/ 11 w 805"/>
                    <a:gd name="T23" fmla="*/ 3 h 776"/>
                    <a:gd name="T24" fmla="*/ 12 w 805"/>
                    <a:gd name="T25" fmla="*/ 4 h 776"/>
                    <a:gd name="T26" fmla="*/ 14 w 805"/>
                    <a:gd name="T27" fmla="*/ 8 h 776"/>
                    <a:gd name="T28" fmla="*/ 15 w 805"/>
                    <a:gd name="T29" fmla="*/ 9 h 776"/>
                    <a:gd name="T30" fmla="*/ 15 w 805"/>
                    <a:gd name="T31" fmla="*/ 10 h 776"/>
                    <a:gd name="T32" fmla="*/ 18 w 805"/>
                    <a:gd name="T33" fmla="*/ 10 h 776"/>
                    <a:gd name="T34" fmla="*/ 19 w 805"/>
                    <a:gd name="T35" fmla="*/ 11 h 776"/>
                    <a:gd name="T36" fmla="*/ 18 w 805"/>
                    <a:gd name="T37" fmla="*/ 13 h 776"/>
                    <a:gd name="T38" fmla="*/ 15 w 805"/>
                    <a:gd name="T39" fmla="*/ 14 h 776"/>
                    <a:gd name="T40" fmla="*/ 13 w 805"/>
                    <a:gd name="T41" fmla="*/ 15 h 776"/>
                    <a:gd name="T42" fmla="*/ 10 w 805"/>
                    <a:gd name="T43" fmla="*/ 18 h 776"/>
                    <a:gd name="T44" fmla="*/ 10 w 805"/>
                    <a:gd name="T45" fmla="*/ 17 h 776"/>
                    <a:gd name="T46" fmla="*/ 9 w 805"/>
                    <a:gd name="T47" fmla="*/ 16 h 776"/>
                    <a:gd name="T48" fmla="*/ 7 w 805"/>
                    <a:gd name="T49" fmla="*/ 17 h 776"/>
                    <a:gd name="T50" fmla="*/ 5 w 805"/>
                    <a:gd name="T51" fmla="*/ 14 h 776"/>
                    <a:gd name="T52" fmla="*/ 4 w 805"/>
                    <a:gd name="T53" fmla="*/ 13 h 776"/>
                    <a:gd name="T54" fmla="*/ 3 w 805"/>
                    <a:gd name="T55" fmla="*/ 9 h 776"/>
                    <a:gd name="T56" fmla="*/ 0 w 805"/>
                    <a:gd name="T57" fmla="*/ 5 h 77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805"/>
                    <a:gd name="T88" fmla="*/ 0 h 776"/>
                    <a:gd name="T89" fmla="*/ 805 w 805"/>
                    <a:gd name="T90" fmla="*/ 776 h 77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805" h="776">
                      <a:moveTo>
                        <a:pt x="0" y="202"/>
                      </a:moveTo>
                      <a:lnTo>
                        <a:pt x="12" y="135"/>
                      </a:lnTo>
                      <a:lnTo>
                        <a:pt x="54" y="149"/>
                      </a:lnTo>
                      <a:lnTo>
                        <a:pt x="107" y="107"/>
                      </a:lnTo>
                      <a:lnTo>
                        <a:pt x="130" y="78"/>
                      </a:lnTo>
                      <a:lnTo>
                        <a:pt x="85" y="32"/>
                      </a:lnTo>
                      <a:lnTo>
                        <a:pt x="171" y="0"/>
                      </a:lnTo>
                      <a:lnTo>
                        <a:pt x="344" y="89"/>
                      </a:lnTo>
                      <a:lnTo>
                        <a:pt x="345" y="120"/>
                      </a:lnTo>
                      <a:lnTo>
                        <a:pt x="388" y="143"/>
                      </a:lnTo>
                      <a:lnTo>
                        <a:pt x="420" y="165"/>
                      </a:lnTo>
                      <a:lnTo>
                        <a:pt x="454" y="149"/>
                      </a:lnTo>
                      <a:lnTo>
                        <a:pt x="524" y="174"/>
                      </a:lnTo>
                      <a:lnTo>
                        <a:pt x="617" y="352"/>
                      </a:lnTo>
                      <a:lnTo>
                        <a:pt x="627" y="365"/>
                      </a:lnTo>
                      <a:lnTo>
                        <a:pt x="664" y="436"/>
                      </a:lnTo>
                      <a:lnTo>
                        <a:pt x="786" y="450"/>
                      </a:lnTo>
                      <a:lnTo>
                        <a:pt x="805" y="483"/>
                      </a:lnTo>
                      <a:lnTo>
                        <a:pt x="775" y="575"/>
                      </a:lnTo>
                      <a:lnTo>
                        <a:pt x="664" y="619"/>
                      </a:lnTo>
                      <a:lnTo>
                        <a:pt x="542" y="652"/>
                      </a:lnTo>
                      <a:lnTo>
                        <a:pt x="443" y="776"/>
                      </a:lnTo>
                      <a:lnTo>
                        <a:pt x="443" y="729"/>
                      </a:lnTo>
                      <a:lnTo>
                        <a:pt x="373" y="697"/>
                      </a:lnTo>
                      <a:lnTo>
                        <a:pt x="306" y="739"/>
                      </a:lnTo>
                      <a:lnTo>
                        <a:pt x="234" y="599"/>
                      </a:lnTo>
                      <a:lnTo>
                        <a:pt x="180" y="544"/>
                      </a:lnTo>
                      <a:lnTo>
                        <a:pt x="146" y="398"/>
                      </a:lnTo>
                      <a:lnTo>
                        <a:pt x="0" y="202"/>
                      </a:lnTo>
                      <a:close/>
                    </a:path>
                  </a:pathLst>
                </a:custGeom>
                <a:grpFill/>
                <a:ln w="6350">
                  <a:solidFill>
                    <a:schemeClr val="tx1">
                      <a:lumMod val="50000"/>
                      <a:lumOff val="50000"/>
                    </a:schemeClr>
                  </a:solidFill>
                  <a:round/>
                  <a:headEnd/>
                  <a:tailEnd/>
                </a:ln>
              </p:spPr>
              <p:txBody>
                <a:bodyPr/>
                <a:lstStyle/>
                <a:p>
                  <a:pPr defTabSz="914087">
                    <a:defRPr/>
                  </a:pPr>
                  <a:endParaRPr lang="en-US" sz="1200" kern="0">
                    <a:latin typeface="Arial" pitchFamily="34" charset="0"/>
                    <a:ea typeface="微软雅黑" pitchFamily="34" charset="-122"/>
                    <a:cs typeface="Arial" pitchFamily="34" charset="0"/>
                  </a:endParaRPr>
                </a:p>
              </p:txBody>
            </p:sp>
            <p:sp>
              <p:nvSpPr>
                <p:cNvPr id="191" name="Freeform 395">
                  <a:extLst>
                    <a:ext uri="{FF2B5EF4-FFF2-40B4-BE49-F238E27FC236}">
                      <a16:creationId xmlns:a16="http://schemas.microsoft.com/office/drawing/2014/main" id="{F5CA7DD7-AC49-5545-BECE-248E300E3DA2}"/>
                    </a:ext>
                  </a:extLst>
                </p:cNvPr>
                <p:cNvSpPr>
                  <a:spLocks/>
                </p:cNvSpPr>
                <p:nvPr/>
              </p:nvSpPr>
              <p:spPr bwMode="auto">
                <a:xfrm>
                  <a:off x="1960" y="1831"/>
                  <a:ext cx="1858" cy="693"/>
                </a:xfrm>
                <a:custGeom>
                  <a:avLst/>
                  <a:gdLst>
                    <a:gd name="T0" fmla="*/ 3 w 6518"/>
                    <a:gd name="T1" fmla="*/ 35 h 2431"/>
                    <a:gd name="T2" fmla="*/ 8 w 6518"/>
                    <a:gd name="T3" fmla="*/ 31 h 2431"/>
                    <a:gd name="T4" fmla="*/ 8 w 6518"/>
                    <a:gd name="T5" fmla="*/ 18 h 2431"/>
                    <a:gd name="T6" fmla="*/ 14 w 6518"/>
                    <a:gd name="T7" fmla="*/ 17 h 2431"/>
                    <a:gd name="T8" fmla="*/ 16 w 6518"/>
                    <a:gd name="T9" fmla="*/ 26 h 2431"/>
                    <a:gd name="T10" fmla="*/ 18 w 6518"/>
                    <a:gd name="T11" fmla="*/ 23 h 2431"/>
                    <a:gd name="T12" fmla="*/ 23 w 6518"/>
                    <a:gd name="T13" fmla="*/ 20 h 2431"/>
                    <a:gd name="T14" fmla="*/ 35 w 6518"/>
                    <a:gd name="T15" fmla="*/ 17 h 2431"/>
                    <a:gd name="T16" fmla="*/ 44 w 6518"/>
                    <a:gd name="T17" fmla="*/ 17 h 2431"/>
                    <a:gd name="T18" fmla="*/ 44 w 6518"/>
                    <a:gd name="T19" fmla="*/ 10 h 2431"/>
                    <a:gd name="T20" fmla="*/ 47 w 6518"/>
                    <a:gd name="T21" fmla="*/ 19 h 2431"/>
                    <a:gd name="T22" fmla="*/ 49 w 6518"/>
                    <a:gd name="T23" fmla="*/ 17 h 2431"/>
                    <a:gd name="T24" fmla="*/ 51 w 6518"/>
                    <a:gd name="T25" fmla="*/ 17 h 2431"/>
                    <a:gd name="T26" fmla="*/ 49 w 6518"/>
                    <a:gd name="T27" fmla="*/ 13 h 2431"/>
                    <a:gd name="T28" fmla="*/ 56 w 6518"/>
                    <a:gd name="T29" fmla="*/ 12 h 2431"/>
                    <a:gd name="T30" fmla="*/ 59 w 6518"/>
                    <a:gd name="T31" fmla="*/ 8 h 2431"/>
                    <a:gd name="T32" fmla="*/ 67 w 6518"/>
                    <a:gd name="T33" fmla="*/ 3 h 2431"/>
                    <a:gd name="T34" fmla="*/ 72 w 6518"/>
                    <a:gd name="T35" fmla="*/ 1 h 2431"/>
                    <a:gd name="T36" fmla="*/ 83 w 6518"/>
                    <a:gd name="T37" fmla="*/ 4 h 2431"/>
                    <a:gd name="T38" fmla="*/ 77 w 6518"/>
                    <a:gd name="T39" fmla="*/ 9 h 2431"/>
                    <a:gd name="T40" fmla="*/ 84 w 6518"/>
                    <a:gd name="T41" fmla="*/ 9 h 2431"/>
                    <a:gd name="T42" fmla="*/ 92 w 6518"/>
                    <a:gd name="T43" fmla="*/ 8 h 2431"/>
                    <a:gd name="T44" fmla="*/ 102 w 6518"/>
                    <a:gd name="T45" fmla="*/ 12 h 2431"/>
                    <a:gd name="T46" fmla="*/ 114 w 6518"/>
                    <a:gd name="T47" fmla="*/ 12 h 2431"/>
                    <a:gd name="T48" fmla="*/ 126 w 6518"/>
                    <a:gd name="T49" fmla="*/ 16 h 2431"/>
                    <a:gd name="T50" fmla="*/ 133 w 6518"/>
                    <a:gd name="T51" fmla="*/ 15 h 2431"/>
                    <a:gd name="T52" fmla="*/ 148 w 6518"/>
                    <a:gd name="T53" fmla="*/ 21 h 2431"/>
                    <a:gd name="T54" fmla="*/ 147 w 6518"/>
                    <a:gd name="T55" fmla="*/ 25 h 2431"/>
                    <a:gd name="T56" fmla="*/ 143 w 6518"/>
                    <a:gd name="T57" fmla="*/ 22 h 2431"/>
                    <a:gd name="T58" fmla="*/ 141 w 6518"/>
                    <a:gd name="T59" fmla="*/ 28 h 2431"/>
                    <a:gd name="T60" fmla="*/ 129 w 6518"/>
                    <a:gd name="T61" fmla="*/ 31 h 2431"/>
                    <a:gd name="T62" fmla="*/ 126 w 6518"/>
                    <a:gd name="T63" fmla="*/ 37 h 2431"/>
                    <a:gd name="T64" fmla="*/ 121 w 6518"/>
                    <a:gd name="T65" fmla="*/ 45 h 2431"/>
                    <a:gd name="T66" fmla="*/ 128 w 6518"/>
                    <a:gd name="T67" fmla="*/ 29 h 2431"/>
                    <a:gd name="T68" fmla="*/ 119 w 6518"/>
                    <a:gd name="T69" fmla="*/ 32 h 2431"/>
                    <a:gd name="T70" fmla="*/ 109 w 6518"/>
                    <a:gd name="T71" fmla="*/ 33 h 2431"/>
                    <a:gd name="T72" fmla="*/ 105 w 6518"/>
                    <a:gd name="T73" fmla="*/ 41 h 2431"/>
                    <a:gd name="T74" fmla="*/ 107 w 6518"/>
                    <a:gd name="T75" fmla="*/ 45 h 2431"/>
                    <a:gd name="T76" fmla="*/ 99 w 6518"/>
                    <a:gd name="T77" fmla="*/ 55 h 2431"/>
                    <a:gd name="T78" fmla="*/ 94 w 6518"/>
                    <a:gd name="T79" fmla="*/ 42 h 2431"/>
                    <a:gd name="T80" fmla="*/ 84 w 6518"/>
                    <a:gd name="T81" fmla="*/ 46 h 2431"/>
                    <a:gd name="T82" fmla="*/ 69 w 6518"/>
                    <a:gd name="T83" fmla="*/ 46 h 2431"/>
                    <a:gd name="T84" fmla="*/ 53 w 6518"/>
                    <a:gd name="T85" fmla="*/ 46 h 2431"/>
                    <a:gd name="T86" fmla="*/ 46 w 6518"/>
                    <a:gd name="T87" fmla="*/ 42 h 2431"/>
                    <a:gd name="T88" fmla="*/ 38 w 6518"/>
                    <a:gd name="T89" fmla="*/ 39 h 2431"/>
                    <a:gd name="T90" fmla="*/ 32 w 6518"/>
                    <a:gd name="T91" fmla="*/ 40 h 2431"/>
                    <a:gd name="T92" fmla="*/ 33 w 6518"/>
                    <a:gd name="T93" fmla="*/ 45 h 2431"/>
                    <a:gd name="T94" fmla="*/ 29 w 6518"/>
                    <a:gd name="T95" fmla="*/ 44 h 2431"/>
                    <a:gd name="T96" fmla="*/ 24 w 6518"/>
                    <a:gd name="T97" fmla="*/ 46 h 2431"/>
                    <a:gd name="T98" fmla="*/ 23 w 6518"/>
                    <a:gd name="T99" fmla="*/ 48 h 2431"/>
                    <a:gd name="T100" fmla="*/ 25 w 6518"/>
                    <a:gd name="T101" fmla="*/ 51 h 2431"/>
                    <a:gd name="T102" fmla="*/ 23 w 6518"/>
                    <a:gd name="T103" fmla="*/ 55 h 2431"/>
                    <a:gd name="T104" fmla="*/ 17 w 6518"/>
                    <a:gd name="T105" fmla="*/ 54 h 2431"/>
                    <a:gd name="T106" fmla="*/ 17 w 6518"/>
                    <a:gd name="T107" fmla="*/ 47 h 2431"/>
                    <a:gd name="T108" fmla="*/ 12 w 6518"/>
                    <a:gd name="T109" fmla="*/ 43 h 2431"/>
                    <a:gd name="T110" fmla="*/ 10 w 6518"/>
                    <a:gd name="T111" fmla="*/ 42 h 2431"/>
                    <a:gd name="T112" fmla="*/ 6 w 6518"/>
                    <a:gd name="T113" fmla="*/ 38 h 2431"/>
                    <a:gd name="T114" fmla="*/ 4 w 6518"/>
                    <a:gd name="T115" fmla="*/ 41 h 2431"/>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6518"/>
                    <a:gd name="T175" fmla="*/ 0 h 2431"/>
                    <a:gd name="T176" fmla="*/ 6518 w 6518"/>
                    <a:gd name="T177" fmla="*/ 2431 h 2431"/>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6518" h="2431">
                      <a:moveTo>
                        <a:pt x="0" y="1726"/>
                      </a:moveTo>
                      <a:lnTo>
                        <a:pt x="55" y="1671"/>
                      </a:lnTo>
                      <a:lnTo>
                        <a:pt x="36" y="1694"/>
                      </a:lnTo>
                      <a:lnTo>
                        <a:pt x="61" y="1701"/>
                      </a:lnTo>
                      <a:lnTo>
                        <a:pt x="55" y="1587"/>
                      </a:lnTo>
                      <a:lnTo>
                        <a:pt x="77" y="1534"/>
                      </a:lnTo>
                      <a:lnTo>
                        <a:pt x="108" y="1526"/>
                      </a:lnTo>
                      <a:lnTo>
                        <a:pt x="171" y="1575"/>
                      </a:lnTo>
                      <a:lnTo>
                        <a:pt x="182" y="1482"/>
                      </a:lnTo>
                      <a:lnTo>
                        <a:pt x="158" y="1483"/>
                      </a:lnTo>
                      <a:lnTo>
                        <a:pt x="147" y="1429"/>
                      </a:lnTo>
                      <a:lnTo>
                        <a:pt x="405" y="1377"/>
                      </a:lnTo>
                      <a:lnTo>
                        <a:pt x="339" y="1358"/>
                      </a:lnTo>
                      <a:lnTo>
                        <a:pt x="343" y="1330"/>
                      </a:lnTo>
                      <a:lnTo>
                        <a:pt x="305" y="1340"/>
                      </a:lnTo>
                      <a:lnTo>
                        <a:pt x="452" y="1197"/>
                      </a:lnTo>
                      <a:lnTo>
                        <a:pt x="389" y="1047"/>
                      </a:lnTo>
                      <a:lnTo>
                        <a:pt x="401" y="976"/>
                      </a:lnTo>
                      <a:lnTo>
                        <a:pt x="361" y="896"/>
                      </a:lnTo>
                      <a:lnTo>
                        <a:pt x="398" y="850"/>
                      </a:lnTo>
                      <a:lnTo>
                        <a:pt x="339" y="786"/>
                      </a:lnTo>
                      <a:lnTo>
                        <a:pt x="355" y="736"/>
                      </a:lnTo>
                      <a:lnTo>
                        <a:pt x="429" y="677"/>
                      </a:lnTo>
                      <a:lnTo>
                        <a:pt x="469" y="670"/>
                      </a:lnTo>
                      <a:lnTo>
                        <a:pt x="516" y="683"/>
                      </a:lnTo>
                      <a:lnTo>
                        <a:pt x="475" y="696"/>
                      </a:lnTo>
                      <a:lnTo>
                        <a:pt x="505" y="719"/>
                      </a:lnTo>
                      <a:lnTo>
                        <a:pt x="620" y="727"/>
                      </a:lnTo>
                      <a:lnTo>
                        <a:pt x="819" y="847"/>
                      </a:lnTo>
                      <a:lnTo>
                        <a:pt x="824" y="907"/>
                      </a:lnTo>
                      <a:lnTo>
                        <a:pt x="738" y="958"/>
                      </a:lnTo>
                      <a:lnTo>
                        <a:pt x="471" y="886"/>
                      </a:lnTo>
                      <a:lnTo>
                        <a:pt x="578" y="972"/>
                      </a:lnTo>
                      <a:lnTo>
                        <a:pt x="574" y="1074"/>
                      </a:lnTo>
                      <a:lnTo>
                        <a:pt x="682" y="1122"/>
                      </a:lnTo>
                      <a:lnTo>
                        <a:pt x="712" y="1114"/>
                      </a:lnTo>
                      <a:lnTo>
                        <a:pt x="698" y="1074"/>
                      </a:lnTo>
                      <a:lnTo>
                        <a:pt x="647" y="1057"/>
                      </a:lnTo>
                      <a:lnTo>
                        <a:pt x="659" y="1023"/>
                      </a:lnTo>
                      <a:lnTo>
                        <a:pt x="710" y="1061"/>
                      </a:lnTo>
                      <a:lnTo>
                        <a:pt x="813" y="1074"/>
                      </a:lnTo>
                      <a:lnTo>
                        <a:pt x="768" y="993"/>
                      </a:lnTo>
                      <a:lnTo>
                        <a:pt x="867" y="926"/>
                      </a:lnTo>
                      <a:lnTo>
                        <a:pt x="937" y="972"/>
                      </a:lnTo>
                      <a:lnTo>
                        <a:pt x="934" y="792"/>
                      </a:lnTo>
                      <a:lnTo>
                        <a:pt x="903" y="765"/>
                      </a:lnTo>
                      <a:lnTo>
                        <a:pt x="1023" y="805"/>
                      </a:lnTo>
                      <a:lnTo>
                        <a:pt x="1032" y="827"/>
                      </a:lnTo>
                      <a:lnTo>
                        <a:pt x="969" y="859"/>
                      </a:lnTo>
                      <a:lnTo>
                        <a:pt x="1032" y="917"/>
                      </a:lnTo>
                      <a:lnTo>
                        <a:pt x="1086" y="850"/>
                      </a:lnTo>
                      <a:lnTo>
                        <a:pt x="1303" y="743"/>
                      </a:lnTo>
                      <a:lnTo>
                        <a:pt x="1337" y="739"/>
                      </a:lnTo>
                      <a:lnTo>
                        <a:pt x="1303" y="755"/>
                      </a:lnTo>
                      <a:lnTo>
                        <a:pt x="1340" y="807"/>
                      </a:lnTo>
                      <a:lnTo>
                        <a:pt x="1500" y="739"/>
                      </a:lnTo>
                      <a:lnTo>
                        <a:pt x="1536" y="789"/>
                      </a:lnTo>
                      <a:lnTo>
                        <a:pt x="1575" y="748"/>
                      </a:lnTo>
                      <a:lnTo>
                        <a:pt x="1553" y="693"/>
                      </a:lnTo>
                      <a:lnTo>
                        <a:pt x="1578" y="674"/>
                      </a:lnTo>
                      <a:lnTo>
                        <a:pt x="1699" y="701"/>
                      </a:lnTo>
                      <a:lnTo>
                        <a:pt x="1858" y="803"/>
                      </a:lnTo>
                      <a:lnTo>
                        <a:pt x="1888" y="754"/>
                      </a:lnTo>
                      <a:lnTo>
                        <a:pt x="1855" y="704"/>
                      </a:lnTo>
                      <a:lnTo>
                        <a:pt x="1807" y="688"/>
                      </a:lnTo>
                      <a:lnTo>
                        <a:pt x="1824" y="608"/>
                      </a:lnTo>
                      <a:lnTo>
                        <a:pt x="1795" y="597"/>
                      </a:lnTo>
                      <a:lnTo>
                        <a:pt x="1803" y="560"/>
                      </a:lnTo>
                      <a:lnTo>
                        <a:pt x="1861" y="521"/>
                      </a:lnTo>
                      <a:lnTo>
                        <a:pt x="1899" y="424"/>
                      </a:lnTo>
                      <a:lnTo>
                        <a:pt x="1981" y="425"/>
                      </a:lnTo>
                      <a:lnTo>
                        <a:pt x="2024" y="439"/>
                      </a:lnTo>
                      <a:lnTo>
                        <a:pt x="1990" y="543"/>
                      </a:lnTo>
                      <a:lnTo>
                        <a:pt x="2028" y="593"/>
                      </a:lnTo>
                      <a:lnTo>
                        <a:pt x="2017" y="736"/>
                      </a:lnTo>
                      <a:lnTo>
                        <a:pt x="2056" y="784"/>
                      </a:lnTo>
                      <a:lnTo>
                        <a:pt x="2039" y="836"/>
                      </a:lnTo>
                      <a:lnTo>
                        <a:pt x="1977" y="877"/>
                      </a:lnTo>
                      <a:lnTo>
                        <a:pt x="1996" y="896"/>
                      </a:lnTo>
                      <a:lnTo>
                        <a:pt x="1914" y="915"/>
                      </a:lnTo>
                      <a:lnTo>
                        <a:pt x="2002" y="949"/>
                      </a:lnTo>
                      <a:lnTo>
                        <a:pt x="2105" y="836"/>
                      </a:lnTo>
                      <a:lnTo>
                        <a:pt x="2091" y="765"/>
                      </a:lnTo>
                      <a:lnTo>
                        <a:pt x="2123" y="754"/>
                      </a:lnTo>
                      <a:lnTo>
                        <a:pt x="2176" y="740"/>
                      </a:lnTo>
                      <a:lnTo>
                        <a:pt x="2204" y="781"/>
                      </a:lnTo>
                      <a:lnTo>
                        <a:pt x="2201" y="835"/>
                      </a:lnTo>
                      <a:lnTo>
                        <a:pt x="2263" y="851"/>
                      </a:lnTo>
                      <a:lnTo>
                        <a:pt x="2212" y="834"/>
                      </a:lnTo>
                      <a:lnTo>
                        <a:pt x="2236" y="801"/>
                      </a:lnTo>
                      <a:lnTo>
                        <a:pt x="2214" y="754"/>
                      </a:lnTo>
                      <a:lnTo>
                        <a:pt x="2067" y="723"/>
                      </a:lnTo>
                      <a:lnTo>
                        <a:pt x="2091" y="612"/>
                      </a:lnTo>
                      <a:lnTo>
                        <a:pt x="2039" y="543"/>
                      </a:lnTo>
                      <a:lnTo>
                        <a:pt x="2112" y="479"/>
                      </a:lnTo>
                      <a:lnTo>
                        <a:pt x="2106" y="433"/>
                      </a:lnTo>
                      <a:lnTo>
                        <a:pt x="2137" y="459"/>
                      </a:lnTo>
                      <a:lnTo>
                        <a:pt x="2120" y="550"/>
                      </a:lnTo>
                      <a:lnTo>
                        <a:pt x="2145" y="560"/>
                      </a:lnTo>
                      <a:lnTo>
                        <a:pt x="2246" y="587"/>
                      </a:lnTo>
                      <a:lnTo>
                        <a:pt x="2153" y="514"/>
                      </a:lnTo>
                      <a:lnTo>
                        <a:pt x="2221" y="517"/>
                      </a:lnTo>
                      <a:lnTo>
                        <a:pt x="2206" y="487"/>
                      </a:lnTo>
                      <a:lnTo>
                        <a:pt x="2246" y="472"/>
                      </a:lnTo>
                      <a:lnTo>
                        <a:pt x="2429" y="532"/>
                      </a:lnTo>
                      <a:lnTo>
                        <a:pt x="2394" y="568"/>
                      </a:lnTo>
                      <a:lnTo>
                        <a:pt x="2389" y="628"/>
                      </a:lnTo>
                      <a:lnTo>
                        <a:pt x="2427" y="660"/>
                      </a:lnTo>
                      <a:lnTo>
                        <a:pt x="2446" y="532"/>
                      </a:lnTo>
                      <a:lnTo>
                        <a:pt x="2347" y="466"/>
                      </a:lnTo>
                      <a:lnTo>
                        <a:pt x="2325" y="375"/>
                      </a:lnTo>
                      <a:lnTo>
                        <a:pt x="2558" y="344"/>
                      </a:lnTo>
                      <a:lnTo>
                        <a:pt x="2529" y="260"/>
                      </a:lnTo>
                      <a:lnTo>
                        <a:pt x="2558" y="279"/>
                      </a:lnTo>
                      <a:lnTo>
                        <a:pt x="2599" y="247"/>
                      </a:lnTo>
                      <a:lnTo>
                        <a:pt x="2568" y="237"/>
                      </a:lnTo>
                      <a:lnTo>
                        <a:pt x="2816" y="171"/>
                      </a:lnTo>
                      <a:lnTo>
                        <a:pt x="2794" y="152"/>
                      </a:lnTo>
                      <a:lnTo>
                        <a:pt x="2909" y="145"/>
                      </a:lnTo>
                      <a:lnTo>
                        <a:pt x="2908" y="167"/>
                      </a:lnTo>
                      <a:lnTo>
                        <a:pt x="2934" y="167"/>
                      </a:lnTo>
                      <a:lnTo>
                        <a:pt x="3018" y="137"/>
                      </a:lnTo>
                      <a:lnTo>
                        <a:pt x="3057" y="153"/>
                      </a:lnTo>
                      <a:lnTo>
                        <a:pt x="3019" y="117"/>
                      </a:lnTo>
                      <a:lnTo>
                        <a:pt x="3113" y="110"/>
                      </a:lnTo>
                      <a:lnTo>
                        <a:pt x="3116" y="64"/>
                      </a:lnTo>
                      <a:lnTo>
                        <a:pt x="3223" y="0"/>
                      </a:lnTo>
                      <a:lnTo>
                        <a:pt x="3300" y="38"/>
                      </a:lnTo>
                      <a:lnTo>
                        <a:pt x="3235" y="71"/>
                      </a:lnTo>
                      <a:lnTo>
                        <a:pt x="3348" y="69"/>
                      </a:lnTo>
                      <a:lnTo>
                        <a:pt x="3301" y="117"/>
                      </a:lnTo>
                      <a:lnTo>
                        <a:pt x="3491" y="92"/>
                      </a:lnTo>
                      <a:lnTo>
                        <a:pt x="3593" y="167"/>
                      </a:lnTo>
                      <a:lnTo>
                        <a:pt x="3577" y="194"/>
                      </a:lnTo>
                      <a:lnTo>
                        <a:pt x="3543" y="176"/>
                      </a:lnTo>
                      <a:lnTo>
                        <a:pt x="3590" y="201"/>
                      </a:lnTo>
                      <a:lnTo>
                        <a:pt x="3568" y="244"/>
                      </a:lnTo>
                      <a:lnTo>
                        <a:pt x="3223" y="456"/>
                      </a:lnTo>
                      <a:lnTo>
                        <a:pt x="3335" y="428"/>
                      </a:lnTo>
                      <a:lnTo>
                        <a:pt x="3311" y="401"/>
                      </a:lnTo>
                      <a:lnTo>
                        <a:pt x="3485" y="362"/>
                      </a:lnTo>
                      <a:lnTo>
                        <a:pt x="3437" y="367"/>
                      </a:lnTo>
                      <a:lnTo>
                        <a:pt x="3448" y="332"/>
                      </a:lnTo>
                      <a:lnTo>
                        <a:pt x="3543" y="362"/>
                      </a:lnTo>
                      <a:lnTo>
                        <a:pt x="3560" y="332"/>
                      </a:lnTo>
                      <a:lnTo>
                        <a:pt x="3579" y="401"/>
                      </a:lnTo>
                      <a:lnTo>
                        <a:pt x="3626" y="406"/>
                      </a:lnTo>
                      <a:lnTo>
                        <a:pt x="3582" y="376"/>
                      </a:lnTo>
                      <a:lnTo>
                        <a:pt x="3675" y="362"/>
                      </a:lnTo>
                      <a:lnTo>
                        <a:pt x="3786" y="375"/>
                      </a:lnTo>
                      <a:lnTo>
                        <a:pt x="3778" y="401"/>
                      </a:lnTo>
                      <a:lnTo>
                        <a:pt x="3871" y="424"/>
                      </a:lnTo>
                      <a:lnTo>
                        <a:pt x="3954" y="418"/>
                      </a:lnTo>
                      <a:lnTo>
                        <a:pt x="3958" y="353"/>
                      </a:lnTo>
                      <a:lnTo>
                        <a:pt x="3983" y="347"/>
                      </a:lnTo>
                      <a:lnTo>
                        <a:pt x="4193" y="418"/>
                      </a:lnTo>
                      <a:lnTo>
                        <a:pt x="4167" y="532"/>
                      </a:lnTo>
                      <a:lnTo>
                        <a:pt x="4264" y="608"/>
                      </a:lnTo>
                      <a:lnTo>
                        <a:pt x="4319" y="504"/>
                      </a:lnTo>
                      <a:lnTo>
                        <a:pt x="4354" y="550"/>
                      </a:lnTo>
                      <a:lnTo>
                        <a:pt x="4424" y="532"/>
                      </a:lnTo>
                      <a:lnTo>
                        <a:pt x="4519" y="568"/>
                      </a:lnTo>
                      <a:lnTo>
                        <a:pt x="4593" y="547"/>
                      </a:lnTo>
                      <a:lnTo>
                        <a:pt x="4589" y="504"/>
                      </a:lnTo>
                      <a:lnTo>
                        <a:pt x="4640" y="431"/>
                      </a:lnTo>
                      <a:lnTo>
                        <a:pt x="4957" y="482"/>
                      </a:lnTo>
                      <a:lnTo>
                        <a:pt x="4978" y="516"/>
                      </a:lnTo>
                      <a:lnTo>
                        <a:pt x="4938" y="531"/>
                      </a:lnTo>
                      <a:lnTo>
                        <a:pt x="5042" y="547"/>
                      </a:lnTo>
                      <a:lnTo>
                        <a:pt x="5080" y="597"/>
                      </a:lnTo>
                      <a:lnTo>
                        <a:pt x="5319" y="587"/>
                      </a:lnTo>
                      <a:lnTo>
                        <a:pt x="5362" y="628"/>
                      </a:lnTo>
                      <a:lnTo>
                        <a:pt x="5345" y="677"/>
                      </a:lnTo>
                      <a:lnTo>
                        <a:pt x="5415" y="712"/>
                      </a:lnTo>
                      <a:lnTo>
                        <a:pt x="5451" y="685"/>
                      </a:lnTo>
                      <a:lnTo>
                        <a:pt x="5622" y="705"/>
                      </a:lnTo>
                      <a:lnTo>
                        <a:pt x="5655" y="677"/>
                      </a:lnTo>
                      <a:lnTo>
                        <a:pt x="5677" y="721"/>
                      </a:lnTo>
                      <a:lnTo>
                        <a:pt x="5747" y="757"/>
                      </a:lnTo>
                      <a:lnTo>
                        <a:pt x="5780" y="732"/>
                      </a:lnTo>
                      <a:lnTo>
                        <a:pt x="5744" y="693"/>
                      </a:lnTo>
                      <a:lnTo>
                        <a:pt x="5765" y="660"/>
                      </a:lnTo>
                      <a:lnTo>
                        <a:pt x="6062" y="711"/>
                      </a:lnTo>
                      <a:lnTo>
                        <a:pt x="6258" y="838"/>
                      </a:lnTo>
                      <a:lnTo>
                        <a:pt x="6302" y="838"/>
                      </a:lnTo>
                      <a:lnTo>
                        <a:pt x="6352" y="942"/>
                      </a:lnTo>
                      <a:lnTo>
                        <a:pt x="6328" y="886"/>
                      </a:lnTo>
                      <a:lnTo>
                        <a:pt x="6361" y="881"/>
                      </a:lnTo>
                      <a:lnTo>
                        <a:pt x="6383" y="903"/>
                      </a:lnTo>
                      <a:lnTo>
                        <a:pt x="6439" y="896"/>
                      </a:lnTo>
                      <a:lnTo>
                        <a:pt x="6518" y="954"/>
                      </a:lnTo>
                      <a:lnTo>
                        <a:pt x="6404" y="1020"/>
                      </a:lnTo>
                      <a:lnTo>
                        <a:pt x="6428" y="1039"/>
                      </a:lnTo>
                      <a:lnTo>
                        <a:pt x="6387" y="1051"/>
                      </a:lnTo>
                      <a:lnTo>
                        <a:pt x="6420" y="1076"/>
                      </a:lnTo>
                      <a:lnTo>
                        <a:pt x="6352" y="1077"/>
                      </a:lnTo>
                      <a:lnTo>
                        <a:pt x="6327" y="1039"/>
                      </a:lnTo>
                      <a:lnTo>
                        <a:pt x="6303" y="1054"/>
                      </a:lnTo>
                      <a:lnTo>
                        <a:pt x="6258" y="993"/>
                      </a:lnTo>
                      <a:lnTo>
                        <a:pt x="6179" y="995"/>
                      </a:lnTo>
                      <a:lnTo>
                        <a:pt x="6158" y="958"/>
                      </a:lnTo>
                      <a:lnTo>
                        <a:pt x="6178" y="942"/>
                      </a:lnTo>
                      <a:lnTo>
                        <a:pt x="6150" y="942"/>
                      </a:lnTo>
                      <a:lnTo>
                        <a:pt x="6124" y="954"/>
                      </a:lnTo>
                      <a:lnTo>
                        <a:pt x="6151" y="996"/>
                      </a:lnTo>
                      <a:lnTo>
                        <a:pt x="6135" y="1023"/>
                      </a:lnTo>
                      <a:lnTo>
                        <a:pt x="6069" y="1065"/>
                      </a:lnTo>
                      <a:lnTo>
                        <a:pt x="6024" y="1055"/>
                      </a:lnTo>
                      <a:lnTo>
                        <a:pt x="6099" y="1173"/>
                      </a:lnTo>
                      <a:lnTo>
                        <a:pt x="6085" y="1219"/>
                      </a:lnTo>
                      <a:lnTo>
                        <a:pt x="6009" y="1187"/>
                      </a:lnTo>
                      <a:lnTo>
                        <a:pt x="6012" y="1206"/>
                      </a:lnTo>
                      <a:lnTo>
                        <a:pt x="5875" y="1264"/>
                      </a:lnTo>
                      <a:lnTo>
                        <a:pt x="5751" y="1384"/>
                      </a:lnTo>
                      <a:lnTo>
                        <a:pt x="5669" y="1338"/>
                      </a:lnTo>
                      <a:lnTo>
                        <a:pt x="5593" y="1387"/>
                      </a:lnTo>
                      <a:lnTo>
                        <a:pt x="5593" y="1344"/>
                      </a:lnTo>
                      <a:lnTo>
                        <a:pt x="5549" y="1388"/>
                      </a:lnTo>
                      <a:lnTo>
                        <a:pt x="5493" y="1386"/>
                      </a:lnTo>
                      <a:lnTo>
                        <a:pt x="5436" y="1502"/>
                      </a:lnTo>
                      <a:lnTo>
                        <a:pt x="5483" y="1526"/>
                      </a:lnTo>
                      <a:lnTo>
                        <a:pt x="5465" y="1564"/>
                      </a:lnTo>
                      <a:lnTo>
                        <a:pt x="5486" y="1625"/>
                      </a:lnTo>
                      <a:lnTo>
                        <a:pt x="5446" y="1614"/>
                      </a:lnTo>
                      <a:lnTo>
                        <a:pt x="5423" y="1668"/>
                      </a:lnTo>
                      <a:lnTo>
                        <a:pt x="5437" y="1714"/>
                      </a:lnTo>
                      <a:lnTo>
                        <a:pt x="5353" y="1753"/>
                      </a:lnTo>
                      <a:lnTo>
                        <a:pt x="5362" y="1808"/>
                      </a:lnTo>
                      <a:lnTo>
                        <a:pt x="5306" y="1822"/>
                      </a:lnTo>
                      <a:lnTo>
                        <a:pt x="5293" y="1881"/>
                      </a:lnTo>
                      <a:lnTo>
                        <a:pt x="5241" y="1943"/>
                      </a:lnTo>
                      <a:lnTo>
                        <a:pt x="5196" y="1714"/>
                      </a:lnTo>
                      <a:lnTo>
                        <a:pt x="5200" y="1591"/>
                      </a:lnTo>
                      <a:lnTo>
                        <a:pt x="5241" y="1518"/>
                      </a:lnTo>
                      <a:lnTo>
                        <a:pt x="5299" y="1503"/>
                      </a:lnTo>
                      <a:lnTo>
                        <a:pt x="5434" y="1350"/>
                      </a:lnTo>
                      <a:lnTo>
                        <a:pt x="5498" y="1318"/>
                      </a:lnTo>
                      <a:lnTo>
                        <a:pt x="5520" y="1230"/>
                      </a:lnTo>
                      <a:lnTo>
                        <a:pt x="5549" y="1207"/>
                      </a:lnTo>
                      <a:lnTo>
                        <a:pt x="5497" y="1206"/>
                      </a:lnTo>
                      <a:lnTo>
                        <a:pt x="5482" y="1279"/>
                      </a:lnTo>
                      <a:lnTo>
                        <a:pt x="5367" y="1340"/>
                      </a:lnTo>
                      <a:lnTo>
                        <a:pt x="5378" y="1246"/>
                      </a:lnTo>
                      <a:lnTo>
                        <a:pt x="5254" y="1268"/>
                      </a:lnTo>
                      <a:lnTo>
                        <a:pt x="5138" y="1387"/>
                      </a:lnTo>
                      <a:lnTo>
                        <a:pt x="5161" y="1438"/>
                      </a:lnTo>
                      <a:lnTo>
                        <a:pt x="5037" y="1455"/>
                      </a:lnTo>
                      <a:lnTo>
                        <a:pt x="5021" y="1440"/>
                      </a:lnTo>
                      <a:lnTo>
                        <a:pt x="5063" y="1432"/>
                      </a:lnTo>
                      <a:lnTo>
                        <a:pt x="4959" y="1400"/>
                      </a:lnTo>
                      <a:lnTo>
                        <a:pt x="4929" y="1432"/>
                      </a:lnTo>
                      <a:lnTo>
                        <a:pt x="4694" y="1433"/>
                      </a:lnTo>
                      <a:lnTo>
                        <a:pt x="4417" y="1709"/>
                      </a:lnTo>
                      <a:lnTo>
                        <a:pt x="4473" y="1721"/>
                      </a:lnTo>
                      <a:lnTo>
                        <a:pt x="4473" y="1771"/>
                      </a:lnTo>
                      <a:lnTo>
                        <a:pt x="4507" y="1740"/>
                      </a:lnTo>
                      <a:lnTo>
                        <a:pt x="4497" y="1783"/>
                      </a:lnTo>
                      <a:lnTo>
                        <a:pt x="4537" y="1759"/>
                      </a:lnTo>
                      <a:lnTo>
                        <a:pt x="4535" y="1786"/>
                      </a:lnTo>
                      <a:lnTo>
                        <a:pt x="4546" y="1740"/>
                      </a:lnTo>
                      <a:lnTo>
                        <a:pt x="4589" y="1741"/>
                      </a:lnTo>
                      <a:lnTo>
                        <a:pt x="4647" y="1801"/>
                      </a:lnTo>
                      <a:lnTo>
                        <a:pt x="4592" y="1806"/>
                      </a:lnTo>
                      <a:lnTo>
                        <a:pt x="4641" y="1824"/>
                      </a:lnTo>
                      <a:lnTo>
                        <a:pt x="4653" y="1866"/>
                      </a:lnTo>
                      <a:lnTo>
                        <a:pt x="4614" y="1952"/>
                      </a:lnTo>
                      <a:lnTo>
                        <a:pt x="4606" y="2082"/>
                      </a:lnTo>
                      <a:lnTo>
                        <a:pt x="4411" y="2358"/>
                      </a:lnTo>
                      <a:lnTo>
                        <a:pt x="4342" y="2396"/>
                      </a:lnTo>
                      <a:lnTo>
                        <a:pt x="4287" y="2358"/>
                      </a:lnTo>
                      <a:lnTo>
                        <a:pt x="4240" y="2412"/>
                      </a:lnTo>
                      <a:lnTo>
                        <a:pt x="4237" y="2401"/>
                      </a:lnTo>
                      <a:lnTo>
                        <a:pt x="4262" y="2358"/>
                      </a:lnTo>
                      <a:lnTo>
                        <a:pt x="4249" y="2289"/>
                      </a:lnTo>
                      <a:lnTo>
                        <a:pt x="4334" y="2261"/>
                      </a:lnTo>
                      <a:lnTo>
                        <a:pt x="4403" y="2077"/>
                      </a:lnTo>
                      <a:lnTo>
                        <a:pt x="4257" y="2121"/>
                      </a:lnTo>
                      <a:lnTo>
                        <a:pt x="4237" y="2052"/>
                      </a:lnTo>
                      <a:lnTo>
                        <a:pt x="4120" y="2010"/>
                      </a:lnTo>
                      <a:lnTo>
                        <a:pt x="4050" y="1821"/>
                      </a:lnTo>
                      <a:lnTo>
                        <a:pt x="3972" y="1786"/>
                      </a:lnTo>
                      <a:lnTo>
                        <a:pt x="3834" y="1837"/>
                      </a:lnTo>
                      <a:lnTo>
                        <a:pt x="3859" y="1878"/>
                      </a:lnTo>
                      <a:lnTo>
                        <a:pt x="3802" y="1990"/>
                      </a:lnTo>
                      <a:lnTo>
                        <a:pt x="3748" y="2020"/>
                      </a:lnTo>
                      <a:lnTo>
                        <a:pt x="3691" y="1993"/>
                      </a:lnTo>
                      <a:lnTo>
                        <a:pt x="3621" y="1981"/>
                      </a:lnTo>
                      <a:lnTo>
                        <a:pt x="3441" y="2033"/>
                      </a:lnTo>
                      <a:lnTo>
                        <a:pt x="3280" y="1956"/>
                      </a:lnTo>
                      <a:lnTo>
                        <a:pt x="3179" y="1967"/>
                      </a:lnTo>
                      <a:lnTo>
                        <a:pt x="3142" y="1905"/>
                      </a:lnTo>
                      <a:lnTo>
                        <a:pt x="3042" y="1866"/>
                      </a:lnTo>
                      <a:lnTo>
                        <a:pt x="2989" y="1908"/>
                      </a:lnTo>
                      <a:lnTo>
                        <a:pt x="2986" y="1992"/>
                      </a:lnTo>
                      <a:lnTo>
                        <a:pt x="2756" y="1955"/>
                      </a:lnTo>
                      <a:lnTo>
                        <a:pt x="2633" y="2033"/>
                      </a:lnTo>
                      <a:lnTo>
                        <a:pt x="2568" y="2063"/>
                      </a:lnTo>
                      <a:lnTo>
                        <a:pt x="2488" y="2002"/>
                      </a:lnTo>
                      <a:lnTo>
                        <a:pt x="2435" y="2036"/>
                      </a:lnTo>
                      <a:lnTo>
                        <a:pt x="2339" y="1993"/>
                      </a:lnTo>
                      <a:lnTo>
                        <a:pt x="2302" y="1990"/>
                      </a:lnTo>
                      <a:lnTo>
                        <a:pt x="2275" y="1923"/>
                      </a:lnTo>
                      <a:lnTo>
                        <a:pt x="2221" y="1923"/>
                      </a:lnTo>
                      <a:lnTo>
                        <a:pt x="2202" y="1935"/>
                      </a:lnTo>
                      <a:lnTo>
                        <a:pt x="2159" y="1885"/>
                      </a:lnTo>
                      <a:lnTo>
                        <a:pt x="2130" y="1898"/>
                      </a:lnTo>
                      <a:lnTo>
                        <a:pt x="2106" y="1914"/>
                      </a:lnTo>
                      <a:lnTo>
                        <a:pt x="1996" y="1812"/>
                      </a:lnTo>
                      <a:lnTo>
                        <a:pt x="1965" y="1802"/>
                      </a:lnTo>
                      <a:lnTo>
                        <a:pt x="1893" y="1724"/>
                      </a:lnTo>
                      <a:lnTo>
                        <a:pt x="1825" y="1771"/>
                      </a:lnTo>
                      <a:lnTo>
                        <a:pt x="1813" y="1739"/>
                      </a:lnTo>
                      <a:lnTo>
                        <a:pt x="1713" y="1733"/>
                      </a:lnTo>
                      <a:lnTo>
                        <a:pt x="1674" y="1678"/>
                      </a:lnTo>
                      <a:lnTo>
                        <a:pt x="1622" y="1682"/>
                      </a:lnTo>
                      <a:lnTo>
                        <a:pt x="1601" y="1705"/>
                      </a:lnTo>
                      <a:lnTo>
                        <a:pt x="1536" y="1718"/>
                      </a:lnTo>
                      <a:lnTo>
                        <a:pt x="1517" y="1705"/>
                      </a:lnTo>
                      <a:lnTo>
                        <a:pt x="1493" y="1749"/>
                      </a:lnTo>
                      <a:lnTo>
                        <a:pt x="1471" y="1739"/>
                      </a:lnTo>
                      <a:lnTo>
                        <a:pt x="1392" y="1751"/>
                      </a:lnTo>
                      <a:lnTo>
                        <a:pt x="1367" y="1739"/>
                      </a:lnTo>
                      <a:lnTo>
                        <a:pt x="1357" y="1751"/>
                      </a:lnTo>
                      <a:lnTo>
                        <a:pt x="1398" y="1802"/>
                      </a:lnTo>
                      <a:lnTo>
                        <a:pt x="1369" y="1832"/>
                      </a:lnTo>
                      <a:lnTo>
                        <a:pt x="1370" y="1874"/>
                      </a:lnTo>
                      <a:lnTo>
                        <a:pt x="1416" y="1875"/>
                      </a:lnTo>
                      <a:lnTo>
                        <a:pt x="1438" y="1914"/>
                      </a:lnTo>
                      <a:lnTo>
                        <a:pt x="1424" y="1944"/>
                      </a:lnTo>
                      <a:lnTo>
                        <a:pt x="1392" y="1923"/>
                      </a:lnTo>
                      <a:lnTo>
                        <a:pt x="1367" y="1943"/>
                      </a:lnTo>
                      <a:lnTo>
                        <a:pt x="1339" y="1927"/>
                      </a:lnTo>
                      <a:lnTo>
                        <a:pt x="1325" y="1898"/>
                      </a:lnTo>
                      <a:lnTo>
                        <a:pt x="1295" y="1914"/>
                      </a:lnTo>
                      <a:lnTo>
                        <a:pt x="1273" y="1900"/>
                      </a:lnTo>
                      <a:lnTo>
                        <a:pt x="1245" y="1923"/>
                      </a:lnTo>
                      <a:lnTo>
                        <a:pt x="1211" y="1929"/>
                      </a:lnTo>
                      <a:lnTo>
                        <a:pt x="1190" y="1898"/>
                      </a:lnTo>
                      <a:lnTo>
                        <a:pt x="1066" y="1890"/>
                      </a:lnTo>
                      <a:lnTo>
                        <a:pt x="1054" y="1905"/>
                      </a:lnTo>
                      <a:lnTo>
                        <a:pt x="1042" y="1904"/>
                      </a:lnTo>
                      <a:lnTo>
                        <a:pt x="1020" y="1937"/>
                      </a:lnTo>
                      <a:lnTo>
                        <a:pt x="1023" y="1970"/>
                      </a:lnTo>
                      <a:lnTo>
                        <a:pt x="1008" y="1973"/>
                      </a:lnTo>
                      <a:lnTo>
                        <a:pt x="999" y="1944"/>
                      </a:lnTo>
                      <a:lnTo>
                        <a:pt x="980" y="1947"/>
                      </a:lnTo>
                      <a:lnTo>
                        <a:pt x="975" y="2042"/>
                      </a:lnTo>
                      <a:lnTo>
                        <a:pt x="993" y="2070"/>
                      </a:lnTo>
                      <a:lnTo>
                        <a:pt x="993" y="2096"/>
                      </a:lnTo>
                      <a:lnTo>
                        <a:pt x="1015" y="2092"/>
                      </a:lnTo>
                      <a:lnTo>
                        <a:pt x="1042" y="2079"/>
                      </a:lnTo>
                      <a:lnTo>
                        <a:pt x="1064" y="2121"/>
                      </a:lnTo>
                      <a:lnTo>
                        <a:pt x="1078" y="2148"/>
                      </a:lnTo>
                      <a:lnTo>
                        <a:pt x="1097" y="2184"/>
                      </a:lnTo>
                      <a:lnTo>
                        <a:pt x="1126" y="2193"/>
                      </a:lnTo>
                      <a:lnTo>
                        <a:pt x="1089" y="2221"/>
                      </a:lnTo>
                      <a:lnTo>
                        <a:pt x="1065" y="2194"/>
                      </a:lnTo>
                      <a:lnTo>
                        <a:pt x="1040" y="2300"/>
                      </a:lnTo>
                      <a:lnTo>
                        <a:pt x="1070" y="2328"/>
                      </a:lnTo>
                      <a:lnTo>
                        <a:pt x="1095" y="2431"/>
                      </a:lnTo>
                      <a:lnTo>
                        <a:pt x="1071" y="2412"/>
                      </a:lnTo>
                      <a:lnTo>
                        <a:pt x="1047" y="2401"/>
                      </a:lnTo>
                      <a:lnTo>
                        <a:pt x="1015" y="2396"/>
                      </a:lnTo>
                      <a:lnTo>
                        <a:pt x="993" y="2384"/>
                      </a:lnTo>
                      <a:lnTo>
                        <a:pt x="973" y="2381"/>
                      </a:lnTo>
                      <a:lnTo>
                        <a:pt x="958" y="2345"/>
                      </a:lnTo>
                      <a:lnTo>
                        <a:pt x="918" y="2366"/>
                      </a:lnTo>
                      <a:lnTo>
                        <a:pt x="883" y="2365"/>
                      </a:lnTo>
                      <a:lnTo>
                        <a:pt x="856" y="2334"/>
                      </a:lnTo>
                      <a:lnTo>
                        <a:pt x="796" y="2303"/>
                      </a:lnTo>
                      <a:lnTo>
                        <a:pt x="737" y="2309"/>
                      </a:lnTo>
                      <a:lnTo>
                        <a:pt x="671" y="2258"/>
                      </a:lnTo>
                      <a:lnTo>
                        <a:pt x="722" y="2212"/>
                      </a:lnTo>
                      <a:lnTo>
                        <a:pt x="727" y="2170"/>
                      </a:lnTo>
                      <a:lnTo>
                        <a:pt x="726" y="2131"/>
                      </a:lnTo>
                      <a:lnTo>
                        <a:pt x="733" y="2098"/>
                      </a:lnTo>
                      <a:lnTo>
                        <a:pt x="765" y="2088"/>
                      </a:lnTo>
                      <a:lnTo>
                        <a:pt x="745" y="2027"/>
                      </a:lnTo>
                      <a:lnTo>
                        <a:pt x="708" y="2010"/>
                      </a:lnTo>
                      <a:lnTo>
                        <a:pt x="688" y="2000"/>
                      </a:lnTo>
                      <a:lnTo>
                        <a:pt x="660" y="2009"/>
                      </a:lnTo>
                      <a:lnTo>
                        <a:pt x="605" y="1992"/>
                      </a:lnTo>
                      <a:lnTo>
                        <a:pt x="562" y="1931"/>
                      </a:lnTo>
                      <a:lnTo>
                        <a:pt x="524" y="1913"/>
                      </a:lnTo>
                      <a:lnTo>
                        <a:pt x="505" y="1858"/>
                      </a:lnTo>
                      <a:lnTo>
                        <a:pt x="475" y="1851"/>
                      </a:lnTo>
                      <a:lnTo>
                        <a:pt x="444" y="1870"/>
                      </a:lnTo>
                      <a:lnTo>
                        <a:pt x="423" y="1881"/>
                      </a:lnTo>
                      <a:lnTo>
                        <a:pt x="412" y="1856"/>
                      </a:lnTo>
                      <a:lnTo>
                        <a:pt x="399" y="1831"/>
                      </a:lnTo>
                      <a:lnTo>
                        <a:pt x="441" y="1825"/>
                      </a:lnTo>
                      <a:lnTo>
                        <a:pt x="439" y="1810"/>
                      </a:lnTo>
                      <a:lnTo>
                        <a:pt x="429" y="1797"/>
                      </a:lnTo>
                      <a:lnTo>
                        <a:pt x="412" y="1785"/>
                      </a:lnTo>
                      <a:lnTo>
                        <a:pt x="391" y="1718"/>
                      </a:lnTo>
                      <a:lnTo>
                        <a:pt x="355" y="1686"/>
                      </a:lnTo>
                      <a:lnTo>
                        <a:pt x="322" y="1684"/>
                      </a:lnTo>
                      <a:lnTo>
                        <a:pt x="287" y="1684"/>
                      </a:lnTo>
                      <a:lnTo>
                        <a:pt x="265" y="1664"/>
                      </a:lnTo>
                      <a:lnTo>
                        <a:pt x="241" y="1660"/>
                      </a:lnTo>
                      <a:lnTo>
                        <a:pt x="222" y="1660"/>
                      </a:lnTo>
                      <a:lnTo>
                        <a:pt x="210" y="1678"/>
                      </a:lnTo>
                      <a:lnTo>
                        <a:pt x="186" y="1703"/>
                      </a:lnTo>
                      <a:lnTo>
                        <a:pt x="181" y="1730"/>
                      </a:lnTo>
                      <a:lnTo>
                        <a:pt x="173" y="1739"/>
                      </a:lnTo>
                      <a:lnTo>
                        <a:pt x="159" y="1783"/>
                      </a:lnTo>
                      <a:lnTo>
                        <a:pt x="150" y="1768"/>
                      </a:lnTo>
                      <a:lnTo>
                        <a:pt x="145" y="1752"/>
                      </a:lnTo>
                      <a:lnTo>
                        <a:pt x="0" y="1726"/>
                      </a:lnTo>
                      <a:close/>
                    </a:path>
                  </a:pathLst>
                </a:custGeom>
                <a:grpFill/>
                <a:ln w="6350">
                  <a:solidFill>
                    <a:schemeClr val="tx1">
                      <a:lumMod val="50000"/>
                      <a:lumOff val="50000"/>
                    </a:schemeClr>
                  </a:solidFill>
                  <a:round/>
                  <a:headEnd/>
                  <a:tailEnd/>
                </a:ln>
              </p:spPr>
              <p:txBody>
                <a:bodyPr/>
                <a:lstStyle/>
                <a:p>
                  <a:pPr defTabSz="914087">
                    <a:defRPr/>
                  </a:pPr>
                  <a:endParaRPr lang="en-US" sz="1200" kern="0">
                    <a:latin typeface="Arial" pitchFamily="34" charset="0"/>
                    <a:ea typeface="微软雅黑" pitchFamily="34" charset="-122"/>
                    <a:cs typeface="Arial" pitchFamily="34" charset="0"/>
                  </a:endParaRPr>
                </a:p>
              </p:txBody>
            </p:sp>
            <p:sp>
              <p:nvSpPr>
                <p:cNvPr id="192" name="Freeform 396">
                  <a:extLst>
                    <a:ext uri="{FF2B5EF4-FFF2-40B4-BE49-F238E27FC236}">
                      <a16:creationId xmlns:a16="http://schemas.microsoft.com/office/drawing/2014/main" id="{385140B5-BEE7-6545-A4C7-554601C2E084}"/>
                    </a:ext>
                  </a:extLst>
                </p:cNvPr>
                <p:cNvSpPr>
                  <a:spLocks/>
                </p:cNvSpPr>
                <p:nvPr/>
              </p:nvSpPr>
              <p:spPr bwMode="auto">
                <a:xfrm>
                  <a:off x="2254" y="1741"/>
                  <a:ext cx="54" cy="28"/>
                </a:xfrm>
                <a:custGeom>
                  <a:avLst/>
                  <a:gdLst>
                    <a:gd name="T0" fmla="*/ 0 w 190"/>
                    <a:gd name="T1" fmla="*/ 2 h 94"/>
                    <a:gd name="T2" fmla="*/ 1 w 190"/>
                    <a:gd name="T3" fmla="*/ 1 h 94"/>
                    <a:gd name="T4" fmla="*/ 0 w 190"/>
                    <a:gd name="T5" fmla="*/ 1 h 94"/>
                    <a:gd name="T6" fmla="*/ 3 w 190"/>
                    <a:gd name="T7" fmla="*/ 0 h 94"/>
                    <a:gd name="T8" fmla="*/ 4 w 190"/>
                    <a:gd name="T9" fmla="*/ 0 h 94"/>
                    <a:gd name="T10" fmla="*/ 3 w 190"/>
                    <a:gd name="T11" fmla="*/ 1 h 94"/>
                    <a:gd name="T12" fmla="*/ 4 w 190"/>
                    <a:gd name="T13" fmla="*/ 1 h 94"/>
                    <a:gd name="T14" fmla="*/ 1 w 190"/>
                    <a:gd name="T15" fmla="*/ 2 h 94"/>
                    <a:gd name="T16" fmla="*/ 1 w 190"/>
                    <a:gd name="T17" fmla="*/ 2 h 94"/>
                    <a:gd name="T18" fmla="*/ 1 w 190"/>
                    <a:gd name="T19" fmla="*/ 2 h 94"/>
                    <a:gd name="T20" fmla="*/ 0 w 190"/>
                    <a:gd name="T21" fmla="*/ 2 h 9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90"/>
                    <a:gd name="T34" fmla="*/ 0 h 94"/>
                    <a:gd name="T35" fmla="*/ 190 w 190"/>
                    <a:gd name="T36" fmla="*/ 94 h 9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90" h="94">
                      <a:moveTo>
                        <a:pt x="0" y="67"/>
                      </a:moveTo>
                      <a:lnTo>
                        <a:pt x="39" y="46"/>
                      </a:lnTo>
                      <a:lnTo>
                        <a:pt x="11" y="27"/>
                      </a:lnTo>
                      <a:lnTo>
                        <a:pt x="146" y="0"/>
                      </a:lnTo>
                      <a:lnTo>
                        <a:pt x="168" y="1"/>
                      </a:lnTo>
                      <a:lnTo>
                        <a:pt x="142" y="25"/>
                      </a:lnTo>
                      <a:lnTo>
                        <a:pt x="190" y="23"/>
                      </a:lnTo>
                      <a:lnTo>
                        <a:pt x="66" y="79"/>
                      </a:lnTo>
                      <a:lnTo>
                        <a:pt x="39" y="94"/>
                      </a:lnTo>
                      <a:lnTo>
                        <a:pt x="45" y="71"/>
                      </a:lnTo>
                      <a:lnTo>
                        <a:pt x="0" y="67"/>
                      </a:lnTo>
                      <a:close/>
                    </a:path>
                  </a:pathLst>
                </a:custGeom>
                <a:grpFill/>
                <a:ln w="6350">
                  <a:solidFill>
                    <a:schemeClr val="tx1">
                      <a:lumMod val="50000"/>
                      <a:lumOff val="50000"/>
                    </a:schemeClr>
                  </a:solidFill>
                  <a:round/>
                  <a:headEnd/>
                  <a:tailEnd/>
                </a:ln>
              </p:spPr>
              <p:txBody>
                <a:bodyPr/>
                <a:lstStyle/>
                <a:p>
                  <a:pPr defTabSz="914087">
                    <a:defRPr/>
                  </a:pPr>
                  <a:endParaRPr lang="en-US" sz="1200" kern="0">
                    <a:latin typeface="Arial" pitchFamily="34" charset="0"/>
                    <a:ea typeface="微软雅黑" pitchFamily="34" charset="-122"/>
                    <a:cs typeface="Arial" pitchFamily="34" charset="0"/>
                  </a:endParaRPr>
                </a:p>
              </p:txBody>
            </p:sp>
            <p:sp>
              <p:nvSpPr>
                <p:cNvPr id="193" name="Freeform 397">
                  <a:extLst>
                    <a:ext uri="{FF2B5EF4-FFF2-40B4-BE49-F238E27FC236}">
                      <a16:creationId xmlns:a16="http://schemas.microsoft.com/office/drawing/2014/main" id="{90A31995-B838-C540-8882-5BC5998D16A2}"/>
                    </a:ext>
                  </a:extLst>
                </p:cNvPr>
                <p:cNvSpPr>
                  <a:spLocks/>
                </p:cNvSpPr>
                <p:nvPr/>
              </p:nvSpPr>
              <p:spPr bwMode="auto">
                <a:xfrm>
                  <a:off x="2270" y="2032"/>
                  <a:ext cx="22" cy="14"/>
                </a:xfrm>
                <a:custGeom>
                  <a:avLst/>
                  <a:gdLst>
                    <a:gd name="T0" fmla="*/ 0 w 75"/>
                    <a:gd name="T1" fmla="*/ 1 h 49"/>
                    <a:gd name="T2" fmla="*/ 1 w 75"/>
                    <a:gd name="T3" fmla="*/ 0 h 49"/>
                    <a:gd name="T4" fmla="*/ 2 w 75"/>
                    <a:gd name="T5" fmla="*/ 1 h 49"/>
                    <a:gd name="T6" fmla="*/ 0 w 75"/>
                    <a:gd name="T7" fmla="*/ 1 h 49"/>
                    <a:gd name="T8" fmla="*/ 0 60000 65536"/>
                    <a:gd name="T9" fmla="*/ 0 60000 65536"/>
                    <a:gd name="T10" fmla="*/ 0 60000 65536"/>
                    <a:gd name="T11" fmla="*/ 0 60000 65536"/>
                    <a:gd name="T12" fmla="*/ 0 w 75"/>
                    <a:gd name="T13" fmla="*/ 0 h 49"/>
                    <a:gd name="T14" fmla="*/ 75 w 75"/>
                    <a:gd name="T15" fmla="*/ 49 h 49"/>
                  </a:gdLst>
                  <a:ahLst/>
                  <a:cxnLst>
                    <a:cxn ang="T8">
                      <a:pos x="T0" y="T1"/>
                    </a:cxn>
                    <a:cxn ang="T9">
                      <a:pos x="T2" y="T3"/>
                    </a:cxn>
                    <a:cxn ang="T10">
                      <a:pos x="T4" y="T5"/>
                    </a:cxn>
                    <a:cxn ang="T11">
                      <a:pos x="T6" y="T7"/>
                    </a:cxn>
                  </a:cxnLst>
                  <a:rect l="T12" t="T13" r="T14" b="T15"/>
                  <a:pathLst>
                    <a:path w="75" h="49">
                      <a:moveTo>
                        <a:pt x="0" y="49"/>
                      </a:moveTo>
                      <a:lnTo>
                        <a:pt x="22" y="0"/>
                      </a:lnTo>
                      <a:lnTo>
                        <a:pt x="75" y="27"/>
                      </a:lnTo>
                      <a:lnTo>
                        <a:pt x="0" y="49"/>
                      </a:lnTo>
                      <a:close/>
                    </a:path>
                  </a:pathLst>
                </a:custGeom>
                <a:grpFill/>
                <a:ln w="6350">
                  <a:solidFill>
                    <a:schemeClr val="tx1">
                      <a:lumMod val="50000"/>
                      <a:lumOff val="50000"/>
                    </a:schemeClr>
                  </a:solidFill>
                  <a:round/>
                  <a:headEnd/>
                  <a:tailEnd/>
                </a:ln>
              </p:spPr>
              <p:txBody>
                <a:bodyPr/>
                <a:lstStyle/>
                <a:p>
                  <a:pPr defTabSz="914087">
                    <a:defRPr/>
                  </a:pPr>
                  <a:endParaRPr lang="en-US" sz="1200" kern="0">
                    <a:latin typeface="Arial" pitchFamily="34" charset="0"/>
                    <a:ea typeface="微软雅黑" pitchFamily="34" charset="-122"/>
                    <a:cs typeface="Arial" pitchFamily="34" charset="0"/>
                  </a:endParaRPr>
                </a:p>
              </p:txBody>
            </p:sp>
            <p:sp>
              <p:nvSpPr>
                <p:cNvPr id="194" name="Freeform 398">
                  <a:extLst>
                    <a:ext uri="{FF2B5EF4-FFF2-40B4-BE49-F238E27FC236}">
                      <a16:creationId xmlns:a16="http://schemas.microsoft.com/office/drawing/2014/main" id="{86C4D854-944A-0B47-808E-603895669081}"/>
                    </a:ext>
                  </a:extLst>
                </p:cNvPr>
                <p:cNvSpPr>
                  <a:spLocks/>
                </p:cNvSpPr>
                <p:nvPr/>
              </p:nvSpPr>
              <p:spPr bwMode="auto">
                <a:xfrm>
                  <a:off x="2308" y="1945"/>
                  <a:ext cx="66" cy="58"/>
                </a:xfrm>
                <a:custGeom>
                  <a:avLst/>
                  <a:gdLst>
                    <a:gd name="T0" fmla="*/ 0 w 229"/>
                    <a:gd name="T1" fmla="*/ 2 h 204"/>
                    <a:gd name="T2" fmla="*/ 0 w 229"/>
                    <a:gd name="T3" fmla="*/ 3 h 204"/>
                    <a:gd name="T4" fmla="*/ 1 w 229"/>
                    <a:gd name="T5" fmla="*/ 3 h 204"/>
                    <a:gd name="T6" fmla="*/ 2 w 229"/>
                    <a:gd name="T7" fmla="*/ 4 h 204"/>
                    <a:gd name="T8" fmla="*/ 2 w 229"/>
                    <a:gd name="T9" fmla="*/ 3 h 204"/>
                    <a:gd name="T10" fmla="*/ 2 w 229"/>
                    <a:gd name="T11" fmla="*/ 5 h 204"/>
                    <a:gd name="T12" fmla="*/ 5 w 229"/>
                    <a:gd name="T13" fmla="*/ 5 h 204"/>
                    <a:gd name="T14" fmla="*/ 4 w 229"/>
                    <a:gd name="T15" fmla="*/ 4 h 204"/>
                    <a:gd name="T16" fmla="*/ 3 w 229"/>
                    <a:gd name="T17" fmla="*/ 3 h 204"/>
                    <a:gd name="T18" fmla="*/ 3 w 229"/>
                    <a:gd name="T19" fmla="*/ 1 h 204"/>
                    <a:gd name="T20" fmla="*/ 5 w 229"/>
                    <a:gd name="T21" fmla="*/ 0 h 204"/>
                    <a:gd name="T22" fmla="*/ 1 w 229"/>
                    <a:gd name="T23" fmla="*/ 0 h 204"/>
                    <a:gd name="T24" fmla="*/ 1 w 229"/>
                    <a:gd name="T25" fmla="*/ 2 h 204"/>
                    <a:gd name="T26" fmla="*/ 0 w 229"/>
                    <a:gd name="T27" fmla="*/ 2 h 20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29"/>
                    <a:gd name="T43" fmla="*/ 0 h 204"/>
                    <a:gd name="T44" fmla="*/ 229 w 229"/>
                    <a:gd name="T45" fmla="*/ 204 h 204"/>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29" h="204">
                      <a:moveTo>
                        <a:pt x="0" y="103"/>
                      </a:moveTo>
                      <a:lnTo>
                        <a:pt x="16" y="146"/>
                      </a:lnTo>
                      <a:lnTo>
                        <a:pt x="41" y="131"/>
                      </a:lnTo>
                      <a:lnTo>
                        <a:pt x="71" y="159"/>
                      </a:lnTo>
                      <a:lnTo>
                        <a:pt x="91" y="146"/>
                      </a:lnTo>
                      <a:lnTo>
                        <a:pt x="82" y="196"/>
                      </a:lnTo>
                      <a:lnTo>
                        <a:pt x="229" y="204"/>
                      </a:lnTo>
                      <a:lnTo>
                        <a:pt x="175" y="167"/>
                      </a:lnTo>
                      <a:lnTo>
                        <a:pt x="147" y="105"/>
                      </a:lnTo>
                      <a:lnTo>
                        <a:pt x="148" y="38"/>
                      </a:lnTo>
                      <a:lnTo>
                        <a:pt x="186" y="0"/>
                      </a:lnTo>
                      <a:lnTo>
                        <a:pt x="57" y="13"/>
                      </a:lnTo>
                      <a:lnTo>
                        <a:pt x="25" y="103"/>
                      </a:lnTo>
                      <a:lnTo>
                        <a:pt x="0" y="103"/>
                      </a:lnTo>
                      <a:close/>
                    </a:path>
                  </a:pathLst>
                </a:custGeom>
                <a:grpFill/>
                <a:ln w="6350">
                  <a:solidFill>
                    <a:schemeClr val="tx1">
                      <a:lumMod val="50000"/>
                      <a:lumOff val="50000"/>
                    </a:schemeClr>
                  </a:solidFill>
                  <a:round/>
                  <a:headEnd/>
                  <a:tailEnd/>
                </a:ln>
              </p:spPr>
              <p:txBody>
                <a:bodyPr/>
                <a:lstStyle/>
                <a:p>
                  <a:pPr defTabSz="914087">
                    <a:defRPr/>
                  </a:pPr>
                  <a:endParaRPr lang="en-US" sz="1200" kern="0">
                    <a:latin typeface="Arial" pitchFamily="34" charset="0"/>
                    <a:ea typeface="微软雅黑" pitchFamily="34" charset="-122"/>
                    <a:cs typeface="Arial" pitchFamily="34" charset="0"/>
                  </a:endParaRPr>
                </a:p>
              </p:txBody>
            </p:sp>
            <p:sp>
              <p:nvSpPr>
                <p:cNvPr id="195" name="Freeform 399">
                  <a:extLst>
                    <a:ext uri="{FF2B5EF4-FFF2-40B4-BE49-F238E27FC236}">
                      <a16:creationId xmlns:a16="http://schemas.microsoft.com/office/drawing/2014/main" id="{7C1F83A2-4E0E-5F4A-9A37-81228193D2EA}"/>
                    </a:ext>
                  </a:extLst>
                </p:cNvPr>
                <p:cNvSpPr>
                  <a:spLocks/>
                </p:cNvSpPr>
                <p:nvPr/>
              </p:nvSpPr>
              <p:spPr bwMode="auto">
                <a:xfrm>
                  <a:off x="2330" y="1851"/>
                  <a:ext cx="168" cy="94"/>
                </a:xfrm>
                <a:custGeom>
                  <a:avLst/>
                  <a:gdLst>
                    <a:gd name="T0" fmla="*/ 0 w 587"/>
                    <a:gd name="T1" fmla="*/ 7 h 330"/>
                    <a:gd name="T2" fmla="*/ 1 w 587"/>
                    <a:gd name="T3" fmla="*/ 7 h 330"/>
                    <a:gd name="T4" fmla="*/ 0 w 587"/>
                    <a:gd name="T5" fmla="*/ 7 h 330"/>
                    <a:gd name="T6" fmla="*/ 3 w 587"/>
                    <a:gd name="T7" fmla="*/ 8 h 330"/>
                    <a:gd name="T8" fmla="*/ 3 w 587"/>
                    <a:gd name="T9" fmla="*/ 7 h 330"/>
                    <a:gd name="T10" fmla="*/ 3 w 587"/>
                    <a:gd name="T11" fmla="*/ 7 h 330"/>
                    <a:gd name="T12" fmla="*/ 3 w 587"/>
                    <a:gd name="T13" fmla="*/ 7 h 330"/>
                    <a:gd name="T14" fmla="*/ 4 w 587"/>
                    <a:gd name="T15" fmla="*/ 7 h 330"/>
                    <a:gd name="T16" fmla="*/ 3 w 587"/>
                    <a:gd name="T17" fmla="*/ 6 h 330"/>
                    <a:gd name="T18" fmla="*/ 4 w 587"/>
                    <a:gd name="T19" fmla="*/ 6 h 330"/>
                    <a:gd name="T20" fmla="*/ 5 w 587"/>
                    <a:gd name="T21" fmla="*/ 6 h 330"/>
                    <a:gd name="T22" fmla="*/ 4 w 587"/>
                    <a:gd name="T23" fmla="*/ 5 h 330"/>
                    <a:gd name="T24" fmla="*/ 5 w 587"/>
                    <a:gd name="T25" fmla="*/ 5 h 330"/>
                    <a:gd name="T26" fmla="*/ 5 w 587"/>
                    <a:gd name="T27" fmla="*/ 5 h 330"/>
                    <a:gd name="T28" fmla="*/ 6 w 587"/>
                    <a:gd name="T29" fmla="*/ 5 h 330"/>
                    <a:gd name="T30" fmla="*/ 6 w 587"/>
                    <a:gd name="T31" fmla="*/ 4 h 330"/>
                    <a:gd name="T32" fmla="*/ 13 w 587"/>
                    <a:gd name="T33" fmla="*/ 2 h 330"/>
                    <a:gd name="T34" fmla="*/ 14 w 587"/>
                    <a:gd name="T35" fmla="*/ 1 h 330"/>
                    <a:gd name="T36" fmla="*/ 13 w 587"/>
                    <a:gd name="T37" fmla="*/ 0 h 330"/>
                    <a:gd name="T38" fmla="*/ 9 w 587"/>
                    <a:gd name="T39" fmla="*/ 1 h 330"/>
                    <a:gd name="T40" fmla="*/ 7 w 587"/>
                    <a:gd name="T41" fmla="*/ 1 h 330"/>
                    <a:gd name="T42" fmla="*/ 3 w 587"/>
                    <a:gd name="T43" fmla="*/ 4 h 330"/>
                    <a:gd name="T44" fmla="*/ 2 w 587"/>
                    <a:gd name="T45" fmla="*/ 4 h 330"/>
                    <a:gd name="T46" fmla="*/ 2 w 587"/>
                    <a:gd name="T47" fmla="*/ 5 h 330"/>
                    <a:gd name="T48" fmla="*/ 3 w 587"/>
                    <a:gd name="T49" fmla="*/ 5 h 330"/>
                    <a:gd name="T50" fmla="*/ 2 w 587"/>
                    <a:gd name="T51" fmla="*/ 5 h 330"/>
                    <a:gd name="T52" fmla="*/ 2 w 587"/>
                    <a:gd name="T53" fmla="*/ 5 h 330"/>
                    <a:gd name="T54" fmla="*/ 1 w 587"/>
                    <a:gd name="T55" fmla="*/ 6 h 330"/>
                    <a:gd name="T56" fmla="*/ 2 w 587"/>
                    <a:gd name="T57" fmla="*/ 6 h 330"/>
                    <a:gd name="T58" fmla="*/ 0 w 587"/>
                    <a:gd name="T59" fmla="*/ 7 h 330"/>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587"/>
                    <a:gd name="T91" fmla="*/ 0 h 330"/>
                    <a:gd name="T92" fmla="*/ 587 w 587"/>
                    <a:gd name="T93" fmla="*/ 330 h 330"/>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587" h="330">
                      <a:moveTo>
                        <a:pt x="0" y="284"/>
                      </a:moveTo>
                      <a:lnTo>
                        <a:pt x="58" y="293"/>
                      </a:lnTo>
                      <a:lnTo>
                        <a:pt x="18" y="321"/>
                      </a:lnTo>
                      <a:lnTo>
                        <a:pt x="117" y="330"/>
                      </a:lnTo>
                      <a:lnTo>
                        <a:pt x="120" y="293"/>
                      </a:lnTo>
                      <a:lnTo>
                        <a:pt x="149" y="298"/>
                      </a:lnTo>
                      <a:lnTo>
                        <a:pt x="119" y="279"/>
                      </a:lnTo>
                      <a:lnTo>
                        <a:pt x="158" y="286"/>
                      </a:lnTo>
                      <a:lnTo>
                        <a:pt x="149" y="244"/>
                      </a:lnTo>
                      <a:lnTo>
                        <a:pt x="167" y="270"/>
                      </a:lnTo>
                      <a:lnTo>
                        <a:pt x="196" y="245"/>
                      </a:lnTo>
                      <a:lnTo>
                        <a:pt x="177" y="217"/>
                      </a:lnTo>
                      <a:lnTo>
                        <a:pt x="239" y="222"/>
                      </a:lnTo>
                      <a:lnTo>
                        <a:pt x="221" y="205"/>
                      </a:lnTo>
                      <a:lnTo>
                        <a:pt x="249" y="209"/>
                      </a:lnTo>
                      <a:lnTo>
                        <a:pt x="265" y="175"/>
                      </a:lnTo>
                      <a:lnTo>
                        <a:pt x="558" y="71"/>
                      </a:lnTo>
                      <a:lnTo>
                        <a:pt x="587" y="30"/>
                      </a:lnTo>
                      <a:lnTo>
                        <a:pt x="530" y="0"/>
                      </a:lnTo>
                      <a:lnTo>
                        <a:pt x="409" y="67"/>
                      </a:lnTo>
                      <a:lnTo>
                        <a:pt x="282" y="67"/>
                      </a:lnTo>
                      <a:lnTo>
                        <a:pt x="147" y="155"/>
                      </a:lnTo>
                      <a:lnTo>
                        <a:pt x="71" y="165"/>
                      </a:lnTo>
                      <a:lnTo>
                        <a:pt x="76" y="205"/>
                      </a:lnTo>
                      <a:lnTo>
                        <a:pt x="116" y="209"/>
                      </a:lnTo>
                      <a:lnTo>
                        <a:pt x="70" y="210"/>
                      </a:lnTo>
                      <a:lnTo>
                        <a:pt x="91" y="226"/>
                      </a:lnTo>
                      <a:lnTo>
                        <a:pt x="58" y="245"/>
                      </a:lnTo>
                      <a:lnTo>
                        <a:pt x="97" y="263"/>
                      </a:lnTo>
                      <a:lnTo>
                        <a:pt x="0" y="284"/>
                      </a:lnTo>
                      <a:close/>
                    </a:path>
                  </a:pathLst>
                </a:custGeom>
                <a:grpFill/>
                <a:ln w="6350">
                  <a:solidFill>
                    <a:schemeClr val="tx1">
                      <a:lumMod val="50000"/>
                      <a:lumOff val="50000"/>
                    </a:schemeClr>
                  </a:solidFill>
                  <a:round/>
                  <a:headEnd/>
                  <a:tailEnd/>
                </a:ln>
              </p:spPr>
              <p:txBody>
                <a:bodyPr/>
                <a:lstStyle/>
                <a:p>
                  <a:pPr defTabSz="914087">
                    <a:defRPr/>
                  </a:pPr>
                  <a:endParaRPr lang="en-US" sz="1200" kern="0">
                    <a:latin typeface="Arial" pitchFamily="34" charset="0"/>
                    <a:ea typeface="微软雅黑" pitchFamily="34" charset="-122"/>
                    <a:cs typeface="Arial" pitchFamily="34" charset="0"/>
                  </a:endParaRPr>
                </a:p>
              </p:txBody>
            </p:sp>
            <p:sp>
              <p:nvSpPr>
                <p:cNvPr id="196" name="Freeform 400">
                  <a:extLst>
                    <a:ext uri="{FF2B5EF4-FFF2-40B4-BE49-F238E27FC236}">
                      <a16:creationId xmlns:a16="http://schemas.microsoft.com/office/drawing/2014/main" id="{5014271D-7077-994F-A939-E673674010EB}"/>
                    </a:ext>
                  </a:extLst>
                </p:cNvPr>
                <p:cNvSpPr>
                  <a:spLocks/>
                </p:cNvSpPr>
                <p:nvPr/>
              </p:nvSpPr>
              <p:spPr bwMode="auto">
                <a:xfrm>
                  <a:off x="2427" y="1727"/>
                  <a:ext cx="32" cy="19"/>
                </a:xfrm>
                <a:custGeom>
                  <a:avLst/>
                  <a:gdLst>
                    <a:gd name="T0" fmla="*/ 0 w 115"/>
                    <a:gd name="T1" fmla="*/ 1 h 66"/>
                    <a:gd name="T2" fmla="*/ 1 w 115"/>
                    <a:gd name="T3" fmla="*/ 1 h 66"/>
                    <a:gd name="T4" fmla="*/ 3 w 115"/>
                    <a:gd name="T5" fmla="*/ 1 h 66"/>
                    <a:gd name="T6" fmla="*/ 1 w 115"/>
                    <a:gd name="T7" fmla="*/ 0 h 66"/>
                    <a:gd name="T8" fmla="*/ 0 w 115"/>
                    <a:gd name="T9" fmla="*/ 1 h 66"/>
                    <a:gd name="T10" fmla="*/ 0 60000 65536"/>
                    <a:gd name="T11" fmla="*/ 0 60000 65536"/>
                    <a:gd name="T12" fmla="*/ 0 60000 65536"/>
                    <a:gd name="T13" fmla="*/ 0 60000 65536"/>
                    <a:gd name="T14" fmla="*/ 0 60000 65536"/>
                    <a:gd name="T15" fmla="*/ 0 w 115"/>
                    <a:gd name="T16" fmla="*/ 0 h 66"/>
                    <a:gd name="T17" fmla="*/ 115 w 115"/>
                    <a:gd name="T18" fmla="*/ 66 h 66"/>
                  </a:gdLst>
                  <a:ahLst/>
                  <a:cxnLst>
                    <a:cxn ang="T10">
                      <a:pos x="T0" y="T1"/>
                    </a:cxn>
                    <a:cxn ang="T11">
                      <a:pos x="T2" y="T3"/>
                    </a:cxn>
                    <a:cxn ang="T12">
                      <a:pos x="T4" y="T5"/>
                    </a:cxn>
                    <a:cxn ang="T13">
                      <a:pos x="T6" y="T7"/>
                    </a:cxn>
                    <a:cxn ang="T14">
                      <a:pos x="T8" y="T9"/>
                    </a:cxn>
                  </a:cxnLst>
                  <a:rect l="T15" t="T16" r="T17" b="T18"/>
                  <a:pathLst>
                    <a:path w="115" h="66">
                      <a:moveTo>
                        <a:pt x="0" y="47"/>
                      </a:moveTo>
                      <a:lnTo>
                        <a:pt x="32" y="66"/>
                      </a:lnTo>
                      <a:lnTo>
                        <a:pt x="115" y="43"/>
                      </a:lnTo>
                      <a:lnTo>
                        <a:pt x="66" y="0"/>
                      </a:lnTo>
                      <a:lnTo>
                        <a:pt x="0" y="47"/>
                      </a:lnTo>
                      <a:close/>
                    </a:path>
                  </a:pathLst>
                </a:custGeom>
                <a:grpFill/>
                <a:ln w="6350">
                  <a:solidFill>
                    <a:schemeClr val="tx1">
                      <a:lumMod val="50000"/>
                      <a:lumOff val="50000"/>
                    </a:schemeClr>
                  </a:solidFill>
                  <a:round/>
                  <a:headEnd/>
                  <a:tailEnd/>
                </a:ln>
              </p:spPr>
              <p:txBody>
                <a:bodyPr/>
                <a:lstStyle/>
                <a:p>
                  <a:pPr defTabSz="914087">
                    <a:defRPr/>
                  </a:pPr>
                  <a:endParaRPr lang="en-US" sz="1200" kern="0">
                    <a:latin typeface="Arial" pitchFamily="34" charset="0"/>
                    <a:ea typeface="微软雅黑" pitchFamily="34" charset="-122"/>
                    <a:cs typeface="Arial" pitchFamily="34" charset="0"/>
                  </a:endParaRPr>
                </a:p>
              </p:txBody>
            </p:sp>
            <p:sp>
              <p:nvSpPr>
                <p:cNvPr id="197" name="Freeform 401">
                  <a:extLst>
                    <a:ext uri="{FF2B5EF4-FFF2-40B4-BE49-F238E27FC236}">
                      <a16:creationId xmlns:a16="http://schemas.microsoft.com/office/drawing/2014/main" id="{0821BD2A-4A8C-5241-BACE-F1C645E9214F}"/>
                    </a:ext>
                  </a:extLst>
                </p:cNvPr>
                <p:cNvSpPr>
                  <a:spLocks/>
                </p:cNvSpPr>
                <p:nvPr/>
              </p:nvSpPr>
              <p:spPr bwMode="auto">
                <a:xfrm>
                  <a:off x="2737" y="1765"/>
                  <a:ext cx="29" cy="12"/>
                </a:xfrm>
                <a:custGeom>
                  <a:avLst/>
                  <a:gdLst>
                    <a:gd name="T0" fmla="*/ 0 w 103"/>
                    <a:gd name="T1" fmla="*/ 0 h 42"/>
                    <a:gd name="T2" fmla="*/ 1 w 103"/>
                    <a:gd name="T3" fmla="*/ 1 h 42"/>
                    <a:gd name="T4" fmla="*/ 1 w 103"/>
                    <a:gd name="T5" fmla="*/ 1 h 42"/>
                    <a:gd name="T6" fmla="*/ 2 w 103"/>
                    <a:gd name="T7" fmla="*/ 1 h 42"/>
                    <a:gd name="T8" fmla="*/ 2 w 103"/>
                    <a:gd name="T9" fmla="*/ 1 h 42"/>
                    <a:gd name="T10" fmla="*/ 0 w 103"/>
                    <a:gd name="T11" fmla="*/ 0 h 42"/>
                    <a:gd name="T12" fmla="*/ 0 60000 65536"/>
                    <a:gd name="T13" fmla="*/ 0 60000 65536"/>
                    <a:gd name="T14" fmla="*/ 0 60000 65536"/>
                    <a:gd name="T15" fmla="*/ 0 60000 65536"/>
                    <a:gd name="T16" fmla="*/ 0 60000 65536"/>
                    <a:gd name="T17" fmla="*/ 0 60000 65536"/>
                    <a:gd name="T18" fmla="*/ 0 w 103"/>
                    <a:gd name="T19" fmla="*/ 0 h 42"/>
                    <a:gd name="T20" fmla="*/ 103 w 103"/>
                    <a:gd name="T21" fmla="*/ 42 h 42"/>
                  </a:gdLst>
                  <a:ahLst/>
                  <a:cxnLst>
                    <a:cxn ang="T12">
                      <a:pos x="T0" y="T1"/>
                    </a:cxn>
                    <a:cxn ang="T13">
                      <a:pos x="T2" y="T3"/>
                    </a:cxn>
                    <a:cxn ang="T14">
                      <a:pos x="T4" y="T5"/>
                    </a:cxn>
                    <a:cxn ang="T15">
                      <a:pos x="T6" y="T7"/>
                    </a:cxn>
                    <a:cxn ang="T16">
                      <a:pos x="T8" y="T9"/>
                    </a:cxn>
                    <a:cxn ang="T17">
                      <a:pos x="T10" y="T11"/>
                    </a:cxn>
                  </a:cxnLst>
                  <a:rect l="T18" t="T19" r="T20" b="T21"/>
                  <a:pathLst>
                    <a:path w="103" h="42">
                      <a:moveTo>
                        <a:pt x="0" y="0"/>
                      </a:moveTo>
                      <a:lnTo>
                        <a:pt x="46" y="34"/>
                      </a:lnTo>
                      <a:lnTo>
                        <a:pt x="31" y="42"/>
                      </a:lnTo>
                      <a:lnTo>
                        <a:pt x="70" y="41"/>
                      </a:lnTo>
                      <a:lnTo>
                        <a:pt x="103" y="20"/>
                      </a:lnTo>
                      <a:lnTo>
                        <a:pt x="0" y="0"/>
                      </a:lnTo>
                      <a:close/>
                    </a:path>
                  </a:pathLst>
                </a:custGeom>
                <a:grpFill/>
                <a:ln w="6350">
                  <a:solidFill>
                    <a:schemeClr val="tx1">
                      <a:lumMod val="50000"/>
                      <a:lumOff val="50000"/>
                    </a:schemeClr>
                  </a:solidFill>
                  <a:round/>
                  <a:headEnd/>
                  <a:tailEnd/>
                </a:ln>
              </p:spPr>
              <p:txBody>
                <a:bodyPr/>
                <a:lstStyle/>
                <a:p>
                  <a:pPr defTabSz="914087">
                    <a:defRPr/>
                  </a:pPr>
                  <a:endParaRPr lang="en-US" sz="1200" kern="0">
                    <a:latin typeface="Arial" pitchFamily="34" charset="0"/>
                    <a:ea typeface="微软雅黑" pitchFamily="34" charset="-122"/>
                    <a:cs typeface="Arial" pitchFamily="34" charset="0"/>
                  </a:endParaRPr>
                </a:p>
              </p:txBody>
            </p:sp>
            <p:sp>
              <p:nvSpPr>
                <p:cNvPr id="198" name="Freeform 402">
                  <a:extLst>
                    <a:ext uri="{FF2B5EF4-FFF2-40B4-BE49-F238E27FC236}">
                      <a16:creationId xmlns:a16="http://schemas.microsoft.com/office/drawing/2014/main" id="{F3D28CB8-3205-7143-A80D-7A1D4C8537A8}"/>
                    </a:ext>
                  </a:extLst>
                </p:cNvPr>
                <p:cNvSpPr>
                  <a:spLocks/>
                </p:cNvSpPr>
                <p:nvPr/>
              </p:nvSpPr>
              <p:spPr bwMode="auto">
                <a:xfrm>
                  <a:off x="2743" y="1731"/>
                  <a:ext cx="69" cy="35"/>
                </a:xfrm>
                <a:custGeom>
                  <a:avLst/>
                  <a:gdLst>
                    <a:gd name="T0" fmla="*/ 0 w 242"/>
                    <a:gd name="T1" fmla="*/ 2 h 123"/>
                    <a:gd name="T2" fmla="*/ 1 w 242"/>
                    <a:gd name="T3" fmla="*/ 1 h 123"/>
                    <a:gd name="T4" fmla="*/ 4 w 242"/>
                    <a:gd name="T5" fmla="*/ 0 h 123"/>
                    <a:gd name="T6" fmla="*/ 6 w 242"/>
                    <a:gd name="T7" fmla="*/ 1 h 123"/>
                    <a:gd name="T8" fmla="*/ 5 w 242"/>
                    <a:gd name="T9" fmla="*/ 2 h 123"/>
                    <a:gd name="T10" fmla="*/ 5 w 242"/>
                    <a:gd name="T11" fmla="*/ 2 h 123"/>
                    <a:gd name="T12" fmla="*/ 2 w 242"/>
                    <a:gd name="T13" fmla="*/ 3 h 123"/>
                    <a:gd name="T14" fmla="*/ 0 w 242"/>
                    <a:gd name="T15" fmla="*/ 2 h 123"/>
                    <a:gd name="T16" fmla="*/ 0 60000 65536"/>
                    <a:gd name="T17" fmla="*/ 0 60000 65536"/>
                    <a:gd name="T18" fmla="*/ 0 60000 65536"/>
                    <a:gd name="T19" fmla="*/ 0 60000 65536"/>
                    <a:gd name="T20" fmla="*/ 0 60000 65536"/>
                    <a:gd name="T21" fmla="*/ 0 60000 65536"/>
                    <a:gd name="T22" fmla="*/ 0 60000 65536"/>
                    <a:gd name="T23" fmla="*/ 0 60000 65536"/>
                    <a:gd name="T24" fmla="*/ 0 w 242"/>
                    <a:gd name="T25" fmla="*/ 0 h 123"/>
                    <a:gd name="T26" fmla="*/ 242 w 242"/>
                    <a:gd name="T27" fmla="*/ 123 h 12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42" h="123">
                      <a:moveTo>
                        <a:pt x="0" y="100"/>
                      </a:moveTo>
                      <a:lnTo>
                        <a:pt x="65" y="33"/>
                      </a:lnTo>
                      <a:lnTo>
                        <a:pt x="156" y="0"/>
                      </a:lnTo>
                      <a:lnTo>
                        <a:pt x="242" y="59"/>
                      </a:lnTo>
                      <a:lnTo>
                        <a:pt x="212" y="71"/>
                      </a:lnTo>
                      <a:lnTo>
                        <a:pt x="220" y="98"/>
                      </a:lnTo>
                      <a:lnTo>
                        <a:pt x="95" y="123"/>
                      </a:lnTo>
                      <a:lnTo>
                        <a:pt x="0" y="100"/>
                      </a:lnTo>
                      <a:close/>
                    </a:path>
                  </a:pathLst>
                </a:custGeom>
                <a:grpFill/>
                <a:ln w="6350">
                  <a:solidFill>
                    <a:schemeClr val="tx1">
                      <a:lumMod val="50000"/>
                      <a:lumOff val="50000"/>
                    </a:schemeClr>
                  </a:solidFill>
                  <a:round/>
                  <a:headEnd/>
                  <a:tailEnd/>
                </a:ln>
              </p:spPr>
              <p:txBody>
                <a:bodyPr/>
                <a:lstStyle/>
                <a:p>
                  <a:pPr defTabSz="914087">
                    <a:defRPr/>
                  </a:pPr>
                  <a:endParaRPr lang="en-US" sz="1200" kern="0">
                    <a:latin typeface="Arial" pitchFamily="34" charset="0"/>
                    <a:ea typeface="微软雅黑" pitchFamily="34" charset="-122"/>
                    <a:cs typeface="Arial" pitchFamily="34" charset="0"/>
                  </a:endParaRPr>
                </a:p>
              </p:txBody>
            </p:sp>
            <p:sp>
              <p:nvSpPr>
                <p:cNvPr id="199" name="Freeform 403">
                  <a:extLst>
                    <a:ext uri="{FF2B5EF4-FFF2-40B4-BE49-F238E27FC236}">
                      <a16:creationId xmlns:a16="http://schemas.microsoft.com/office/drawing/2014/main" id="{82304C40-ADC8-D840-AECC-F0987D8CDF57}"/>
                    </a:ext>
                  </a:extLst>
                </p:cNvPr>
                <p:cNvSpPr>
                  <a:spLocks/>
                </p:cNvSpPr>
                <p:nvPr/>
              </p:nvSpPr>
              <p:spPr bwMode="auto">
                <a:xfrm>
                  <a:off x="2757" y="1762"/>
                  <a:ext cx="78" cy="40"/>
                </a:xfrm>
                <a:custGeom>
                  <a:avLst/>
                  <a:gdLst>
                    <a:gd name="T0" fmla="*/ 0 w 274"/>
                    <a:gd name="T1" fmla="*/ 1 h 142"/>
                    <a:gd name="T2" fmla="*/ 1 w 274"/>
                    <a:gd name="T3" fmla="*/ 1 h 142"/>
                    <a:gd name="T4" fmla="*/ 2 w 274"/>
                    <a:gd name="T5" fmla="*/ 3 h 142"/>
                    <a:gd name="T6" fmla="*/ 3 w 274"/>
                    <a:gd name="T7" fmla="*/ 2 h 142"/>
                    <a:gd name="T8" fmla="*/ 5 w 274"/>
                    <a:gd name="T9" fmla="*/ 3 h 142"/>
                    <a:gd name="T10" fmla="*/ 6 w 274"/>
                    <a:gd name="T11" fmla="*/ 3 h 142"/>
                    <a:gd name="T12" fmla="*/ 5 w 274"/>
                    <a:gd name="T13" fmla="*/ 2 h 142"/>
                    <a:gd name="T14" fmla="*/ 6 w 274"/>
                    <a:gd name="T15" fmla="*/ 2 h 142"/>
                    <a:gd name="T16" fmla="*/ 6 w 274"/>
                    <a:gd name="T17" fmla="*/ 1 h 142"/>
                    <a:gd name="T18" fmla="*/ 5 w 274"/>
                    <a:gd name="T19" fmla="*/ 0 h 142"/>
                    <a:gd name="T20" fmla="*/ 4 w 274"/>
                    <a:gd name="T21" fmla="*/ 1 h 142"/>
                    <a:gd name="T22" fmla="*/ 5 w 274"/>
                    <a:gd name="T23" fmla="*/ 1 h 142"/>
                    <a:gd name="T24" fmla="*/ 4 w 274"/>
                    <a:gd name="T25" fmla="*/ 0 h 142"/>
                    <a:gd name="T26" fmla="*/ 2 w 274"/>
                    <a:gd name="T27" fmla="*/ 0 h 142"/>
                    <a:gd name="T28" fmla="*/ 0 w 274"/>
                    <a:gd name="T29" fmla="*/ 1 h 14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74"/>
                    <a:gd name="T46" fmla="*/ 0 h 142"/>
                    <a:gd name="T47" fmla="*/ 274 w 274"/>
                    <a:gd name="T48" fmla="*/ 142 h 142"/>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74" h="142">
                      <a:moveTo>
                        <a:pt x="0" y="61"/>
                      </a:moveTo>
                      <a:lnTo>
                        <a:pt x="50" y="68"/>
                      </a:lnTo>
                      <a:lnTo>
                        <a:pt x="85" y="118"/>
                      </a:lnTo>
                      <a:lnTo>
                        <a:pt x="114" y="103"/>
                      </a:lnTo>
                      <a:lnTo>
                        <a:pt x="225" y="142"/>
                      </a:lnTo>
                      <a:lnTo>
                        <a:pt x="264" y="126"/>
                      </a:lnTo>
                      <a:lnTo>
                        <a:pt x="235" y="88"/>
                      </a:lnTo>
                      <a:lnTo>
                        <a:pt x="258" y="98"/>
                      </a:lnTo>
                      <a:lnTo>
                        <a:pt x="274" y="39"/>
                      </a:lnTo>
                      <a:lnTo>
                        <a:pt x="215" y="12"/>
                      </a:lnTo>
                      <a:lnTo>
                        <a:pt x="156" y="52"/>
                      </a:lnTo>
                      <a:lnTo>
                        <a:pt x="203" y="31"/>
                      </a:lnTo>
                      <a:lnTo>
                        <a:pt x="173" y="0"/>
                      </a:lnTo>
                      <a:lnTo>
                        <a:pt x="79" y="11"/>
                      </a:lnTo>
                      <a:lnTo>
                        <a:pt x="0" y="61"/>
                      </a:lnTo>
                      <a:close/>
                    </a:path>
                  </a:pathLst>
                </a:custGeom>
                <a:grpFill/>
                <a:ln w="6350">
                  <a:solidFill>
                    <a:schemeClr val="tx1">
                      <a:lumMod val="50000"/>
                      <a:lumOff val="50000"/>
                    </a:schemeClr>
                  </a:solidFill>
                  <a:round/>
                  <a:headEnd/>
                  <a:tailEnd/>
                </a:ln>
              </p:spPr>
              <p:txBody>
                <a:bodyPr/>
                <a:lstStyle/>
                <a:p>
                  <a:pPr defTabSz="914087">
                    <a:defRPr/>
                  </a:pPr>
                  <a:endParaRPr lang="en-US" sz="1200" kern="0">
                    <a:latin typeface="Arial" pitchFamily="34" charset="0"/>
                    <a:ea typeface="微软雅黑" pitchFamily="34" charset="-122"/>
                    <a:cs typeface="Arial" pitchFamily="34" charset="0"/>
                  </a:endParaRPr>
                </a:p>
              </p:txBody>
            </p:sp>
            <p:sp>
              <p:nvSpPr>
                <p:cNvPr id="200" name="Freeform 404">
                  <a:extLst>
                    <a:ext uri="{FF2B5EF4-FFF2-40B4-BE49-F238E27FC236}">
                      <a16:creationId xmlns:a16="http://schemas.microsoft.com/office/drawing/2014/main" id="{7F764C53-596B-0549-85ED-0BC8D1521703}"/>
                    </a:ext>
                  </a:extLst>
                </p:cNvPr>
                <p:cNvSpPr>
                  <a:spLocks/>
                </p:cNvSpPr>
                <p:nvPr/>
              </p:nvSpPr>
              <p:spPr bwMode="auto">
                <a:xfrm>
                  <a:off x="2830" y="1782"/>
                  <a:ext cx="65" cy="42"/>
                </a:xfrm>
                <a:custGeom>
                  <a:avLst/>
                  <a:gdLst>
                    <a:gd name="T0" fmla="*/ 0 w 226"/>
                    <a:gd name="T1" fmla="*/ 3 h 145"/>
                    <a:gd name="T2" fmla="*/ 0 w 226"/>
                    <a:gd name="T3" fmla="*/ 3 h 145"/>
                    <a:gd name="T4" fmla="*/ 5 w 226"/>
                    <a:gd name="T5" fmla="*/ 3 h 145"/>
                    <a:gd name="T6" fmla="*/ 5 w 226"/>
                    <a:gd name="T7" fmla="*/ 2 h 145"/>
                    <a:gd name="T8" fmla="*/ 4 w 226"/>
                    <a:gd name="T9" fmla="*/ 1 h 145"/>
                    <a:gd name="T10" fmla="*/ 3 w 226"/>
                    <a:gd name="T11" fmla="*/ 1 h 145"/>
                    <a:gd name="T12" fmla="*/ 3 w 226"/>
                    <a:gd name="T13" fmla="*/ 0 h 145"/>
                    <a:gd name="T14" fmla="*/ 3 w 226"/>
                    <a:gd name="T15" fmla="*/ 0 h 145"/>
                    <a:gd name="T16" fmla="*/ 1 w 226"/>
                    <a:gd name="T17" fmla="*/ 3 h 145"/>
                    <a:gd name="T18" fmla="*/ 0 w 226"/>
                    <a:gd name="T19" fmla="*/ 3 h 14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26"/>
                    <a:gd name="T31" fmla="*/ 0 h 145"/>
                    <a:gd name="T32" fmla="*/ 226 w 226"/>
                    <a:gd name="T33" fmla="*/ 145 h 14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26" h="145">
                      <a:moveTo>
                        <a:pt x="0" y="125"/>
                      </a:moveTo>
                      <a:lnTo>
                        <a:pt x="17" y="145"/>
                      </a:lnTo>
                      <a:lnTo>
                        <a:pt x="209" y="117"/>
                      </a:lnTo>
                      <a:lnTo>
                        <a:pt x="226" y="69"/>
                      </a:lnTo>
                      <a:lnTo>
                        <a:pt x="172" y="30"/>
                      </a:lnTo>
                      <a:lnTo>
                        <a:pt x="126" y="45"/>
                      </a:lnTo>
                      <a:lnTo>
                        <a:pt x="134" y="12"/>
                      </a:lnTo>
                      <a:lnTo>
                        <a:pt x="110" y="0"/>
                      </a:lnTo>
                      <a:lnTo>
                        <a:pt x="20" y="108"/>
                      </a:lnTo>
                      <a:lnTo>
                        <a:pt x="0" y="125"/>
                      </a:lnTo>
                      <a:close/>
                    </a:path>
                  </a:pathLst>
                </a:custGeom>
                <a:grpFill/>
                <a:ln w="6350">
                  <a:solidFill>
                    <a:schemeClr val="tx1">
                      <a:lumMod val="50000"/>
                      <a:lumOff val="50000"/>
                    </a:schemeClr>
                  </a:solidFill>
                  <a:round/>
                  <a:headEnd/>
                  <a:tailEnd/>
                </a:ln>
              </p:spPr>
              <p:txBody>
                <a:bodyPr/>
                <a:lstStyle/>
                <a:p>
                  <a:pPr defTabSz="914087">
                    <a:defRPr/>
                  </a:pPr>
                  <a:endParaRPr lang="en-US" sz="1200" kern="0">
                    <a:latin typeface="Arial" pitchFamily="34" charset="0"/>
                    <a:ea typeface="微软雅黑" pitchFamily="34" charset="-122"/>
                    <a:cs typeface="Arial" pitchFamily="34" charset="0"/>
                  </a:endParaRPr>
                </a:p>
              </p:txBody>
            </p:sp>
            <p:sp>
              <p:nvSpPr>
                <p:cNvPr id="201" name="Freeform 405">
                  <a:extLst>
                    <a:ext uri="{FF2B5EF4-FFF2-40B4-BE49-F238E27FC236}">
                      <a16:creationId xmlns:a16="http://schemas.microsoft.com/office/drawing/2014/main" id="{252EBBE3-0F46-A84F-BA50-030A835AFA7C}"/>
                    </a:ext>
                  </a:extLst>
                </p:cNvPr>
                <p:cNvSpPr>
                  <a:spLocks/>
                </p:cNvSpPr>
                <p:nvPr/>
              </p:nvSpPr>
              <p:spPr bwMode="auto">
                <a:xfrm>
                  <a:off x="3233" y="1870"/>
                  <a:ext cx="74" cy="40"/>
                </a:xfrm>
                <a:custGeom>
                  <a:avLst/>
                  <a:gdLst>
                    <a:gd name="T0" fmla="*/ 0 w 258"/>
                    <a:gd name="T1" fmla="*/ 2 h 136"/>
                    <a:gd name="T2" fmla="*/ 1 w 258"/>
                    <a:gd name="T3" fmla="*/ 0 h 136"/>
                    <a:gd name="T4" fmla="*/ 2 w 258"/>
                    <a:gd name="T5" fmla="*/ 0 h 136"/>
                    <a:gd name="T6" fmla="*/ 3 w 258"/>
                    <a:gd name="T7" fmla="*/ 1 h 136"/>
                    <a:gd name="T8" fmla="*/ 4 w 258"/>
                    <a:gd name="T9" fmla="*/ 0 h 136"/>
                    <a:gd name="T10" fmla="*/ 5 w 258"/>
                    <a:gd name="T11" fmla="*/ 1 h 136"/>
                    <a:gd name="T12" fmla="*/ 5 w 258"/>
                    <a:gd name="T13" fmla="*/ 2 h 136"/>
                    <a:gd name="T14" fmla="*/ 6 w 258"/>
                    <a:gd name="T15" fmla="*/ 3 h 136"/>
                    <a:gd name="T16" fmla="*/ 3 w 258"/>
                    <a:gd name="T17" fmla="*/ 3 h 136"/>
                    <a:gd name="T18" fmla="*/ 3 w 258"/>
                    <a:gd name="T19" fmla="*/ 3 h 136"/>
                    <a:gd name="T20" fmla="*/ 2 w 258"/>
                    <a:gd name="T21" fmla="*/ 4 h 136"/>
                    <a:gd name="T22" fmla="*/ 0 w 258"/>
                    <a:gd name="T23" fmla="*/ 2 h 1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58"/>
                    <a:gd name="T37" fmla="*/ 0 h 136"/>
                    <a:gd name="T38" fmla="*/ 258 w 258"/>
                    <a:gd name="T39" fmla="*/ 136 h 1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58" h="136">
                      <a:moveTo>
                        <a:pt x="0" y="73"/>
                      </a:moveTo>
                      <a:lnTo>
                        <a:pt x="53" y="5"/>
                      </a:lnTo>
                      <a:lnTo>
                        <a:pt x="88" y="0"/>
                      </a:lnTo>
                      <a:lnTo>
                        <a:pt x="147" y="50"/>
                      </a:lnTo>
                      <a:lnTo>
                        <a:pt x="157" y="13"/>
                      </a:lnTo>
                      <a:lnTo>
                        <a:pt x="220" y="44"/>
                      </a:lnTo>
                      <a:lnTo>
                        <a:pt x="216" y="93"/>
                      </a:lnTo>
                      <a:lnTo>
                        <a:pt x="258" y="112"/>
                      </a:lnTo>
                      <a:lnTo>
                        <a:pt x="123" y="120"/>
                      </a:lnTo>
                      <a:lnTo>
                        <a:pt x="115" y="98"/>
                      </a:lnTo>
                      <a:lnTo>
                        <a:pt x="92" y="136"/>
                      </a:lnTo>
                      <a:lnTo>
                        <a:pt x="0" y="73"/>
                      </a:lnTo>
                      <a:close/>
                    </a:path>
                  </a:pathLst>
                </a:custGeom>
                <a:grpFill/>
                <a:ln w="6350">
                  <a:solidFill>
                    <a:schemeClr val="tx1">
                      <a:lumMod val="50000"/>
                      <a:lumOff val="50000"/>
                    </a:schemeClr>
                  </a:solidFill>
                  <a:round/>
                  <a:headEnd/>
                  <a:tailEnd/>
                </a:ln>
              </p:spPr>
              <p:txBody>
                <a:bodyPr/>
                <a:lstStyle/>
                <a:p>
                  <a:pPr defTabSz="914087">
                    <a:defRPr/>
                  </a:pPr>
                  <a:endParaRPr lang="en-US" sz="1200" kern="0">
                    <a:latin typeface="Arial" pitchFamily="34" charset="0"/>
                    <a:ea typeface="微软雅黑" pitchFamily="34" charset="-122"/>
                    <a:cs typeface="Arial" pitchFamily="34" charset="0"/>
                  </a:endParaRPr>
                </a:p>
              </p:txBody>
            </p:sp>
            <p:sp>
              <p:nvSpPr>
                <p:cNvPr id="202" name="Freeform 406">
                  <a:extLst>
                    <a:ext uri="{FF2B5EF4-FFF2-40B4-BE49-F238E27FC236}">
                      <a16:creationId xmlns:a16="http://schemas.microsoft.com/office/drawing/2014/main" id="{EADECC91-6FA9-B444-A801-BC582DC26883}"/>
                    </a:ext>
                  </a:extLst>
                </p:cNvPr>
                <p:cNvSpPr>
                  <a:spLocks/>
                </p:cNvSpPr>
                <p:nvPr/>
              </p:nvSpPr>
              <p:spPr bwMode="auto">
                <a:xfrm>
                  <a:off x="3285" y="1872"/>
                  <a:ext cx="45" cy="27"/>
                </a:xfrm>
                <a:custGeom>
                  <a:avLst/>
                  <a:gdLst>
                    <a:gd name="T0" fmla="*/ 0 w 158"/>
                    <a:gd name="T1" fmla="*/ 0 h 92"/>
                    <a:gd name="T2" fmla="*/ 1 w 158"/>
                    <a:gd name="T3" fmla="*/ 1 h 92"/>
                    <a:gd name="T4" fmla="*/ 1 w 158"/>
                    <a:gd name="T5" fmla="*/ 2 h 92"/>
                    <a:gd name="T6" fmla="*/ 1 w 158"/>
                    <a:gd name="T7" fmla="*/ 2 h 92"/>
                    <a:gd name="T8" fmla="*/ 3 w 158"/>
                    <a:gd name="T9" fmla="*/ 2 h 92"/>
                    <a:gd name="T10" fmla="*/ 4 w 158"/>
                    <a:gd name="T11" fmla="*/ 1 h 92"/>
                    <a:gd name="T12" fmla="*/ 0 w 158"/>
                    <a:gd name="T13" fmla="*/ 0 h 92"/>
                    <a:gd name="T14" fmla="*/ 0 60000 65536"/>
                    <a:gd name="T15" fmla="*/ 0 60000 65536"/>
                    <a:gd name="T16" fmla="*/ 0 60000 65536"/>
                    <a:gd name="T17" fmla="*/ 0 60000 65536"/>
                    <a:gd name="T18" fmla="*/ 0 60000 65536"/>
                    <a:gd name="T19" fmla="*/ 0 60000 65536"/>
                    <a:gd name="T20" fmla="*/ 0 60000 65536"/>
                    <a:gd name="T21" fmla="*/ 0 w 158"/>
                    <a:gd name="T22" fmla="*/ 0 h 92"/>
                    <a:gd name="T23" fmla="*/ 158 w 158"/>
                    <a:gd name="T24" fmla="*/ 92 h 9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58" h="92">
                      <a:moveTo>
                        <a:pt x="0" y="0"/>
                      </a:moveTo>
                      <a:lnTo>
                        <a:pt x="50" y="33"/>
                      </a:lnTo>
                      <a:lnTo>
                        <a:pt x="39" y="65"/>
                      </a:lnTo>
                      <a:lnTo>
                        <a:pt x="64" y="92"/>
                      </a:lnTo>
                      <a:lnTo>
                        <a:pt x="110" y="92"/>
                      </a:lnTo>
                      <a:lnTo>
                        <a:pt x="158" y="57"/>
                      </a:lnTo>
                      <a:lnTo>
                        <a:pt x="0" y="0"/>
                      </a:lnTo>
                      <a:close/>
                    </a:path>
                  </a:pathLst>
                </a:custGeom>
                <a:grpFill/>
                <a:ln w="6350">
                  <a:solidFill>
                    <a:schemeClr val="tx1">
                      <a:lumMod val="50000"/>
                      <a:lumOff val="50000"/>
                    </a:schemeClr>
                  </a:solidFill>
                  <a:round/>
                  <a:headEnd/>
                  <a:tailEnd/>
                </a:ln>
              </p:spPr>
              <p:txBody>
                <a:bodyPr/>
                <a:lstStyle/>
                <a:p>
                  <a:pPr defTabSz="914087">
                    <a:defRPr/>
                  </a:pPr>
                  <a:endParaRPr lang="en-US" sz="1200" kern="0">
                    <a:latin typeface="Arial" pitchFamily="34" charset="0"/>
                    <a:ea typeface="微软雅黑" pitchFamily="34" charset="-122"/>
                    <a:cs typeface="Arial" pitchFamily="34" charset="0"/>
                  </a:endParaRPr>
                </a:p>
              </p:txBody>
            </p:sp>
            <p:sp>
              <p:nvSpPr>
                <p:cNvPr id="203" name="Freeform 407">
                  <a:extLst>
                    <a:ext uri="{FF2B5EF4-FFF2-40B4-BE49-F238E27FC236}">
                      <a16:creationId xmlns:a16="http://schemas.microsoft.com/office/drawing/2014/main" id="{A14D224B-EB16-6143-8984-149C813E6EC7}"/>
                    </a:ext>
                  </a:extLst>
                </p:cNvPr>
                <p:cNvSpPr>
                  <a:spLocks/>
                </p:cNvSpPr>
                <p:nvPr/>
              </p:nvSpPr>
              <p:spPr bwMode="auto">
                <a:xfrm>
                  <a:off x="3290" y="2325"/>
                  <a:ext cx="32" cy="138"/>
                </a:xfrm>
                <a:custGeom>
                  <a:avLst/>
                  <a:gdLst>
                    <a:gd name="T0" fmla="*/ 0 w 115"/>
                    <a:gd name="T1" fmla="*/ 3 h 483"/>
                    <a:gd name="T2" fmla="*/ 0 w 115"/>
                    <a:gd name="T3" fmla="*/ 4 h 483"/>
                    <a:gd name="T4" fmla="*/ 0 w 115"/>
                    <a:gd name="T5" fmla="*/ 11 h 483"/>
                    <a:gd name="T6" fmla="*/ 1 w 115"/>
                    <a:gd name="T7" fmla="*/ 10 h 483"/>
                    <a:gd name="T8" fmla="*/ 1 w 115"/>
                    <a:gd name="T9" fmla="*/ 11 h 483"/>
                    <a:gd name="T10" fmla="*/ 1 w 115"/>
                    <a:gd name="T11" fmla="*/ 9 h 483"/>
                    <a:gd name="T12" fmla="*/ 1 w 115"/>
                    <a:gd name="T13" fmla="*/ 7 h 483"/>
                    <a:gd name="T14" fmla="*/ 3 w 115"/>
                    <a:gd name="T15" fmla="*/ 8 h 483"/>
                    <a:gd name="T16" fmla="*/ 1 w 115"/>
                    <a:gd name="T17" fmla="*/ 4 h 483"/>
                    <a:gd name="T18" fmla="*/ 1 w 115"/>
                    <a:gd name="T19" fmla="*/ 0 h 483"/>
                    <a:gd name="T20" fmla="*/ 0 w 115"/>
                    <a:gd name="T21" fmla="*/ 3 h 48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15"/>
                    <a:gd name="T34" fmla="*/ 0 h 483"/>
                    <a:gd name="T35" fmla="*/ 115 w 115"/>
                    <a:gd name="T36" fmla="*/ 483 h 48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15" h="483">
                      <a:moveTo>
                        <a:pt x="0" y="123"/>
                      </a:moveTo>
                      <a:lnTo>
                        <a:pt x="19" y="182"/>
                      </a:lnTo>
                      <a:lnTo>
                        <a:pt x="19" y="483"/>
                      </a:lnTo>
                      <a:lnTo>
                        <a:pt x="39" y="446"/>
                      </a:lnTo>
                      <a:lnTo>
                        <a:pt x="70" y="469"/>
                      </a:lnTo>
                      <a:lnTo>
                        <a:pt x="32" y="387"/>
                      </a:lnTo>
                      <a:lnTo>
                        <a:pt x="53" y="304"/>
                      </a:lnTo>
                      <a:lnTo>
                        <a:pt x="115" y="329"/>
                      </a:lnTo>
                      <a:lnTo>
                        <a:pt x="57" y="169"/>
                      </a:lnTo>
                      <a:lnTo>
                        <a:pt x="39" y="0"/>
                      </a:lnTo>
                      <a:lnTo>
                        <a:pt x="0" y="123"/>
                      </a:lnTo>
                      <a:close/>
                    </a:path>
                  </a:pathLst>
                </a:custGeom>
                <a:grpFill/>
                <a:ln w="6350">
                  <a:solidFill>
                    <a:schemeClr val="tx1">
                      <a:lumMod val="50000"/>
                      <a:lumOff val="50000"/>
                    </a:schemeClr>
                  </a:solidFill>
                  <a:round/>
                  <a:headEnd/>
                  <a:tailEnd/>
                </a:ln>
              </p:spPr>
              <p:txBody>
                <a:bodyPr/>
                <a:lstStyle/>
                <a:p>
                  <a:pPr defTabSz="914087">
                    <a:defRPr/>
                  </a:pPr>
                  <a:endParaRPr lang="en-US" sz="1200" kern="0">
                    <a:latin typeface="Arial" pitchFamily="34" charset="0"/>
                    <a:ea typeface="微软雅黑" pitchFamily="34" charset="-122"/>
                    <a:cs typeface="Arial" pitchFamily="34" charset="0"/>
                  </a:endParaRPr>
                </a:p>
              </p:txBody>
            </p:sp>
            <p:sp>
              <p:nvSpPr>
                <p:cNvPr id="204" name="Freeform 408">
                  <a:extLst>
                    <a:ext uri="{FF2B5EF4-FFF2-40B4-BE49-F238E27FC236}">
                      <a16:creationId xmlns:a16="http://schemas.microsoft.com/office/drawing/2014/main" id="{07E025F4-68D4-D24E-B9DF-C705220CAD27}"/>
                    </a:ext>
                  </a:extLst>
                </p:cNvPr>
                <p:cNvSpPr>
                  <a:spLocks/>
                </p:cNvSpPr>
                <p:nvPr/>
              </p:nvSpPr>
              <p:spPr bwMode="auto">
                <a:xfrm>
                  <a:off x="3339" y="1887"/>
                  <a:ext cx="50" cy="20"/>
                </a:xfrm>
                <a:custGeom>
                  <a:avLst/>
                  <a:gdLst>
                    <a:gd name="T0" fmla="*/ 0 w 179"/>
                    <a:gd name="T1" fmla="*/ 0 h 70"/>
                    <a:gd name="T2" fmla="*/ 1 w 179"/>
                    <a:gd name="T3" fmla="*/ 1 h 70"/>
                    <a:gd name="T4" fmla="*/ 3 w 179"/>
                    <a:gd name="T5" fmla="*/ 2 h 70"/>
                    <a:gd name="T6" fmla="*/ 4 w 179"/>
                    <a:gd name="T7" fmla="*/ 1 h 70"/>
                    <a:gd name="T8" fmla="*/ 0 w 179"/>
                    <a:gd name="T9" fmla="*/ 0 h 70"/>
                    <a:gd name="T10" fmla="*/ 0 60000 65536"/>
                    <a:gd name="T11" fmla="*/ 0 60000 65536"/>
                    <a:gd name="T12" fmla="*/ 0 60000 65536"/>
                    <a:gd name="T13" fmla="*/ 0 60000 65536"/>
                    <a:gd name="T14" fmla="*/ 0 60000 65536"/>
                    <a:gd name="T15" fmla="*/ 0 w 179"/>
                    <a:gd name="T16" fmla="*/ 0 h 70"/>
                    <a:gd name="T17" fmla="*/ 179 w 179"/>
                    <a:gd name="T18" fmla="*/ 70 h 70"/>
                  </a:gdLst>
                  <a:ahLst/>
                  <a:cxnLst>
                    <a:cxn ang="T10">
                      <a:pos x="T0" y="T1"/>
                    </a:cxn>
                    <a:cxn ang="T11">
                      <a:pos x="T2" y="T3"/>
                    </a:cxn>
                    <a:cxn ang="T12">
                      <a:pos x="T4" y="T5"/>
                    </a:cxn>
                    <a:cxn ang="T13">
                      <a:pos x="T6" y="T7"/>
                    </a:cxn>
                    <a:cxn ang="T14">
                      <a:pos x="T8" y="T9"/>
                    </a:cxn>
                  </a:cxnLst>
                  <a:rect l="T15" t="T16" r="T17" b="T18"/>
                  <a:pathLst>
                    <a:path w="179" h="70">
                      <a:moveTo>
                        <a:pt x="0" y="0"/>
                      </a:moveTo>
                      <a:lnTo>
                        <a:pt x="31" y="47"/>
                      </a:lnTo>
                      <a:lnTo>
                        <a:pt x="112" y="70"/>
                      </a:lnTo>
                      <a:lnTo>
                        <a:pt x="179" y="55"/>
                      </a:lnTo>
                      <a:lnTo>
                        <a:pt x="0" y="0"/>
                      </a:lnTo>
                      <a:close/>
                    </a:path>
                  </a:pathLst>
                </a:custGeom>
                <a:grpFill/>
                <a:ln w="6350">
                  <a:solidFill>
                    <a:schemeClr val="tx1">
                      <a:lumMod val="50000"/>
                      <a:lumOff val="50000"/>
                    </a:schemeClr>
                  </a:solidFill>
                  <a:round/>
                  <a:headEnd/>
                  <a:tailEnd/>
                </a:ln>
              </p:spPr>
              <p:txBody>
                <a:bodyPr/>
                <a:lstStyle/>
                <a:p>
                  <a:pPr defTabSz="914087">
                    <a:defRPr/>
                  </a:pPr>
                  <a:endParaRPr lang="en-US" sz="1200" kern="0">
                    <a:latin typeface="Arial" pitchFamily="34" charset="0"/>
                    <a:ea typeface="微软雅黑" pitchFamily="34" charset="-122"/>
                    <a:cs typeface="Arial" pitchFamily="34" charset="0"/>
                  </a:endParaRPr>
                </a:p>
              </p:txBody>
            </p:sp>
            <p:sp>
              <p:nvSpPr>
                <p:cNvPr id="205" name="Freeform 409">
                  <a:extLst>
                    <a:ext uri="{FF2B5EF4-FFF2-40B4-BE49-F238E27FC236}">
                      <a16:creationId xmlns:a16="http://schemas.microsoft.com/office/drawing/2014/main" id="{F3258CBF-8FB2-4848-B083-19C81081A21E}"/>
                    </a:ext>
                  </a:extLst>
                </p:cNvPr>
                <p:cNvSpPr>
                  <a:spLocks/>
                </p:cNvSpPr>
                <p:nvPr/>
              </p:nvSpPr>
              <p:spPr bwMode="auto">
                <a:xfrm>
                  <a:off x="1649" y="2499"/>
                  <a:ext cx="133" cy="112"/>
                </a:xfrm>
                <a:custGeom>
                  <a:avLst/>
                  <a:gdLst>
                    <a:gd name="T0" fmla="*/ 0 w 469"/>
                    <a:gd name="T1" fmla="*/ 1 h 392"/>
                    <a:gd name="T2" fmla="*/ 0 w 469"/>
                    <a:gd name="T3" fmla="*/ 2 h 392"/>
                    <a:gd name="T4" fmla="*/ 3 w 469"/>
                    <a:gd name="T5" fmla="*/ 3 h 392"/>
                    <a:gd name="T6" fmla="*/ 2 w 469"/>
                    <a:gd name="T7" fmla="*/ 5 h 392"/>
                    <a:gd name="T8" fmla="*/ 2 w 469"/>
                    <a:gd name="T9" fmla="*/ 8 h 392"/>
                    <a:gd name="T10" fmla="*/ 3 w 469"/>
                    <a:gd name="T11" fmla="*/ 9 h 392"/>
                    <a:gd name="T12" fmla="*/ 6 w 469"/>
                    <a:gd name="T13" fmla="*/ 8 h 392"/>
                    <a:gd name="T14" fmla="*/ 8 w 469"/>
                    <a:gd name="T15" fmla="*/ 6 h 392"/>
                    <a:gd name="T16" fmla="*/ 8 w 469"/>
                    <a:gd name="T17" fmla="*/ 5 h 392"/>
                    <a:gd name="T18" fmla="*/ 9 w 469"/>
                    <a:gd name="T19" fmla="*/ 3 h 392"/>
                    <a:gd name="T20" fmla="*/ 11 w 469"/>
                    <a:gd name="T21" fmla="*/ 2 h 392"/>
                    <a:gd name="T22" fmla="*/ 11 w 469"/>
                    <a:gd name="T23" fmla="*/ 1 h 392"/>
                    <a:gd name="T24" fmla="*/ 9 w 469"/>
                    <a:gd name="T25" fmla="*/ 1 h 392"/>
                    <a:gd name="T26" fmla="*/ 9 w 469"/>
                    <a:gd name="T27" fmla="*/ 1 h 392"/>
                    <a:gd name="T28" fmla="*/ 6 w 469"/>
                    <a:gd name="T29" fmla="*/ 0 h 392"/>
                    <a:gd name="T30" fmla="*/ 1 w 469"/>
                    <a:gd name="T31" fmla="*/ 0 h 392"/>
                    <a:gd name="T32" fmla="*/ 0 w 469"/>
                    <a:gd name="T33" fmla="*/ 1 h 39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469"/>
                    <a:gd name="T52" fmla="*/ 0 h 392"/>
                    <a:gd name="T53" fmla="*/ 469 w 469"/>
                    <a:gd name="T54" fmla="*/ 392 h 39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469" h="392">
                      <a:moveTo>
                        <a:pt x="0" y="33"/>
                      </a:moveTo>
                      <a:lnTo>
                        <a:pt x="13" y="97"/>
                      </a:lnTo>
                      <a:lnTo>
                        <a:pt x="112" y="106"/>
                      </a:lnTo>
                      <a:lnTo>
                        <a:pt x="70" y="209"/>
                      </a:lnTo>
                      <a:lnTo>
                        <a:pt x="70" y="335"/>
                      </a:lnTo>
                      <a:lnTo>
                        <a:pt x="138" y="392"/>
                      </a:lnTo>
                      <a:lnTo>
                        <a:pt x="275" y="355"/>
                      </a:lnTo>
                      <a:lnTo>
                        <a:pt x="354" y="261"/>
                      </a:lnTo>
                      <a:lnTo>
                        <a:pt x="338" y="223"/>
                      </a:lnTo>
                      <a:lnTo>
                        <a:pt x="379" y="152"/>
                      </a:lnTo>
                      <a:lnTo>
                        <a:pt x="468" y="98"/>
                      </a:lnTo>
                      <a:lnTo>
                        <a:pt x="469" y="67"/>
                      </a:lnTo>
                      <a:lnTo>
                        <a:pt x="412" y="60"/>
                      </a:lnTo>
                      <a:lnTo>
                        <a:pt x="400" y="55"/>
                      </a:lnTo>
                      <a:lnTo>
                        <a:pt x="279" y="13"/>
                      </a:lnTo>
                      <a:lnTo>
                        <a:pt x="39" y="0"/>
                      </a:lnTo>
                      <a:lnTo>
                        <a:pt x="0" y="33"/>
                      </a:lnTo>
                      <a:close/>
                    </a:path>
                  </a:pathLst>
                </a:custGeom>
                <a:grpFill/>
                <a:ln w="6350">
                  <a:solidFill>
                    <a:schemeClr val="tx1">
                      <a:lumMod val="50000"/>
                      <a:lumOff val="50000"/>
                    </a:schemeClr>
                  </a:solidFill>
                  <a:round/>
                  <a:headEnd/>
                  <a:tailEnd/>
                </a:ln>
              </p:spPr>
              <p:txBody>
                <a:bodyPr/>
                <a:lstStyle/>
                <a:p>
                  <a:pPr defTabSz="914087">
                    <a:defRPr/>
                  </a:pPr>
                  <a:endParaRPr lang="en-US" sz="1200" kern="0">
                    <a:latin typeface="Arial" pitchFamily="34" charset="0"/>
                    <a:ea typeface="微软雅黑" pitchFamily="34" charset="-122"/>
                    <a:cs typeface="Arial" pitchFamily="34" charset="0"/>
                  </a:endParaRPr>
                </a:p>
              </p:txBody>
            </p:sp>
            <p:sp>
              <p:nvSpPr>
                <p:cNvPr id="206" name="Freeform 410">
                  <a:extLst>
                    <a:ext uri="{FF2B5EF4-FFF2-40B4-BE49-F238E27FC236}">
                      <a16:creationId xmlns:a16="http://schemas.microsoft.com/office/drawing/2014/main" id="{9AA47C70-F920-9643-9DE6-DA2DA7BA17B7}"/>
                    </a:ext>
                  </a:extLst>
                </p:cNvPr>
                <p:cNvSpPr>
                  <a:spLocks/>
                </p:cNvSpPr>
                <p:nvPr/>
              </p:nvSpPr>
              <p:spPr bwMode="auto">
                <a:xfrm>
                  <a:off x="1864" y="1765"/>
                  <a:ext cx="115" cy="95"/>
                </a:xfrm>
                <a:custGeom>
                  <a:avLst/>
                  <a:gdLst>
                    <a:gd name="T0" fmla="*/ 0 w 404"/>
                    <a:gd name="T1" fmla="*/ 1 h 334"/>
                    <a:gd name="T2" fmla="*/ 0 w 404"/>
                    <a:gd name="T3" fmla="*/ 2 h 334"/>
                    <a:gd name="T4" fmla="*/ 1 w 404"/>
                    <a:gd name="T5" fmla="*/ 2 h 334"/>
                    <a:gd name="T6" fmla="*/ 1 w 404"/>
                    <a:gd name="T7" fmla="*/ 2 h 334"/>
                    <a:gd name="T8" fmla="*/ 1 w 404"/>
                    <a:gd name="T9" fmla="*/ 3 h 334"/>
                    <a:gd name="T10" fmla="*/ 0 w 404"/>
                    <a:gd name="T11" fmla="*/ 3 h 334"/>
                    <a:gd name="T12" fmla="*/ 2 w 404"/>
                    <a:gd name="T13" fmla="*/ 3 h 334"/>
                    <a:gd name="T14" fmla="*/ 1 w 404"/>
                    <a:gd name="T15" fmla="*/ 4 h 334"/>
                    <a:gd name="T16" fmla="*/ 2 w 404"/>
                    <a:gd name="T17" fmla="*/ 4 h 334"/>
                    <a:gd name="T18" fmla="*/ 3 w 404"/>
                    <a:gd name="T19" fmla="*/ 4 h 334"/>
                    <a:gd name="T20" fmla="*/ 3 w 404"/>
                    <a:gd name="T21" fmla="*/ 3 h 334"/>
                    <a:gd name="T22" fmla="*/ 4 w 404"/>
                    <a:gd name="T23" fmla="*/ 3 h 334"/>
                    <a:gd name="T24" fmla="*/ 4 w 404"/>
                    <a:gd name="T25" fmla="*/ 4 h 334"/>
                    <a:gd name="T26" fmla="*/ 5 w 404"/>
                    <a:gd name="T27" fmla="*/ 3 h 334"/>
                    <a:gd name="T28" fmla="*/ 5 w 404"/>
                    <a:gd name="T29" fmla="*/ 4 h 334"/>
                    <a:gd name="T30" fmla="*/ 6 w 404"/>
                    <a:gd name="T31" fmla="*/ 4 h 334"/>
                    <a:gd name="T32" fmla="*/ 3 w 404"/>
                    <a:gd name="T33" fmla="*/ 5 h 334"/>
                    <a:gd name="T34" fmla="*/ 3 w 404"/>
                    <a:gd name="T35" fmla="*/ 5 h 334"/>
                    <a:gd name="T36" fmla="*/ 5 w 404"/>
                    <a:gd name="T37" fmla="*/ 5 h 334"/>
                    <a:gd name="T38" fmla="*/ 4 w 404"/>
                    <a:gd name="T39" fmla="*/ 5 h 334"/>
                    <a:gd name="T40" fmla="*/ 5 w 404"/>
                    <a:gd name="T41" fmla="*/ 6 h 334"/>
                    <a:gd name="T42" fmla="*/ 3 w 404"/>
                    <a:gd name="T43" fmla="*/ 6 h 334"/>
                    <a:gd name="T44" fmla="*/ 5 w 404"/>
                    <a:gd name="T45" fmla="*/ 8 h 334"/>
                    <a:gd name="T46" fmla="*/ 7 w 404"/>
                    <a:gd name="T47" fmla="*/ 4 h 334"/>
                    <a:gd name="T48" fmla="*/ 9 w 404"/>
                    <a:gd name="T49" fmla="*/ 3 h 334"/>
                    <a:gd name="T50" fmla="*/ 7 w 404"/>
                    <a:gd name="T51" fmla="*/ 2 h 334"/>
                    <a:gd name="T52" fmla="*/ 7 w 404"/>
                    <a:gd name="T53" fmla="*/ 1 h 334"/>
                    <a:gd name="T54" fmla="*/ 6 w 404"/>
                    <a:gd name="T55" fmla="*/ 2 h 334"/>
                    <a:gd name="T56" fmla="*/ 6 w 404"/>
                    <a:gd name="T57" fmla="*/ 1 h 334"/>
                    <a:gd name="T58" fmla="*/ 5 w 404"/>
                    <a:gd name="T59" fmla="*/ 0 h 334"/>
                    <a:gd name="T60" fmla="*/ 4 w 404"/>
                    <a:gd name="T61" fmla="*/ 1 h 334"/>
                    <a:gd name="T62" fmla="*/ 5 w 404"/>
                    <a:gd name="T63" fmla="*/ 3 h 334"/>
                    <a:gd name="T64" fmla="*/ 3 w 404"/>
                    <a:gd name="T65" fmla="*/ 1 h 334"/>
                    <a:gd name="T66" fmla="*/ 3 w 404"/>
                    <a:gd name="T67" fmla="*/ 1 h 334"/>
                    <a:gd name="T68" fmla="*/ 3 w 404"/>
                    <a:gd name="T69" fmla="*/ 2 h 334"/>
                    <a:gd name="T70" fmla="*/ 1 w 404"/>
                    <a:gd name="T71" fmla="*/ 1 h 334"/>
                    <a:gd name="T72" fmla="*/ 3 w 404"/>
                    <a:gd name="T73" fmla="*/ 1 h 334"/>
                    <a:gd name="T74" fmla="*/ 0 w 404"/>
                    <a:gd name="T75" fmla="*/ 1 h 334"/>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404"/>
                    <a:gd name="T115" fmla="*/ 0 h 334"/>
                    <a:gd name="T116" fmla="*/ 404 w 404"/>
                    <a:gd name="T117" fmla="*/ 334 h 334"/>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404" h="334">
                      <a:moveTo>
                        <a:pt x="0" y="41"/>
                      </a:moveTo>
                      <a:lnTo>
                        <a:pt x="2" y="81"/>
                      </a:lnTo>
                      <a:lnTo>
                        <a:pt x="43" y="81"/>
                      </a:lnTo>
                      <a:lnTo>
                        <a:pt x="30" y="100"/>
                      </a:lnTo>
                      <a:lnTo>
                        <a:pt x="64" y="115"/>
                      </a:lnTo>
                      <a:lnTo>
                        <a:pt x="19" y="112"/>
                      </a:lnTo>
                      <a:lnTo>
                        <a:pt x="94" y="147"/>
                      </a:lnTo>
                      <a:lnTo>
                        <a:pt x="66" y="160"/>
                      </a:lnTo>
                      <a:lnTo>
                        <a:pt x="86" y="187"/>
                      </a:lnTo>
                      <a:lnTo>
                        <a:pt x="151" y="170"/>
                      </a:lnTo>
                      <a:lnTo>
                        <a:pt x="150" y="135"/>
                      </a:lnTo>
                      <a:lnTo>
                        <a:pt x="176" y="123"/>
                      </a:lnTo>
                      <a:lnTo>
                        <a:pt x="182" y="162"/>
                      </a:lnTo>
                      <a:lnTo>
                        <a:pt x="224" y="135"/>
                      </a:lnTo>
                      <a:lnTo>
                        <a:pt x="215" y="162"/>
                      </a:lnTo>
                      <a:lnTo>
                        <a:pt x="250" y="164"/>
                      </a:lnTo>
                      <a:lnTo>
                        <a:pt x="113" y="203"/>
                      </a:lnTo>
                      <a:lnTo>
                        <a:pt x="118" y="230"/>
                      </a:lnTo>
                      <a:lnTo>
                        <a:pt x="235" y="211"/>
                      </a:lnTo>
                      <a:lnTo>
                        <a:pt x="157" y="237"/>
                      </a:lnTo>
                      <a:lnTo>
                        <a:pt x="201" y="252"/>
                      </a:lnTo>
                      <a:lnTo>
                        <a:pt x="120" y="265"/>
                      </a:lnTo>
                      <a:lnTo>
                        <a:pt x="238" y="334"/>
                      </a:lnTo>
                      <a:lnTo>
                        <a:pt x="314" y="162"/>
                      </a:lnTo>
                      <a:lnTo>
                        <a:pt x="404" y="122"/>
                      </a:lnTo>
                      <a:lnTo>
                        <a:pt x="306" y="92"/>
                      </a:lnTo>
                      <a:lnTo>
                        <a:pt x="291" y="47"/>
                      </a:lnTo>
                      <a:lnTo>
                        <a:pt x="261" y="73"/>
                      </a:lnTo>
                      <a:lnTo>
                        <a:pt x="276" y="34"/>
                      </a:lnTo>
                      <a:lnTo>
                        <a:pt x="208" y="0"/>
                      </a:lnTo>
                      <a:lnTo>
                        <a:pt x="185" y="34"/>
                      </a:lnTo>
                      <a:lnTo>
                        <a:pt x="216" y="115"/>
                      </a:lnTo>
                      <a:lnTo>
                        <a:pt x="143" y="30"/>
                      </a:lnTo>
                      <a:lnTo>
                        <a:pt x="118" y="47"/>
                      </a:lnTo>
                      <a:lnTo>
                        <a:pt x="134" y="89"/>
                      </a:lnTo>
                      <a:lnTo>
                        <a:pt x="62" y="51"/>
                      </a:lnTo>
                      <a:lnTo>
                        <a:pt x="113" y="27"/>
                      </a:lnTo>
                      <a:lnTo>
                        <a:pt x="0" y="41"/>
                      </a:lnTo>
                      <a:close/>
                    </a:path>
                  </a:pathLst>
                </a:custGeom>
                <a:grpFill/>
                <a:ln w="6350">
                  <a:solidFill>
                    <a:schemeClr val="tx1">
                      <a:lumMod val="50000"/>
                      <a:lumOff val="50000"/>
                    </a:schemeClr>
                  </a:solidFill>
                  <a:round/>
                  <a:headEnd/>
                  <a:tailEnd/>
                </a:ln>
              </p:spPr>
              <p:txBody>
                <a:bodyPr/>
                <a:lstStyle/>
                <a:p>
                  <a:pPr defTabSz="914087">
                    <a:defRPr/>
                  </a:pPr>
                  <a:endParaRPr lang="en-US" sz="1200" kern="0">
                    <a:latin typeface="Arial" pitchFamily="34" charset="0"/>
                    <a:ea typeface="微软雅黑" pitchFamily="34" charset="-122"/>
                    <a:cs typeface="Arial" pitchFamily="34" charset="0"/>
                  </a:endParaRPr>
                </a:p>
              </p:txBody>
            </p:sp>
            <p:sp>
              <p:nvSpPr>
                <p:cNvPr id="207" name="Freeform 411">
                  <a:extLst>
                    <a:ext uri="{FF2B5EF4-FFF2-40B4-BE49-F238E27FC236}">
                      <a16:creationId xmlns:a16="http://schemas.microsoft.com/office/drawing/2014/main" id="{CDF65FFD-B453-D44D-97F0-8DB6A86DA7F2}"/>
                    </a:ext>
                  </a:extLst>
                </p:cNvPr>
                <p:cNvSpPr>
                  <a:spLocks/>
                </p:cNvSpPr>
                <p:nvPr/>
              </p:nvSpPr>
              <p:spPr bwMode="auto">
                <a:xfrm>
                  <a:off x="1938" y="1752"/>
                  <a:ext cx="104" cy="40"/>
                </a:xfrm>
                <a:custGeom>
                  <a:avLst/>
                  <a:gdLst>
                    <a:gd name="T0" fmla="*/ 0 w 365"/>
                    <a:gd name="T1" fmla="*/ 1 h 141"/>
                    <a:gd name="T2" fmla="*/ 1 w 365"/>
                    <a:gd name="T3" fmla="*/ 1 h 141"/>
                    <a:gd name="T4" fmla="*/ 0 w 365"/>
                    <a:gd name="T5" fmla="*/ 1 h 141"/>
                    <a:gd name="T6" fmla="*/ 1 w 365"/>
                    <a:gd name="T7" fmla="*/ 2 h 141"/>
                    <a:gd name="T8" fmla="*/ 4 w 365"/>
                    <a:gd name="T9" fmla="*/ 2 h 141"/>
                    <a:gd name="T10" fmla="*/ 2 w 365"/>
                    <a:gd name="T11" fmla="*/ 2 h 141"/>
                    <a:gd name="T12" fmla="*/ 5 w 365"/>
                    <a:gd name="T13" fmla="*/ 3 h 141"/>
                    <a:gd name="T14" fmla="*/ 7 w 365"/>
                    <a:gd name="T15" fmla="*/ 3 h 141"/>
                    <a:gd name="T16" fmla="*/ 9 w 365"/>
                    <a:gd name="T17" fmla="*/ 1 h 141"/>
                    <a:gd name="T18" fmla="*/ 8 w 365"/>
                    <a:gd name="T19" fmla="*/ 1 h 141"/>
                    <a:gd name="T20" fmla="*/ 6 w 365"/>
                    <a:gd name="T21" fmla="*/ 1 h 141"/>
                    <a:gd name="T22" fmla="*/ 7 w 365"/>
                    <a:gd name="T23" fmla="*/ 0 h 141"/>
                    <a:gd name="T24" fmla="*/ 5 w 365"/>
                    <a:gd name="T25" fmla="*/ 1 h 141"/>
                    <a:gd name="T26" fmla="*/ 5 w 365"/>
                    <a:gd name="T27" fmla="*/ 0 h 141"/>
                    <a:gd name="T28" fmla="*/ 4 w 365"/>
                    <a:gd name="T29" fmla="*/ 1 h 141"/>
                    <a:gd name="T30" fmla="*/ 2 w 365"/>
                    <a:gd name="T31" fmla="*/ 0 h 141"/>
                    <a:gd name="T32" fmla="*/ 2 w 365"/>
                    <a:gd name="T33" fmla="*/ 1 h 141"/>
                    <a:gd name="T34" fmla="*/ 1 w 365"/>
                    <a:gd name="T35" fmla="*/ 0 h 141"/>
                    <a:gd name="T36" fmla="*/ 2 w 365"/>
                    <a:gd name="T37" fmla="*/ 1 h 141"/>
                    <a:gd name="T38" fmla="*/ 0 w 365"/>
                    <a:gd name="T39" fmla="*/ 1 h 141"/>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365"/>
                    <a:gd name="T61" fmla="*/ 0 h 141"/>
                    <a:gd name="T62" fmla="*/ 365 w 365"/>
                    <a:gd name="T63" fmla="*/ 141 h 141"/>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365" h="141">
                      <a:moveTo>
                        <a:pt x="0" y="38"/>
                      </a:moveTo>
                      <a:lnTo>
                        <a:pt x="53" y="49"/>
                      </a:lnTo>
                      <a:lnTo>
                        <a:pt x="19" y="66"/>
                      </a:lnTo>
                      <a:lnTo>
                        <a:pt x="33" y="76"/>
                      </a:lnTo>
                      <a:lnTo>
                        <a:pt x="168" y="74"/>
                      </a:lnTo>
                      <a:lnTo>
                        <a:pt x="83" y="96"/>
                      </a:lnTo>
                      <a:lnTo>
                        <a:pt x="219" y="141"/>
                      </a:lnTo>
                      <a:lnTo>
                        <a:pt x="309" y="115"/>
                      </a:lnTo>
                      <a:lnTo>
                        <a:pt x="365" y="66"/>
                      </a:lnTo>
                      <a:lnTo>
                        <a:pt x="351" y="43"/>
                      </a:lnTo>
                      <a:lnTo>
                        <a:pt x="265" y="45"/>
                      </a:lnTo>
                      <a:lnTo>
                        <a:pt x="277" y="19"/>
                      </a:lnTo>
                      <a:lnTo>
                        <a:pt x="209" y="45"/>
                      </a:lnTo>
                      <a:lnTo>
                        <a:pt x="198" y="0"/>
                      </a:lnTo>
                      <a:lnTo>
                        <a:pt x="182" y="57"/>
                      </a:lnTo>
                      <a:lnTo>
                        <a:pt x="83" y="0"/>
                      </a:lnTo>
                      <a:lnTo>
                        <a:pt x="85" y="35"/>
                      </a:lnTo>
                      <a:lnTo>
                        <a:pt x="57" y="19"/>
                      </a:lnTo>
                      <a:lnTo>
                        <a:pt x="69" y="51"/>
                      </a:lnTo>
                      <a:lnTo>
                        <a:pt x="0" y="38"/>
                      </a:lnTo>
                      <a:close/>
                    </a:path>
                  </a:pathLst>
                </a:custGeom>
                <a:grpFill/>
                <a:ln w="6350">
                  <a:solidFill>
                    <a:schemeClr val="tx1">
                      <a:lumMod val="50000"/>
                      <a:lumOff val="50000"/>
                    </a:schemeClr>
                  </a:solidFill>
                  <a:round/>
                  <a:headEnd/>
                  <a:tailEnd/>
                </a:ln>
              </p:spPr>
              <p:txBody>
                <a:bodyPr/>
                <a:lstStyle/>
                <a:p>
                  <a:pPr defTabSz="914087">
                    <a:defRPr/>
                  </a:pPr>
                  <a:endParaRPr lang="en-US" sz="1200" kern="0">
                    <a:latin typeface="Arial" pitchFamily="34" charset="0"/>
                    <a:ea typeface="微软雅黑" pitchFamily="34" charset="-122"/>
                    <a:cs typeface="Arial" pitchFamily="34" charset="0"/>
                  </a:endParaRPr>
                </a:p>
              </p:txBody>
            </p:sp>
            <p:sp>
              <p:nvSpPr>
                <p:cNvPr id="208" name="Freeform 412">
                  <a:extLst>
                    <a:ext uri="{FF2B5EF4-FFF2-40B4-BE49-F238E27FC236}">
                      <a16:creationId xmlns:a16="http://schemas.microsoft.com/office/drawing/2014/main" id="{2AED72CA-9DBD-D34B-918F-DFFBA7CC46C2}"/>
                    </a:ext>
                  </a:extLst>
                </p:cNvPr>
                <p:cNvSpPr>
                  <a:spLocks/>
                </p:cNvSpPr>
                <p:nvPr/>
              </p:nvSpPr>
              <p:spPr bwMode="auto">
                <a:xfrm>
                  <a:off x="1974" y="1817"/>
                  <a:ext cx="44" cy="26"/>
                </a:xfrm>
                <a:custGeom>
                  <a:avLst/>
                  <a:gdLst>
                    <a:gd name="T0" fmla="*/ 0 w 157"/>
                    <a:gd name="T1" fmla="*/ 2 h 92"/>
                    <a:gd name="T2" fmla="*/ 0 w 157"/>
                    <a:gd name="T3" fmla="*/ 1 h 92"/>
                    <a:gd name="T4" fmla="*/ 2 w 157"/>
                    <a:gd name="T5" fmla="*/ 0 h 92"/>
                    <a:gd name="T6" fmla="*/ 2 w 157"/>
                    <a:gd name="T7" fmla="*/ 1 h 92"/>
                    <a:gd name="T8" fmla="*/ 3 w 157"/>
                    <a:gd name="T9" fmla="*/ 1 h 92"/>
                    <a:gd name="T10" fmla="*/ 1 w 157"/>
                    <a:gd name="T11" fmla="*/ 2 h 92"/>
                    <a:gd name="T12" fmla="*/ 2 w 157"/>
                    <a:gd name="T13" fmla="*/ 1 h 92"/>
                    <a:gd name="T14" fmla="*/ 0 w 157"/>
                    <a:gd name="T15" fmla="*/ 2 h 92"/>
                    <a:gd name="T16" fmla="*/ 0 60000 65536"/>
                    <a:gd name="T17" fmla="*/ 0 60000 65536"/>
                    <a:gd name="T18" fmla="*/ 0 60000 65536"/>
                    <a:gd name="T19" fmla="*/ 0 60000 65536"/>
                    <a:gd name="T20" fmla="*/ 0 60000 65536"/>
                    <a:gd name="T21" fmla="*/ 0 60000 65536"/>
                    <a:gd name="T22" fmla="*/ 0 60000 65536"/>
                    <a:gd name="T23" fmla="*/ 0 60000 65536"/>
                    <a:gd name="T24" fmla="*/ 0 w 157"/>
                    <a:gd name="T25" fmla="*/ 0 h 92"/>
                    <a:gd name="T26" fmla="*/ 157 w 157"/>
                    <a:gd name="T27" fmla="*/ 92 h 9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57" h="92">
                      <a:moveTo>
                        <a:pt x="0" y="73"/>
                      </a:moveTo>
                      <a:lnTo>
                        <a:pt x="14" y="26"/>
                      </a:lnTo>
                      <a:lnTo>
                        <a:pt x="78" y="0"/>
                      </a:lnTo>
                      <a:lnTo>
                        <a:pt x="88" y="26"/>
                      </a:lnTo>
                      <a:lnTo>
                        <a:pt x="157" y="48"/>
                      </a:lnTo>
                      <a:lnTo>
                        <a:pt x="62" y="92"/>
                      </a:lnTo>
                      <a:lnTo>
                        <a:pt x="78" y="68"/>
                      </a:lnTo>
                      <a:lnTo>
                        <a:pt x="0" y="73"/>
                      </a:lnTo>
                      <a:close/>
                    </a:path>
                  </a:pathLst>
                </a:custGeom>
                <a:grpFill/>
                <a:ln w="6350">
                  <a:solidFill>
                    <a:schemeClr val="tx1">
                      <a:lumMod val="50000"/>
                      <a:lumOff val="50000"/>
                    </a:schemeClr>
                  </a:solidFill>
                  <a:round/>
                  <a:headEnd/>
                  <a:tailEnd/>
                </a:ln>
              </p:spPr>
              <p:txBody>
                <a:bodyPr/>
                <a:lstStyle/>
                <a:p>
                  <a:pPr defTabSz="914087">
                    <a:defRPr/>
                  </a:pPr>
                  <a:endParaRPr lang="en-US" sz="1200" kern="0">
                    <a:latin typeface="Arial" pitchFamily="34" charset="0"/>
                    <a:ea typeface="微软雅黑" pitchFamily="34" charset="-122"/>
                    <a:cs typeface="Arial" pitchFamily="34" charset="0"/>
                  </a:endParaRPr>
                </a:p>
              </p:txBody>
            </p:sp>
            <p:sp>
              <p:nvSpPr>
                <p:cNvPr id="209" name="Freeform 413">
                  <a:extLst>
                    <a:ext uri="{FF2B5EF4-FFF2-40B4-BE49-F238E27FC236}">
                      <a16:creationId xmlns:a16="http://schemas.microsoft.com/office/drawing/2014/main" id="{DA0CC2EF-46ED-174F-88DB-E4867C77986F}"/>
                    </a:ext>
                  </a:extLst>
                </p:cNvPr>
                <p:cNvSpPr>
                  <a:spLocks/>
                </p:cNvSpPr>
                <p:nvPr/>
              </p:nvSpPr>
              <p:spPr bwMode="auto">
                <a:xfrm>
                  <a:off x="1869" y="2041"/>
                  <a:ext cx="140" cy="266"/>
                </a:xfrm>
                <a:custGeom>
                  <a:avLst/>
                  <a:gdLst>
                    <a:gd name="T0" fmla="*/ 0 w 492"/>
                    <a:gd name="T1" fmla="*/ 16 h 935"/>
                    <a:gd name="T2" fmla="*/ 0 w 492"/>
                    <a:gd name="T3" fmla="*/ 18 h 935"/>
                    <a:gd name="T4" fmla="*/ 1 w 492"/>
                    <a:gd name="T5" fmla="*/ 20 h 935"/>
                    <a:gd name="T6" fmla="*/ 1 w 492"/>
                    <a:gd name="T7" fmla="*/ 22 h 935"/>
                    <a:gd name="T8" fmla="*/ 4 w 492"/>
                    <a:gd name="T9" fmla="*/ 20 h 935"/>
                    <a:gd name="T10" fmla="*/ 5 w 492"/>
                    <a:gd name="T11" fmla="*/ 17 h 935"/>
                    <a:gd name="T12" fmla="*/ 4 w 492"/>
                    <a:gd name="T13" fmla="*/ 17 h 935"/>
                    <a:gd name="T14" fmla="*/ 6 w 492"/>
                    <a:gd name="T15" fmla="*/ 16 h 935"/>
                    <a:gd name="T16" fmla="*/ 4 w 492"/>
                    <a:gd name="T17" fmla="*/ 16 h 935"/>
                    <a:gd name="T18" fmla="*/ 6 w 492"/>
                    <a:gd name="T19" fmla="*/ 16 h 935"/>
                    <a:gd name="T20" fmla="*/ 7 w 492"/>
                    <a:gd name="T21" fmla="*/ 15 h 935"/>
                    <a:gd name="T22" fmla="*/ 5 w 492"/>
                    <a:gd name="T23" fmla="*/ 14 h 935"/>
                    <a:gd name="T24" fmla="*/ 4 w 492"/>
                    <a:gd name="T25" fmla="*/ 15 h 935"/>
                    <a:gd name="T26" fmla="*/ 5 w 492"/>
                    <a:gd name="T27" fmla="*/ 14 h 935"/>
                    <a:gd name="T28" fmla="*/ 5 w 492"/>
                    <a:gd name="T29" fmla="*/ 11 h 935"/>
                    <a:gd name="T30" fmla="*/ 9 w 492"/>
                    <a:gd name="T31" fmla="*/ 8 h 935"/>
                    <a:gd name="T32" fmla="*/ 9 w 492"/>
                    <a:gd name="T33" fmla="*/ 7 h 935"/>
                    <a:gd name="T34" fmla="*/ 9 w 492"/>
                    <a:gd name="T35" fmla="*/ 6 h 935"/>
                    <a:gd name="T36" fmla="*/ 11 w 492"/>
                    <a:gd name="T37" fmla="*/ 5 h 935"/>
                    <a:gd name="T38" fmla="*/ 11 w 492"/>
                    <a:gd name="T39" fmla="*/ 2 h 935"/>
                    <a:gd name="T40" fmla="*/ 8 w 492"/>
                    <a:gd name="T41" fmla="*/ 0 h 935"/>
                    <a:gd name="T42" fmla="*/ 8 w 492"/>
                    <a:gd name="T43" fmla="*/ 0 h 935"/>
                    <a:gd name="T44" fmla="*/ 8 w 492"/>
                    <a:gd name="T45" fmla="*/ 1 h 935"/>
                    <a:gd name="T46" fmla="*/ 6 w 492"/>
                    <a:gd name="T47" fmla="*/ 1 h 935"/>
                    <a:gd name="T48" fmla="*/ 6 w 492"/>
                    <a:gd name="T49" fmla="*/ 2 h 935"/>
                    <a:gd name="T50" fmla="*/ 5 w 492"/>
                    <a:gd name="T51" fmla="*/ 2 h 935"/>
                    <a:gd name="T52" fmla="*/ 5 w 492"/>
                    <a:gd name="T53" fmla="*/ 3 h 935"/>
                    <a:gd name="T54" fmla="*/ 3 w 492"/>
                    <a:gd name="T55" fmla="*/ 5 h 935"/>
                    <a:gd name="T56" fmla="*/ 2 w 492"/>
                    <a:gd name="T57" fmla="*/ 7 h 935"/>
                    <a:gd name="T58" fmla="*/ 3 w 492"/>
                    <a:gd name="T59" fmla="*/ 9 h 935"/>
                    <a:gd name="T60" fmla="*/ 1 w 492"/>
                    <a:gd name="T61" fmla="*/ 9 h 935"/>
                    <a:gd name="T62" fmla="*/ 1 w 492"/>
                    <a:gd name="T63" fmla="*/ 12 h 935"/>
                    <a:gd name="T64" fmla="*/ 1 w 492"/>
                    <a:gd name="T65" fmla="*/ 13 h 935"/>
                    <a:gd name="T66" fmla="*/ 1 w 492"/>
                    <a:gd name="T67" fmla="*/ 13 h 935"/>
                    <a:gd name="T68" fmla="*/ 1 w 492"/>
                    <a:gd name="T69" fmla="*/ 15 h 935"/>
                    <a:gd name="T70" fmla="*/ 0 w 492"/>
                    <a:gd name="T71" fmla="*/ 16 h 935"/>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92"/>
                    <a:gd name="T109" fmla="*/ 0 h 935"/>
                    <a:gd name="T110" fmla="*/ 492 w 492"/>
                    <a:gd name="T111" fmla="*/ 935 h 935"/>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92" h="935">
                      <a:moveTo>
                        <a:pt x="0" y="704"/>
                      </a:moveTo>
                      <a:lnTo>
                        <a:pt x="19" y="810"/>
                      </a:lnTo>
                      <a:lnTo>
                        <a:pt x="63" y="862"/>
                      </a:lnTo>
                      <a:lnTo>
                        <a:pt x="59" y="935"/>
                      </a:lnTo>
                      <a:lnTo>
                        <a:pt x="179" y="885"/>
                      </a:lnTo>
                      <a:lnTo>
                        <a:pt x="209" y="739"/>
                      </a:lnTo>
                      <a:lnTo>
                        <a:pt x="187" y="732"/>
                      </a:lnTo>
                      <a:lnTo>
                        <a:pt x="275" y="686"/>
                      </a:lnTo>
                      <a:lnTo>
                        <a:pt x="191" y="675"/>
                      </a:lnTo>
                      <a:lnTo>
                        <a:pt x="253" y="686"/>
                      </a:lnTo>
                      <a:lnTo>
                        <a:pt x="290" y="648"/>
                      </a:lnTo>
                      <a:lnTo>
                        <a:pt x="237" y="599"/>
                      </a:lnTo>
                      <a:lnTo>
                        <a:pt x="189" y="633"/>
                      </a:lnTo>
                      <a:lnTo>
                        <a:pt x="227" y="604"/>
                      </a:lnTo>
                      <a:lnTo>
                        <a:pt x="228" y="470"/>
                      </a:lnTo>
                      <a:lnTo>
                        <a:pt x="395" y="341"/>
                      </a:lnTo>
                      <a:lnTo>
                        <a:pt x="383" y="314"/>
                      </a:lnTo>
                      <a:lnTo>
                        <a:pt x="410" y="249"/>
                      </a:lnTo>
                      <a:lnTo>
                        <a:pt x="492" y="230"/>
                      </a:lnTo>
                      <a:lnTo>
                        <a:pt x="470" y="79"/>
                      </a:lnTo>
                      <a:lnTo>
                        <a:pt x="358" y="0"/>
                      </a:lnTo>
                      <a:lnTo>
                        <a:pt x="339" y="0"/>
                      </a:lnTo>
                      <a:lnTo>
                        <a:pt x="338" y="48"/>
                      </a:lnTo>
                      <a:lnTo>
                        <a:pt x="270" y="39"/>
                      </a:lnTo>
                      <a:lnTo>
                        <a:pt x="253" y="79"/>
                      </a:lnTo>
                      <a:lnTo>
                        <a:pt x="208" y="90"/>
                      </a:lnTo>
                      <a:lnTo>
                        <a:pt x="196" y="150"/>
                      </a:lnTo>
                      <a:lnTo>
                        <a:pt x="129" y="222"/>
                      </a:lnTo>
                      <a:lnTo>
                        <a:pt x="97" y="324"/>
                      </a:lnTo>
                      <a:lnTo>
                        <a:pt x="109" y="364"/>
                      </a:lnTo>
                      <a:lnTo>
                        <a:pt x="42" y="394"/>
                      </a:lnTo>
                      <a:lnTo>
                        <a:pt x="35" y="526"/>
                      </a:lnTo>
                      <a:lnTo>
                        <a:pt x="57" y="553"/>
                      </a:lnTo>
                      <a:lnTo>
                        <a:pt x="35" y="578"/>
                      </a:lnTo>
                      <a:lnTo>
                        <a:pt x="46" y="636"/>
                      </a:lnTo>
                      <a:lnTo>
                        <a:pt x="0" y="704"/>
                      </a:lnTo>
                      <a:close/>
                    </a:path>
                  </a:pathLst>
                </a:custGeom>
                <a:grpFill/>
                <a:ln w="6350">
                  <a:solidFill>
                    <a:schemeClr val="tx1">
                      <a:lumMod val="50000"/>
                      <a:lumOff val="50000"/>
                    </a:schemeClr>
                  </a:solidFill>
                  <a:round/>
                  <a:headEnd/>
                  <a:tailEnd/>
                </a:ln>
              </p:spPr>
              <p:txBody>
                <a:bodyPr/>
                <a:lstStyle/>
                <a:p>
                  <a:pPr defTabSz="914087">
                    <a:defRPr/>
                  </a:pPr>
                  <a:endParaRPr lang="en-US" sz="1200" kern="0">
                    <a:latin typeface="Arial" pitchFamily="34" charset="0"/>
                    <a:ea typeface="微软雅黑" pitchFamily="34" charset="-122"/>
                    <a:cs typeface="Arial" pitchFamily="34" charset="0"/>
                  </a:endParaRPr>
                </a:p>
              </p:txBody>
            </p:sp>
            <p:sp>
              <p:nvSpPr>
                <p:cNvPr id="210" name="Freeform 414">
                  <a:extLst>
                    <a:ext uri="{FF2B5EF4-FFF2-40B4-BE49-F238E27FC236}">
                      <a16:creationId xmlns:a16="http://schemas.microsoft.com/office/drawing/2014/main" id="{335BE1BF-B6F9-3549-A343-0120323C00B0}"/>
                    </a:ext>
                  </a:extLst>
                </p:cNvPr>
                <p:cNvSpPr>
                  <a:spLocks/>
                </p:cNvSpPr>
                <p:nvPr/>
              </p:nvSpPr>
              <p:spPr bwMode="auto">
                <a:xfrm>
                  <a:off x="1812" y="2436"/>
                  <a:ext cx="48" cy="28"/>
                </a:xfrm>
                <a:custGeom>
                  <a:avLst/>
                  <a:gdLst>
                    <a:gd name="T0" fmla="*/ 0 w 169"/>
                    <a:gd name="T1" fmla="*/ 1 h 98"/>
                    <a:gd name="T2" fmla="*/ 1 w 169"/>
                    <a:gd name="T3" fmla="*/ 2 h 98"/>
                    <a:gd name="T4" fmla="*/ 2 w 169"/>
                    <a:gd name="T5" fmla="*/ 2 h 98"/>
                    <a:gd name="T6" fmla="*/ 3 w 169"/>
                    <a:gd name="T7" fmla="*/ 2 h 98"/>
                    <a:gd name="T8" fmla="*/ 4 w 169"/>
                    <a:gd name="T9" fmla="*/ 1 h 98"/>
                    <a:gd name="T10" fmla="*/ 3 w 169"/>
                    <a:gd name="T11" fmla="*/ 1 h 98"/>
                    <a:gd name="T12" fmla="*/ 3 w 169"/>
                    <a:gd name="T13" fmla="*/ 0 h 98"/>
                    <a:gd name="T14" fmla="*/ 3 w 169"/>
                    <a:gd name="T15" fmla="*/ 0 h 98"/>
                    <a:gd name="T16" fmla="*/ 1 w 169"/>
                    <a:gd name="T17" fmla="*/ 0 h 98"/>
                    <a:gd name="T18" fmla="*/ 0 w 169"/>
                    <a:gd name="T19" fmla="*/ 1 h 9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69"/>
                    <a:gd name="T31" fmla="*/ 0 h 98"/>
                    <a:gd name="T32" fmla="*/ 169 w 169"/>
                    <a:gd name="T33" fmla="*/ 98 h 9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69" h="98">
                      <a:moveTo>
                        <a:pt x="0" y="66"/>
                      </a:moveTo>
                      <a:lnTo>
                        <a:pt x="39" y="98"/>
                      </a:lnTo>
                      <a:lnTo>
                        <a:pt x="92" y="70"/>
                      </a:lnTo>
                      <a:lnTo>
                        <a:pt x="115" y="96"/>
                      </a:lnTo>
                      <a:lnTo>
                        <a:pt x="169" y="44"/>
                      </a:lnTo>
                      <a:lnTo>
                        <a:pt x="136" y="38"/>
                      </a:lnTo>
                      <a:lnTo>
                        <a:pt x="135" y="16"/>
                      </a:lnTo>
                      <a:lnTo>
                        <a:pt x="128" y="9"/>
                      </a:lnTo>
                      <a:lnTo>
                        <a:pt x="54" y="0"/>
                      </a:lnTo>
                      <a:lnTo>
                        <a:pt x="0" y="66"/>
                      </a:lnTo>
                      <a:close/>
                    </a:path>
                  </a:pathLst>
                </a:custGeom>
                <a:grpFill/>
                <a:ln w="6350">
                  <a:solidFill>
                    <a:schemeClr val="tx1">
                      <a:lumMod val="50000"/>
                      <a:lumOff val="50000"/>
                    </a:schemeClr>
                  </a:solidFill>
                  <a:round/>
                  <a:headEnd/>
                  <a:tailEnd/>
                </a:ln>
              </p:spPr>
              <p:txBody>
                <a:bodyPr/>
                <a:lstStyle/>
                <a:p>
                  <a:pPr defTabSz="914087">
                    <a:defRPr/>
                  </a:pPr>
                  <a:endParaRPr lang="en-US" sz="1200" kern="0">
                    <a:latin typeface="Arial" pitchFamily="34" charset="0"/>
                    <a:ea typeface="微软雅黑" pitchFamily="34" charset="-122"/>
                    <a:cs typeface="Arial" pitchFamily="34" charset="0"/>
                  </a:endParaRPr>
                </a:p>
              </p:txBody>
            </p:sp>
            <p:sp>
              <p:nvSpPr>
                <p:cNvPr id="211" name="Freeform 415">
                  <a:extLst>
                    <a:ext uri="{FF2B5EF4-FFF2-40B4-BE49-F238E27FC236}">
                      <a16:creationId xmlns:a16="http://schemas.microsoft.com/office/drawing/2014/main" id="{DEFC9725-86E6-1340-9DC6-EACAF20EB2EB}"/>
                    </a:ext>
                  </a:extLst>
                </p:cNvPr>
                <p:cNvSpPr>
                  <a:spLocks/>
                </p:cNvSpPr>
                <p:nvPr/>
              </p:nvSpPr>
              <p:spPr bwMode="auto">
                <a:xfrm>
                  <a:off x="2133" y="2595"/>
                  <a:ext cx="78" cy="69"/>
                </a:xfrm>
                <a:custGeom>
                  <a:avLst/>
                  <a:gdLst>
                    <a:gd name="T0" fmla="*/ 0 w 273"/>
                    <a:gd name="T1" fmla="*/ 5 h 244"/>
                    <a:gd name="T2" fmla="*/ 0 w 273"/>
                    <a:gd name="T3" fmla="*/ 5 h 244"/>
                    <a:gd name="T4" fmla="*/ 1 w 273"/>
                    <a:gd name="T5" fmla="*/ 3 h 244"/>
                    <a:gd name="T6" fmla="*/ 1 w 273"/>
                    <a:gd name="T7" fmla="*/ 3 h 244"/>
                    <a:gd name="T8" fmla="*/ 1 w 273"/>
                    <a:gd name="T9" fmla="*/ 1 h 244"/>
                    <a:gd name="T10" fmla="*/ 1 w 273"/>
                    <a:gd name="T11" fmla="*/ 0 h 244"/>
                    <a:gd name="T12" fmla="*/ 6 w 273"/>
                    <a:gd name="T13" fmla="*/ 0 h 244"/>
                    <a:gd name="T14" fmla="*/ 5 w 273"/>
                    <a:gd name="T15" fmla="*/ 1 h 244"/>
                    <a:gd name="T16" fmla="*/ 5 w 273"/>
                    <a:gd name="T17" fmla="*/ 3 h 244"/>
                    <a:gd name="T18" fmla="*/ 3 w 273"/>
                    <a:gd name="T19" fmla="*/ 4 h 244"/>
                    <a:gd name="T20" fmla="*/ 1 w 273"/>
                    <a:gd name="T21" fmla="*/ 6 h 244"/>
                    <a:gd name="T22" fmla="*/ 0 w 273"/>
                    <a:gd name="T23" fmla="*/ 5 h 24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73"/>
                    <a:gd name="T37" fmla="*/ 0 h 244"/>
                    <a:gd name="T38" fmla="*/ 273 w 273"/>
                    <a:gd name="T39" fmla="*/ 244 h 24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73" h="244">
                      <a:moveTo>
                        <a:pt x="0" y="225"/>
                      </a:moveTo>
                      <a:lnTo>
                        <a:pt x="5" y="199"/>
                      </a:lnTo>
                      <a:lnTo>
                        <a:pt x="43" y="147"/>
                      </a:lnTo>
                      <a:lnTo>
                        <a:pt x="22" y="126"/>
                      </a:lnTo>
                      <a:lnTo>
                        <a:pt x="21" y="64"/>
                      </a:lnTo>
                      <a:lnTo>
                        <a:pt x="43" y="12"/>
                      </a:lnTo>
                      <a:lnTo>
                        <a:pt x="273" y="0"/>
                      </a:lnTo>
                      <a:lnTo>
                        <a:pt x="231" y="37"/>
                      </a:lnTo>
                      <a:lnTo>
                        <a:pt x="215" y="135"/>
                      </a:lnTo>
                      <a:lnTo>
                        <a:pt x="122" y="191"/>
                      </a:lnTo>
                      <a:lnTo>
                        <a:pt x="38" y="244"/>
                      </a:lnTo>
                      <a:lnTo>
                        <a:pt x="0" y="225"/>
                      </a:lnTo>
                      <a:close/>
                    </a:path>
                  </a:pathLst>
                </a:custGeom>
                <a:grpFill/>
                <a:ln w="6350">
                  <a:solidFill>
                    <a:schemeClr val="tx1">
                      <a:lumMod val="50000"/>
                      <a:lumOff val="50000"/>
                    </a:schemeClr>
                  </a:solidFill>
                  <a:round/>
                  <a:headEnd/>
                  <a:tailEnd/>
                </a:ln>
              </p:spPr>
              <p:txBody>
                <a:bodyPr/>
                <a:lstStyle/>
                <a:p>
                  <a:pPr defTabSz="914087">
                    <a:defRPr/>
                  </a:pPr>
                  <a:endParaRPr lang="en-US" sz="1200" kern="0">
                    <a:latin typeface="Arial" pitchFamily="34" charset="0"/>
                    <a:ea typeface="微软雅黑" pitchFamily="34" charset="-122"/>
                    <a:cs typeface="Arial" pitchFamily="34" charset="0"/>
                  </a:endParaRPr>
                </a:p>
              </p:txBody>
            </p:sp>
            <p:sp>
              <p:nvSpPr>
                <p:cNvPr id="212" name="Freeform 416">
                  <a:extLst>
                    <a:ext uri="{FF2B5EF4-FFF2-40B4-BE49-F238E27FC236}">
                      <a16:creationId xmlns:a16="http://schemas.microsoft.com/office/drawing/2014/main" id="{CE3F406E-3558-664A-ADF1-65093F375777}"/>
                    </a:ext>
                  </a:extLst>
                </p:cNvPr>
                <p:cNvSpPr>
                  <a:spLocks/>
                </p:cNvSpPr>
                <p:nvPr/>
              </p:nvSpPr>
              <p:spPr bwMode="auto">
                <a:xfrm>
                  <a:off x="2808" y="2820"/>
                  <a:ext cx="87" cy="193"/>
                </a:xfrm>
                <a:custGeom>
                  <a:avLst/>
                  <a:gdLst>
                    <a:gd name="T0" fmla="*/ 0 w 303"/>
                    <a:gd name="T1" fmla="*/ 3 h 678"/>
                    <a:gd name="T2" fmla="*/ 1 w 303"/>
                    <a:gd name="T3" fmla="*/ 1 h 678"/>
                    <a:gd name="T4" fmla="*/ 3 w 303"/>
                    <a:gd name="T5" fmla="*/ 0 h 678"/>
                    <a:gd name="T6" fmla="*/ 3 w 303"/>
                    <a:gd name="T7" fmla="*/ 1 h 678"/>
                    <a:gd name="T8" fmla="*/ 3 w 303"/>
                    <a:gd name="T9" fmla="*/ 3 h 678"/>
                    <a:gd name="T10" fmla="*/ 5 w 303"/>
                    <a:gd name="T11" fmla="*/ 3 h 678"/>
                    <a:gd name="T12" fmla="*/ 6 w 303"/>
                    <a:gd name="T13" fmla="*/ 3 h 678"/>
                    <a:gd name="T14" fmla="*/ 7 w 303"/>
                    <a:gd name="T15" fmla="*/ 5 h 678"/>
                    <a:gd name="T16" fmla="*/ 7 w 303"/>
                    <a:gd name="T17" fmla="*/ 7 h 678"/>
                    <a:gd name="T18" fmla="*/ 5 w 303"/>
                    <a:gd name="T19" fmla="*/ 7 h 678"/>
                    <a:gd name="T20" fmla="*/ 5 w 303"/>
                    <a:gd name="T21" fmla="*/ 7 h 678"/>
                    <a:gd name="T22" fmla="*/ 5 w 303"/>
                    <a:gd name="T23" fmla="*/ 9 h 678"/>
                    <a:gd name="T24" fmla="*/ 3 w 303"/>
                    <a:gd name="T25" fmla="*/ 7 h 678"/>
                    <a:gd name="T26" fmla="*/ 1 w 303"/>
                    <a:gd name="T27" fmla="*/ 11 h 678"/>
                    <a:gd name="T28" fmla="*/ 3 w 303"/>
                    <a:gd name="T29" fmla="*/ 14 h 678"/>
                    <a:gd name="T30" fmla="*/ 4 w 303"/>
                    <a:gd name="T31" fmla="*/ 15 h 678"/>
                    <a:gd name="T32" fmla="*/ 3 w 303"/>
                    <a:gd name="T33" fmla="*/ 16 h 678"/>
                    <a:gd name="T34" fmla="*/ 3 w 303"/>
                    <a:gd name="T35" fmla="*/ 15 h 678"/>
                    <a:gd name="T36" fmla="*/ 3 w 303"/>
                    <a:gd name="T37" fmla="*/ 15 h 678"/>
                    <a:gd name="T38" fmla="*/ 1 w 303"/>
                    <a:gd name="T39" fmla="*/ 13 h 678"/>
                    <a:gd name="T40" fmla="*/ 1 w 303"/>
                    <a:gd name="T41" fmla="*/ 11 h 678"/>
                    <a:gd name="T42" fmla="*/ 2 w 303"/>
                    <a:gd name="T43" fmla="*/ 9 h 678"/>
                    <a:gd name="T44" fmla="*/ 1 w 303"/>
                    <a:gd name="T45" fmla="*/ 6 h 678"/>
                    <a:gd name="T46" fmla="*/ 1 w 303"/>
                    <a:gd name="T47" fmla="*/ 5 h 678"/>
                    <a:gd name="T48" fmla="*/ 0 w 303"/>
                    <a:gd name="T49" fmla="*/ 3 h 678"/>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03"/>
                    <a:gd name="T76" fmla="*/ 0 h 678"/>
                    <a:gd name="T77" fmla="*/ 303 w 303"/>
                    <a:gd name="T78" fmla="*/ 678 h 678"/>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03" h="678">
                      <a:moveTo>
                        <a:pt x="0" y="109"/>
                      </a:moveTo>
                      <a:lnTo>
                        <a:pt x="22" y="56"/>
                      </a:lnTo>
                      <a:lnTo>
                        <a:pt x="105" y="0"/>
                      </a:lnTo>
                      <a:lnTo>
                        <a:pt x="141" y="53"/>
                      </a:lnTo>
                      <a:lnTo>
                        <a:pt x="130" y="144"/>
                      </a:lnTo>
                      <a:lnTo>
                        <a:pt x="228" y="105"/>
                      </a:lnTo>
                      <a:lnTo>
                        <a:pt x="265" y="144"/>
                      </a:lnTo>
                      <a:lnTo>
                        <a:pt x="303" y="234"/>
                      </a:lnTo>
                      <a:lnTo>
                        <a:pt x="293" y="290"/>
                      </a:lnTo>
                      <a:lnTo>
                        <a:pt x="217" y="287"/>
                      </a:lnTo>
                      <a:lnTo>
                        <a:pt x="192" y="311"/>
                      </a:lnTo>
                      <a:lnTo>
                        <a:pt x="204" y="406"/>
                      </a:lnTo>
                      <a:lnTo>
                        <a:pt x="106" y="324"/>
                      </a:lnTo>
                      <a:lnTo>
                        <a:pt x="66" y="472"/>
                      </a:lnTo>
                      <a:lnTo>
                        <a:pt x="113" y="605"/>
                      </a:lnTo>
                      <a:lnTo>
                        <a:pt x="179" y="652"/>
                      </a:lnTo>
                      <a:lnTo>
                        <a:pt x="144" y="678"/>
                      </a:lnTo>
                      <a:lnTo>
                        <a:pt x="135" y="637"/>
                      </a:lnTo>
                      <a:lnTo>
                        <a:pt x="106" y="637"/>
                      </a:lnTo>
                      <a:lnTo>
                        <a:pt x="31" y="562"/>
                      </a:lnTo>
                      <a:lnTo>
                        <a:pt x="43" y="477"/>
                      </a:lnTo>
                      <a:lnTo>
                        <a:pt x="83" y="397"/>
                      </a:lnTo>
                      <a:lnTo>
                        <a:pt x="29" y="267"/>
                      </a:lnTo>
                      <a:lnTo>
                        <a:pt x="45" y="207"/>
                      </a:lnTo>
                      <a:lnTo>
                        <a:pt x="0" y="109"/>
                      </a:lnTo>
                      <a:close/>
                    </a:path>
                  </a:pathLst>
                </a:custGeom>
                <a:grpFill/>
                <a:ln w="6350">
                  <a:solidFill>
                    <a:schemeClr val="tx1">
                      <a:lumMod val="50000"/>
                      <a:lumOff val="50000"/>
                    </a:schemeClr>
                  </a:solidFill>
                  <a:round/>
                  <a:headEnd/>
                  <a:tailEnd/>
                </a:ln>
              </p:spPr>
              <p:txBody>
                <a:bodyPr/>
                <a:lstStyle/>
                <a:p>
                  <a:pPr defTabSz="914087">
                    <a:defRPr/>
                  </a:pPr>
                  <a:endParaRPr lang="en-US" sz="1200" kern="0">
                    <a:latin typeface="Arial" pitchFamily="34" charset="0"/>
                    <a:ea typeface="微软雅黑" pitchFamily="34" charset="-122"/>
                    <a:cs typeface="Arial" pitchFamily="34" charset="0"/>
                  </a:endParaRPr>
                </a:p>
              </p:txBody>
            </p:sp>
            <p:sp>
              <p:nvSpPr>
                <p:cNvPr id="213" name="Freeform 417">
                  <a:extLst>
                    <a:ext uri="{FF2B5EF4-FFF2-40B4-BE49-F238E27FC236}">
                      <a16:creationId xmlns:a16="http://schemas.microsoft.com/office/drawing/2014/main" id="{EA73D064-D3CF-5D45-8C96-DD6AF29A3816}"/>
                    </a:ext>
                  </a:extLst>
                </p:cNvPr>
                <p:cNvSpPr>
                  <a:spLocks/>
                </p:cNvSpPr>
                <p:nvPr/>
              </p:nvSpPr>
              <p:spPr bwMode="auto">
                <a:xfrm>
                  <a:off x="2302" y="2748"/>
                  <a:ext cx="57" cy="46"/>
                </a:xfrm>
                <a:custGeom>
                  <a:avLst/>
                  <a:gdLst>
                    <a:gd name="T0" fmla="*/ 0 w 201"/>
                    <a:gd name="T1" fmla="*/ 2 h 159"/>
                    <a:gd name="T2" fmla="*/ 0 w 201"/>
                    <a:gd name="T3" fmla="*/ 2 h 159"/>
                    <a:gd name="T4" fmla="*/ 1 w 201"/>
                    <a:gd name="T5" fmla="*/ 2 h 159"/>
                    <a:gd name="T6" fmla="*/ 3 w 201"/>
                    <a:gd name="T7" fmla="*/ 2 h 159"/>
                    <a:gd name="T8" fmla="*/ 4 w 201"/>
                    <a:gd name="T9" fmla="*/ 0 h 159"/>
                    <a:gd name="T10" fmla="*/ 5 w 201"/>
                    <a:gd name="T11" fmla="*/ 1 h 159"/>
                    <a:gd name="T12" fmla="*/ 4 w 201"/>
                    <a:gd name="T13" fmla="*/ 1 h 159"/>
                    <a:gd name="T14" fmla="*/ 4 w 201"/>
                    <a:gd name="T15" fmla="*/ 2 h 159"/>
                    <a:gd name="T16" fmla="*/ 4 w 201"/>
                    <a:gd name="T17" fmla="*/ 4 h 159"/>
                    <a:gd name="T18" fmla="*/ 1 w 201"/>
                    <a:gd name="T19" fmla="*/ 3 h 159"/>
                    <a:gd name="T20" fmla="*/ 0 w 201"/>
                    <a:gd name="T21" fmla="*/ 2 h 15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1"/>
                    <a:gd name="T34" fmla="*/ 0 h 159"/>
                    <a:gd name="T35" fmla="*/ 201 w 201"/>
                    <a:gd name="T36" fmla="*/ 159 h 15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1" h="159">
                      <a:moveTo>
                        <a:pt x="0" y="74"/>
                      </a:moveTo>
                      <a:lnTo>
                        <a:pt x="12" y="70"/>
                      </a:lnTo>
                      <a:lnTo>
                        <a:pt x="27" y="96"/>
                      </a:lnTo>
                      <a:lnTo>
                        <a:pt x="112" y="94"/>
                      </a:lnTo>
                      <a:lnTo>
                        <a:pt x="190" y="0"/>
                      </a:lnTo>
                      <a:lnTo>
                        <a:pt x="201" y="58"/>
                      </a:lnTo>
                      <a:lnTo>
                        <a:pt x="178" y="59"/>
                      </a:lnTo>
                      <a:lnTo>
                        <a:pt x="190" y="94"/>
                      </a:lnTo>
                      <a:lnTo>
                        <a:pt x="159" y="159"/>
                      </a:lnTo>
                      <a:lnTo>
                        <a:pt x="37" y="145"/>
                      </a:lnTo>
                      <a:lnTo>
                        <a:pt x="0" y="74"/>
                      </a:lnTo>
                      <a:close/>
                    </a:path>
                  </a:pathLst>
                </a:custGeom>
                <a:grpFill/>
                <a:ln w="6350">
                  <a:solidFill>
                    <a:schemeClr val="tx1">
                      <a:lumMod val="50000"/>
                      <a:lumOff val="50000"/>
                    </a:schemeClr>
                  </a:solidFill>
                  <a:round/>
                  <a:headEnd/>
                  <a:tailEnd/>
                </a:ln>
              </p:spPr>
              <p:txBody>
                <a:bodyPr/>
                <a:lstStyle/>
                <a:p>
                  <a:pPr defTabSz="914087">
                    <a:defRPr/>
                  </a:pPr>
                  <a:endParaRPr lang="en-US" sz="1200" kern="0">
                    <a:latin typeface="Arial" pitchFamily="34" charset="0"/>
                    <a:ea typeface="微软雅黑" pitchFamily="34" charset="-122"/>
                    <a:cs typeface="Arial" pitchFamily="34" charset="0"/>
                  </a:endParaRPr>
                </a:p>
              </p:txBody>
            </p:sp>
            <p:sp>
              <p:nvSpPr>
                <p:cNvPr id="214" name="Freeform 418">
                  <a:extLst>
                    <a:ext uri="{FF2B5EF4-FFF2-40B4-BE49-F238E27FC236}">
                      <a16:creationId xmlns:a16="http://schemas.microsoft.com/office/drawing/2014/main" id="{2C63BD11-67B2-F545-90DC-FB859D8254C6}"/>
                    </a:ext>
                  </a:extLst>
                </p:cNvPr>
                <p:cNvSpPr>
                  <a:spLocks/>
                </p:cNvSpPr>
                <p:nvPr/>
              </p:nvSpPr>
              <p:spPr bwMode="auto">
                <a:xfrm>
                  <a:off x="1827" y="2596"/>
                  <a:ext cx="42" cy="96"/>
                </a:xfrm>
                <a:custGeom>
                  <a:avLst/>
                  <a:gdLst>
                    <a:gd name="T0" fmla="*/ 0 w 149"/>
                    <a:gd name="T1" fmla="*/ 4 h 334"/>
                    <a:gd name="T2" fmla="*/ 1 w 149"/>
                    <a:gd name="T3" fmla="*/ 3 h 334"/>
                    <a:gd name="T4" fmla="*/ 1 w 149"/>
                    <a:gd name="T5" fmla="*/ 0 h 334"/>
                    <a:gd name="T6" fmla="*/ 3 w 149"/>
                    <a:gd name="T7" fmla="*/ 0 h 334"/>
                    <a:gd name="T8" fmla="*/ 3 w 149"/>
                    <a:gd name="T9" fmla="*/ 1 h 334"/>
                    <a:gd name="T10" fmla="*/ 3 w 149"/>
                    <a:gd name="T11" fmla="*/ 2 h 334"/>
                    <a:gd name="T12" fmla="*/ 2 w 149"/>
                    <a:gd name="T13" fmla="*/ 4 h 334"/>
                    <a:gd name="T14" fmla="*/ 3 w 149"/>
                    <a:gd name="T15" fmla="*/ 5 h 334"/>
                    <a:gd name="T16" fmla="*/ 2 w 149"/>
                    <a:gd name="T17" fmla="*/ 8 h 334"/>
                    <a:gd name="T18" fmla="*/ 1 w 149"/>
                    <a:gd name="T19" fmla="*/ 6 h 334"/>
                    <a:gd name="T20" fmla="*/ 0 w 149"/>
                    <a:gd name="T21" fmla="*/ 4 h 33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49"/>
                    <a:gd name="T34" fmla="*/ 0 h 334"/>
                    <a:gd name="T35" fmla="*/ 149 w 149"/>
                    <a:gd name="T36" fmla="*/ 334 h 33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49" h="334">
                      <a:moveTo>
                        <a:pt x="0" y="155"/>
                      </a:moveTo>
                      <a:lnTo>
                        <a:pt x="35" y="124"/>
                      </a:lnTo>
                      <a:lnTo>
                        <a:pt x="47" y="4"/>
                      </a:lnTo>
                      <a:lnTo>
                        <a:pt x="142" y="0"/>
                      </a:lnTo>
                      <a:lnTo>
                        <a:pt x="119" y="40"/>
                      </a:lnTo>
                      <a:lnTo>
                        <a:pt x="146" y="93"/>
                      </a:lnTo>
                      <a:lnTo>
                        <a:pt x="91" y="155"/>
                      </a:lnTo>
                      <a:lnTo>
                        <a:pt x="149" y="195"/>
                      </a:lnTo>
                      <a:lnTo>
                        <a:pt x="76" y="334"/>
                      </a:lnTo>
                      <a:lnTo>
                        <a:pt x="67" y="245"/>
                      </a:lnTo>
                      <a:lnTo>
                        <a:pt x="0" y="155"/>
                      </a:lnTo>
                      <a:close/>
                    </a:path>
                  </a:pathLst>
                </a:custGeom>
                <a:grpFill/>
                <a:ln w="6350">
                  <a:solidFill>
                    <a:schemeClr val="tx1">
                      <a:lumMod val="50000"/>
                      <a:lumOff val="50000"/>
                    </a:schemeClr>
                  </a:solidFill>
                  <a:round/>
                  <a:headEnd/>
                  <a:tailEnd/>
                </a:ln>
              </p:spPr>
              <p:txBody>
                <a:bodyPr/>
                <a:lstStyle/>
                <a:p>
                  <a:pPr defTabSz="914087">
                    <a:defRPr/>
                  </a:pPr>
                  <a:endParaRPr lang="en-US" sz="1200" kern="0">
                    <a:latin typeface="Arial" pitchFamily="34" charset="0"/>
                    <a:ea typeface="微软雅黑" pitchFamily="34" charset="-122"/>
                    <a:cs typeface="Arial" pitchFamily="34" charset="0"/>
                  </a:endParaRPr>
                </a:p>
              </p:txBody>
            </p:sp>
            <p:sp>
              <p:nvSpPr>
                <p:cNvPr id="215" name="Freeform 419">
                  <a:extLst>
                    <a:ext uri="{FF2B5EF4-FFF2-40B4-BE49-F238E27FC236}">
                      <a16:creationId xmlns:a16="http://schemas.microsoft.com/office/drawing/2014/main" id="{C41BF059-C2EF-DC4A-9F71-613563AF917B}"/>
                    </a:ext>
                  </a:extLst>
                </p:cNvPr>
                <p:cNvSpPr>
                  <a:spLocks/>
                </p:cNvSpPr>
                <p:nvPr/>
              </p:nvSpPr>
              <p:spPr bwMode="auto">
                <a:xfrm>
                  <a:off x="2030" y="2525"/>
                  <a:ext cx="31" cy="27"/>
                </a:xfrm>
                <a:custGeom>
                  <a:avLst/>
                  <a:gdLst>
                    <a:gd name="T0" fmla="*/ 0 w 107"/>
                    <a:gd name="T1" fmla="*/ 1 h 93"/>
                    <a:gd name="T2" fmla="*/ 0 w 107"/>
                    <a:gd name="T3" fmla="*/ 0 h 93"/>
                    <a:gd name="T4" fmla="*/ 2 w 107"/>
                    <a:gd name="T5" fmla="*/ 0 h 93"/>
                    <a:gd name="T6" fmla="*/ 3 w 107"/>
                    <a:gd name="T7" fmla="*/ 1 h 93"/>
                    <a:gd name="T8" fmla="*/ 1 w 107"/>
                    <a:gd name="T9" fmla="*/ 1 h 93"/>
                    <a:gd name="T10" fmla="*/ 0 w 107"/>
                    <a:gd name="T11" fmla="*/ 2 h 93"/>
                    <a:gd name="T12" fmla="*/ 1 w 107"/>
                    <a:gd name="T13" fmla="*/ 2 h 93"/>
                    <a:gd name="T14" fmla="*/ 0 w 107"/>
                    <a:gd name="T15" fmla="*/ 1 h 93"/>
                    <a:gd name="T16" fmla="*/ 0 60000 65536"/>
                    <a:gd name="T17" fmla="*/ 0 60000 65536"/>
                    <a:gd name="T18" fmla="*/ 0 60000 65536"/>
                    <a:gd name="T19" fmla="*/ 0 60000 65536"/>
                    <a:gd name="T20" fmla="*/ 0 60000 65536"/>
                    <a:gd name="T21" fmla="*/ 0 60000 65536"/>
                    <a:gd name="T22" fmla="*/ 0 60000 65536"/>
                    <a:gd name="T23" fmla="*/ 0 60000 65536"/>
                    <a:gd name="T24" fmla="*/ 0 w 107"/>
                    <a:gd name="T25" fmla="*/ 0 h 93"/>
                    <a:gd name="T26" fmla="*/ 107 w 107"/>
                    <a:gd name="T27" fmla="*/ 93 h 9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7" h="93">
                      <a:moveTo>
                        <a:pt x="0" y="61"/>
                      </a:moveTo>
                      <a:lnTo>
                        <a:pt x="14" y="4"/>
                      </a:lnTo>
                      <a:lnTo>
                        <a:pt x="73" y="0"/>
                      </a:lnTo>
                      <a:lnTo>
                        <a:pt x="107" y="45"/>
                      </a:lnTo>
                      <a:lnTo>
                        <a:pt x="59" y="47"/>
                      </a:lnTo>
                      <a:lnTo>
                        <a:pt x="6" y="93"/>
                      </a:lnTo>
                      <a:lnTo>
                        <a:pt x="29" y="65"/>
                      </a:lnTo>
                      <a:lnTo>
                        <a:pt x="0" y="61"/>
                      </a:lnTo>
                      <a:close/>
                    </a:path>
                  </a:pathLst>
                </a:custGeom>
                <a:grpFill/>
                <a:ln w="6350">
                  <a:solidFill>
                    <a:schemeClr val="tx1">
                      <a:lumMod val="50000"/>
                      <a:lumOff val="50000"/>
                    </a:schemeClr>
                  </a:solidFill>
                  <a:round/>
                  <a:headEnd/>
                  <a:tailEnd/>
                </a:ln>
              </p:spPr>
              <p:txBody>
                <a:bodyPr/>
                <a:lstStyle/>
                <a:p>
                  <a:pPr defTabSz="914087">
                    <a:defRPr/>
                  </a:pPr>
                  <a:endParaRPr lang="en-US" sz="1200" kern="0">
                    <a:latin typeface="Arial" pitchFamily="34" charset="0"/>
                    <a:ea typeface="微软雅黑" pitchFamily="34" charset="-122"/>
                    <a:cs typeface="Arial" pitchFamily="34" charset="0"/>
                  </a:endParaRPr>
                </a:p>
              </p:txBody>
            </p:sp>
            <p:sp>
              <p:nvSpPr>
                <p:cNvPr id="216" name="Freeform 420">
                  <a:extLst>
                    <a:ext uri="{FF2B5EF4-FFF2-40B4-BE49-F238E27FC236}">
                      <a16:creationId xmlns:a16="http://schemas.microsoft.com/office/drawing/2014/main" id="{C8FC4C85-C513-6D40-954D-C7BF0E312204}"/>
                    </a:ext>
                  </a:extLst>
                </p:cNvPr>
                <p:cNvSpPr>
                  <a:spLocks/>
                </p:cNvSpPr>
                <p:nvPr/>
              </p:nvSpPr>
              <p:spPr bwMode="auto">
                <a:xfrm>
                  <a:off x="2034" y="2523"/>
                  <a:ext cx="201" cy="90"/>
                </a:xfrm>
                <a:custGeom>
                  <a:avLst/>
                  <a:gdLst>
                    <a:gd name="T0" fmla="*/ 0 w 703"/>
                    <a:gd name="T1" fmla="*/ 3 h 317"/>
                    <a:gd name="T2" fmla="*/ 1 w 703"/>
                    <a:gd name="T3" fmla="*/ 4 h 317"/>
                    <a:gd name="T4" fmla="*/ 0 w 703"/>
                    <a:gd name="T5" fmla="*/ 5 h 317"/>
                    <a:gd name="T6" fmla="*/ 1 w 703"/>
                    <a:gd name="T7" fmla="*/ 5 h 317"/>
                    <a:gd name="T8" fmla="*/ 1 w 703"/>
                    <a:gd name="T9" fmla="*/ 6 h 317"/>
                    <a:gd name="T10" fmla="*/ 2 w 703"/>
                    <a:gd name="T11" fmla="*/ 6 h 317"/>
                    <a:gd name="T12" fmla="*/ 1 w 703"/>
                    <a:gd name="T13" fmla="*/ 6 h 317"/>
                    <a:gd name="T14" fmla="*/ 2 w 703"/>
                    <a:gd name="T15" fmla="*/ 6 h 317"/>
                    <a:gd name="T16" fmla="*/ 3 w 703"/>
                    <a:gd name="T17" fmla="*/ 7 h 317"/>
                    <a:gd name="T18" fmla="*/ 4 w 703"/>
                    <a:gd name="T19" fmla="*/ 6 h 317"/>
                    <a:gd name="T20" fmla="*/ 6 w 703"/>
                    <a:gd name="T21" fmla="*/ 7 h 317"/>
                    <a:gd name="T22" fmla="*/ 9 w 703"/>
                    <a:gd name="T23" fmla="*/ 6 h 317"/>
                    <a:gd name="T24" fmla="*/ 9 w 703"/>
                    <a:gd name="T25" fmla="*/ 7 h 317"/>
                    <a:gd name="T26" fmla="*/ 9 w 703"/>
                    <a:gd name="T27" fmla="*/ 6 h 317"/>
                    <a:gd name="T28" fmla="*/ 15 w 703"/>
                    <a:gd name="T29" fmla="*/ 6 h 317"/>
                    <a:gd name="T30" fmla="*/ 16 w 703"/>
                    <a:gd name="T31" fmla="*/ 6 h 317"/>
                    <a:gd name="T32" fmla="*/ 16 w 703"/>
                    <a:gd name="T33" fmla="*/ 3 h 317"/>
                    <a:gd name="T34" fmla="*/ 16 w 703"/>
                    <a:gd name="T35" fmla="*/ 3 h 317"/>
                    <a:gd name="T36" fmla="*/ 15 w 703"/>
                    <a:gd name="T37" fmla="*/ 1 h 317"/>
                    <a:gd name="T38" fmla="*/ 13 w 703"/>
                    <a:gd name="T39" fmla="*/ 1 h 317"/>
                    <a:gd name="T40" fmla="*/ 11 w 703"/>
                    <a:gd name="T41" fmla="*/ 1 h 317"/>
                    <a:gd name="T42" fmla="*/ 8 w 703"/>
                    <a:gd name="T43" fmla="*/ 0 h 317"/>
                    <a:gd name="T44" fmla="*/ 6 w 703"/>
                    <a:gd name="T45" fmla="*/ 0 h 317"/>
                    <a:gd name="T46" fmla="*/ 4 w 703"/>
                    <a:gd name="T47" fmla="*/ 1 h 317"/>
                    <a:gd name="T48" fmla="*/ 3 w 703"/>
                    <a:gd name="T49" fmla="*/ 1 h 317"/>
                    <a:gd name="T50" fmla="*/ 3 w 703"/>
                    <a:gd name="T51" fmla="*/ 2 h 317"/>
                    <a:gd name="T52" fmla="*/ 0 w 703"/>
                    <a:gd name="T53" fmla="*/ 3 h 317"/>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703"/>
                    <a:gd name="T82" fmla="*/ 0 h 317"/>
                    <a:gd name="T83" fmla="*/ 703 w 703"/>
                    <a:gd name="T84" fmla="*/ 317 h 317"/>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703" h="317">
                      <a:moveTo>
                        <a:pt x="0" y="106"/>
                      </a:moveTo>
                      <a:lnTo>
                        <a:pt x="27" y="188"/>
                      </a:lnTo>
                      <a:lnTo>
                        <a:pt x="1" y="196"/>
                      </a:lnTo>
                      <a:lnTo>
                        <a:pt x="27" y="210"/>
                      </a:lnTo>
                      <a:lnTo>
                        <a:pt x="39" y="260"/>
                      </a:lnTo>
                      <a:lnTo>
                        <a:pt x="79" y="254"/>
                      </a:lnTo>
                      <a:lnTo>
                        <a:pt x="39" y="276"/>
                      </a:lnTo>
                      <a:lnTo>
                        <a:pt x="84" y="267"/>
                      </a:lnTo>
                      <a:lnTo>
                        <a:pt x="136" y="300"/>
                      </a:lnTo>
                      <a:lnTo>
                        <a:pt x="179" y="265"/>
                      </a:lnTo>
                      <a:lnTo>
                        <a:pt x="246" y="311"/>
                      </a:lnTo>
                      <a:lnTo>
                        <a:pt x="368" y="265"/>
                      </a:lnTo>
                      <a:lnTo>
                        <a:pt x="366" y="317"/>
                      </a:lnTo>
                      <a:lnTo>
                        <a:pt x="388" y="265"/>
                      </a:lnTo>
                      <a:lnTo>
                        <a:pt x="618" y="253"/>
                      </a:lnTo>
                      <a:lnTo>
                        <a:pt x="703" y="249"/>
                      </a:lnTo>
                      <a:lnTo>
                        <a:pt x="675" y="139"/>
                      </a:lnTo>
                      <a:lnTo>
                        <a:pt x="695" y="115"/>
                      </a:lnTo>
                      <a:lnTo>
                        <a:pt x="624" y="20"/>
                      </a:lnTo>
                      <a:lnTo>
                        <a:pt x="577" y="20"/>
                      </a:lnTo>
                      <a:lnTo>
                        <a:pt x="449" y="60"/>
                      </a:lnTo>
                      <a:lnTo>
                        <a:pt x="336" y="0"/>
                      </a:lnTo>
                      <a:lnTo>
                        <a:pt x="267" y="1"/>
                      </a:lnTo>
                      <a:lnTo>
                        <a:pt x="180" y="56"/>
                      </a:lnTo>
                      <a:lnTo>
                        <a:pt x="108" y="41"/>
                      </a:lnTo>
                      <a:lnTo>
                        <a:pt x="132" y="70"/>
                      </a:lnTo>
                      <a:lnTo>
                        <a:pt x="0" y="106"/>
                      </a:lnTo>
                      <a:close/>
                    </a:path>
                  </a:pathLst>
                </a:custGeom>
                <a:grpFill/>
                <a:ln w="6350">
                  <a:solidFill>
                    <a:schemeClr val="tx1">
                      <a:lumMod val="50000"/>
                      <a:lumOff val="50000"/>
                    </a:schemeClr>
                  </a:solidFill>
                  <a:round/>
                  <a:headEnd/>
                  <a:tailEnd/>
                </a:ln>
              </p:spPr>
              <p:txBody>
                <a:bodyPr/>
                <a:lstStyle/>
                <a:p>
                  <a:pPr defTabSz="914087">
                    <a:defRPr/>
                  </a:pPr>
                  <a:endParaRPr lang="en-US" sz="1200" kern="0">
                    <a:latin typeface="Arial" pitchFamily="34" charset="0"/>
                    <a:ea typeface="微软雅黑" pitchFamily="34" charset="-122"/>
                    <a:cs typeface="Arial" pitchFamily="34" charset="0"/>
                  </a:endParaRPr>
                </a:p>
              </p:txBody>
            </p:sp>
            <p:sp>
              <p:nvSpPr>
                <p:cNvPr id="217" name="Freeform 421">
                  <a:extLst>
                    <a:ext uri="{FF2B5EF4-FFF2-40B4-BE49-F238E27FC236}">
                      <a16:creationId xmlns:a16="http://schemas.microsoft.com/office/drawing/2014/main" id="{F461DCE8-6388-0C4A-B312-E25B36CDAF8D}"/>
                    </a:ext>
                  </a:extLst>
                </p:cNvPr>
                <p:cNvSpPr>
                  <a:spLocks/>
                </p:cNvSpPr>
                <p:nvPr/>
              </p:nvSpPr>
              <p:spPr bwMode="auto">
                <a:xfrm>
                  <a:off x="1637" y="2312"/>
                  <a:ext cx="43" cy="59"/>
                </a:xfrm>
                <a:custGeom>
                  <a:avLst/>
                  <a:gdLst>
                    <a:gd name="T0" fmla="*/ 0 w 152"/>
                    <a:gd name="T1" fmla="*/ 4 h 209"/>
                    <a:gd name="T2" fmla="*/ 0 w 152"/>
                    <a:gd name="T3" fmla="*/ 4 h 209"/>
                    <a:gd name="T4" fmla="*/ 0 w 152"/>
                    <a:gd name="T5" fmla="*/ 5 h 209"/>
                    <a:gd name="T6" fmla="*/ 3 w 152"/>
                    <a:gd name="T7" fmla="*/ 4 h 209"/>
                    <a:gd name="T8" fmla="*/ 3 w 152"/>
                    <a:gd name="T9" fmla="*/ 1 h 209"/>
                    <a:gd name="T10" fmla="*/ 3 w 152"/>
                    <a:gd name="T11" fmla="*/ 1 h 209"/>
                    <a:gd name="T12" fmla="*/ 2 w 152"/>
                    <a:gd name="T13" fmla="*/ 1 h 209"/>
                    <a:gd name="T14" fmla="*/ 2 w 152"/>
                    <a:gd name="T15" fmla="*/ 1 h 209"/>
                    <a:gd name="T16" fmla="*/ 2 w 152"/>
                    <a:gd name="T17" fmla="*/ 0 h 209"/>
                    <a:gd name="T18" fmla="*/ 2 w 152"/>
                    <a:gd name="T19" fmla="*/ 0 h 209"/>
                    <a:gd name="T20" fmla="*/ 1 w 152"/>
                    <a:gd name="T21" fmla="*/ 1 h 209"/>
                    <a:gd name="T22" fmla="*/ 0 w 152"/>
                    <a:gd name="T23" fmla="*/ 1 h 209"/>
                    <a:gd name="T24" fmla="*/ 1 w 152"/>
                    <a:gd name="T25" fmla="*/ 2 h 209"/>
                    <a:gd name="T26" fmla="*/ 0 w 152"/>
                    <a:gd name="T27" fmla="*/ 3 h 209"/>
                    <a:gd name="T28" fmla="*/ 1 w 152"/>
                    <a:gd name="T29" fmla="*/ 3 h 209"/>
                    <a:gd name="T30" fmla="*/ 0 w 152"/>
                    <a:gd name="T31" fmla="*/ 4 h 209"/>
                    <a:gd name="T32" fmla="*/ 1 w 152"/>
                    <a:gd name="T33" fmla="*/ 3 h 209"/>
                    <a:gd name="T34" fmla="*/ 0 w 152"/>
                    <a:gd name="T35" fmla="*/ 4 h 209"/>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52"/>
                    <a:gd name="T55" fmla="*/ 0 h 209"/>
                    <a:gd name="T56" fmla="*/ 152 w 152"/>
                    <a:gd name="T57" fmla="*/ 209 h 209"/>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52" h="209">
                      <a:moveTo>
                        <a:pt x="0" y="177"/>
                      </a:moveTo>
                      <a:lnTo>
                        <a:pt x="18" y="193"/>
                      </a:lnTo>
                      <a:lnTo>
                        <a:pt x="2" y="209"/>
                      </a:lnTo>
                      <a:lnTo>
                        <a:pt x="142" y="178"/>
                      </a:lnTo>
                      <a:lnTo>
                        <a:pt x="152" y="67"/>
                      </a:lnTo>
                      <a:lnTo>
                        <a:pt x="133" y="41"/>
                      </a:lnTo>
                      <a:lnTo>
                        <a:pt x="93" y="54"/>
                      </a:lnTo>
                      <a:lnTo>
                        <a:pt x="79" y="37"/>
                      </a:lnTo>
                      <a:lnTo>
                        <a:pt x="96" y="12"/>
                      </a:lnTo>
                      <a:lnTo>
                        <a:pt x="79" y="0"/>
                      </a:lnTo>
                      <a:lnTo>
                        <a:pt x="63" y="52"/>
                      </a:lnTo>
                      <a:lnTo>
                        <a:pt x="2" y="67"/>
                      </a:lnTo>
                      <a:lnTo>
                        <a:pt x="22" y="79"/>
                      </a:lnTo>
                      <a:lnTo>
                        <a:pt x="8" y="109"/>
                      </a:lnTo>
                      <a:lnTo>
                        <a:pt x="49" y="117"/>
                      </a:lnTo>
                      <a:lnTo>
                        <a:pt x="13" y="158"/>
                      </a:lnTo>
                      <a:lnTo>
                        <a:pt x="53" y="148"/>
                      </a:lnTo>
                      <a:lnTo>
                        <a:pt x="0" y="177"/>
                      </a:lnTo>
                      <a:close/>
                    </a:path>
                  </a:pathLst>
                </a:custGeom>
                <a:grpFill/>
                <a:ln w="6350">
                  <a:solidFill>
                    <a:schemeClr val="tx1">
                      <a:lumMod val="50000"/>
                      <a:lumOff val="50000"/>
                    </a:schemeClr>
                  </a:solidFill>
                  <a:round/>
                  <a:headEnd/>
                  <a:tailEnd/>
                </a:ln>
              </p:spPr>
              <p:txBody>
                <a:bodyPr/>
                <a:lstStyle/>
                <a:p>
                  <a:pPr defTabSz="914087">
                    <a:defRPr/>
                  </a:pPr>
                  <a:endParaRPr lang="en-US" sz="1200" kern="0">
                    <a:latin typeface="Arial" pitchFamily="34" charset="0"/>
                    <a:ea typeface="微软雅黑" pitchFamily="34" charset="-122"/>
                    <a:cs typeface="Arial" pitchFamily="34" charset="0"/>
                  </a:endParaRPr>
                </a:p>
              </p:txBody>
            </p:sp>
            <p:sp>
              <p:nvSpPr>
                <p:cNvPr id="218" name="Freeform 422">
                  <a:extLst>
                    <a:ext uri="{FF2B5EF4-FFF2-40B4-BE49-F238E27FC236}">
                      <a16:creationId xmlns:a16="http://schemas.microsoft.com/office/drawing/2014/main" id="{D866CBB0-1C5F-8747-8BFF-0E8C2A58C4FF}"/>
                    </a:ext>
                  </a:extLst>
                </p:cNvPr>
                <p:cNvSpPr>
                  <a:spLocks/>
                </p:cNvSpPr>
                <p:nvPr/>
              </p:nvSpPr>
              <p:spPr bwMode="auto">
                <a:xfrm>
                  <a:off x="1660" y="2308"/>
                  <a:ext cx="27" cy="23"/>
                </a:xfrm>
                <a:custGeom>
                  <a:avLst/>
                  <a:gdLst>
                    <a:gd name="T0" fmla="*/ 0 w 97"/>
                    <a:gd name="T1" fmla="*/ 1 h 82"/>
                    <a:gd name="T2" fmla="*/ 0 w 97"/>
                    <a:gd name="T3" fmla="*/ 1 h 82"/>
                    <a:gd name="T4" fmla="*/ 1 w 97"/>
                    <a:gd name="T5" fmla="*/ 1 h 82"/>
                    <a:gd name="T6" fmla="*/ 2 w 97"/>
                    <a:gd name="T7" fmla="*/ 2 h 82"/>
                    <a:gd name="T8" fmla="*/ 2 w 97"/>
                    <a:gd name="T9" fmla="*/ 1 h 82"/>
                    <a:gd name="T10" fmla="*/ 2 w 97"/>
                    <a:gd name="T11" fmla="*/ 0 h 82"/>
                    <a:gd name="T12" fmla="*/ 1 w 97"/>
                    <a:gd name="T13" fmla="*/ 0 h 82"/>
                    <a:gd name="T14" fmla="*/ 0 w 97"/>
                    <a:gd name="T15" fmla="*/ 1 h 82"/>
                    <a:gd name="T16" fmla="*/ 0 w 97"/>
                    <a:gd name="T17" fmla="*/ 1 h 8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97"/>
                    <a:gd name="T28" fmla="*/ 0 h 82"/>
                    <a:gd name="T29" fmla="*/ 97 w 97"/>
                    <a:gd name="T30" fmla="*/ 82 h 8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97" h="82">
                      <a:moveTo>
                        <a:pt x="0" y="52"/>
                      </a:moveTo>
                      <a:lnTo>
                        <a:pt x="14" y="69"/>
                      </a:lnTo>
                      <a:lnTo>
                        <a:pt x="54" y="56"/>
                      </a:lnTo>
                      <a:lnTo>
                        <a:pt x="73" y="82"/>
                      </a:lnTo>
                      <a:lnTo>
                        <a:pt x="97" y="52"/>
                      </a:lnTo>
                      <a:lnTo>
                        <a:pt x="74" y="15"/>
                      </a:lnTo>
                      <a:lnTo>
                        <a:pt x="29" y="0"/>
                      </a:lnTo>
                      <a:lnTo>
                        <a:pt x="17" y="27"/>
                      </a:lnTo>
                      <a:lnTo>
                        <a:pt x="0" y="52"/>
                      </a:lnTo>
                      <a:close/>
                    </a:path>
                  </a:pathLst>
                </a:custGeom>
                <a:grpFill/>
                <a:ln w="6350">
                  <a:solidFill>
                    <a:schemeClr val="tx1">
                      <a:lumMod val="50000"/>
                      <a:lumOff val="50000"/>
                    </a:schemeClr>
                  </a:solidFill>
                  <a:round/>
                  <a:headEnd/>
                  <a:tailEnd/>
                </a:ln>
              </p:spPr>
              <p:txBody>
                <a:bodyPr/>
                <a:lstStyle/>
                <a:p>
                  <a:pPr defTabSz="914087">
                    <a:defRPr/>
                  </a:pPr>
                  <a:endParaRPr lang="en-US" sz="1200" kern="0">
                    <a:latin typeface="Arial" pitchFamily="34" charset="0"/>
                    <a:ea typeface="微软雅黑" pitchFamily="34" charset="-122"/>
                    <a:cs typeface="Arial" pitchFamily="34" charset="0"/>
                  </a:endParaRPr>
                </a:p>
              </p:txBody>
            </p:sp>
            <p:sp>
              <p:nvSpPr>
                <p:cNvPr id="219" name="Freeform 423">
                  <a:extLst>
                    <a:ext uri="{FF2B5EF4-FFF2-40B4-BE49-F238E27FC236}">
                      <a16:creationId xmlns:a16="http://schemas.microsoft.com/office/drawing/2014/main" id="{E8B0C18F-10F1-9944-8F87-E8B1CCC058DA}"/>
                    </a:ext>
                  </a:extLst>
                </p:cNvPr>
                <p:cNvSpPr>
                  <a:spLocks/>
                </p:cNvSpPr>
                <p:nvPr/>
              </p:nvSpPr>
              <p:spPr bwMode="auto">
                <a:xfrm>
                  <a:off x="1672" y="2256"/>
                  <a:ext cx="8" cy="9"/>
                </a:xfrm>
                <a:custGeom>
                  <a:avLst/>
                  <a:gdLst>
                    <a:gd name="T0" fmla="*/ 0 w 26"/>
                    <a:gd name="T1" fmla="*/ 1 h 35"/>
                    <a:gd name="T2" fmla="*/ 0 w 26"/>
                    <a:gd name="T3" fmla="*/ 0 h 35"/>
                    <a:gd name="T4" fmla="*/ 1 w 26"/>
                    <a:gd name="T5" fmla="*/ 0 h 35"/>
                    <a:gd name="T6" fmla="*/ 0 w 26"/>
                    <a:gd name="T7" fmla="*/ 1 h 35"/>
                    <a:gd name="T8" fmla="*/ 0 60000 65536"/>
                    <a:gd name="T9" fmla="*/ 0 60000 65536"/>
                    <a:gd name="T10" fmla="*/ 0 60000 65536"/>
                    <a:gd name="T11" fmla="*/ 0 60000 65536"/>
                    <a:gd name="T12" fmla="*/ 0 w 26"/>
                    <a:gd name="T13" fmla="*/ 0 h 35"/>
                    <a:gd name="T14" fmla="*/ 26 w 26"/>
                    <a:gd name="T15" fmla="*/ 35 h 35"/>
                  </a:gdLst>
                  <a:ahLst/>
                  <a:cxnLst>
                    <a:cxn ang="T8">
                      <a:pos x="T0" y="T1"/>
                    </a:cxn>
                    <a:cxn ang="T9">
                      <a:pos x="T2" y="T3"/>
                    </a:cxn>
                    <a:cxn ang="T10">
                      <a:pos x="T4" y="T5"/>
                    </a:cxn>
                    <a:cxn ang="T11">
                      <a:pos x="T6" y="T7"/>
                    </a:cxn>
                  </a:cxnLst>
                  <a:rect l="T12" t="T13" r="T14" b="T15"/>
                  <a:pathLst>
                    <a:path w="26" h="35">
                      <a:moveTo>
                        <a:pt x="0" y="35"/>
                      </a:moveTo>
                      <a:lnTo>
                        <a:pt x="0" y="8"/>
                      </a:lnTo>
                      <a:lnTo>
                        <a:pt x="26" y="0"/>
                      </a:lnTo>
                      <a:lnTo>
                        <a:pt x="0" y="35"/>
                      </a:lnTo>
                      <a:close/>
                    </a:path>
                  </a:pathLst>
                </a:custGeom>
                <a:grpFill/>
                <a:ln w="6350">
                  <a:solidFill>
                    <a:schemeClr val="tx1">
                      <a:lumMod val="50000"/>
                      <a:lumOff val="50000"/>
                    </a:schemeClr>
                  </a:solidFill>
                  <a:round/>
                  <a:headEnd/>
                  <a:tailEnd/>
                </a:ln>
              </p:spPr>
              <p:txBody>
                <a:bodyPr/>
                <a:lstStyle/>
                <a:p>
                  <a:pPr defTabSz="914087">
                    <a:defRPr/>
                  </a:pPr>
                  <a:endParaRPr lang="en-US" sz="1200" kern="0">
                    <a:latin typeface="Arial" pitchFamily="34" charset="0"/>
                    <a:ea typeface="微软雅黑" pitchFamily="34" charset="-122"/>
                    <a:cs typeface="Arial" pitchFamily="34" charset="0"/>
                  </a:endParaRPr>
                </a:p>
              </p:txBody>
            </p:sp>
            <p:sp>
              <p:nvSpPr>
                <p:cNvPr id="220" name="Freeform 424">
                  <a:extLst>
                    <a:ext uri="{FF2B5EF4-FFF2-40B4-BE49-F238E27FC236}">
                      <a16:creationId xmlns:a16="http://schemas.microsoft.com/office/drawing/2014/main" id="{20FC588B-449F-824D-9821-3F8DFF21D84D}"/>
                    </a:ext>
                  </a:extLst>
                </p:cNvPr>
                <p:cNvSpPr>
                  <a:spLocks/>
                </p:cNvSpPr>
                <p:nvPr/>
              </p:nvSpPr>
              <p:spPr bwMode="auto">
                <a:xfrm>
                  <a:off x="1675" y="2266"/>
                  <a:ext cx="6" cy="7"/>
                </a:xfrm>
                <a:custGeom>
                  <a:avLst/>
                  <a:gdLst>
                    <a:gd name="T0" fmla="*/ 0 w 22"/>
                    <a:gd name="T1" fmla="*/ 0 h 24"/>
                    <a:gd name="T2" fmla="*/ 0 w 22"/>
                    <a:gd name="T3" fmla="*/ 0 h 24"/>
                    <a:gd name="T4" fmla="*/ 1 w 22"/>
                    <a:gd name="T5" fmla="*/ 1 h 24"/>
                    <a:gd name="T6" fmla="*/ 0 w 22"/>
                    <a:gd name="T7" fmla="*/ 0 h 24"/>
                    <a:gd name="T8" fmla="*/ 0 60000 65536"/>
                    <a:gd name="T9" fmla="*/ 0 60000 65536"/>
                    <a:gd name="T10" fmla="*/ 0 60000 65536"/>
                    <a:gd name="T11" fmla="*/ 0 60000 65536"/>
                    <a:gd name="T12" fmla="*/ 0 w 22"/>
                    <a:gd name="T13" fmla="*/ 0 h 24"/>
                    <a:gd name="T14" fmla="*/ 22 w 22"/>
                    <a:gd name="T15" fmla="*/ 24 h 24"/>
                  </a:gdLst>
                  <a:ahLst/>
                  <a:cxnLst>
                    <a:cxn ang="T8">
                      <a:pos x="T0" y="T1"/>
                    </a:cxn>
                    <a:cxn ang="T9">
                      <a:pos x="T2" y="T3"/>
                    </a:cxn>
                    <a:cxn ang="T10">
                      <a:pos x="T4" y="T5"/>
                    </a:cxn>
                    <a:cxn ang="T11">
                      <a:pos x="T6" y="T7"/>
                    </a:cxn>
                  </a:cxnLst>
                  <a:rect l="T12" t="T13" r="T14" b="T15"/>
                  <a:pathLst>
                    <a:path w="22" h="24">
                      <a:moveTo>
                        <a:pt x="0" y="18"/>
                      </a:moveTo>
                      <a:lnTo>
                        <a:pt x="14" y="0"/>
                      </a:lnTo>
                      <a:lnTo>
                        <a:pt x="22" y="24"/>
                      </a:lnTo>
                      <a:lnTo>
                        <a:pt x="0" y="18"/>
                      </a:lnTo>
                      <a:close/>
                    </a:path>
                  </a:pathLst>
                </a:custGeom>
                <a:grpFill/>
                <a:ln w="6350">
                  <a:solidFill>
                    <a:schemeClr val="tx1">
                      <a:lumMod val="50000"/>
                      <a:lumOff val="50000"/>
                    </a:schemeClr>
                  </a:solidFill>
                  <a:round/>
                  <a:headEnd/>
                  <a:tailEnd/>
                </a:ln>
              </p:spPr>
              <p:txBody>
                <a:bodyPr/>
                <a:lstStyle/>
                <a:p>
                  <a:pPr defTabSz="914087">
                    <a:defRPr/>
                  </a:pPr>
                  <a:endParaRPr lang="en-US" sz="1200" kern="0">
                    <a:latin typeface="Arial" pitchFamily="34" charset="0"/>
                    <a:ea typeface="微软雅黑" pitchFamily="34" charset="-122"/>
                    <a:cs typeface="Arial" pitchFamily="34" charset="0"/>
                  </a:endParaRPr>
                </a:p>
              </p:txBody>
            </p:sp>
            <p:sp>
              <p:nvSpPr>
                <p:cNvPr id="221" name="Freeform 425">
                  <a:extLst>
                    <a:ext uri="{FF2B5EF4-FFF2-40B4-BE49-F238E27FC236}">
                      <a16:creationId xmlns:a16="http://schemas.microsoft.com/office/drawing/2014/main" id="{919C6FFD-3CAC-AA49-98CF-61AE7A8D5698}"/>
                    </a:ext>
                  </a:extLst>
                </p:cNvPr>
                <p:cNvSpPr>
                  <a:spLocks/>
                </p:cNvSpPr>
                <p:nvPr/>
              </p:nvSpPr>
              <p:spPr bwMode="auto">
                <a:xfrm>
                  <a:off x="1681" y="2250"/>
                  <a:ext cx="85" cy="149"/>
                </a:xfrm>
                <a:custGeom>
                  <a:avLst/>
                  <a:gdLst>
                    <a:gd name="T0" fmla="*/ 0 w 297"/>
                    <a:gd name="T1" fmla="*/ 3 h 521"/>
                    <a:gd name="T2" fmla="*/ 0 w 297"/>
                    <a:gd name="T3" fmla="*/ 1 h 521"/>
                    <a:gd name="T4" fmla="*/ 1 w 297"/>
                    <a:gd name="T5" fmla="*/ 0 h 521"/>
                    <a:gd name="T6" fmla="*/ 3 w 297"/>
                    <a:gd name="T7" fmla="*/ 0 h 521"/>
                    <a:gd name="T8" fmla="*/ 2 w 297"/>
                    <a:gd name="T9" fmla="*/ 1 h 521"/>
                    <a:gd name="T10" fmla="*/ 4 w 297"/>
                    <a:gd name="T11" fmla="*/ 2 h 521"/>
                    <a:gd name="T12" fmla="*/ 3 w 297"/>
                    <a:gd name="T13" fmla="*/ 4 h 521"/>
                    <a:gd name="T14" fmla="*/ 4 w 297"/>
                    <a:gd name="T15" fmla="*/ 4 h 521"/>
                    <a:gd name="T16" fmla="*/ 5 w 297"/>
                    <a:gd name="T17" fmla="*/ 7 h 521"/>
                    <a:gd name="T18" fmla="*/ 5 w 297"/>
                    <a:gd name="T19" fmla="*/ 7 h 521"/>
                    <a:gd name="T20" fmla="*/ 6 w 297"/>
                    <a:gd name="T21" fmla="*/ 8 h 521"/>
                    <a:gd name="T22" fmla="*/ 5 w 297"/>
                    <a:gd name="T23" fmla="*/ 8 h 521"/>
                    <a:gd name="T24" fmla="*/ 7 w 297"/>
                    <a:gd name="T25" fmla="*/ 9 h 521"/>
                    <a:gd name="T26" fmla="*/ 6 w 297"/>
                    <a:gd name="T27" fmla="*/ 10 h 521"/>
                    <a:gd name="T28" fmla="*/ 7 w 297"/>
                    <a:gd name="T29" fmla="*/ 11 h 521"/>
                    <a:gd name="T30" fmla="*/ 0 w 297"/>
                    <a:gd name="T31" fmla="*/ 12 h 521"/>
                    <a:gd name="T32" fmla="*/ 3 w 297"/>
                    <a:gd name="T33" fmla="*/ 10 h 521"/>
                    <a:gd name="T34" fmla="*/ 2 w 297"/>
                    <a:gd name="T35" fmla="*/ 10 h 521"/>
                    <a:gd name="T36" fmla="*/ 1 w 297"/>
                    <a:gd name="T37" fmla="*/ 9 h 521"/>
                    <a:gd name="T38" fmla="*/ 2 w 297"/>
                    <a:gd name="T39" fmla="*/ 9 h 521"/>
                    <a:gd name="T40" fmla="*/ 1 w 297"/>
                    <a:gd name="T41" fmla="*/ 8 h 521"/>
                    <a:gd name="T42" fmla="*/ 3 w 297"/>
                    <a:gd name="T43" fmla="*/ 7 h 521"/>
                    <a:gd name="T44" fmla="*/ 3 w 297"/>
                    <a:gd name="T45" fmla="*/ 6 h 521"/>
                    <a:gd name="T46" fmla="*/ 2 w 297"/>
                    <a:gd name="T47" fmla="*/ 6 h 521"/>
                    <a:gd name="T48" fmla="*/ 3 w 297"/>
                    <a:gd name="T49" fmla="*/ 5 h 521"/>
                    <a:gd name="T50" fmla="*/ 1 w 297"/>
                    <a:gd name="T51" fmla="*/ 6 h 521"/>
                    <a:gd name="T52" fmla="*/ 1 w 297"/>
                    <a:gd name="T53" fmla="*/ 4 h 521"/>
                    <a:gd name="T54" fmla="*/ 0 w 297"/>
                    <a:gd name="T55" fmla="*/ 5 h 521"/>
                    <a:gd name="T56" fmla="*/ 1 w 297"/>
                    <a:gd name="T57" fmla="*/ 3 h 521"/>
                    <a:gd name="T58" fmla="*/ 0 w 297"/>
                    <a:gd name="T59" fmla="*/ 3 h 521"/>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297"/>
                    <a:gd name="T91" fmla="*/ 0 h 521"/>
                    <a:gd name="T92" fmla="*/ 297 w 297"/>
                    <a:gd name="T93" fmla="*/ 521 h 521"/>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297" h="521">
                      <a:moveTo>
                        <a:pt x="0" y="122"/>
                      </a:moveTo>
                      <a:lnTo>
                        <a:pt x="11" y="50"/>
                      </a:lnTo>
                      <a:lnTo>
                        <a:pt x="49" y="0"/>
                      </a:lnTo>
                      <a:lnTo>
                        <a:pt x="113" y="0"/>
                      </a:lnTo>
                      <a:lnTo>
                        <a:pt x="73" y="62"/>
                      </a:lnTo>
                      <a:lnTo>
                        <a:pt x="161" y="74"/>
                      </a:lnTo>
                      <a:lnTo>
                        <a:pt x="106" y="161"/>
                      </a:lnTo>
                      <a:lnTo>
                        <a:pt x="175" y="189"/>
                      </a:lnTo>
                      <a:lnTo>
                        <a:pt x="239" y="296"/>
                      </a:lnTo>
                      <a:lnTo>
                        <a:pt x="220" y="304"/>
                      </a:lnTo>
                      <a:lnTo>
                        <a:pt x="248" y="330"/>
                      </a:lnTo>
                      <a:lnTo>
                        <a:pt x="231" y="359"/>
                      </a:lnTo>
                      <a:lnTo>
                        <a:pt x="297" y="364"/>
                      </a:lnTo>
                      <a:lnTo>
                        <a:pt x="258" y="433"/>
                      </a:lnTo>
                      <a:lnTo>
                        <a:pt x="285" y="455"/>
                      </a:lnTo>
                      <a:lnTo>
                        <a:pt x="18" y="521"/>
                      </a:lnTo>
                      <a:lnTo>
                        <a:pt x="139" y="423"/>
                      </a:lnTo>
                      <a:lnTo>
                        <a:pt x="102" y="438"/>
                      </a:lnTo>
                      <a:lnTo>
                        <a:pt x="34" y="410"/>
                      </a:lnTo>
                      <a:lnTo>
                        <a:pt x="85" y="375"/>
                      </a:lnTo>
                      <a:lnTo>
                        <a:pt x="55" y="359"/>
                      </a:lnTo>
                      <a:lnTo>
                        <a:pt x="123" y="319"/>
                      </a:lnTo>
                      <a:lnTo>
                        <a:pt x="133" y="271"/>
                      </a:lnTo>
                      <a:lnTo>
                        <a:pt x="95" y="256"/>
                      </a:lnTo>
                      <a:lnTo>
                        <a:pt x="113" y="229"/>
                      </a:lnTo>
                      <a:lnTo>
                        <a:pt x="46" y="242"/>
                      </a:lnTo>
                      <a:lnTo>
                        <a:pt x="49" y="169"/>
                      </a:lnTo>
                      <a:lnTo>
                        <a:pt x="11" y="202"/>
                      </a:lnTo>
                      <a:lnTo>
                        <a:pt x="31" y="126"/>
                      </a:lnTo>
                      <a:lnTo>
                        <a:pt x="0" y="122"/>
                      </a:lnTo>
                      <a:close/>
                    </a:path>
                  </a:pathLst>
                </a:custGeom>
                <a:grpFill/>
                <a:ln w="6350">
                  <a:solidFill>
                    <a:schemeClr val="tx1">
                      <a:lumMod val="50000"/>
                      <a:lumOff val="50000"/>
                    </a:schemeClr>
                  </a:solidFill>
                  <a:round/>
                  <a:headEnd/>
                  <a:tailEnd/>
                </a:ln>
              </p:spPr>
              <p:txBody>
                <a:bodyPr/>
                <a:lstStyle/>
                <a:p>
                  <a:pPr defTabSz="914087">
                    <a:defRPr/>
                  </a:pPr>
                  <a:endParaRPr lang="en-US" sz="1200" kern="0">
                    <a:latin typeface="Arial" pitchFamily="34" charset="0"/>
                    <a:ea typeface="微软雅黑" pitchFamily="34" charset="-122"/>
                    <a:cs typeface="Arial" pitchFamily="34" charset="0"/>
                  </a:endParaRPr>
                </a:p>
              </p:txBody>
            </p:sp>
            <p:sp>
              <p:nvSpPr>
                <p:cNvPr id="222" name="Freeform 426">
                  <a:extLst>
                    <a:ext uri="{FF2B5EF4-FFF2-40B4-BE49-F238E27FC236}">
                      <a16:creationId xmlns:a16="http://schemas.microsoft.com/office/drawing/2014/main" id="{EC9AAFE6-C2E9-054B-8F2E-B4ADD420A7D5}"/>
                    </a:ext>
                  </a:extLst>
                </p:cNvPr>
                <p:cNvSpPr>
                  <a:spLocks/>
                </p:cNvSpPr>
                <p:nvPr/>
              </p:nvSpPr>
              <p:spPr bwMode="auto">
                <a:xfrm>
                  <a:off x="3793" y="2153"/>
                  <a:ext cx="33" cy="12"/>
                </a:xfrm>
                <a:custGeom>
                  <a:avLst/>
                  <a:gdLst>
                    <a:gd name="T0" fmla="*/ 0 w 116"/>
                    <a:gd name="T1" fmla="*/ 0 h 42"/>
                    <a:gd name="T2" fmla="*/ 2 w 116"/>
                    <a:gd name="T3" fmla="*/ 0 h 42"/>
                    <a:gd name="T4" fmla="*/ 3 w 116"/>
                    <a:gd name="T5" fmla="*/ 1 h 42"/>
                    <a:gd name="T6" fmla="*/ 2 w 116"/>
                    <a:gd name="T7" fmla="*/ 1 h 42"/>
                    <a:gd name="T8" fmla="*/ 0 w 116"/>
                    <a:gd name="T9" fmla="*/ 0 h 42"/>
                    <a:gd name="T10" fmla="*/ 0 60000 65536"/>
                    <a:gd name="T11" fmla="*/ 0 60000 65536"/>
                    <a:gd name="T12" fmla="*/ 0 60000 65536"/>
                    <a:gd name="T13" fmla="*/ 0 60000 65536"/>
                    <a:gd name="T14" fmla="*/ 0 60000 65536"/>
                    <a:gd name="T15" fmla="*/ 0 w 116"/>
                    <a:gd name="T16" fmla="*/ 0 h 42"/>
                    <a:gd name="T17" fmla="*/ 116 w 116"/>
                    <a:gd name="T18" fmla="*/ 42 h 42"/>
                  </a:gdLst>
                  <a:ahLst/>
                  <a:cxnLst>
                    <a:cxn ang="T10">
                      <a:pos x="T0" y="T1"/>
                    </a:cxn>
                    <a:cxn ang="T11">
                      <a:pos x="T2" y="T3"/>
                    </a:cxn>
                    <a:cxn ang="T12">
                      <a:pos x="T4" y="T5"/>
                    </a:cxn>
                    <a:cxn ang="T13">
                      <a:pos x="T6" y="T7"/>
                    </a:cxn>
                    <a:cxn ang="T14">
                      <a:pos x="T8" y="T9"/>
                    </a:cxn>
                  </a:cxnLst>
                  <a:rect l="T15" t="T16" r="T17" b="T18"/>
                  <a:pathLst>
                    <a:path w="116" h="42">
                      <a:moveTo>
                        <a:pt x="0" y="14"/>
                      </a:moveTo>
                      <a:lnTo>
                        <a:pt x="71" y="0"/>
                      </a:lnTo>
                      <a:lnTo>
                        <a:pt x="116" y="21"/>
                      </a:lnTo>
                      <a:lnTo>
                        <a:pt x="92" y="42"/>
                      </a:lnTo>
                      <a:lnTo>
                        <a:pt x="0" y="14"/>
                      </a:lnTo>
                      <a:close/>
                    </a:path>
                  </a:pathLst>
                </a:custGeom>
                <a:grpFill/>
                <a:ln w="6350">
                  <a:solidFill>
                    <a:schemeClr val="tx1">
                      <a:lumMod val="50000"/>
                      <a:lumOff val="50000"/>
                    </a:schemeClr>
                  </a:solidFill>
                  <a:round/>
                  <a:headEnd/>
                  <a:tailEnd/>
                </a:ln>
              </p:spPr>
              <p:txBody>
                <a:bodyPr/>
                <a:lstStyle/>
                <a:p>
                  <a:pPr defTabSz="914087">
                    <a:defRPr/>
                  </a:pPr>
                  <a:endParaRPr lang="en-US" sz="1200" kern="0">
                    <a:latin typeface="Arial" pitchFamily="34" charset="0"/>
                    <a:ea typeface="微软雅黑" pitchFamily="34" charset="-122"/>
                    <a:cs typeface="Arial" pitchFamily="34" charset="0"/>
                  </a:endParaRPr>
                </a:p>
              </p:txBody>
            </p:sp>
            <p:sp>
              <p:nvSpPr>
                <p:cNvPr id="223" name="Freeform 427">
                  <a:extLst>
                    <a:ext uri="{FF2B5EF4-FFF2-40B4-BE49-F238E27FC236}">
                      <a16:creationId xmlns:a16="http://schemas.microsoft.com/office/drawing/2014/main" id="{493AFBC2-4C2B-CF46-A560-CBAC4883B820}"/>
                    </a:ext>
                  </a:extLst>
                </p:cNvPr>
                <p:cNvSpPr>
                  <a:spLocks/>
                </p:cNvSpPr>
                <p:nvPr/>
              </p:nvSpPr>
              <p:spPr bwMode="auto">
                <a:xfrm>
                  <a:off x="2859" y="2788"/>
                  <a:ext cx="77" cy="188"/>
                </a:xfrm>
                <a:custGeom>
                  <a:avLst/>
                  <a:gdLst>
                    <a:gd name="T0" fmla="*/ 0 w 268"/>
                    <a:gd name="T1" fmla="*/ 1 h 659"/>
                    <a:gd name="T2" fmla="*/ 1 w 268"/>
                    <a:gd name="T3" fmla="*/ 2 h 659"/>
                    <a:gd name="T4" fmla="*/ 2 w 268"/>
                    <a:gd name="T5" fmla="*/ 3 h 659"/>
                    <a:gd name="T6" fmla="*/ 1 w 268"/>
                    <a:gd name="T7" fmla="*/ 4 h 659"/>
                    <a:gd name="T8" fmla="*/ 4 w 268"/>
                    <a:gd name="T9" fmla="*/ 6 h 659"/>
                    <a:gd name="T10" fmla="*/ 5 w 268"/>
                    <a:gd name="T11" fmla="*/ 9 h 659"/>
                    <a:gd name="T12" fmla="*/ 5 w 268"/>
                    <a:gd name="T13" fmla="*/ 11 h 659"/>
                    <a:gd name="T14" fmla="*/ 2 w 268"/>
                    <a:gd name="T15" fmla="*/ 13 h 659"/>
                    <a:gd name="T16" fmla="*/ 3 w 268"/>
                    <a:gd name="T17" fmla="*/ 15 h 659"/>
                    <a:gd name="T18" fmla="*/ 3 w 268"/>
                    <a:gd name="T19" fmla="*/ 14 h 659"/>
                    <a:gd name="T20" fmla="*/ 4 w 268"/>
                    <a:gd name="T21" fmla="*/ 14 h 659"/>
                    <a:gd name="T22" fmla="*/ 4 w 268"/>
                    <a:gd name="T23" fmla="*/ 13 h 659"/>
                    <a:gd name="T24" fmla="*/ 6 w 268"/>
                    <a:gd name="T25" fmla="*/ 12 h 659"/>
                    <a:gd name="T26" fmla="*/ 6 w 268"/>
                    <a:gd name="T27" fmla="*/ 8 h 659"/>
                    <a:gd name="T28" fmla="*/ 3 w 268"/>
                    <a:gd name="T29" fmla="*/ 5 h 659"/>
                    <a:gd name="T30" fmla="*/ 3 w 268"/>
                    <a:gd name="T31" fmla="*/ 3 h 659"/>
                    <a:gd name="T32" fmla="*/ 5 w 268"/>
                    <a:gd name="T33" fmla="*/ 2 h 659"/>
                    <a:gd name="T34" fmla="*/ 3 w 268"/>
                    <a:gd name="T35" fmla="*/ 0 h 659"/>
                    <a:gd name="T36" fmla="*/ 0 w 268"/>
                    <a:gd name="T37" fmla="*/ 1 h 65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68"/>
                    <a:gd name="T58" fmla="*/ 0 h 659"/>
                    <a:gd name="T59" fmla="*/ 268 w 268"/>
                    <a:gd name="T60" fmla="*/ 659 h 659"/>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68" h="659">
                      <a:moveTo>
                        <a:pt x="0" y="34"/>
                      </a:moveTo>
                      <a:lnTo>
                        <a:pt x="39" y="101"/>
                      </a:lnTo>
                      <a:lnTo>
                        <a:pt x="92" y="128"/>
                      </a:lnTo>
                      <a:lnTo>
                        <a:pt x="65" y="181"/>
                      </a:lnTo>
                      <a:lnTo>
                        <a:pt x="158" y="268"/>
                      </a:lnTo>
                      <a:lnTo>
                        <a:pt x="201" y="387"/>
                      </a:lnTo>
                      <a:lnTo>
                        <a:pt x="204" y="489"/>
                      </a:lnTo>
                      <a:lnTo>
                        <a:pt x="87" y="577"/>
                      </a:lnTo>
                      <a:lnTo>
                        <a:pt x="110" y="659"/>
                      </a:lnTo>
                      <a:lnTo>
                        <a:pt x="143" y="602"/>
                      </a:lnTo>
                      <a:lnTo>
                        <a:pt x="165" y="615"/>
                      </a:lnTo>
                      <a:lnTo>
                        <a:pt x="175" y="580"/>
                      </a:lnTo>
                      <a:lnTo>
                        <a:pt x="268" y="519"/>
                      </a:lnTo>
                      <a:lnTo>
                        <a:pt x="254" y="354"/>
                      </a:lnTo>
                      <a:lnTo>
                        <a:pt x="129" y="201"/>
                      </a:lnTo>
                      <a:lnTo>
                        <a:pt x="142" y="151"/>
                      </a:lnTo>
                      <a:lnTo>
                        <a:pt x="217" y="76"/>
                      </a:lnTo>
                      <a:lnTo>
                        <a:pt x="115" y="0"/>
                      </a:lnTo>
                      <a:lnTo>
                        <a:pt x="0" y="34"/>
                      </a:lnTo>
                      <a:close/>
                    </a:path>
                  </a:pathLst>
                </a:custGeom>
                <a:grpFill/>
                <a:ln w="6350">
                  <a:solidFill>
                    <a:schemeClr val="tx1">
                      <a:lumMod val="50000"/>
                      <a:lumOff val="50000"/>
                    </a:schemeClr>
                  </a:solidFill>
                  <a:round/>
                  <a:headEnd/>
                  <a:tailEnd/>
                </a:ln>
              </p:spPr>
              <p:txBody>
                <a:bodyPr/>
                <a:lstStyle/>
                <a:p>
                  <a:pPr defTabSz="914087">
                    <a:defRPr/>
                  </a:pPr>
                  <a:endParaRPr lang="en-US" sz="1200" kern="0">
                    <a:latin typeface="Arial" pitchFamily="34" charset="0"/>
                    <a:ea typeface="微软雅黑" pitchFamily="34" charset="-122"/>
                    <a:cs typeface="Arial" pitchFamily="34" charset="0"/>
                  </a:endParaRPr>
                </a:p>
              </p:txBody>
            </p:sp>
            <p:sp>
              <p:nvSpPr>
                <p:cNvPr id="224" name="Freeform 428">
                  <a:extLst>
                    <a:ext uri="{FF2B5EF4-FFF2-40B4-BE49-F238E27FC236}">
                      <a16:creationId xmlns:a16="http://schemas.microsoft.com/office/drawing/2014/main" id="{8A47DBB8-E397-2341-9228-EA86C280FBD0}"/>
                    </a:ext>
                  </a:extLst>
                </p:cNvPr>
                <p:cNvSpPr>
                  <a:spLocks/>
                </p:cNvSpPr>
                <p:nvPr/>
              </p:nvSpPr>
              <p:spPr bwMode="auto">
                <a:xfrm>
                  <a:off x="2219" y="2842"/>
                  <a:ext cx="105" cy="83"/>
                </a:xfrm>
                <a:custGeom>
                  <a:avLst/>
                  <a:gdLst>
                    <a:gd name="T0" fmla="*/ 0 w 369"/>
                    <a:gd name="T1" fmla="*/ 7 h 289"/>
                    <a:gd name="T2" fmla="*/ 2 w 369"/>
                    <a:gd name="T3" fmla="*/ 5 h 289"/>
                    <a:gd name="T4" fmla="*/ 2 w 369"/>
                    <a:gd name="T5" fmla="*/ 5 h 289"/>
                    <a:gd name="T6" fmla="*/ 3 w 369"/>
                    <a:gd name="T7" fmla="*/ 4 h 289"/>
                    <a:gd name="T8" fmla="*/ 5 w 369"/>
                    <a:gd name="T9" fmla="*/ 1 h 289"/>
                    <a:gd name="T10" fmla="*/ 8 w 369"/>
                    <a:gd name="T11" fmla="*/ 0 h 289"/>
                    <a:gd name="T12" fmla="*/ 9 w 369"/>
                    <a:gd name="T13" fmla="*/ 3 h 289"/>
                    <a:gd name="T14" fmla="*/ 8 w 369"/>
                    <a:gd name="T15" fmla="*/ 4 h 289"/>
                    <a:gd name="T16" fmla="*/ 5 w 369"/>
                    <a:gd name="T17" fmla="*/ 5 h 289"/>
                    <a:gd name="T18" fmla="*/ 0 w 369"/>
                    <a:gd name="T19" fmla="*/ 7 h 28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69"/>
                    <a:gd name="T31" fmla="*/ 0 h 289"/>
                    <a:gd name="T32" fmla="*/ 369 w 369"/>
                    <a:gd name="T33" fmla="*/ 289 h 28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69" h="289">
                      <a:moveTo>
                        <a:pt x="0" y="289"/>
                      </a:moveTo>
                      <a:lnTo>
                        <a:pt x="96" y="225"/>
                      </a:lnTo>
                      <a:lnTo>
                        <a:pt x="79" y="194"/>
                      </a:lnTo>
                      <a:lnTo>
                        <a:pt x="108" y="157"/>
                      </a:lnTo>
                      <a:lnTo>
                        <a:pt x="207" y="33"/>
                      </a:lnTo>
                      <a:lnTo>
                        <a:pt x="329" y="0"/>
                      </a:lnTo>
                      <a:lnTo>
                        <a:pt x="369" y="113"/>
                      </a:lnTo>
                      <a:lnTo>
                        <a:pt x="336" y="157"/>
                      </a:lnTo>
                      <a:lnTo>
                        <a:pt x="197" y="232"/>
                      </a:lnTo>
                      <a:lnTo>
                        <a:pt x="0" y="289"/>
                      </a:lnTo>
                      <a:close/>
                    </a:path>
                  </a:pathLst>
                </a:custGeom>
                <a:grpFill/>
                <a:ln w="6350">
                  <a:solidFill>
                    <a:schemeClr val="tx1">
                      <a:lumMod val="50000"/>
                      <a:lumOff val="50000"/>
                    </a:schemeClr>
                  </a:solidFill>
                  <a:round/>
                  <a:headEnd/>
                  <a:tailEnd/>
                </a:ln>
              </p:spPr>
              <p:txBody>
                <a:bodyPr/>
                <a:lstStyle/>
                <a:p>
                  <a:pPr defTabSz="914087">
                    <a:defRPr/>
                  </a:pPr>
                  <a:endParaRPr lang="en-US" sz="1200" kern="0">
                    <a:latin typeface="Arial" pitchFamily="34" charset="0"/>
                    <a:ea typeface="微软雅黑" pitchFamily="34" charset="-122"/>
                    <a:cs typeface="Arial" pitchFamily="34" charset="0"/>
                  </a:endParaRPr>
                </a:p>
              </p:txBody>
            </p:sp>
            <p:sp>
              <p:nvSpPr>
                <p:cNvPr id="225" name="Freeform 429">
                  <a:extLst>
                    <a:ext uri="{FF2B5EF4-FFF2-40B4-BE49-F238E27FC236}">
                      <a16:creationId xmlns:a16="http://schemas.microsoft.com/office/drawing/2014/main" id="{FDE1EBE0-E086-6B4C-BDED-7EE6C1D9102B}"/>
                    </a:ext>
                  </a:extLst>
                </p:cNvPr>
                <p:cNvSpPr>
                  <a:spLocks/>
                </p:cNvSpPr>
                <p:nvPr/>
              </p:nvSpPr>
              <p:spPr bwMode="auto">
                <a:xfrm>
                  <a:off x="2211" y="2864"/>
                  <a:ext cx="39" cy="61"/>
                </a:xfrm>
                <a:custGeom>
                  <a:avLst/>
                  <a:gdLst>
                    <a:gd name="T0" fmla="*/ 0 w 137"/>
                    <a:gd name="T1" fmla="*/ 1 h 211"/>
                    <a:gd name="T2" fmla="*/ 1 w 137"/>
                    <a:gd name="T3" fmla="*/ 5 h 211"/>
                    <a:gd name="T4" fmla="*/ 3 w 137"/>
                    <a:gd name="T5" fmla="*/ 3 h 211"/>
                    <a:gd name="T6" fmla="*/ 3 w 137"/>
                    <a:gd name="T7" fmla="*/ 3 h 211"/>
                    <a:gd name="T8" fmla="*/ 3 w 137"/>
                    <a:gd name="T9" fmla="*/ 2 h 211"/>
                    <a:gd name="T10" fmla="*/ 3 w 137"/>
                    <a:gd name="T11" fmla="*/ 1 h 211"/>
                    <a:gd name="T12" fmla="*/ 1 w 137"/>
                    <a:gd name="T13" fmla="*/ 0 h 211"/>
                    <a:gd name="T14" fmla="*/ 0 w 137"/>
                    <a:gd name="T15" fmla="*/ 1 h 211"/>
                    <a:gd name="T16" fmla="*/ 0 60000 65536"/>
                    <a:gd name="T17" fmla="*/ 0 60000 65536"/>
                    <a:gd name="T18" fmla="*/ 0 60000 65536"/>
                    <a:gd name="T19" fmla="*/ 0 60000 65536"/>
                    <a:gd name="T20" fmla="*/ 0 60000 65536"/>
                    <a:gd name="T21" fmla="*/ 0 60000 65536"/>
                    <a:gd name="T22" fmla="*/ 0 60000 65536"/>
                    <a:gd name="T23" fmla="*/ 0 60000 65536"/>
                    <a:gd name="T24" fmla="*/ 0 w 137"/>
                    <a:gd name="T25" fmla="*/ 0 h 211"/>
                    <a:gd name="T26" fmla="*/ 137 w 137"/>
                    <a:gd name="T27" fmla="*/ 211 h 21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37" h="211">
                      <a:moveTo>
                        <a:pt x="0" y="42"/>
                      </a:moveTo>
                      <a:lnTo>
                        <a:pt x="29" y="211"/>
                      </a:lnTo>
                      <a:lnTo>
                        <a:pt x="125" y="147"/>
                      </a:lnTo>
                      <a:lnTo>
                        <a:pt x="108" y="116"/>
                      </a:lnTo>
                      <a:lnTo>
                        <a:pt x="137" y="79"/>
                      </a:lnTo>
                      <a:lnTo>
                        <a:pt x="137" y="32"/>
                      </a:lnTo>
                      <a:lnTo>
                        <a:pt x="67" y="0"/>
                      </a:lnTo>
                      <a:lnTo>
                        <a:pt x="0" y="42"/>
                      </a:lnTo>
                      <a:close/>
                    </a:path>
                  </a:pathLst>
                </a:custGeom>
                <a:grpFill/>
                <a:ln w="6350">
                  <a:solidFill>
                    <a:schemeClr val="tx1">
                      <a:lumMod val="50000"/>
                      <a:lumOff val="50000"/>
                    </a:schemeClr>
                  </a:solidFill>
                  <a:round/>
                  <a:headEnd/>
                  <a:tailEnd/>
                </a:ln>
              </p:spPr>
              <p:txBody>
                <a:bodyPr/>
                <a:lstStyle/>
                <a:p>
                  <a:pPr defTabSz="914087">
                    <a:defRPr/>
                  </a:pPr>
                  <a:endParaRPr lang="en-US" sz="1200" kern="0">
                    <a:latin typeface="Arial" pitchFamily="34" charset="0"/>
                    <a:ea typeface="微软雅黑" pitchFamily="34" charset="-122"/>
                    <a:cs typeface="Arial" pitchFamily="34" charset="0"/>
                  </a:endParaRPr>
                </a:p>
              </p:txBody>
            </p:sp>
            <p:sp>
              <p:nvSpPr>
                <p:cNvPr id="226" name="Freeform 430">
                  <a:extLst>
                    <a:ext uri="{FF2B5EF4-FFF2-40B4-BE49-F238E27FC236}">
                      <a16:creationId xmlns:a16="http://schemas.microsoft.com/office/drawing/2014/main" id="{876F9AED-4750-C14C-AB3D-D0DF2638B5D7}"/>
                    </a:ext>
                  </a:extLst>
                </p:cNvPr>
                <p:cNvSpPr>
                  <a:spLocks/>
                </p:cNvSpPr>
                <p:nvPr/>
              </p:nvSpPr>
              <p:spPr bwMode="auto">
                <a:xfrm>
                  <a:off x="1896" y="2448"/>
                  <a:ext cx="102" cy="92"/>
                </a:xfrm>
                <a:custGeom>
                  <a:avLst/>
                  <a:gdLst>
                    <a:gd name="T0" fmla="*/ 0 w 356"/>
                    <a:gd name="T1" fmla="*/ 2 h 323"/>
                    <a:gd name="T2" fmla="*/ 0 w 356"/>
                    <a:gd name="T3" fmla="*/ 1 h 323"/>
                    <a:gd name="T4" fmla="*/ 2 w 356"/>
                    <a:gd name="T5" fmla="*/ 0 h 323"/>
                    <a:gd name="T6" fmla="*/ 4 w 356"/>
                    <a:gd name="T7" fmla="*/ 1 h 323"/>
                    <a:gd name="T8" fmla="*/ 6 w 356"/>
                    <a:gd name="T9" fmla="*/ 1 h 323"/>
                    <a:gd name="T10" fmla="*/ 8 w 356"/>
                    <a:gd name="T11" fmla="*/ 3 h 323"/>
                    <a:gd name="T12" fmla="*/ 8 w 356"/>
                    <a:gd name="T13" fmla="*/ 6 h 323"/>
                    <a:gd name="T14" fmla="*/ 8 w 356"/>
                    <a:gd name="T15" fmla="*/ 7 h 323"/>
                    <a:gd name="T16" fmla="*/ 7 w 356"/>
                    <a:gd name="T17" fmla="*/ 7 h 323"/>
                    <a:gd name="T18" fmla="*/ 6 w 356"/>
                    <a:gd name="T19" fmla="*/ 5 h 323"/>
                    <a:gd name="T20" fmla="*/ 5 w 356"/>
                    <a:gd name="T21" fmla="*/ 6 h 323"/>
                    <a:gd name="T22" fmla="*/ 2 w 356"/>
                    <a:gd name="T23" fmla="*/ 4 h 323"/>
                    <a:gd name="T24" fmla="*/ 1 w 356"/>
                    <a:gd name="T25" fmla="*/ 2 h 323"/>
                    <a:gd name="T26" fmla="*/ 0 w 356"/>
                    <a:gd name="T27" fmla="*/ 3 h 323"/>
                    <a:gd name="T28" fmla="*/ 0 w 356"/>
                    <a:gd name="T29" fmla="*/ 2 h 32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56"/>
                    <a:gd name="T46" fmla="*/ 0 h 323"/>
                    <a:gd name="T47" fmla="*/ 356 w 356"/>
                    <a:gd name="T48" fmla="*/ 323 h 32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56" h="323">
                      <a:moveTo>
                        <a:pt x="0" y="76"/>
                      </a:moveTo>
                      <a:lnTo>
                        <a:pt x="0" y="23"/>
                      </a:lnTo>
                      <a:lnTo>
                        <a:pt x="91" y="0"/>
                      </a:lnTo>
                      <a:lnTo>
                        <a:pt x="164" y="64"/>
                      </a:lnTo>
                      <a:lnTo>
                        <a:pt x="245" y="46"/>
                      </a:lnTo>
                      <a:lnTo>
                        <a:pt x="345" y="146"/>
                      </a:lnTo>
                      <a:lnTo>
                        <a:pt x="332" y="253"/>
                      </a:lnTo>
                      <a:lnTo>
                        <a:pt x="356" y="299"/>
                      </a:lnTo>
                      <a:lnTo>
                        <a:pt x="281" y="323"/>
                      </a:lnTo>
                      <a:lnTo>
                        <a:pt x="243" y="235"/>
                      </a:lnTo>
                      <a:lnTo>
                        <a:pt x="211" y="272"/>
                      </a:lnTo>
                      <a:lnTo>
                        <a:pt x="91" y="183"/>
                      </a:lnTo>
                      <a:lnTo>
                        <a:pt x="33" y="89"/>
                      </a:lnTo>
                      <a:lnTo>
                        <a:pt x="2" y="110"/>
                      </a:lnTo>
                      <a:lnTo>
                        <a:pt x="0" y="76"/>
                      </a:lnTo>
                      <a:close/>
                    </a:path>
                  </a:pathLst>
                </a:custGeom>
                <a:grpFill/>
                <a:ln w="6350">
                  <a:solidFill>
                    <a:schemeClr val="tx1">
                      <a:lumMod val="50000"/>
                      <a:lumOff val="50000"/>
                    </a:schemeClr>
                  </a:solidFill>
                  <a:round/>
                  <a:headEnd/>
                  <a:tailEnd/>
                </a:ln>
              </p:spPr>
              <p:txBody>
                <a:bodyPr/>
                <a:lstStyle/>
                <a:p>
                  <a:pPr defTabSz="914087">
                    <a:defRPr/>
                  </a:pPr>
                  <a:endParaRPr lang="en-US" sz="1200" kern="0">
                    <a:latin typeface="Arial" pitchFamily="34" charset="0"/>
                    <a:ea typeface="微软雅黑" pitchFamily="34" charset="-122"/>
                    <a:cs typeface="Arial" pitchFamily="34" charset="0"/>
                  </a:endParaRPr>
                </a:p>
              </p:txBody>
            </p:sp>
            <p:sp>
              <p:nvSpPr>
                <p:cNvPr id="227" name="Freeform 431">
                  <a:extLst>
                    <a:ext uri="{FF2B5EF4-FFF2-40B4-BE49-F238E27FC236}">
                      <a16:creationId xmlns:a16="http://schemas.microsoft.com/office/drawing/2014/main" id="{942B98C6-75DA-EC4E-9419-64A2B1101980}"/>
                    </a:ext>
                  </a:extLst>
                </p:cNvPr>
                <p:cNvSpPr>
                  <a:spLocks/>
                </p:cNvSpPr>
                <p:nvPr/>
              </p:nvSpPr>
              <p:spPr bwMode="auto">
                <a:xfrm>
                  <a:off x="1872" y="3156"/>
                  <a:ext cx="139" cy="157"/>
                </a:xfrm>
                <a:custGeom>
                  <a:avLst/>
                  <a:gdLst>
                    <a:gd name="T0" fmla="*/ 0 w 485"/>
                    <a:gd name="T1" fmla="*/ 12 h 550"/>
                    <a:gd name="T2" fmla="*/ 1 w 485"/>
                    <a:gd name="T3" fmla="*/ 12 h 550"/>
                    <a:gd name="T4" fmla="*/ 9 w 485"/>
                    <a:gd name="T5" fmla="*/ 13 h 550"/>
                    <a:gd name="T6" fmla="*/ 11 w 485"/>
                    <a:gd name="T7" fmla="*/ 12 h 550"/>
                    <a:gd name="T8" fmla="*/ 9 w 485"/>
                    <a:gd name="T9" fmla="*/ 11 h 550"/>
                    <a:gd name="T10" fmla="*/ 9 w 485"/>
                    <a:gd name="T11" fmla="*/ 7 h 550"/>
                    <a:gd name="T12" fmla="*/ 11 w 485"/>
                    <a:gd name="T13" fmla="*/ 7 h 550"/>
                    <a:gd name="T14" fmla="*/ 11 w 485"/>
                    <a:gd name="T15" fmla="*/ 5 h 550"/>
                    <a:gd name="T16" fmla="*/ 9 w 485"/>
                    <a:gd name="T17" fmla="*/ 5 h 550"/>
                    <a:gd name="T18" fmla="*/ 9 w 485"/>
                    <a:gd name="T19" fmla="*/ 2 h 550"/>
                    <a:gd name="T20" fmla="*/ 8 w 485"/>
                    <a:gd name="T21" fmla="*/ 1 h 550"/>
                    <a:gd name="T22" fmla="*/ 7 w 485"/>
                    <a:gd name="T23" fmla="*/ 1 h 550"/>
                    <a:gd name="T24" fmla="*/ 7 w 485"/>
                    <a:gd name="T25" fmla="*/ 2 h 550"/>
                    <a:gd name="T26" fmla="*/ 5 w 485"/>
                    <a:gd name="T27" fmla="*/ 2 h 550"/>
                    <a:gd name="T28" fmla="*/ 4 w 485"/>
                    <a:gd name="T29" fmla="*/ 0 h 550"/>
                    <a:gd name="T30" fmla="*/ 1 w 485"/>
                    <a:gd name="T31" fmla="*/ 1 h 550"/>
                    <a:gd name="T32" fmla="*/ 2 w 485"/>
                    <a:gd name="T33" fmla="*/ 5 h 550"/>
                    <a:gd name="T34" fmla="*/ 0 w 485"/>
                    <a:gd name="T35" fmla="*/ 12 h 55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485"/>
                    <a:gd name="T55" fmla="*/ 0 h 550"/>
                    <a:gd name="T56" fmla="*/ 485 w 485"/>
                    <a:gd name="T57" fmla="*/ 550 h 550"/>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485" h="550">
                      <a:moveTo>
                        <a:pt x="0" y="515"/>
                      </a:moveTo>
                      <a:lnTo>
                        <a:pt x="63" y="496"/>
                      </a:lnTo>
                      <a:lnTo>
                        <a:pt x="376" y="550"/>
                      </a:lnTo>
                      <a:lnTo>
                        <a:pt x="446" y="524"/>
                      </a:lnTo>
                      <a:lnTo>
                        <a:pt x="399" y="484"/>
                      </a:lnTo>
                      <a:lnTo>
                        <a:pt x="399" y="317"/>
                      </a:lnTo>
                      <a:lnTo>
                        <a:pt x="485" y="317"/>
                      </a:lnTo>
                      <a:lnTo>
                        <a:pt x="480" y="227"/>
                      </a:lnTo>
                      <a:lnTo>
                        <a:pt x="399" y="236"/>
                      </a:lnTo>
                      <a:lnTo>
                        <a:pt x="391" y="77"/>
                      </a:lnTo>
                      <a:lnTo>
                        <a:pt x="356" y="48"/>
                      </a:lnTo>
                      <a:lnTo>
                        <a:pt x="305" y="52"/>
                      </a:lnTo>
                      <a:lnTo>
                        <a:pt x="294" y="96"/>
                      </a:lnTo>
                      <a:lnTo>
                        <a:pt x="239" y="102"/>
                      </a:lnTo>
                      <a:lnTo>
                        <a:pt x="179" y="0"/>
                      </a:lnTo>
                      <a:lnTo>
                        <a:pt x="34" y="23"/>
                      </a:lnTo>
                      <a:lnTo>
                        <a:pt x="86" y="231"/>
                      </a:lnTo>
                      <a:lnTo>
                        <a:pt x="0" y="515"/>
                      </a:lnTo>
                      <a:close/>
                    </a:path>
                  </a:pathLst>
                </a:custGeom>
                <a:grpFill/>
                <a:ln w="6350">
                  <a:solidFill>
                    <a:schemeClr val="tx1">
                      <a:lumMod val="50000"/>
                      <a:lumOff val="50000"/>
                    </a:schemeClr>
                  </a:solidFill>
                  <a:round/>
                  <a:headEnd/>
                  <a:tailEnd/>
                </a:ln>
              </p:spPr>
              <p:txBody>
                <a:bodyPr/>
                <a:lstStyle/>
                <a:p>
                  <a:pPr defTabSz="914087">
                    <a:defRPr/>
                  </a:pPr>
                  <a:endParaRPr lang="en-US" sz="1200" kern="0">
                    <a:latin typeface="Arial" pitchFamily="34" charset="0"/>
                    <a:ea typeface="微软雅黑" pitchFamily="34" charset="-122"/>
                    <a:cs typeface="Arial" pitchFamily="34" charset="0"/>
                  </a:endParaRPr>
                </a:p>
              </p:txBody>
            </p:sp>
            <p:sp>
              <p:nvSpPr>
                <p:cNvPr id="228" name="Freeform 432">
                  <a:extLst>
                    <a:ext uri="{FF2B5EF4-FFF2-40B4-BE49-F238E27FC236}">
                      <a16:creationId xmlns:a16="http://schemas.microsoft.com/office/drawing/2014/main" id="{F8880D43-A80E-CB47-BEDE-2EBDDAA0D499}"/>
                    </a:ext>
                  </a:extLst>
                </p:cNvPr>
                <p:cNvSpPr>
                  <a:spLocks/>
                </p:cNvSpPr>
                <p:nvPr/>
              </p:nvSpPr>
              <p:spPr bwMode="auto">
                <a:xfrm>
                  <a:off x="1876" y="3143"/>
                  <a:ext cx="11" cy="13"/>
                </a:xfrm>
                <a:custGeom>
                  <a:avLst/>
                  <a:gdLst>
                    <a:gd name="T0" fmla="*/ 0 w 40"/>
                    <a:gd name="T1" fmla="*/ 0 h 48"/>
                    <a:gd name="T2" fmla="*/ 0 w 40"/>
                    <a:gd name="T3" fmla="*/ 1 h 48"/>
                    <a:gd name="T4" fmla="*/ 1 w 40"/>
                    <a:gd name="T5" fmla="*/ 0 h 48"/>
                    <a:gd name="T6" fmla="*/ 0 w 40"/>
                    <a:gd name="T7" fmla="*/ 0 h 48"/>
                    <a:gd name="T8" fmla="*/ 0 60000 65536"/>
                    <a:gd name="T9" fmla="*/ 0 60000 65536"/>
                    <a:gd name="T10" fmla="*/ 0 60000 65536"/>
                    <a:gd name="T11" fmla="*/ 0 60000 65536"/>
                    <a:gd name="T12" fmla="*/ 0 w 40"/>
                    <a:gd name="T13" fmla="*/ 0 h 48"/>
                    <a:gd name="T14" fmla="*/ 40 w 40"/>
                    <a:gd name="T15" fmla="*/ 48 h 48"/>
                  </a:gdLst>
                  <a:ahLst/>
                  <a:cxnLst>
                    <a:cxn ang="T8">
                      <a:pos x="T0" y="T1"/>
                    </a:cxn>
                    <a:cxn ang="T9">
                      <a:pos x="T2" y="T3"/>
                    </a:cxn>
                    <a:cxn ang="T10">
                      <a:pos x="T4" y="T5"/>
                    </a:cxn>
                    <a:cxn ang="T11">
                      <a:pos x="T6" y="T7"/>
                    </a:cxn>
                  </a:cxnLst>
                  <a:rect l="T12" t="T13" r="T14" b="T15"/>
                  <a:pathLst>
                    <a:path w="40" h="48">
                      <a:moveTo>
                        <a:pt x="0" y="16"/>
                      </a:moveTo>
                      <a:lnTo>
                        <a:pt x="18" y="48"/>
                      </a:lnTo>
                      <a:lnTo>
                        <a:pt x="40" y="0"/>
                      </a:lnTo>
                      <a:lnTo>
                        <a:pt x="0" y="16"/>
                      </a:lnTo>
                      <a:close/>
                    </a:path>
                  </a:pathLst>
                </a:custGeom>
                <a:grpFill/>
                <a:ln w="6350">
                  <a:solidFill>
                    <a:schemeClr val="tx1">
                      <a:lumMod val="50000"/>
                      <a:lumOff val="50000"/>
                    </a:schemeClr>
                  </a:solidFill>
                  <a:round/>
                  <a:headEnd/>
                  <a:tailEnd/>
                </a:ln>
              </p:spPr>
              <p:txBody>
                <a:bodyPr/>
                <a:lstStyle/>
                <a:p>
                  <a:pPr defTabSz="914087">
                    <a:defRPr/>
                  </a:pPr>
                  <a:endParaRPr lang="en-US" sz="1200" kern="0">
                    <a:latin typeface="Arial" pitchFamily="34" charset="0"/>
                    <a:ea typeface="微软雅黑" pitchFamily="34" charset="-122"/>
                    <a:cs typeface="Arial" pitchFamily="34" charset="0"/>
                  </a:endParaRPr>
                </a:p>
              </p:txBody>
            </p:sp>
            <p:sp>
              <p:nvSpPr>
                <p:cNvPr id="229" name="Freeform 433">
                  <a:extLst>
                    <a:ext uri="{FF2B5EF4-FFF2-40B4-BE49-F238E27FC236}">
                      <a16:creationId xmlns:a16="http://schemas.microsoft.com/office/drawing/2014/main" id="{AAFF70D6-37E9-0D4A-88CD-3B90BFA1D40F}"/>
                    </a:ext>
                  </a:extLst>
                </p:cNvPr>
                <p:cNvSpPr>
                  <a:spLocks/>
                </p:cNvSpPr>
                <p:nvPr/>
              </p:nvSpPr>
              <p:spPr bwMode="auto">
                <a:xfrm>
                  <a:off x="1963" y="3309"/>
                  <a:ext cx="102" cy="117"/>
                </a:xfrm>
                <a:custGeom>
                  <a:avLst/>
                  <a:gdLst>
                    <a:gd name="T0" fmla="*/ 0 w 358"/>
                    <a:gd name="T1" fmla="*/ 7 h 410"/>
                    <a:gd name="T2" fmla="*/ 0 w 358"/>
                    <a:gd name="T3" fmla="*/ 5 h 410"/>
                    <a:gd name="T4" fmla="*/ 1 w 358"/>
                    <a:gd name="T5" fmla="*/ 4 h 410"/>
                    <a:gd name="T6" fmla="*/ 1 w 358"/>
                    <a:gd name="T7" fmla="*/ 1 h 410"/>
                    <a:gd name="T8" fmla="*/ 3 w 358"/>
                    <a:gd name="T9" fmla="*/ 0 h 410"/>
                    <a:gd name="T10" fmla="*/ 3 w 358"/>
                    <a:gd name="T11" fmla="*/ 1 h 410"/>
                    <a:gd name="T12" fmla="*/ 5 w 358"/>
                    <a:gd name="T13" fmla="*/ 0 h 410"/>
                    <a:gd name="T14" fmla="*/ 7 w 358"/>
                    <a:gd name="T15" fmla="*/ 4 h 410"/>
                    <a:gd name="T16" fmla="*/ 8 w 358"/>
                    <a:gd name="T17" fmla="*/ 5 h 410"/>
                    <a:gd name="T18" fmla="*/ 5 w 358"/>
                    <a:gd name="T19" fmla="*/ 8 h 410"/>
                    <a:gd name="T20" fmla="*/ 3 w 358"/>
                    <a:gd name="T21" fmla="*/ 8 h 410"/>
                    <a:gd name="T22" fmla="*/ 2 w 358"/>
                    <a:gd name="T23" fmla="*/ 9 h 410"/>
                    <a:gd name="T24" fmla="*/ 1 w 358"/>
                    <a:gd name="T25" fmla="*/ 9 h 410"/>
                    <a:gd name="T26" fmla="*/ 1 w 358"/>
                    <a:gd name="T27" fmla="*/ 8 h 410"/>
                    <a:gd name="T28" fmla="*/ 0 w 358"/>
                    <a:gd name="T29" fmla="*/ 7 h 41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58"/>
                    <a:gd name="T46" fmla="*/ 0 h 410"/>
                    <a:gd name="T47" fmla="*/ 358 w 358"/>
                    <a:gd name="T48" fmla="*/ 410 h 41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58" h="410">
                      <a:moveTo>
                        <a:pt x="0" y="314"/>
                      </a:moveTo>
                      <a:lnTo>
                        <a:pt x="0" y="191"/>
                      </a:lnTo>
                      <a:lnTo>
                        <a:pt x="40" y="188"/>
                      </a:lnTo>
                      <a:lnTo>
                        <a:pt x="40" y="30"/>
                      </a:lnTo>
                      <a:lnTo>
                        <a:pt x="115" y="12"/>
                      </a:lnTo>
                      <a:lnTo>
                        <a:pt x="138" y="39"/>
                      </a:lnTo>
                      <a:lnTo>
                        <a:pt x="201" y="0"/>
                      </a:lnTo>
                      <a:lnTo>
                        <a:pt x="306" y="169"/>
                      </a:lnTo>
                      <a:lnTo>
                        <a:pt x="358" y="197"/>
                      </a:lnTo>
                      <a:lnTo>
                        <a:pt x="216" y="353"/>
                      </a:lnTo>
                      <a:lnTo>
                        <a:pt x="131" y="353"/>
                      </a:lnTo>
                      <a:lnTo>
                        <a:pt x="86" y="408"/>
                      </a:lnTo>
                      <a:lnTo>
                        <a:pt x="32" y="410"/>
                      </a:lnTo>
                      <a:lnTo>
                        <a:pt x="34" y="360"/>
                      </a:lnTo>
                      <a:lnTo>
                        <a:pt x="0" y="314"/>
                      </a:lnTo>
                      <a:close/>
                    </a:path>
                  </a:pathLst>
                </a:custGeom>
                <a:grpFill/>
                <a:ln w="6350">
                  <a:solidFill>
                    <a:schemeClr val="tx1">
                      <a:lumMod val="50000"/>
                      <a:lumOff val="50000"/>
                    </a:schemeClr>
                  </a:solidFill>
                  <a:round/>
                  <a:headEnd/>
                  <a:tailEnd/>
                </a:ln>
              </p:spPr>
              <p:txBody>
                <a:bodyPr/>
                <a:lstStyle/>
                <a:p>
                  <a:pPr defTabSz="914087">
                    <a:defRPr/>
                  </a:pPr>
                  <a:endParaRPr lang="en-US" sz="1200" kern="0">
                    <a:latin typeface="Arial" pitchFamily="34" charset="0"/>
                    <a:ea typeface="微软雅黑" pitchFamily="34" charset="-122"/>
                    <a:cs typeface="Arial" pitchFamily="34" charset="0"/>
                  </a:endParaRPr>
                </a:p>
              </p:txBody>
            </p:sp>
            <p:sp>
              <p:nvSpPr>
                <p:cNvPr id="230" name="Freeform 434">
                  <a:extLst>
                    <a:ext uri="{FF2B5EF4-FFF2-40B4-BE49-F238E27FC236}">
                      <a16:creationId xmlns:a16="http://schemas.microsoft.com/office/drawing/2014/main" id="{D82A93D9-E4CA-0440-B59B-DF5BDA8AF103}"/>
                    </a:ext>
                  </a:extLst>
                </p:cNvPr>
                <p:cNvSpPr>
                  <a:spLocks/>
                </p:cNvSpPr>
                <p:nvPr/>
              </p:nvSpPr>
              <p:spPr bwMode="auto">
                <a:xfrm>
                  <a:off x="2063" y="3113"/>
                  <a:ext cx="19" cy="24"/>
                </a:xfrm>
                <a:custGeom>
                  <a:avLst/>
                  <a:gdLst>
                    <a:gd name="T0" fmla="*/ 0 w 69"/>
                    <a:gd name="T1" fmla="*/ 0 h 88"/>
                    <a:gd name="T2" fmla="*/ 0 w 69"/>
                    <a:gd name="T3" fmla="*/ 1 h 88"/>
                    <a:gd name="T4" fmla="*/ 1 w 69"/>
                    <a:gd name="T5" fmla="*/ 2 h 88"/>
                    <a:gd name="T6" fmla="*/ 1 w 69"/>
                    <a:gd name="T7" fmla="*/ 1 h 88"/>
                    <a:gd name="T8" fmla="*/ 1 w 69"/>
                    <a:gd name="T9" fmla="*/ 0 h 88"/>
                    <a:gd name="T10" fmla="*/ 0 w 69"/>
                    <a:gd name="T11" fmla="*/ 0 h 88"/>
                    <a:gd name="T12" fmla="*/ 0 60000 65536"/>
                    <a:gd name="T13" fmla="*/ 0 60000 65536"/>
                    <a:gd name="T14" fmla="*/ 0 60000 65536"/>
                    <a:gd name="T15" fmla="*/ 0 60000 65536"/>
                    <a:gd name="T16" fmla="*/ 0 60000 65536"/>
                    <a:gd name="T17" fmla="*/ 0 60000 65536"/>
                    <a:gd name="T18" fmla="*/ 0 w 69"/>
                    <a:gd name="T19" fmla="*/ 0 h 88"/>
                    <a:gd name="T20" fmla="*/ 69 w 69"/>
                    <a:gd name="T21" fmla="*/ 88 h 88"/>
                  </a:gdLst>
                  <a:ahLst/>
                  <a:cxnLst>
                    <a:cxn ang="T12">
                      <a:pos x="T0" y="T1"/>
                    </a:cxn>
                    <a:cxn ang="T13">
                      <a:pos x="T2" y="T3"/>
                    </a:cxn>
                    <a:cxn ang="T14">
                      <a:pos x="T4" y="T5"/>
                    </a:cxn>
                    <a:cxn ang="T15">
                      <a:pos x="T6" y="T7"/>
                    </a:cxn>
                    <a:cxn ang="T16">
                      <a:pos x="T8" y="T9"/>
                    </a:cxn>
                    <a:cxn ang="T17">
                      <a:pos x="T10" y="T11"/>
                    </a:cxn>
                  </a:cxnLst>
                  <a:rect l="T18" t="T19" r="T20" b="T21"/>
                  <a:pathLst>
                    <a:path w="69" h="88">
                      <a:moveTo>
                        <a:pt x="0" y="15"/>
                      </a:moveTo>
                      <a:lnTo>
                        <a:pt x="8" y="45"/>
                      </a:lnTo>
                      <a:lnTo>
                        <a:pt x="27" y="88"/>
                      </a:lnTo>
                      <a:lnTo>
                        <a:pt x="69" y="35"/>
                      </a:lnTo>
                      <a:lnTo>
                        <a:pt x="66" y="0"/>
                      </a:lnTo>
                      <a:lnTo>
                        <a:pt x="0" y="15"/>
                      </a:lnTo>
                      <a:close/>
                    </a:path>
                  </a:pathLst>
                </a:custGeom>
                <a:grpFill/>
                <a:ln w="6350">
                  <a:solidFill>
                    <a:schemeClr val="tx1">
                      <a:lumMod val="50000"/>
                      <a:lumOff val="50000"/>
                    </a:schemeClr>
                  </a:solidFill>
                  <a:round/>
                  <a:headEnd/>
                  <a:tailEnd/>
                </a:ln>
              </p:spPr>
              <p:txBody>
                <a:bodyPr/>
                <a:lstStyle/>
                <a:p>
                  <a:pPr defTabSz="914087">
                    <a:defRPr/>
                  </a:pPr>
                  <a:endParaRPr lang="en-US" sz="1200" kern="0">
                    <a:latin typeface="Arial" pitchFamily="34" charset="0"/>
                    <a:ea typeface="微软雅黑" pitchFamily="34" charset="-122"/>
                    <a:cs typeface="Arial" pitchFamily="34" charset="0"/>
                  </a:endParaRPr>
                </a:p>
              </p:txBody>
            </p:sp>
            <p:sp>
              <p:nvSpPr>
                <p:cNvPr id="231" name="Freeform 435">
                  <a:extLst>
                    <a:ext uri="{FF2B5EF4-FFF2-40B4-BE49-F238E27FC236}">
                      <a16:creationId xmlns:a16="http://schemas.microsoft.com/office/drawing/2014/main" id="{36E370ED-3E79-4D4E-A2B3-EE81C39CC4A8}"/>
                    </a:ext>
                  </a:extLst>
                </p:cNvPr>
                <p:cNvSpPr>
                  <a:spLocks/>
                </p:cNvSpPr>
                <p:nvPr/>
              </p:nvSpPr>
              <p:spPr bwMode="auto">
                <a:xfrm>
                  <a:off x="1839" y="2923"/>
                  <a:ext cx="83" cy="142"/>
                </a:xfrm>
                <a:custGeom>
                  <a:avLst/>
                  <a:gdLst>
                    <a:gd name="T0" fmla="*/ 0 w 294"/>
                    <a:gd name="T1" fmla="*/ 8 h 498"/>
                    <a:gd name="T2" fmla="*/ 1 w 294"/>
                    <a:gd name="T3" fmla="*/ 6 h 498"/>
                    <a:gd name="T4" fmla="*/ 3 w 294"/>
                    <a:gd name="T5" fmla="*/ 6 h 498"/>
                    <a:gd name="T6" fmla="*/ 4 w 294"/>
                    <a:gd name="T7" fmla="*/ 2 h 498"/>
                    <a:gd name="T8" fmla="*/ 5 w 294"/>
                    <a:gd name="T9" fmla="*/ 1 h 498"/>
                    <a:gd name="T10" fmla="*/ 5 w 294"/>
                    <a:gd name="T11" fmla="*/ 0 h 498"/>
                    <a:gd name="T12" fmla="*/ 5 w 294"/>
                    <a:gd name="T13" fmla="*/ 0 h 498"/>
                    <a:gd name="T14" fmla="*/ 6 w 294"/>
                    <a:gd name="T15" fmla="*/ 3 h 498"/>
                    <a:gd name="T16" fmla="*/ 5 w 294"/>
                    <a:gd name="T17" fmla="*/ 3 h 498"/>
                    <a:gd name="T18" fmla="*/ 6 w 294"/>
                    <a:gd name="T19" fmla="*/ 5 h 498"/>
                    <a:gd name="T20" fmla="*/ 5 w 294"/>
                    <a:gd name="T21" fmla="*/ 8 h 498"/>
                    <a:gd name="T22" fmla="*/ 6 w 294"/>
                    <a:gd name="T23" fmla="*/ 10 h 498"/>
                    <a:gd name="T24" fmla="*/ 6 w 294"/>
                    <a:gd name="T25" fmla="*/ 11 h 498"/>
                    <a:gd name="T26" fmla="*/ 4 w 294"/>
                    <a:gd name="T27" fmla="*/ 11 h 498"/>
                    <a:gd name="T28" fmla="*/ 2 w 294"/>
                    <a:gd name="T29" fmla="*/ 11 h 498"/>
                    <a:gd name="T30" fmla="*/ 1 w 294"/>
                    <a:gd name="T31" fmla="*/ 11 h 498"/>
                    <a:gd name="T32" fmla="*/ 1 w 294"/>
                    <a:gd name="T33" fmla="*/ 9 h 498"/>
                    <a:gd name="T34" fmla="*/ 0 w 294"/>
                    <a:gd name="T35" fmla="*/ 8 h 49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94"/>
                    <a:gd name="T55" fmla="*/ 0 h 498"/>
                    <a:gd name="T56" fmla="*/ 294 w 294"/>
                    <a:gd name="T57" fmla="*/ 498 h 49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94" h="498">
                      <a:moveTo>
                        <a:pt x="0" y="355"/>
                      </a:moveTo>
                      <a:lnTo>
                        <a:pt x="38" y="263"/>
                      </a:lnTo>
                      <a:lnTo>
                        <a:pt x="109" y="275"/>
                      </a:lnTo>
                      <a:lnTo>
                        <a:pt x="192" y="81"/>
                      </a:lnTo>
                      <a:lnTo>
                        <a:pt x="231" y="46"/>
                      </a:lnTo>
                      <a:lnTo>
                        <a:pt x="214" y="8"/>
                      </a:lnTo>
                      <a:lnTo>
                        <a:pt x="235" y="0"/>
                      </a:lnTo>
                      <a:lnTo>
                        <a:pt x="260" y="123"/>
                      </a:lnTo>
                      <a:lnTo>
                        <a:pt x="214" y="142"/>
                      </a:lnTo>
                      <a:lnTo>
                        <a:pt x="265" y="238"/>
                      </a:lnTo>
                      <a:lnTo>
                        <a:pt x="235" y="352"/>
                      </a:lnTo>
                      <a:lnTo>
                        <a:pt x="294" y="437"/>
                      </a:lnTo>
                      <a:lnTo>
                        <a:pt x="287" y="498"/>
                      </a:lnTo>
                      <a:lnTo>
                        <a:pt x="185" y="471"/>
                      </a:lnTo>
                      <a:lnTo>
                        <a:pt x="107" y="470"/>
                      </a:lnTo>
                      <a:lnTo>
                        <a:pt x="45" y="471"/>
                      </a:lnTo>
                      <a:lnTo>
                        <a:pt x="44" y="388"/>
                      </a:lnTo>
                      <a:lnTo>
                        <a:pt x="0" y="355"/>
                      </a:lnTo>
                      <a:close/>
                    </a:path>
                  </a:pathLst>
                </a:custGeom>
                <a:grpFill/>
                <a:ln w="6350">
                  <a:solidFill>
                    <a:schemeClr val="tx1">
                      <a:lumMod val="50000"/>
                      <a:lumOff val="50000"/>
                    </a:schemeClr>
                  </a:solidFill>
                  <a:round/>
                  <a:headEnd/>
                  <a:tailEnd/>
                </a:ln>
              </p:spPr>
              <p:txBody>
                <a:bodyPr/>
                <a:lstStyle/>
                <a:p>
                  <a:pPr defTabSz="914087">
                    <a:defRPr/>
                  </a:pPr>
                  <a:endParaRPr lang="en-US" sz="1200" kern="0">
                    <a:latin typeface="Arial" pitchFamily="34" charset="0"/>
                    <a:ea typeface="微软雅黑" pitchFamily="34" charset="-122"/>
                    <a:cs typeface="Arial" pitchFamily="34" charset="0"/>
                  </a:endParaRPr>
                </a:p>
              </p:txBody>
            </p:sp>
            <p:sp>
              <p:nvSpPr>
                <p:cNvPr id="232" name="Freeform 436">
                  <a:extLst>
                    <a:ext uri="{FF2B5EF4-FFF2-40B4-BE49-F238E27FC236}">
                      <a16:creationId xmlns:a16="http://schemas.microsoft.com/office/drawing/2014/main" id="{E27473EC-E8CA-B54C-9A4D-58EEAA65BF4D}"/>
                    </a:ext>
                  </a:extLst>
                </p:cNvPr>
                <p:cNvSpPr>
                  <a:spLocks/>
                </p:cNvSpPr>
                <p:nvPr/>
              </p:nvSpPr>
              <p:spPr bwMode="auto">
                <a:xfrm>
                  <a:off x="1905" y="2945"/>
                  <a:ext cx="142" cy="102"/>
                </a:xfrm>
                <a:custGeom>
                  <a:avLst/>
                  <a:gdLst>
                    <a:gd name="T0" fmla="*/ 0 w 497"/>
                    <a:gd name="T1" fmla="*/ 6 h 357"/>
                    <a:gd name="T2" fmla="*/ 1 w 497"/>
                    <a:gd name="T3" fmla="*/ 4 h 357"/>
                    <a:gd name="T4" fmla="*/ 4 w 497"/>
                    <a:gd name="T5" fmla="*/ 3 h 357"/>
                    <a:gd name="T6" fmla="*/ 4 w 497"/>
                    <a:gd name="T7" fmla="*/ 2 h 357"/>
                    <a:gd name="T8" fmla="*/ 5 w 497"/>
                    <a:gd name="T9" fmla="*/ 2 h 357"/>
                    <a:gd name="T10" fmla="*/ 7 w 497"/>
                    <a:gd name="T11" fmla="*/ 0 h 357"/>
                    <a:gd name="T12" fmla="*/ 8 w 497"/>
                    <a:gd name="T13" fmla="*/ 2 h 357"/>
                    <a:gd name="T14" fmla="*/ 9 w 497"/>
                    <a:gd name="T15" fmla="*/ 3 h 357"/>
                    <a:gd name="T16" fmla="*/ 12 w 497"/>
                    <a:gd name="T17" fmla="*/ 6 h 357"/>
                    <a:gd name="T18" fmla="*/ 6 w 497"/>
                    <a:gd name="T19" fmla="*/ 7 h 357"/>
                    <a:gd name="T20" fmla="*/ 4 w 497"/>
                    <a:gd name="T21" fmla="*/ 6 h 357"/>
                    <a:gd name="T22" fmla="*/ 4 w 497"/>
                    <a:gd name="T23" fmla="*/ 7 h 357"/>
                    <a:gd name="T24" fmla="*/ 2 w 497"/>
                    <a:gd name="T25" fmla="*/ 7 h 357"/>
                    <a:gd name="T26" fmla="*/ 1 w 497"/>
                    <a:gd name="T27" fmla="*/ 8 h 357"/>
                    <a:gd name="T28" fmla="*/ 0 w 497"/>
                    <a:gd name="T29" fmla="*/ 6 h 35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497"/>
                    <a:gd name="T46" fmla="*/ 0 h 357"/>
                    <a:gd name="T47" fmla="*/ 497 w 497"/>
                    <a:gd name="T48" fmla="*/ 357 h 357"/>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497" h="357">
                      <a:moveTo>
                        <a:pt x="0" y="272"/>
                      </a:moveTo>
                      <a:lnTo>
                        <a:pt x="30" y="158"/>
                      </a:lnTo>
                      <a:lnTo>
                        <a:pt x="157" y="130"/>
                      </a:lnTo>
                      <a:lnTo>
                        <a:pt x="169" y="93"/>
                      </a:lnTo>
                      <a:lnTo>
                        <a:pt x="226" y="80"/>
                      </a:lnTo>
                      <a:lnTo>
                        <a:pt x="311" y="0"/>
                      </a:lnTo>
                      <a:lnTo>
                        <a:pt x="340" y="95"/>
                      </a:lnTo>
                      <a:lnTo>
                        <a:pt x="405" y="130"/>
                      </a:lnTo>
                      <a:lnTo>
                        <a:pt x="497" y="258"/>
                      </a:lnTo>
                      <a:lnTo>
                        <a:pt x="266" y="295"/>
                      </a:lnTo>
                      <a:lnTo>
                        <a:pt x="188" y="258"/>
                      </a:lnTo>
                      <a:lnTo>
                        <a:pt x="157" y="322"/>
                      </a:lnTo>
                      <a:lnTo>
                        <a:pt x="91" y="322"/>
                      </a:lnTo>
                      <a:lnTo>
                        <a:pt x="59" y="357"/>
                      </a:lnTo>
                      <a:lnTo>
                        <a:pt x="0" y="272"/>
                      </a:lnTo>
                      <a:close/>
                    </a:path>
                  </a:pathLst>
                </a:custGeom>
                <a:grpFill/>
                <a:ln w="6350">
                  <a:solidFill>
                    <a:schemeClr val="tx1">
                      <a:lumMod val="50000"/>
                      <a:lumOff val="50000"/>
                    </a:schemeClr>
                  </a:solidFill>
                  <a:round/>
                  <a:headEnd/>
                  <a:tailEnd/>
                </a:ln>
              </p:spPr>
              <p:txBody>
                <a:bodyPr/>
                <a:lstStyle/>
                <a:p>
                  <a:pPr defTabSz="914087">
                    <a:defRPr/>
                  </a:pPr>
                  <a:endParaRPr lang="en-US" sz="1200" kern="0">
                    <a:latin typeface="Arial" pitchFamily="34" charset="0"/>
                    <a:ea typeface="微软雅黑" pitchFamily="34" charset="-122"/>
                    <a:cs typeface="Arial" pitchFamily="34" charset="0"/>
                  </a:endParaRPr>
                </a:p>
              </p:txBody>
            </p:sp>
            <p:sp>
              <p:nvSpPr>
                <p:cNvPr id="233" name="Freeform 437">
                  <a:extLst>
                    <a:ext uri="{FF2B5EF4-FFF2-40B4-BE49-F238E27FC236}">
                      <a16:creationId xmlns:a16="http://schemas.microsoft.com/office/drawing/2014/main" id="{BD172715-AD1C-4A4B-B990-9ECFD2428FEA}"/>
                    </a:ext>
                  </a:extLst>
                </p:cNvPr>
                <p:cNvSpPr>
                  <a:spLocks/>
                </p:cNvSpPr>
                <p:nvPr/>
              </p:nvSpPr>
              <p:spPr bwMode="auto">
                <a:xfrm>
                  <a:off x="1893" y="2784"/>
                  <a:ext cx="116" cy="206"/>
                </a:xfrm>
                <a:custGeom>
                  <a:avLst/>
                  <a:gdLst>
                    <a:gd name="T0" fmla="*/ 0 w 409"/>
                    <a:gd name="T1" fmla="*/ 10 h 725"/>
                    <a:gd name="T2" fmla="*/ 1 w 409"/>
                    <a:gd name="T3" fmla="*/ 10 h 725"/>
                    <a:gd name="T4" fmla="*/ 1 w 409"/>
                    <a:gd name="T5" fmla="*/ 11 h 725"/>
                    <a:gd name="T6" fmla="*/ 2 w 409"/>
                    <a:gd name="T7" fmla="*/ 14 h 725"/>
                    <a:gd name="T8" fmla="*/ 1 w 409"/>
                    <a:gd name="T9" fmla="*/ 14 h 725"/>
                    <a:gd name="T10" fmla="*/ 2 w 409"/>
                    <a:gd name="T11" fmla="*/ 17 h 725"/>
                    <a:gd name="T12" fmla="*/ 5 w 409"/>
                    <a:gd name="T13" fmla="*/ 16 h 725"/>
                    <a:gd name="T14" fmla="*/ 5 w 409"/>
                    <a:gd name="T15" fmla="*/ 15 h 725"/>
                    <a:gd name="T16" fmla="*/ 6 w 409"/>
                    <a:gd name="T17" fmla="*/ 15 h 725"/>
                    <a:gd name="T18" fmla="*/ 8 w 409"/>
                    <a:gd name="T19" fmla="*/ 13 h 725"/>
                    <a:gd name="T20" fmla="*/ 7 w 409"/>
                    <a:gd name="T21" fmla="*/ 11 h 725"/>
                    <a:gd name="T22" fmla="*/ 8 w 409"/>
                    <a:gd name="T23" fmla="*/ 8 h 725"/>
                    <a:gd name="T24" fmla="*/ 9 w 409"/>
                    <a:gd name="T25" fmla="*/ 8 h 725"/>
                    <a:gd name="T26" fmla="*/ 9 w 409"/>
                    <a:gd name="T27" fmla="*/ 4 h 725"/>
                    <a:gd name="T28" fmla="*/ 2 w 409"/>
                    <a:gd name="T29" fmla="*/ 0 h 725"/>
                    <a:gd name="T30" fmla="*/ 1 w 409"/>
                    <a:gd name="T31" fmla="*/ 1 h 725"/>
                    <a:gd name="T32" fmla="*/ 1 w 409"/>
                    <a:gd name="T33" fmla="*/ 2 h 725"/>
                    <a:gd name="T34" fmla="*/ 2 w 409"/>
                    <a:gd name="T35" fmla="*/ 3 h 725"/>
                    <a:gd name="T36" fmla="*/ 2 w 409"/>
                    <a:gd name="T37" fmla="*/ 7 h 725"/>
                    <a:gd name="T38" fmla="*/ 0 w 409"/>
                    <a:gd name="T39" fmla="*/ 10 h 72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409"/>
                    <a:gd name="T61" fmla="*/ 0 h 725"/>
                    <a:gd name="T62" fmla="*/ 409 w 409"/>
                    <a:gd name="T63" fmla="*/ 725 h 725"/>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409" h="725">
                      <a:moveTo>
                        <a:pt x="0" y="416"/>
                      </a:moveTo>
                      <a:lnTo>
                        <a:pt x="60" y="451"/>
                      </a:lnTo>
                      <a:lnTo>
                        <a:pt x="45" y="487"/>
                      </a:lnTo>
                      <a:lnTo>
                        <a:pt x="70" y="610"/>
                      </a:lnTo>
                      <a:lnTo>
                        <a:pt x="24" y="629"/>
                      </a:lnTo>
                      <a:lnTo>
                        <a:pt x="75" y="725"/>
                      </a:lnTo>
                      <a:lnTo>
                        <a:pt x="202" y="697"/>
                      </a:lnTo>
                      <a:lnTo>
                        <a:pt x="214" y="660"/>
                      </a:lnTo>
                      <a:lnTo>
                        <a:pt x="271" y="647"/>
                      </a:lnTo>
                      <a:lnTo>
                        <a:pt x="356" y="567"/>
                      </a:lnTo>
                      <a:lnTo>
                        <a:pt x="326" y="478"/>
                      </a:lnTo>
                      <a:lnTo>
                        <a:pt x="368" y="361"/>
                      </a:lnTo>
                      <a:lnTo>
                        <a:pt x="408" y="352"/>
                      </a:lnTo>
                      <a:lnTo>
                        <a:pt x="409" y="184"/>
                      </a:lnTo>
                      <a:lnTo>
                        <a:pt x="103" y="0"/>
                      </a:lnTo>
                      <a:lnTo>
                        <a:pt x="64" y="21"/>
                      </a:lnTo>
                      <a:lnTo>
                        <a:pt x="64" y="90"/>
                      </a:lnTo>
                      <a:lnTo>
                        <a:pt x="103" y="140"/>
                      </a:lnTo>
                      <a:lnTo>
                        <a:pt x="75" y="298"/>
                      </a:lnTo>
                      <a:lnTo>
                        <a:pt x="0" y="416"/>
                      </a:lnTo>
                      <a:close/>
                    </a:path>
                  </a:pathLst>
                </a:custGeom>
                <a:grpFill/>
                <a:ln w="6350">
                  <a:solidFill>
                    <a:schemeClr val="tx1">
                      <a:lumMod val="50000"/>
                      <a:lumOff val="50000"/>
                    </a:schemeClr>
                  </a:solidFill>
                  <a:round/>
                  <a:headEnd/>
                  <a:tailEnd/>
                </a:ln>
              </p:spPr>
              <p:txBody>
                <a:bodyPr/>
                <a:lstStyle/>
                <a:p>
                  <a:pPr defTabSz="914087">
                    <a:defRPr/>
                  </a:pPr>
                  <a:endParaRPr lang="en-US" sz="1200" kern="0">
                    <a:latin typeface="Arial" pitchFamily="34" charset="0"/>
                    <a:ea typeface="微软雅黑" pitchFamily="34" charset="-122"/>
                    <a:cs typeface="Arial" pitchFamily="34" charset="0"/>
                  </a:endParaRPr>
                </a:p>
              </p:txBody>
            </p:sp>
            <p:sp>
              <p:nvSpPr>
                <p:cNvPr id="234" name="Freeform 438">
                  <a:extLst>
                    <a:ext uri="{FF2B5EF4-FFF2-40B4-BE49-F238E27FC236}">
                      <a16:creationId xmlns:a16="http://schemas.microsoft.com/office/drawing/2014/main" id="{357A3467-6106-9D47-9A7F-0B919E6FA81F}"/>
                    </a:ext>
                  </a:extLst>
                </p:cNvPr>
                <p:cNvSpPr>
                  <a:spLocks/>
                </p:cNvSpPr>
                <p:nvPr/>
              </p:nvSpPr>
              <p:spPr bwMode="auto">
                <a:xfrm>
                  <a:off x="1868" y="3037"/>
                  <a:ext cx="82" cy="110"/>
                </a:xfrm>
                <a:custGeom>
                  <a:avLst/>
                  <a:gdLst>
                    <a:gd name="T0" fmla="*/ 0 w 289"/>
                    <a:gd name="T1" fmla="*/ 8 h 385"/>
                    <a:gd name="T2" fmla="*/ 1 w 289"/>
                    <a:gd name="T3" fmla="*/ 9 h 385"/>
                    <a:gd name="T4" fmla="*/ 2 w 289"/>
                    <a:gd name="T5" fmla="*/ 9 h 385"/>
                    <a:gd name="T6" fmla="*/ 3 w 289"/>
                    <a:gd name="T7" fmla="*/ 9 h 385"/>
                    <a:gd name="T8" fmla="*/ 4 w 289"/>
                    <a:gd name="T9" fmla="*/ 8 h 385"/>
                    <a:gd name="T10" fmla="*/ 5 w 289"/>
                    <a:gd name="T11" fmla="*/ 6 h 385"/>
                    <a:gd name="T12" fmla="*/ 6 w 289"/>
                    <a:gd name="T13" fmla="*/ 5 h 385"/>
                    <a:gd name="T14" fmla="*/ 7 w 289"/>
                    <a:gd name="T15" fmla="*/ 0 h 385"/>
                    <a:gd name="T16" fmla="*/ 5 w 289"/>
                    <a:gd name="T17" fmla="*/ 0 h 385"/>
                    <a:gd name="T18" fmla="*/ 4 w 289"/>
                    <a:gd name="T19" fmla="*/ 1 h 385"/>
                    <a:gd name="T20" fmla="*/ 4 w 289"/>
                    <a:gd name="T21" fmla="*/ 2 h 385"/>
                    <a:gd name="T22" fmla="*/ 2 w 289"/>
                    <a:gd name="T23" fmla="*/ 2 h 385"/>
                    <a:gd name="T24" fmla="*/ 2 w 289"/>
                    <a:gd name="T25" fmla="*/ 3 h 385"/>
                    <a:gd name="T26" fmla="*/ 3 w 289"/>
                    <a:gd name="T27" fmla="*/ 3 h 385"/>
                    <a:gd name="T28" fmla="*/ 3 w 289"/>
                    <a:gd name="T29" fmla="*/ 6 h 385"/>
                    <a:gd name="T30" fmla="*/ 1 w 289"/>
                    <a:gd name="T31" fmla="*/ 6 h 385"/>
                    <a:gd name="T32" fmla="*/ 0 w 289"/>
                    <a:gd name="T33" fmla="*/ 8 h 38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89"/>
                    <a:gd name="T52" fmla="*/ 0 h 385"/>
                    <a:gd name="T53" fmla="*/ 289 w 289"/>
                    <a:gd name="T54" fmla="*/ 385 h 385"/>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89" h="385">
                      <a:moveTo>
                        <a:pt x="0" y="335"/>
                      </a:moveTo>
                      <a:lnTo>
                        <a:pt x="30" y="385"/>
                      </a:lnTo>
                      <a:lnTo>
                        <a:pt x="70" y="369"/>
                      </a:lnTo>
                      <a:lnTo>
                        <a:pt x="130" y="372"/>
                      </a:lnTo>
                      <a:lnTo>
                        <a:pt x="183" y="333"/>
                      </a:lnTo>
                      <a:lnTo>
                        <a:pt x="199" y="257"/>
                      </a:lnTo>
                      <a:lnTo>
                        <a:pt x="251" y="192"/>
                      </a:lnTo>
                      <a:lnTo>
                        <a:pt x="289" y="0"/>
                      </a:lnTo>
                      <a:lnTo>
                        <a:pt x="223" y="0"/>
                      </a:lnTo>
                      <a:lnTo>
                        <a:pt x="191" y="35"/>
                      </a:lnTo>
                      <a:lnTo>
                        <a:pt x="184" y="96"/>
                      </a:lnTo>
                      <a:lnTo>
                        <a:pt x="82" y="69"/>
                      </a:lnTo>
                      <a:lnTo>
                        <a:pt x="78" y="110"/>
                      </a:lnTo>
                      <a:lnTo>
                        <a:pt x="121" y="111"/>
                      </a:lnTo>
                      <a:lnTo>
                        <a:pt x="107" y="264"/>
                      </a:lnTo>
                      <a:lnTo>
                        <a:pt x="59" y="246"/>
                      </a:lnTo>
                      <a:lnTo>
                        <a:pt x="0" y="335"/>
                      </a:lnTo>
                      <a:close/>
                    </a:path>
                  </a:pathLst>
                </a:custGeom>
                <a:grpFill/>
                <a:ln w="6350">
                  <a:solidFill>
                    <a:schemeClr val="tx1">
                      <a:lumMod val="50000"/>
                      <a:lumOff val="50000"/>
                    </a:schemeClr>
                  </a:solidFill>
                  <a:round/>
                  <a:headEnd/>
                  <a:tailEnd/>
                </a:ln>
              </p:spPr>
              <p:txBody>
                <a:bodyPr/>
                <a:lstStyle/>
                <a:p>
                  <a:pPr defTabSz="914087">
                    <a:defRPr/>
                  </a:pPr>
                  <a:endParaRPr lang="en-US" sz="1200" kern="0">
                    <a:latin typeface="Arial" pitchFamily="34" charset="0"/>
                    <a:ea typeface="微软雅黑" pitchFamily="34" charset="-122"/>
                    <a:cs typeface="Arial" pitchFamily="34" charset="0"/>
                  </a:endParaRPr>
                </a:p>
              </p:txBody>
            </p:sp>
            <p:sp>
              <p:nvSpPr>
                <p:cNvPr id="235" name="Freeform 439">
                  <a:extLst>
                    <a:ext uri="{FF2B5EF4-FFF2-40B4-BE49-F238E27FC236}">
                      <a16:creationId xmlns:a16="http://schemas.microsoft.com/office/drawing/2014/main" id="{B43425B2-F763-CA44-B8F3-93177B684DF8}"/>
                    </a:ext>
                  </a:extLst>
                </p:cNvPr>
                <p:cNvSpPr>
                  <a:spLocks/>
                </p:cNvSpPr>
                <p:nvPr/>
              </p:nvSpPr>
              <p:spPr bwMode="auto">
                <a:xfrm>
                  <a:off x="1881" y="3019"/>
                  <a:ext cx="206" cy="231"/>
                </a:xfrm>
                <a:custGeom>
                  <a:avLst/>
                  <a:gdLst>
                    <a:gd name="T0" fmla="*/ 0 w 722"/>
                    <a:gd name="T1" fmla="*/ 11 h 811"/>
                    <a:gd name="T2" fmla="*/ 0 w 722"/>
                    <a:gd name="T3" fmla="*/ 12 h 811"/>
                    <a:gd name="T4" fmla="*/ 3 w 722"/>
                    <a:gd name="T5" fmla="*/ 11 h 811"/>
                    <a:gd name="T6" fmla="*/ 5 w 722"/>
                    <a:gd name="T7" fmla="*/ 13 h 811"/>
                    <a:gd name="T8" fmla="*/ 6 w 722"/>
                    <a:gd name="T9" fmla="*/ 13 h 811"/>
                    <a:gd name="T10" fmla="*/ 6 w 722"/>
                    <a:gd name="T11" fmla="*/ 12 h 811"/>
                    <a:gd name="T12" fmla="*/ 7 w 722"/>
                    <a:gd name="T13" fmla="*/ 12 h 811"/>
                    <a:gd name="T14" fmla="*/ 8 w 722"/>
                    <a:gd name="T15" fmla="*/ 13 h 811"/>
                    <a:gd name="T16" fmla="*/ 9 w 722"/>
                    <a:gd name="T17" fmla="*/ 17 h 811"/>
                    <a:gd name="T18" fmla="*/ 11 w 722"/>
                    <a:gd name="T19" fmla="*/ 17 h 811"/>
                    <a:gd name="T20" fmla="*/ 15 w 722"/>
                    <a:gd name="T21" fmla="*/ 19 h 811"/>
                    <a:gd name="T22" fmla="*/ 15 w 722"/>
                    <a:gd name="T23" fmla="*/ 18 h 811"/>
                    <a:gd name="T24" fmla="*/ 15 w 722"/>
                    <a:gd name="T25" fmla="*/ 17 h 811"/>
                    <a:gd name="T26" fmla="*/ 15 w 722"/>
                    <a:gd name="T27" fmla="*/ 15 h 811"/>
                    <a:gd name="T28" fmla="*/ 16 w 722"/>
                    <a:gd name="T29" fmla="*/ 14 h 811"/>
                    <a:gd name="T30" fmla="*/ 15 w 722"/>
                    <a:gd name="T31" fmla="*/ 12 h 811"/>
                    <a:gd name="T32" fmla="*/ 15 w 722"/>
                    <a:gd name="T33" fmla="*/ 9 h 811"/>
                    <a:gd name="T34" fmla="*/ 15 w 722"/>
                    <a:gd name="T35" fmla="*/ 8 h 811"/>
                    <a:gd name="T36" fmla="*/ 15 w 722"/>
                    <a:gd name="T37" fmla="*/ 7 h 811"/>
                    <a:gd name="T38" fmla="*/ 16 w 722"/>
                    <a:gd name="T39" fmla="*/ 4 h 811"/>
                    <a:gd name="T40" fmla="*/ 17 w 722"/>
                    <a:gd name="T41" fmla="*/ 3 h 811"/>
                    <a:gd name="T42" fmla="*/ 17 w 722"/>
                    <a:gd name="T43" fmla="*/ 1 h 811"/>
                    <a:gd name="T44" fmla="*/ 13 w 722"/>
                    <a:gd name="T45" fmla="*/ 0 h 811"/>
                    <a:gd name="T46" fmla="*/ 8 w 722"/>
                    <a:gd name="T47" fmla="*/ 1 h 811"/>
                    <a:gd name="T48" fmla="*/ 6 w 722"/>
                    <a:gd name="T49" fmla="*/ 0 h 811"/>
                    <a:gd name="T50" fmla="*/ 6 w 722"/>
                    <a:gd name="T51" fmla="*/ 1 h 811"/>
                    <a:gd name="T52" fmla="*/ 5 w 722"/>
                    <a:gd name="T53" fmla="*/ 6 h 811"/>
                    <a:gd name="T54" fmla="*/ 3 w 722"/>
                    <a:gd name="T55" fmla="*/ 7 h 811"/>
                    <a:gd name="T56" fmla="*/ 3 w 722"/>
                    <a:gd name="T57" fmla="*/ 9 h 811"/>
                    <a:gd name="T58" fmla="*/ 2 w 722"/>
                    <a:gd name="T59" fmla="*/ 10 h 811"/>
                    <a:gd name="T60" fmla="*/ 1 w 722"/>
                    <a:gd name="T61" fmla="*/ 10 h 811"/>
                    <a:gd name="T62" fmla="*/ 0 w 722"/>
                    <a:gd name="T63" fmla="*/ 11 h 811"/>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722"/>
                    <a:gd name="T97" fmla="*/ 0 h 811"/>
                    <a:gd name="T98" fmla="*/ 722 w 722"/>
                    <a:gd name="T99" fmla="*/ 811 h 811"/>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722" h="811">
                      <a:moveTo>
                        <a:pt x="0" y="481"/>
                      </a:moveTo>
                      <a:lnTo>
                        <a:pt x="1" y="504"/>
                      </a:lnTo>
                      <a:lnTo>
                        <a:pt x="146" y="481"/>
                      </a:lnTo>
                      <a:lnTo>
                        <a:pt x="206" y="583"/>
                      </a:lnTo>
                      <a:lnTo>
                        <a:pt x="261" y="577"/>
                      </a:lnTo>
                      <a:lnTo>
                        <a:pt x="272" y="533"/>
                      </a:lnTo>
                      <a:lnTo>
                        <a:pt x="323" y="529"/>
                      </a:lnTo>
                      <a:lnTo>
                        <a:pt x="358" y="558"/>
                      </a:lnTo>
                      <a:lnTo>
                        <a:pt x="366" y="717"/>
                      </a:lnTo>
                      <a:lnTo>
                        <a:pt x="447" y="708"/>
                      </a:lnTo>
                      <a:lnTo>
                        <a:pt x="666" y="811"/>
                      </a:lnTo>
                      <a:lnTo>
                        <a:pt x="664" y="763"/>
                      </a:lnTo>
                      <a:lnTo>
                        <a:pt x="620" y="742"/>
                      </a:lnTo>
                      <a:lnTo>
                        <a:pt x="626" y="628"/>
                      </a:lnTo>
                      <a:lnTo>
                        <a:pt x="695" y="586"/>
                      </a:lnTo>
                      <a:lnTo>
                        <a:pt x="655" y="509"/>
                      </a:lnTo>
                      <a:lnTo>
                        <a:pt x="645" y="374"/>
                      </a:lnTo>
                      <a:lnTo>
                        <a:pt x="637" y="344"/>
                      </a:lnTo>
                      <a:lnTo>
                        <a:pt x="666" y="284"/>
                      </a:lnTo>
                      <a:lnTo>
                        <a:pt x="695" y="174"/>
                      </a:lnTo>
                      <a:lnTo>
                        <a:pt x="722" y="132"/>
                      </a:lnTo>
                      <a:lnTo>
                        <a:pt x="709" y="67"/>
                      </a:lnTo>
                      <a:lnTo>
                        <a:pt x="581" y="0"/>
                      </a:lnTo>
                      <a:lnTo>
                        <a:pt x="350" y="37"/>
                      </a:lnTo>
                      <a:lnTo>
                        <a:pt x="272" y="0"/>
                      </a:lnTo>
                      <a:lnTo>
                        <a:pt x="241" y="64"/>
                      </a:lnTo>
                      <a:lnTo>
                        <a:pt x="203" y="256"/>
                      </a:lnTo>
                      <a:lnTo>
                        <a:pt x="151" y="321"/>
                      </a:lnTo>
                      <a:lnTo>
                        <a:pt x="135" y="397"/>
                      </a:lnTo>
                      <a:lnTo>
                        <a:pt x="82" y="436"/>
                      </a:lnTo>
                      <a:lnTo>
                        <a:pt x="22" y="433"/>
                      </a:lnTo>
                      <a:lnTo>
                        <a:pt x="0" y="481"/>
                      </a:lnTo>
                      <a:close/>
                    </a:path>
                  </a:pathLst>
                </a:custGeom>
                <a:grpFill/>
                <a:ln w="6350">
                  <a:solidFill>
                    <a:schemeClr val="tx1">
                      <a:lumMod val="50000"/>
                      <a:lumOff val="50000"/>
                    </a:schemeClr>
                  </a:solidFill>
                  <a:round/>
                  <a:headEnd/>
                  <a:tailEnd/>
                </a:ln>
              </p:spPr>
              <p:txBody>
                <a:bodyPr/>
                <a:lstStyle/>
                <a:p>
                  <a:pPr defTabSz="914087">
                    <a:defRPr/>
                  </a:pPr>
                  <a:endParaRPr lang="en-US" sz="1200" kern="0">
                    <a:latin typeface="Arial" pitchFamily="34" charset="0"/>
                    <a:ea typeface="微软雅黑" pitchFamily="34" charset="-122"/>
                    <a:cs typeface="Arial" pitchFamily="34" charset="0"/>
                  </a:endParaRPr>
                </a:p>
              </p:txBody>
            </p:sp>
            <p:sp>
              <p:nvSpPr>
                <p:cNvPr id="236" name="Freeform 440">
                  <a:extLst>
                    <a:ext uri="{FF2B5EF4-FFF2-40B4-BE49-F238E27FC236}">
                      <a16:creationId xmlns:a16="http://schemas.microsoft.com/office/drawing/2014/main" id="{95B293A0-53AF-E446-9015-F7D7BBDA5240}"/>
                    </a:ext>
                  </a:extLst>
                </p:cNvPr>
                <p:cNvSpPr>
                  <a:spLocks/>
                </p:cNvSpPr>
                <p:nvPr/>
              </p:nvSpPr>
              <p:spPr bwMode="auto">
                <a:xfrm>
                  <a:off x="2099" y="2617"/>
                  <a:ext cx="25" cy="15"/>
                </a:xfrm>
                <a:custGeom>
                  <a:avLst/>
                  <a:gdLst>
                    <a:gd name="T0" fmla="*/ 0 w 89"/>
                    <a:gd name="T1" fmla="*/ 1 h 54"/>
                    <a:gd name="T2" fmla="*/ 1 w 89"/>
                    <a:gd name="T3" fmla="*/ 1 h 54"/>
                    <a:gd name="T4" fmla="*/ 2 w 89"/>
                    <a:gd name="T5" fmla="*/ 0 h 54"/>
                    <a:gd name="T6" fmla="*/ 0 w 89"/>
                    <a:gd name="T7" fmla="*/ 1 h 54"/>
                    <a:gd name="T8" fmla="*/ 0 60000 65536"/>
                    <a:gd name="T9" fmla="*/ 0 60000 65536"/>
                    <a:gd name="T10" fmla="*/ 0 60000 65536"/>
                    <a:gd name="T11" fmla="*/ 0 60000 65536"/>
                    <a:gd name="T12" fmla="*/ 0 w 89"/>
                    <a:gd name="T13" fmla="*/ 0 h 54"/>
                    <a:gd name="T14" fmla="*/ 89 w 89"/>
                    <a:gd name="T15" fmla="*/ 54 h 54"/>
                  </a:gdLst>
                  <a:ahLst/>
                  <a:cxnLst>
                    <a:cxn ang="T8">
                      <a:pos x="T0" y="T1"/>
                    </a:cxn>
                    <a:cxn ang="T9">
                      <a:pos x="T2" y="T3"/>
                    </a:cxn>
                    <a:cxn ang="T10">
                      <a:pos x="T4" y="T5"/>
                    </a:cxn>
                    <a:cxn ang="T11">
                      <a:pos x="T6" y="T7"/>
                    </a:cxn>
                  </a:cxnLst>
                  <a:rect l="T12" t="T13" r="T14" b="T15"/>
                  <a:pathLst>
                    <a:path w="89" h="54">
                      <a:moveTo>
                        <a:pt x="0" y="30"/>
                      </a:moveTo>
                      <a:lnTo>
                        <a:pt x="32" y="54"/>
                      </a:lnTo>
                      <a:lnTo>
                        <a:pt x="89" y="0"/>
                      </a:lnTo>
                      <a:lnTo>
                        <a:pt x="0" y="30"/>
                      </a:lnTo>
                      <a:close/>
                    </a:path>
                  </a:pathLst>
                </a:custGeom>
                <a:grpFill/>
                <a:ln w="6350">
                  <a:solidFill>
                    <a:schemeClr val="tx1">
                      <a:lumMod val="50000"/>
                      <a:lumOff val="50000"/>
                    </a:schemeClr>
                  </a:solidFill>
                  <a:round/>
                  <a:headEnd/>
                  <a:tailEnd/>
                </a:ln>
              </p:spPr>
              <p:txBody>
                <a:bodyPr/>
                <a:lstStyle/>
                <a:p>
                  <a:pPr defTabSz="914087">
                    <a:defRPr/>
                  </a:pPr>
                  <a:endParaRPr lang="en-US" sz="1200" kern="0">
                    <a:latin typeface="Arial" pitchFamily="34" charset="0"/>
                    <a:ea typeface="微软雅黑" pitchFamily="34" charset="-122"/>
                    <a:cs typeface="Arial" pitchFamily="34" charset="0"/>
                  </a:endParaRPr>
                </a:p>
              </p:txBody>
            </p:sp>
            <p:sp>
              <p:nvSpPr>
                <p:cNvPr id="237" name="Freeform 441">
                  <a:extLst>
                    <a:ext uri="{FF2B5EF4-FFF2-40B4-BE49-F238E27FC236}">
                      <a16:creationId xmlns:a16="http://schemas.microsoft.com/office/drawing/2014/main" id="{E96E746A-F21D-C942-A4E5-45E81BC0B63C}"/>
                    </a:ext>
                  </a:extLst>
                </p:cNvPr>
                <p:cNvSpPr>
                  <a:spLocks/>
                </p:cNvSpPr>
                <p:nvPr/>
              </p:nvSpPr>
              <p:spPr bwMode="auto">
                <a:xfrm>
                  <a:off x="1757" y="2927"/>
                  <a:ext cx="29" cy="78"/>
                </a:xfrm>
                <a:custGeom>
                  <a:avLst/>
                  <a:gdLst>
                    <a:gd name="T0" fmla="*/ 0 w 102"/>
                    <a:gd name="T1" fmla="*/ 1 h 274"/>
                    <a:gd name="T2" fmla="*/ 1 w 102"/>
                    <a:gd name="T3" fmla="*/ 6 h 274"/>
                    <a:gd name="T4" fmla="*/ 2 w 102"/>
                    <a:gd name="T5" fmla="*/ 6 h 274"/>
                    <a:gd name="T6" fmla="*/ 2 w 102"/>
                    <a:gd name="T7" fmla="*/ 1 h 274"/>
                    <a:gd name="T8" fmla="*/ 2 w 102"/>
                    <a:gd name="T9" fmla="*/ 0 h 274"/>
                    <a:gd name="T10" fmla="*/ 1 w 102"/>
                    <a:gd name="T11" fmla="*/ 0 h 274"/>
                    <a:gd name="T12" fmla="*/ 0 w 102"/>
                    <a:gd name="T13" fmla="*/ 1 h 274"/>
                    <a:gd name="T14" fmla="*/ 0 60000 65536"/>
                    <a:gd name="T15" fmla="*/ 0 60000 65536"/>
                    <a:gd name="T16" fmla="*/ 0 60000 65536"/>
                    <a:gd name="T17" fmla="*/ 0 60000 65536"/>
                    <a:gd name="T18" fmla="*/ 0 60000 65536"/>
                    <a:gd name="T19" fmla="*/ 0 60000 65536"/>
                    <a:gd name="T20" fmla="*/ 0 60000 65536"/>
                    <a:gd name="T21" fmla="*/ 0 w 102"/>
                    <a:gd name="T22" fmla="*/ 0 h 274"/>
                    <a:gd name="T23" fmla="*/ 102 w 102"/>
                    <a:gd name="T24" fmla="*/ 274 h 27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2" h="274">
                      <a:moveTo>
                        <a:pt x="0" y="65"/>
                      </a:moveTo>
                      <a:lnTo>
                        <a:pt x="41" y="274"/>
                      </a:lnTo>
                      <a:lnTo>
                        <a:pt x="73" y="270"/>
                      </a:lnTo>
                      <a:lnTo>
                        <a:pt x="102" y="30"/>
                      </a:lnTo>
                      <a:lnTo>
                        <a:pt x="73" y="0"/>
                      </a:lnTo>
                      <a:lnTo>
                        <a:pt x="52" y="19"/>
                      </a:lnTo>
                      <a:lnTo>
                        <a:pt x="0" y="65"/>
                      </a:lnTo>
                      <a:close/>
                    </a:path>
                  </a:pathLst>
                </a:custGeom>
                <a:grpFill/>
                <a:ln w="6350">
                  <a:solidFill>
                    <a:schemeClr val="tx1">
                      <a:lumMod val="50000"/>
                      <a:lumOff val="50000"/>
                    </a:schemeClr>
                  </a:solidFill>
                  <a:round/>
                  <a:headEnd/>
                  <a:tailEnd/>
                </a:ln>
              </p:spPr>
              <p:txBody>
                <a:bodyPr/>
                <a:lstStyle/>
                <a:p>
                  <a:pPr defTabSz="914087">
                    <a:defRPr/>
                  </a:pPr>
                  <a:endParaRPr lang="en-US" sz="1200" kern="0">
                    <a:latin typeface="Arial" pitchFamily="34" charset="0"/>
                    <a:ea typeface="微软雅黑" pitchFamily="34" charset="-122"/>
                    <a:cs typeface="Arial" pitchFamily="34" charset="0"/>
                  </a:endParaRPr>
                </a:p>
              </p:txBody>
            </p:sp>
            <p:sp>
              <p:nvSpPr>
                <p:cNvPr id="238" name="Freeform 442">
                  <a:extLst>
                    <a:ext uri="{FF2B5EF4-FFF2-40B4-BE49-F238E27FC236}">
                      <a16:creationId xmlns:a16="http://schemas.microsoft.com/office/drawing/2014/main" id="{453D7C51-33B9-B243-9365-3778804837EC}"/>
                    </a:ext>
                  </a:extLst>
                </p:cNvPr>
                <p:cNvSpPr>
                  <a:spLocks/>
                </p:cNvSpPr>
                <p:nvPr/>
              </p:nvSpPr>
              <p:spPr bwMode="auto">
                <a:xfrm>
                  <a:off x="1849" y="3056"/>
                  <a:ext cx="20" cy="16"/>
                </a:xfrm>
                <a:custGeom>
                  <a:avLst/>
                  <a:gdLst>
                    <a:gd name="T0" fmla="*/ 0 w 69"/>
                    <a:gd name="T1" fmla="*/ 2 h 52"/>
                    <a:gd name="T2" fmla="*/ 0 w 69"/>
                    <a:gd name="T3" fmla="*/ 0 h 52"/>
                    <a:gd name="T4" fmla="*/ 2 w 69"/>
                    <a:gd name="T5" fmla="*/ 0 h 52"/>
                    <a:gd name="T6" fmla="*/ 2 w 69"/>
                    <a:gd name="T7" fmla="*/ 1 h 52"/>
                    <a:gd name="T8" fmla="*/ 0 w 69"/>
                    <a:gd name="T9" fmla="*/ 2 h 52"/>
                    <a:gd name="T10" fmla="*/ 0 60000 65536"/>
                    <a:gd name="T11" fmla="*/ 0 60000 65536"/>
                    <a:gd name="T12" fmla="*/ 0 60000 65536"/>
                    <a:gd name="T13" fmla="*/ 0 60000 65536"/>
                    <a:gd name="T14" fmla="*/ 0 60000 65536"/>
                    <a:gd name="T15" fmla="*/ 0 w 69"/>
                    <a:gd name="T16" fmla="*/ 0 h 52"/>
                    <a:gd name="T17" fmla="*/ 69 w 69"/>
                    <a:gd name="T18" fmla="*/ 52 h 52"/>
                  </a:gdLst>
                  <a:ahLst/>
                  <a:cxnLst>
                    <a:cxn ang="T10">
                      <a:pos x="T0" y="T1"/>
                    </a:cxn>
                    <a:cxn ang="T11">
                      <a:pos x="T2" y="T3"/>
                    </a:cxn>
                    <a:cxn ang="T12">
                      <a:pos x="T4" y="T5"/>
                    </a:cxn>
                    <a:cxn ang="T13">
                      <a:pos x="T6" y="T7"/>
                    </a:cxn>
                    <a:cxn ang="T14">
                      <a:pos x="T8" y="T9"/>
                    </a:cxn>
                  </a:cxnLst>
                  <a:rect l="T15" t="T16" r="T17" b="T18"/>
                  <a:pathLst>
                    <a:path w="69" h="52">
                      <a:moveTo>
                        <a:pt x="0" y="52"/>
                      </a:moveTo>
                      <a:lnTo>
                        <a:pt x="7" y="1"/>
                      </a:lnTo>
                      <a:lnTo>
                        <a:pt x="69" y="0"/>
                      </a:lnTo>
                      <a:lnTo>
                        <a:pt x="69" y="46"/>
                      </a:lnTo>
                      <a:lnTo>
                        <a:pt x="0" y="52"/>
                      </a:lnTo>
                      <a:close/>
                    </a:path>
                  </a:pathLst>
                </a:custGeom>
                <a:grpFill/>
                <a:ln w="6350">
                  <a:solidFill>
                    <a:schemeClr val="tx1">
                      <a:lumMod val="50000"/>
                      <a:lumOff val="50000"/>
                    </a:schemeClr>
                  </a:solidFill>
                  <a:round/>
                  <a:headEnd/>
                  <a:tailEnd/>
                </a:ln>
              </p:spPr>
              <p:txBody>
                <a:bodyPr/>
                <a:lstStyle/>
                <a:p>
                  <a:pPr defTabSz="914087">
                    <a:defRPr/>
                  </a:pPr>
                  <a:endParaRPr lang="en-US" sz="1200" kern="0">
                    <a:latin typeface="Arial" pitchFamily="34" charset="0"/>
                    <a:ea typeface="微软雅黑" pitchFamily="34" charset="-122"/>
                    <a:cs typeface="Arial" pitchFamily="34" charset="0"/>
                  </a:endParaRPr>
                </a:p>
              </p:txBody>
            </p:sp>
            <p:sp>
              <p:nvSpPr>
                <p:cNvPr id="239" name="Freeform 443">
                  <a:extLst>
                    <a:ext uri="{FF2B5EF4-FFF2-40B4-BE49-F238E27FC236}">
                      <a16:creationId xmlns:a16="http://schemas.microsoft.com/office/drawing/2014/main" id="{8F419209-7007-C14D-9DD4-CC3F31C915CA}"/>
                    </a:ext>
                  </a:extLst>
                </p:cNvPr>
                <p:cNvSpPr>
                  <a:spLocks/>
                </p:cNvSpPr>
                <p:nvPr/>
              </p:nvSpPr>
              <p:spPr bwMode="auto">
                <a:xfrm>
                  <a:off x="2106" y="2854"/>
                  <a:ext cx="164" cy="186"/>
                </a:xfrm>
                <a:custGeom>
                  <a:avLst/>
                  <a:gdLst>
                    <a:gd name="T0" fmla="*/ 0 w 576"/>
                    <a:gd name="T1" fmla="*/ 11 h 650"/>
                    <a:gd name="T2" fmla="*/ 1 w 576"/>
                    <a:gd name="T3" fmla="*/ 10 h 650"/>
                    <a:gd name="T4" fmla="*/ 1 w 576"/>
                    <a:gd name="T5" fmla="*/ 8 h 650"/>
                    <a:gd name="T6" fmla="*/ 3 w 576"/>
                    <a:gd name="T7" fmla="*/ 5 h 650"/>
                    <a:gd name="T8" fmla="*/ 3 w 576"/>
                    <a:gd name="T9" fmla="*/ 1 h 650"/>
                    <a:gd name="T10" fmla="*/ 5 w 576"/>
                    <a:gd name="T11" fmla="*/ 0 h 650"/>
                    <a:gd name="T12" fmla="*/ 6 w 576"/>
                    <a:gd name="T13" fmla="*/ 3 h 650"/>
                    <a:gd name="T14" fmla="*/ 9 w 576"/>
                    <a:gd name="T15" fmla="*/ 6 h 650"/>
                    <a:gd name="T16" fmla="*/ 8 w 576"/>
                    <a:gd name="T17" fmla="*/ 7 h 650"/>
                    <a:gd name="T18" fmla="*/ 9 w 576"/>
                    <a:gd name="T19" fmla="*/ 8 h 650"/>
                    <a:gd name="T20" fmla="*/ 10 w 576"/>
                    <a:gd name="T21" fmla="*/ 9 h 650"/>
                    <a:gd name="T22" fmla="*/ 13 w 576"/>
                    <a:gd name="T23" fmla="*/ 11 h 650"/>
                    <a:gd name="T24" fmla="*/ 11 w 576"/>
                    <a:gd name="T25" fmla="*/ 14 h 650"/>
                    <a:gd name="T26" fmla="*/ 8 w 576"/>
                    <a:gd name="T27" fmla="*/ 15 h 650"/>
                    <a:gd name="T28" fmla="*/ 5 w 576"/>
                    <a:gd name="T29" fmla="*/ 15 h 650"/>
                    <a:gd name="T30" fmla="*/ 3 w 576"/>
                    <a:gd name="T31" fmla="*/ 14 h 650"/>
                    <a:gd name="T32" fmla="*/ 1 w 576"/>
                    <a:gd name="T33" fmla="*/ 12 h 650"/>
                    <a:gd name="T34" fmla="*/ 0 w 576"/>
                    <a:gd name="T35" fmla="*/ 11 h 65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576"/>
                    <a:gd name="T55" fmla="*/ 0 h 650"/>
                    <a:gd name="T56" fmla="*/ 576 w 576"/>
                    <a:gd name="T57" fmla="*/ 650 h 650"/>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576" h="650">
                      <a:moveTo>
                        <a:pt x="0" y="454"/>
                      </a:moveTo>
                      <a:lnTo>
                        <a:pt x="43" y="422"/>
                      </a:lnTo>
                      <a:lnTo>
                        <a:pt x="51" y="342"/>
                      </a:lnTo>
                      <a:lnTo>
                        <a:pt x="121" y="232"/>
                      </a:lnTo>
                      <a:lnTo>
                        <a:pt x="152" y="43"/>
                      </a:lnTo>
                      <a:lnTo>
                        <a:pt x="211" y="0"/>
                      </a:lnTo>
                      <a:lnTo>
                        <a:pt x="255" y="131"/>
                      </a:lnTo>
                      <a:lnTo>
                        <a:pt x="380" y="241"/>
                      </a:lnTo>
                      <a:lnTo>
                        <a:pt x="336" y="308"/>
                      </a:lnTo>
                      <a:lnTo>
                        <a:pt x="379" y="324"/>
                      </a:lnTo>
                      <a:lnTo>
                        <a:pt x="423" y="404"/>
                      </a:lnTo>
                      <a:lnTo>
                        <a:pt x="576" y="449"/>
                      </a:lnTo>
                      <a:lnTo>
                        <a:pt x="459" y="581"/>
                      </a:lnTo>
                      <a:lnTo>
                        <a:pt x="340" y="630"/>
                      </a:lnTo>
                      <a:lnTo>
                        <a:pt x="229" y="650"/>
                      </a:lnTo>
                      <a:lnTo>
                        <a:pt x="109" y="602"/>
                      </a:lnTo>
                      <a:lnTo>
                        <a:pt x="65" y="510"/>
                      </a:lnTo>
                      <a:lnTo>
                        <a:pt x="0" y="454"/>
                      </a:lnTo>
                      <a:close/>
                    </a:path>
                  </a:pathLst>
                </a:custGeom>
                <a:grpFill/>
                <a:ln w="6350">
                  <a:solidFill>
                    <a:schemeClr val="tx1">
                      <a:lumMod val="50000"/>
                      <a:lumOff val="50000"/>
                    </a:schemeClr>
                  </a:solidFill>
                  <a:round/>
                  <a:headEnd/>
                  <a:tailEnd/>
                </a:ln>
              </p:spPr>
              <p:txBody>
                <a:bodyPr/>
                <a:lstStyle/>
                <a:p>
                  <a:pPr defTabSz="914087">
                    <a:defRPr/>
                  </a:pPr>
                  <a:endParaRPr lang="en-US" sz="1200" kern="0">
                    <a:latin typeface="Arial" pitchFamily="34" charset="0"/>
                    <a:ea typeface="微软雅黑" pitchFamily="34" charset="-122"/>
                    <a:cs typeface="Arial" pitchFamily="34" charset="0"/>
                  </a:endParaRPr>
                </a:p>
              </p:txBody>
            </p:sp>
            <p:sp>
              <p:nvSpPr>
                <p:cNvPr id="240" name="Freeform 444">
                  <a:extLst>
                    <a:ext uri="{FF2B5EF4-FFF2-40B4-BE49-F238E27FC236}">
                      <a16:creationId xmlns:a16="http://schemas.microsoft.com/office/drawing/2014/main" id="{91363D5B-9759-C24C-9355-55366D2D7887}"/>
                    </a:ext>
                  </a:extLst>
                </p:cNvPr>
                <p:cNvSpPr>
                  <a:spLocks/>
                </p:cNvSpPr>
                <p:nvPr/>
              </p:nvSpPr>
              <p:spPr bwMode="auto">
                <a:xfrm>
                  <a:off x="2202" y="2923"/>
                  <a:ext cx="17" cy="24"/>
                </a:xfrm>
                <a:custGeom>
                  <a:avLst/>
                  <a:gdLst>
                    <a:gd name="T0" fmla="*/ 0 w 60"/>
                    <a:gd name="T1" fmla="*/ 1 h 83"/>
                    <a:gd name="T2" fmla="*/ 1 w 60"/>
                    <a:gd name="T3" fmla="*/ 2 h 83"/>
                    <a:gd name="T4" fmla="*/ 1 w 60"/>
                    <a:gd name="T5" fmla="*/ 1 h 83"/>
                    <a:gd name="T6" fmla="*/ 1 w 60"/>
                    <a:gd name="T7" fmla="*/ 1 h 83"/>
                    <a:gd name="T8" fmla="*/ 1 w 60"/>
                    <a:gd name="T9" fmla="*/ 1 h 83"/>
                    <a:gd name="T10" fmla="*/ 1 w 60"/>
                    <a:gd name="T11" fmla="*/ 0 h 83"/>
                    <a:gd name="T12" fmla="*/ 0 w 60"/>
                    <a:gd name="T13" fmla="*/ 1 h 83"/>
                    <a:gd name="T14" fmla="*/ 0 60000 65536"/>
                    <a:gd name="T15" fmla="*/ 0 60000 65536"/>
                    <a:gd name="T16" fmla="*/ 0 60000 65536"/>
                    <a:gd name="T17" fmla="*/ 0 60000 65536"/>
                    <a:gd name="T18" fmla="*/ 0 60000 65536"/>
                    <a:gd name="T19" fmla="*/ 0 60000 65536"/>
                    <a:gd name="T20" fmla="*/ 0 60000 65536"/>
                    <a:gd name="T21" fmla="*/ 0 w 60"/>
                    <a:gd name="T22" fmla="*/ 0 h 83"/>
                    <a:gd name="T23" fmla="*/ 60 w 60"/>
                    <a:gd name="T24" fmla="*/ 83 h 8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0" h="83">
                      <a:moveTo>
                        <a:pt x="0" y="67"/>
                      </a:moveTo>
                      <a:lnTo>
                        <a:pt x="43" y="83"/>
                      </a:lnTo>
                      <a:lnTo>
                        <a:pt x="56" y="58"/>
                      </a:lnTo>
                      <a:lnTo>
                        <a:pt x="30" y="52"/>
                      </a:lnTo>
                      <a:lnTo>
                        <a:pt x="60" y="32"/>
                      </a:lnTo>
                      <a:lnTo>
                        <a:pt x="44" y="0"/>
                      </a:lnTo>
                      <a:lnTo>
                        <a:pt x="0" y="67"/>
                      </a:lnTo>
                      <a:close/>
                    </a:path>
                  </a:pathLst>
                </a:custGeom>
                <a:grpFill/>
                <a:ln w="6350">
                  <a:solidFill>
                    <a:schemeClr val="tx1">
                      <a:lumMod val="50000"/>
                      <a:lumOff val="50000"/>
                    </a:schemeClr>
                  </a:solidFill>
                  <a:round/>
                  <a:headEnd/>
                  <a:tailEnd/>
                </a:ln>
              </p:spPr>
              <p:txBody>
                <a:bodyPr/>
                <a:lstStyle/>
                <a:p>
                  <a:pPr defTabSz="914087">
                    <a:defRPr/>
                  </a:pPr>
                  <a:endParaRPr lang="en-US" sz="1200" kern="0">
                    <a:latin typeface="Arial" pitchFamily="34" charset="0"/>
                    <a:ea typeface="微软雅黑" pitchFamily="34" charset="-122"/>
                    <a:cs typeface="Arial" pitchFamily="34" charset="0"/>
                  </a:endParaRPr>
                </a:p>
              </p:txBody>
            </p:sp>
            <p:sp>
              <p:nvSpPr>
                <p:cNvPr id="241" name="Freeform 445">
                  <a:extLst>
                    <a:ext uri="{FF2B5EF4-FFF2-40B4-BE49-F238E27FC236}">
                      <a16:creationId xmlns:a16="http://schemas.microsoft.com/office/drawing/2014/main" id="{CBA9EB2B-E664-3246-8DD6-A207F96F0BD0}"/>
                    </a:ext>
                  </a:extLst>
                </p:cNvPr>
                <p:cNvSpPr>
                  <a:spLocks/>
                </p:cNvSpPr>
                <p:nvPr/>
              </p:nvSpPr>
              <p:spPr bwMode="auto">
                <a:xfrm>
                  <a:off x="1841" y="3056"/>
                  <a:ext cx="61" cy="76"/>
                </a:xfrm>
                <a:custGeom>
                  <a:avLst/>
                  <a:gdLst>
                    <a:gd name="T0" fmla="*/ 0 w 214"/>
                    <a:gd name="T1" fmla="*/ 3 h 267"/>
                    <a:gd name="T2" fmla="*/ 1 w 214"/>
                    <a:gd name="T3" fmla="*/ 2 h 267"/>
                    <a:gd name="T4" fmla="*/ 1 w 214"/>
                    <a:gd name="T5" fmla="*/ 2 h 267"/>
                    <a:gd name="T6" fmla="*/ 1 w 214"/>
                    <a:gd name="T7" fmla="*/ 1 h 267"/>
                    <a:gd name="T8" fmla="*/ 2 w 214"/>
                    <a:gd name="T9" fmla="*/ 1 h 267"/>
                    <a:gd name="T10" fmla="*/ 2 w 214"/>
                    <a:gd name="T11" fmla="*/ 0 h 267"/>
                    <a:gd name="T12" fmla="*/ 4 w 214"/>
                    <a:gd name="T13" fmla="*/ 0 h 267"/>
                    <a:gd name="T14" fmla="*/ 4 w 214"/>
                    <a:gd name="T15" fmla="*/ 1 h 267"/>
                    <a:gd name="T16" fmla="*/ 5 w 214"/>
                    <a:gd name="T17" fmla="*/ 1 h 267"/>
                    <a:gd name="T18" fmla="*/ 5 w 214"/>
                    <a:gd name="T19" fmla="*/ 5 h 267"/>
                    <a:gd name="T20" fmla="*/ 3 w 214"/>
                    <a:gd name="T21" fmla="*/ 4 h 267"/>
                    <a:gd name="T22" fmla="*/ 2 w 214"/>
                    <a:gd name="T23" fmla="*/ 6 h 267"/>
                    <a:gd name="T24" fmla="*/ 0 w 214"/>
                    <a:gd name="T25" fmla="*/ 3 h 26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14"/>
                    <a:gd name="T40" fmla="*/ 0 h 267"/>
                    <a:gd name="T41" fmla="*/ 214 w 214"/>
                    <a:gd name="T42" fmla="*/ 267 h 267"/>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14" h="267">
                      <a:moveTo>
                        <a:pt x="0" y="125"/>
                      </a:moveTo>
                      <a:lnTo>
                        <a:pt x="25" y="83"/>
                      </a:lnTo>
                      <a:lnTo>
                        <a:pt x="41" y="88"/>
                      </a:lnTo>
                      <a:lnTo>
                        <a:pt x="28" y="52"/>
                      </a:lnTo>
                      <a:lnTo>
                        <a:pt x="97" y="46"/>
                      </a:lnTo>
                      <a:lnTo>
                        <a:pt x="97" y="0"/>
                      </a:lnTo>
                      <a:lnTo>
                        <a:pt x="175" y="1"/>
                      </a:lnTo>
                      <a:lnTo>
                        <a:pt x="171" y="42"/>
                      </a:lnTo>
                      <a:lnTo>
                        <a:pt x="214" y="43"/>
                      </a:lnTo>
                      <a:lnTo>
                        <a:pt x="200" y="196"/>
                      </a:lnTo>
                      <a:lnTo>
                        <a:pt x="152" y="178"/>
                      </a:lnTo>
                      <a:lnTo>
                        <a:pt x="93" y="267"/>
                      </a:lnTo>
                      <a:lnTo>
                        <a:pt x="0" y="125"/>
                      </a:lnTo>
                      <a:close/>
                    </a:path>
                  </a:pathLst>
                </a:custGeom>
                <a:grpFill/>
                <a:ln w="6350">
                  <a:solidFill>
                    <a:schemeClr val="tx1">
                      <a:lumMod val="50000"/>
                      <a:lumOff val="50000"/>
                    </a:schemeClr>
                  </a:solidFill>
                  <a:round/>
                  <a:headEnd/>
                  <a:tailEnd/>
                </a:ln>
              </p:spPr>
              <p:txBody>
                <a:bodyPr/>
                <a:lstStyle/>
                <a:p>
                  <a:pPr defTabSz="914087">
                    <a:defRPr/>
                  </a:pPr>
                  <a:endParaRPr lang="en-US" sz="1200" kern="0">
                    <a:latin typeface="Arial" pitchFamily="34" charset="0"/>
                    <a:ea typeface="微软雅黑" pitchFamily="34" charset="-122"/>
                    <a:cs typeface="Arial" pitchFamily="34" charset="0"/>
                  </a:endParaRPr>
                </a:p>
              </p:txBody>
            </p:sp>
            <p:sp>
              <p:nvSpPr>
                <p:cNvPr id="242" name="Freeform 446">
                  <a:extLst>
                    <a:ext uri="{FF2B5EF4-FFF2-40B4-BE49-F238E27FC236}">
                      <a16:creationId xmlns:a16="http://schemas.microsoft.com/office/drawing/2014/main" id="{72D4EC53-4950-8D45-9B9F-D2D7421DA6A7}"/>
                    </a:ext>
                  </a:extLst>
                </p:cNvPr>
                <p:cNvSpPr>
                  <a:spLocks/>
                </p:cNvSpPr>
                <p:nvPr/>
              </p:nvSpPr>
              <p:spPr bwMode="auto">
                <a:xfrm>
                  <a:off x="1564" y="2912"/>
                  <a:ext cx="33" cy="7"/>
                </a:xfrm>
                <a:custGeom>
                  <a:avLst/>
                  <a:gdLst>
                    <a:gd name="T0" fmla="*/ 0 w 114"/>
                    <a:gd name="T1" fmla="*/ 1 h 26"/>
                    <a:gd name="T2" fmla="*/ 0 w 114"/>
                    <a:gd name="T3" fmla="*/ 0 h 26"/>
                    <a:gd name="T4" fmla="*/ 3 w 114"/>
                    <a:gd name="T5" fmla="*/ 0 h 26"/>
                    <a:gd name="T6" fmla="*/ 0 w 114"/>
                    <a:gd name="T7" fmla="*/ 1 h 26"/>
                    <a:gd name="T8" fmla="*/ 0 60000 65536"/>
                    <a:gd name="T9" fmla="*/ 0 60000 65536"/>
                    <a:gd name="T10" fmla="*/ 0 60000 65536"/>
                    <a:gd name="T11" fmla="*/ 0 60000 65536"/>
                    <a:gd name="T12" fmla="*/ 0 w 114"/>
                    <a:gd name="T13" fmla="*/ 0 h 26"/>
                    <a:gd name="T14" fmla="*/ 114 w 114"/>
                    <a:gd name="T15" fmla="*/ 26 h 26"/>
                  </a:gdLst>
                  <a:ahLst/>
                  <a:cxnLst>
                    <a:cxn ang="T8">
                      <a:pos x="T0" y="T1"/>
                    </a:cxn>
                    <a:cxn ang="T9">
                      <a:pos x="T2" y="T3"/>
                    </a:cxn>
                    <a:cxn ang="T10">
                      <a:pos x="T4" y="T5"/>
                    </a:cxn>
                    <a:cxn ang="T11">
                      <a:pos x="T6" y="T7"/>
                    </a:cxn>
                  </a:cxnLst>
                  <a:rect l="T12" t="T13" r="T14" b="T15"/>
                  <a:pathLst>
                    <a:path w="114" h="26">
                      <a:moveTo>
                        <a:pt x="0" y="26"/>
                      </a:moveTo>
                      <a:lnTo>
                        <a:pt x="7" y="0"/>
                      </a:lnTo>
                      <a:lnTo>
                        <a:pt x="114" y="9"/>
                      </a:lnTo>
                      <a:lnTo>
                        <a:pt x="0" y="26"/>
                      </a:lnTo>
                      <a:close/>
                    </a:path>
                  </a:pathLst>
                </a:custGeom>
                <a:grpFill/>
                <a:ln w="6350">
                  <a:solidFill>
                    <a:schemeClr val="tx1">
                      <a:lumMod val="50000"/>
                      <a:lumOff val="50000"/>
                    </a:schemeClr>
                  </a:solidFill>
                  <a:round/>
                  <a:headEnd/>
                  <a:tailEnd/>
                </a:ln>
              </p:spPr>
              <p:txBody>
                <a:bodyPr/>
                <a:lstStyle/>
                <a:p>
                  <a:pPr defTabSz="914087">
                    <a:defRPr/>
                  </a:pPr>
                  <a:endParaRPr lang="en-US" sz="1200" kern="0">
                    <a:latin typeface="Arial" pitchFamily="34" charset="0"/>
                    <a:ea typeface="微软雅黑" pitchFamily="34" charset="-122"/>
                    <a:cs typeface="Arial" pitchFamily="34" charset="0"/>
                  </a:endParaRPr>
                </a:p>
              </p:txBody>
            </p:sp>
            <p:sp>
              <p:nvSpPr>
                <p:cNvPr id="243" name="Freeform 447">
                  <a:extLst>
                    <a:ext uri="{FF2B5EF4-FFF2-40B4-BE49-F238E27FC236}">
                      <a16:creationId xmlns:a16="http://schemas.microsoft.com/office/drawing/2014/main" id="{0B6C9507-7AF0-8B4C-98ED-9E200644A5DC}"/>
                    </a:ext>
                  </a:extLst>
                </p:cNvPr>
                <p:cNvSpPr>
                  <a:spLocks/>
                </p:cNvSpPr>
                <p:nvPr/>
              </p:nvSpPr>
              <p:spPr bwMode="auto">
                <a:xfrm>
                  <a:off x="1714" y="2943"/>
                  <a:ext cx="46" cy="81"/>
                </a:xfrm>
                <a:custGeom>
                  <a:avLst/>
                  <a:gdLst>
                    <a:gd name="T0" fmla="*/ 0 w 163"/>
                    <a:gd name="T1" fmla="*/ 6 h 285"/>
                    <a:gd name="T2" fmla="*/ 1 w 163"/>
                    <a:gd name="T3" fmla="*/ 2 h 285"/>
                    <a:gd name="T4" fmla="*/ 0 w 163"/>
                    <a:gd name="T5" fmla="*/ 0 h 285"/>
                    <a:gd name="T6" fmla="*/ 3 w 163"/>
                    <a:gd name="T7" fmla="*/ 0 h 285"/>
                    <a:gd name="T8" fmla="*/ 4 w 163"/>
                    <a:gd name="T9" fmla="*/ 5 h 285"/>
                    <a:gd name="T10" fmla="*/ 1 w 163"/>
                    <a:gd name="T11" fmla="*/ 7 h 285"/>
                    <a:gd name="T12" fmla="*/ 0 w 163"/>
                    <a:gd name="T13" fmla="*/ 6 h 285"/>
                    <a:gd name="T14" fmla="*/ 0 60000 65536"/>
                    <a:gd name="T15" fmla="*/ 0 60000 65536"/>
                    <a:gd name="T16" fmla="*/ 0 60000 65536"/>
                    <a:gd name="T17" fmla="*/ 0 60000 65536"/>
                    <a:gd name="T18" fmla="*/ 0 60000 65536"/>
                    <a:gd name="T19" fmla="*/ 0 60000 65536"/>
                    <a:gd name="T20" fmla="*/ 0 60000 65536"/>
                    <a:gd name="T21" fmla="*/ 0 w 163"/>
                    <a:gd name="T22" fmla="*/ 0 h 285"/>
                    <a:gd name="T23" fmla="*/ 163 w 163"/>
                    <a:gd name="T24" fmla="*/ 285 h 28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3" h="285">
                      <a:moveTo>
                        <a:pt x="0" y="269"/>
                      </a:moveTo>
                      <a:lnTo>
                        <a:pt x="20" y="71"/>
                      </a:lnTo>
                      <a:lnTo>
                        <a:pt x="10" y="10"/>
                      </a:lnTo>
                      <a:lnTo>
                        <a:pt x="110" y="0"/>
                      </a:lnTo>
                      <a:lnTo>
                        <a:pt x="163" y="227"/>
                      </a:lnTo>
                      <a:lnTo>
                        <a:pt x="40" y="285"/>
                      </a:lnTo>
                      <a:lnTo>
                        <a:pt x="0" y="269"/>
                      </a:lnTo>
                      <a:close/>
                    </a:path>
                  </a:pathLst>
                </a:custGeom>
                <a:grpFill/>
                <a:ln w="6350">
                  <a:solidFill>
                    <a:schemeClr val="tx1">
                      <a:lumMod val="50000"/>
                      <a:lumOff val="50000"/>
                    </a:schemeClr>
                  </a:solidFill>
                  <a:round/>
                  <a:headEnd/>
                  <a:tailEnd/>
                </a:ln>
              </p:spPr>
              <p:txBody>
                <a:bodyPr/>
                <a:lstStyle/>
                <a:p>
                  <a:pPr defTabSz="914087">
                    <a:defRPr/>
                  </a:pPr>
                  <a:endParaRPr lang="en-US" sz="1200" kern="0">
                    <a:latin typeface="Arial" pitchFamily="34" charset="0"/>
                    <a:ea typeface="微软雅黑" pitchFamily="34" charset="-122"/>
                    <a:cs typeface="Arial" pitchFamily="34" charset="0"/>
                  </a:endParaRPr>
                </a:p>
              </p:txBody>
            </p:sp>
            <p:sp>
              <p:nvSpPr>
                <p:cNvPr id="244" name="Freeform 448">
                  <a:extLst>
                    <a:ext uri="{FF2B5EF4-FFF2-40B4-BE49-F238E27FC236}">
                      <a16:creationId xmlns:a16="http://schemas.microsoft.com/office/drawing/2014/main" id="{2FF661AD-9BC3-DF4E-B05F-0FFF100C88EC}"/>
                    </a:ext>
                  </a:extLst>
                </p:cNvPr>
                <p:cNvSpPr>
                  <a:spLocks/>
                </p:cNvSpPr>
                <p:nvPr/>
              </p:nvSpPr>
              <p:spPr bwMode="auto">
                <a:xfrm>
                  <a:off x="1583" y="2923"/>
                  <a:ext cx="80" cy="68"/>
                </a:xfrm>
                <a:custGeom>
                  <a:avLst/>
                  <a:gdLst>
                    <a:gd name="T0" fmla="*/ 0 w 281"/>
                    <a:gd name="T1" fmla="*/ 2 h 238"/>
                    <a:gd name="T2" fmla="*/ 1 w 281"/>
                    <a:gd name="T3" fmla="*/ 1 h 238"/>
                    <a:gd name="T4" fmla="*/ 1 w 281"/>
                    <a:gd name="T5" fmla="*/ 0 h 238"/>
                    <a:gd name="T6" fmla="*/ 3 w 281"/>
                    <a:gd name="T7" fmla="*/ 0 h 238"/>
                    <a:gd name="T8" fmla="*/ 4 w 281"/>
                    <a:gd name="T9" fmla="*/ 1 h 238"/>
                    <a:gd name="T10" fmla="*/ 5 w 281"/>
                    <a:gd name="T11" fmla="*/ 0 h 238"/>
                    <a:gd name="T12" fmla="*/ 6 w 281"/>
                    <a:gd name="T13" fmla="*/ 3 h 238"/>
                    <a:gd name="T14" fmla="*/ 7 w 281"/>
                    <a:gd name="T15" fmla="*/ 5 h 238"/>
                    <a:gd name="T16" fmla="*/ 6 w 281"/>
                    <a:gd name="T17" fmla="*/ 4 h 238"/>
                    <a:gd name="T18" fmla="*/ 6 w 281"/>
                    <a:gd name="T19" fmla="*/ 5 h 238"/>
                    <a:gd name="T20" fmla="*/ 5 w 281"/>
                    <a:gd name="T21" fmla="*/ 5 h 238"/>
                    <a:gd name="T22" fmla="*/ 5 w 281"/>
                    <a:gd name="T23" fmla="*/ 5 h 238"/>
                    <a:gd name="T24" fmla="*/ 4 w 281"/>
                    <a:gd name="T25" fmla="*/ 4 h 238"/>
                    <a:gd name="T26" fmla="*/ 3 w 281"/>
                    <a:gd name="T27" fmla="*/ 3 h 238"/>
                    <a:gd name="T28" fmla="*/ 2 w 281"/>
                    <a:gd name="T29" fmla="*/ 4 h 238"/>
                    <a:gd name="T30" fmla="*/ 0 w 281"/>
                    <a:gd name="T31" fmla="*/ 2 h 23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81"/>
                    <a:gd name="T49" fmla="*/ 0 h 238"/>
                    <a:gd name="T50" fmla="*/ 281 w 281"/>
                    <a:gd name="T51" fmla="*/ 238 h 238"/>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81" h="238">
                      <a:moveTo>
                        <a:pt x="0" y="79"/>
                      </a:moveTo>
                      <a:lnTo>
                        <a:pt x="46" y="44"/>
                      </a:lnTo>
                      <a:lnTo>
                        <a:pt x="49" y="0"/>
                      </a:lnTo>
                      <a:lnTo>
                        <a:pt x="140" y="9"/>
                      </a:lnTo>
                      <a:lnTo>
                        <a:pt x="167" y="32"/>
                      </a:lnTo>
                      <a:lnTo>
                        <a:pt x="231" y="6"/>
                      </a:lnTo>
                      <a:lnTo>
                        <a:pt x="269" y="113"/>
                      </a:lnTo>
                      <a:lnTo>
                        <a:pt x="281" y="193"/>
                      </a:lnTo>
                      <a:lnTo>
                        <a:pt x="258" y="186"/>
                      </a:lnTo>
                      <a:lnTo>
                        <a:pt x="252" y="231"/>
                      </a:lnTo>
                      <a:lnTo>
                        <a:pt x="211" y="238"/>
                      </a:lnTo>
                      <a:lnTo>
                        <a:pt x="208" y="193"/>
                      </a:lnTo>
                      <a:lnTo>
                        <a:pt x="187" y="190"/>
                      </a:lnTo>
                      <a:lnTo>
                        <a:pt x="147" y="124"/>
                      </a:lnTo>
                      <a:lnTo>
                        <a:pt x="71" y="161"/>
                      </a:lnTo>
                      <a:lnTo>
                        <a:pt x="0" y="79"/>
                      </a:lnTo>
                      <a:close/>
                    </a:path>
                  </a:pathLst>
                </a:custGeom>
                <a:grpFill/>
                <a:ln w="6350">
                  <a:solidFill>
                    <a:schemeClr val="tx1">
                      <a:lumMod val="50000"/>
                      <a:lumOff val="50000"/>
                    </a:schemeClr>
                  </a:solidFill>
                  <a:round/>
                  <a:headEnd/>
                  <a:tailEnd/>
                </a:ln>
              </p:spPr>
              <p:txBody>
                <a:bodyPr/>
                <a:lstStyle/>
                <a:p>
                  <a:pPr defTabSz="914087">
                    <a:defRPr/>
                  </a:pPr>
                  <a:endParaRPr lang="en-US" sz="1200" kern="0">
                    <a:latin typeface="Arial" pitchFamily="34" charset="0"/>
                    <a:ea typeface="微软雅黑" pitchFamily="34" charset="-122"/>
                    <a:cs typeface="Arial" pitchFamily="34" charset="0"/>
                  </a:endParaRPr>
                </a:p>
              </p:txBody>
            </p:sp>
            <p:sp>
              <p:nvSpPr>
                <p:cNvPr id="245" name="Freeform 449">
                  <a:extLst>
                    <a:ext uri="{FF2B5EF4-FFF2-40B4-BE49-F238E27FC236}">
                      <a16:creationId xmlns:a16="http://schemas.microsoft.com/office/drawing/2014/main" id="{08692195-21A9-1048-8372-AAA67AC11235}"/>
                    </a:ext>
                  </a:extLst>
                </p:cNvPr>
                <p:cNvSpPr>
                  <a:spLocks/>
                </p:cNvSpPr>
                <p:nvPr/>
              </p:nvSpPr>
              <p:spPr bwMode="auto">
                <a:xfrm>
                  <a:off x="2235" y="2707"/>
                  <a:ext cx="18" cy="6"/>
                </a:xfrm>
                <a:custGeom>
                  <a:avLst/>
                  <a:gdLst>
                    <a:gd name="T0" fmla="*/ 0 w 66"/>
                    <a:gd name="T1" fmla="*/ 0 h 22"/>
                    <a:gd name="T2" fmla="*/ 1 w 66"/>
                    <a:gd name="T3" fmla="*/ 1 h 22"/>
                    <a:gd name="T4" fmla="*/ 1 w 66"/>
                    <a:gd name="T5" fmla="*/ 0 h 22"/>
                    <a:gd name="T6" fmla="*/ 0 w 66"/>
                    <a:gd name="T7" fmla="*/ 0 h 22"/>
                    <a:gd name="T8" fmla="*/ 0 60000 65536"/>
                    <a:gd name="T9" fmla="*/ 0 60000 65536"/>
                    <a:gd name="T10" fmla="*/ 0 60000 65536"/>
                    <a:gd name="T11" fmla="*/ 0 60000 65536"/>
                    <a:gd name="T12" fmla="*/ 0 w 66"/>
                    <a:gd name="T13" fmla="*/ 0 h 22"/>
                    <a:gd name="T14" fmla="*/ 66 w 66"/>
                    <a:gd name="T15" fmla="*/ 22 h 22"/>
                  </a:gdLst>
                  <a:ahLst/>
                  <a:cxnLst>
                    <a:cxn ang="T8">
                      <a:pos x="T0" y="T1"/>
                    </a:cxn>
                    <a:cxn ang="T9">
                      <a:pos x="T2" y="T3"/>
                    </a:cxn>
                    <a:cxn ang="T10">
                      <a:pos x="T4" y="T5"/>
                    </a:cxn>
                    <a:cxn ang="T11">
                      <a:pos x="T6" y="T7"/>
                    </a:cxn>
                  </a:cxnLst>
                  <a:rect l="T12" t="T13" r="T14" b="T15"/>
                  <a:pathLst>
                    <a:path w="66" h="22">
                      <a:moveTo>
                        <a:pt x="0" y="0"/>
                      </a:moveTo>
                      <a:lnTo>
                        <a:pt x="32" y="22"/>
                      </a:lnTo>
                      <a:lnTo>
                        <a:pt x="66" y="6"/>
                      </a:lnTo>
                      <a:lnTo>
                        <a:pt x="0" y="0"/>
                      </a:lnTo>
                      <a:close/>
                    </a:path>
                  </a:pathLst>
                </a:custGeom>
                <a:grpFill/>
                <a:ln w="6350">
                  <a:solidFill>
                    <a:schemeClr val="tx1">
                      <a:lumMod val="50000"/>
                      <a:lumOff val="50000"/>
                    </a:schemeClr>
                  </a:solidFill>
                  <a:round/>
                  <a:headEnd/>
                  <a:tailEnd/>
                </a:ln>
              </p:spPr>
              <p:txBody>
                <a:bodyPr/>
                <a:lstStyle/>
                <a:p>
                  <a:pPr defTabSz="914087">
                    <a:defRPr/>
                  </a:pPr>
                  <a:endParaRPr lang="en-US" sz="1200" kern="0">
                    <a:latin typeface="Arial" pitchFamily="34" charset="0"/>
                    <a:ea typeface="微软雅黑" pitchFamily="34" charset="-122"/>
                    <a:cs typeface="Arial" pitchFamily="34" charset="0"/>
                  </a:endParaRPr>
                </a:p>
              </p:txBody>
            </p:sp>
            <p:sp>
              <p:nvSpPr>
                <p:cNvPr id="246" name="Freeform 450">
                  <a:extLst>
                    <a:ext uri="{FF2B5EF4-FFF2-40B4-BE49-F238E27FC236}">
                      <a16:creationId xmlns:a16="http://schemas.microsoft.com/office/drawing/2014/main" id="{035FAEE2-1735-8E49-B960-F34D231722BC}"/>
                    </a:ext>
                  </a:extLst>
                </p:cNvPr>
                <p:cNvSpPr>
                  <a:spLocks/>
                </p:cNvSpPr>
                <p:nvPr/>
              </p:nvSpPr>
              <p:spPr bwMode="auto">
                <a:xfrm>
                  <a:off x="2117" y="2651"/>
                  <a:ext cx="17" cy="54"/>
                </a:xfrm>
                <a:custGeom>
                  <a:avLst/>
                  <a:gdLst>
                    <a:gd name="T0" fmla="*/ 0 w 61"/>
                    <a:gd name="T1" fmla="*/ 2 h 188"/>
                    <a:gd name="T2" fmla="*/ 1 w 61"/>
                    <a:gd name="T3" fmla="*/ 5 h 188"/>
                    <a:gd name="T4" fmla="*/ 1 w 61"/>
                    <a:gd name="T5" fmla="*/ 4 h 188"/>
                    <a:gd name="T6" fmla="*/ 1 w 61"/>
                    <a:gd name="T7" fmla="*/ 2 h 188"/>
                    <a:gd name="T8" fmla="*/ 1 w 61"/>
                    <a:gd name="T9" fmla="*/ 2 h 188"/>
                    <a:gd name="T10" fmla="*/ 1 w 61"/>
                    <a:gd name="T11" fmla="*/ 1 h 188"/>
                    <a:gd name="T12" fmla="*/ 1 w 61"/>
                    <a:gd name="T13" fmla="*/ 1 h 188"/>
                    <a:gd name="T14" fmla="*/ 1 w 61"/>
                    <a:gd name="T15" fmla="*/ 0 h 188"/>
                    <a:gd name="T16" fmla="*/ 1 w 61"/>
                    <a:gd name="T17" fmla="*/ 0 h 188"/>
                    <a:gd name="T18" fmla="*/ 0 w 61"/>
                    <a:gd name="T19" fmla="*/ 2 h 1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1"/>
                    <a:gd name="T31" fmla="*/ 0 h 188"/>
                    <a:gd name="T32" fmla="*/ 61 w 61"/>
                    <a:gd name="T33" fmla="*/ 188 h 1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1" h="188">
                      <a:moveTo>
                        <a:pt x="0" y="95"/>
                      </a:moveTo>
                      <a:lnTo>
                        <a:pt x="31" y="188"/>
                      </a:lnTo>
                      <a:lnTo>
                        <a:pt x="37" y="185"/>
                      </a:lnTo>
                      <a:lnTo>
                        <a:pt x="55" y="85"/>
                      </a:lnTo>
                      <a:lnTo>
                        <a:pt x="30" y="92"/>
                      </a:lnTo>
                      <a:lnTo>
                        <a:pt x="37" y="47"/>
                      </a:lnTo>
                      <a:lnTo>
                        <a:pt x="56" y="26"/>
                      </a:lnTo>
                      <a:lnTo>
                        <a:pt x="61" y="0"/>
                      </a:lnTo>
                      <a:lnTo>
                        <a:pt x="38" y="3"/>
                      </a:lnTo>
                      <a:lnTo>
                        <a:pt x="0" y="95"/>
                      </a:lnTo>
                      <a:close/>
                    </a:path>
                  </a:pathLst>
                </a:custGeom>
                <a:grpFill/>
                <a:ln w="6350">
                  <a:solidFill>
                    <a:schemeClr val="tx1">
                      <a:lumMod val="50000"/>
                      <a:lumOff val="50000"/>
                    </a:schemeClr>
                  </a:solidFill>
                  <a:round/>
                  <a:headEnd/>
                  <a:tailEnd/>
                </a:ln>
              </p:spPr>
              <p:txBody>
                <a:bodyPr/>
                <a:lstStyle/>
                <a:p>
                  <a:pPr defTabSz="914087">
                    <a:defRPr/>
                  </a:pPr>
                  <a:endParaRPr lang="en-US" sz="1200" kern="0">
                    <a:latin typeface="Arial" pitchFamily="34" charset="0"/>
                    <a:ea typeface="微软雅黑" pitchFamily="34" charset="-122"/>
                    <a:cs typeface="Arial" pitchFamily="34" charset="0"/>
                  </a:endParaRPr>
                </a:p>
              </p:txBody>
            </p:sp>
            <p:sp>
              <p:nvSpPr>
                <p:cNvPr id="247" name="Freeform 451">
                  <a:extLst>
                    <a:ext uri="{FF2B5EF4-FFF2-40B4-BE49-F238E27FC236}">
                      <a16:creationId xmlns:a16="http://schemas.microsoft.com/office/drawing/2014/main" id="{6263FA8F-A24E-2640-B783-2D41CA61D97E}"/>
                    </a:ext>
                  </a:extLst>
                </p:cNvPr>
                <p:cNvSpPr>
                  <a:spLocks/>
                </p:cNvSpPr>
                <p:nvPr/>
              </p:nvSpPr>
              <p:spPr bwMode="auto">
                <a:xfrm>
                  <a:off x="1654" y="2949"/>
                  <a:ext cx="65" cy="79"/>
                </a:xfrm>
                <a:custGeom>
                  <a:avLst/>
                  <a:gdLst>
                    <a:gd name="T0" fmla="*/ 0 w 229"/>
                    <a:gd name="T1" fmla="*/ 4 h 278"/>
                    <a:gd name="T2" fmla="*/ 0 w 229"/>
                    <a:gd name="T3" fmla="*/ 3 h 278"/>
                    <a:gd name="T4" fmla="*/ 0 w 229"/>
                    <a:gd name="T5" fmla="*/ 2 h 278"/>
                    <a:gd name="T6" fmla="*/ 1 w 229"/>
                    <a:gd name="T7" fmla="*/ 3 h 278"/>
                    <a:gd name="T8" fmla="*/ 1 w 229"/>
                    <a:gd name="T9" fmla="*/ 1 h 278"/>
                    <a:gd name="T10" fmla="*/ 2 w 229"/>
                    <a:gd name="T11" fmla="*/ 0 h 278"/>
                    <a:gd name="T12" fmla="*/ 3 w 229"/>
                    <a:gd name="T13" fmla="*/ 0 h 278"/>
                    <a:gd name="T14" fmla="*/ 3 w 229"/>
                    <a:gd name="T15" fmla="*/ 1 h 278"/>
                    <a:gd name="T16" fmla="*/ 5 w 229"/>
                    <a:gd name="T17" fmla="*/ 1 h 278"/>
                    <a:gd name="T18" fmla="*/ 5 w 229"/>
                    <a:gd name="T19" fmla="*/ 6 h 278"/>
                    <a:gd name="T20" fmla="*/ 1 w 229"/>
                    <a:gd name="T21" fmla="*/ 6 h 278"/>
                    <a:gd name="T22" fmla="*/ 1 w 229"/>
                    <a:gd name="T23" fmla="*/ 5 h 278"/>
                    <a:gd name="T24" fmla="*/ 0 w 229"/>
                    <a:gd name="T25" fmla="*/ 4 h 27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29"/>
                    <a:gd name="T40" fmla="*/ 0 h 278"/>
                    <a:gd name="T41" fmla="*/ 229 w 229"/>
                    <a:gd name="T42" fmla="*/ 278 h 27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29" h="278">
                      <a:moveTo>
                        <a:pt x="0" y="184"/>
                      </a:moveTo>
                      <a:lnTo>
                        <a:pt x="4" y="142"/>
                      </a:lnTo>
                      <a:lnTo>
                        <a:pt x="10" y="97"/>
                      </a:lnTo>
                      <a:lnTo>
                        <a:pt x="33" y="104"/>
                      </a:lnTo>
                      <a:lnTo>
                        <a:pt x="21" y="24"/>
                      </a:lnTo>
                      <a:lnTo>
                        <a:pt x="89" y="0"/>
                      </a:lnTo>
                      <a:lnTo>
                        <a:pt x="127" y="16"/>
                      </a:lnTo>
                      <a:lnTo>
                        <a:pt x="150" y="42"/>
                      </a:lnTo>
                      <a:lnTo>
                        <a:pt x="229" y="51"/>
                      </a:lnTo>
                      <a:lnTo>
                        <a:pt x="209" y="249"/>
                      </a:lnTo>
                      <a:lnTo>
                        <a:pt x="35" y="278"/>
                      </a:lnTo>
                      <a:lnTo>
                        <a:pt x="38" y="216"/>
                      </a:lnTo>
                      <a:lnTo>
                        <a:pt x="0" y="184"/>
                      </a:lnTo>
                      <a:close/>
                    </a:path>
                  </a:pathLst>
                </a:custGeom>
                <a:grpFill/>
                <a:ln w="6350">
                  <a:solidFill>
                    <a:schemeClr val="tx1">
                      <a:lumMod val="50000"/>
                      <a:lumOff val="50000"/>
                    </a:schemeClr>
                  </a:solidFill>
                  <a:round/>
                  <a:headEnd/>
                  <a:tailEnd/>
                </a:ln>
              </p:spPr>
              <p:txBody>
                <a:bodyPr/>
                <a:lstStyle/>
                <a:p>
                  <a:pPr defTabSz="914087">
                    <a:defRPr/>
                  </a:pPr>
                  <a:endParaRPr lang="en-US" sz="1200" kern="0">
                    <a:latin typeface="Arial" pitchFamily="34" charset="0"/>
                    <a:ea typeface="微软雅黑" pitchFamily="34" charset="-122"/>
                    <a:cs typeface="Arial" pitchFamily="34" charset="0"/>
                  </a:endParaRPr>
                </a:p>
              </p:txBody>
            </p:sp>
            <p:sp>
              <p:nvSpPr>
                <p:cNvPr id="248" name="Freeform 452">
                  <a:extLst>
                    <a:ext uri="{FF2B5EF4-FFF2-40B4-BE49-F238E27FC236}">
                      <a16:creationId xmlns:a16="http://schemas.microsoft.com/office/drawing/2014/main" id="{A981DCC9-14DF-E140-98CE-3916FF3BFD84}"/>
                    </a:ext>
                  </a:extLst>
                </p:cNvPr>
                <p:cNvSpPr>
                  <a:spLocks/>
                </p:cNvSpPr>
                <p:nvPr/>
              </p:nvSpPr>
              <p:spPr bwMode="auto">
                <a:xfrm>
                  <a:off x="2125" y="2649"/>
                  <a:ext cx="47" cy="59"/>
                </a:xfrm>
                <a:custGeom>
                  <a:avLst/>
                  <a:gdLst>
                    <a:gd name="T0" fmla="*/ 0 w 166"/>
                    <a:gd name="T1" fmla="*/ 2 h 207"/>
                    <a:gd name="T2" fmla="*/ 0 w 166"/>
                    <a:gd name="T3" fmla="*/ 1 h 207"/>
                    <a:gd name="T4" fmla="*/ 1 w 166"/>
                    <a:gd name="T5" fmla="*/ 1 h 207"/>
                    <a:gd name="T6" fmla="*/ 1 w 166"/>
                    <a:gd name="T7" fmla="*/ 1 h 207"/>
                    <a:gd name="T8" fmla="*/ 3 w 166"/>
                    <a:gd name="T9" fmla="*/ 0 h 207"/>
                    <a:gd name="T10" fmla="*/ 4 w 166"/>
                    <a:gd name="T11" fmla="*/ 1 h 207"/>
                    <a:gd name="T12" fmla="*/ 2 w 166"/>
                    <a:gd name="T13" fmla="*/ 2 h 207"/>
                    <a:gd name="T14" fmla="*/ 3 w 166"/>
                    <a:gd name="T15" fmla="*/ 3 h 207"/>
                    <a:gd name="T16" fmla="*/ 2 w 166"/>
                    <a:gd name="T17" fmla="*/ 4 h 207"/>
                    <a:gd name="T18" fmla="*/ 1 w 166"/>
                    <a:gd name="T19" fmla="*/ 5 h 207"/>
                    <a:gd name="T20" fmla="*/ 0 w 166"/>
                    <a:gd name="T21" fmla="*/ 5 h 207"/>
                    <a:gd name="T22" fmla="*/ 1 w 166"/>
                    <a:gd name="T23" fmla="*/ 2 h 207"/>
                    <a:gd name="T24" fmla="*/ 0 w 166"/>
                    <a:gd name="T25" fmla="*/ 2 h 20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66"/>
                    <a:gd name="T40" fmla="*/ 0 h 207"/>
                    <a:gd name="T41" fmla="*/ 166 w 166"/>
                    <a:gd name="T42" fmla="*/ 207 h 207"/>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66" h="207">
                      <a:moveTo>
                        <a:pt x="0" y="100"/>
                      </a:moveTo>
                      <a:lnTo>
                        <a:pt x="7" y="55"/>
                      </a:lnTo>
                      <a:lnTo>
                        <a:pt x="26" y="34"/>
                      </a:lnTo>
                      <a:lnTo>
                        <a:pt x="64" y="53"/>
                      </a:lnTo>
                      <a:lnTo>
                        <a:pt x="148" y="0"/>
                      </a:lnTo>
                      <a:lnTo>
                        <a:pt x="166" y="58"/>
                      </a:lnTo>
                      <a:lnTo>
                        <a:pt x="80" y="90"/>
                      </a:lnTo>
                      <a:lnTo>
                        <a:pt x="125" y="136"/>
                      </a:lnTo>
                      <a:lnTo>
                        <a:pt x="102" y="165"/>
                      </a:lnTo>
                      <a:lnTo>
                        <a:pt x="49" y="207"/>
                      </a:lnTo>
                      <a:lnTo>
                        <a:pt x="7" y="193"/>
                      </a:lnTo>
                      <a:lnTo>
                        <a:pt x="25" y="93"/>
                      </a:lnTo>
                      <a:lnTo>
                        <a:pt x="0" y="100"/>
                      </a:lnTo>
                      <a:close/>
                    </a:path>
                  </a:pathLst>
                </a:custGeom>
                <a:grpFill/>
                <a:ln w="6350">
                  <a:solidFill>
                    <a:schemeClr val="tx1">
                      <a:lumMod val="50000"/>
                      <a:lumOff val="50000"/>
                    </a:schemeClr>
                  </a:solidFill>
                  <a:round/>
                  <a:headEnd/>
                  <a:tailEnd/>
                </a:ln>
              </p:spPr>
              <p:txBody>
                <a:bodyPr/>
                <a:lstStyle/>
                <a:p>
                  <a:pPr defTabSz="914087">
                    <a:defRPr/>
                  </a:pPr>
                  <a:endParaRPr lang="en-US" sz="1200" kern="0">
                    <a:latin typeface="Arial" pitchFamily="34" charset="0"/>
                    <a:ea typeface="微软雅黑" pitchFamily="34" charset="-122"/>
                    <a:cs typeface="Arial" pitchFamily="34" charset="0"/>
                  </a:endParaRPr>
                </a:p>
              </p:txBody>
            </p:sp>
            <p:sp>
              <p:nvSpPr>
                <p:cNvPr id="249" name="Freeform 453">
                  <a:extLst>
                    <a:ext uri="{FF2B5EF4-FFF2-40B4-BE49-F238E27FC236}">
                      <a16:creationId xmlns:a16="http://schemas.microsoft.com/office/drawing/2014/main" id="{9B1F07AA-CC17-5A4C-B5E8-3DDFE479EFF6}"/>
                    </a:ext>
                  </a:extLst>
                </p:cNvPr>
                <p:cNvSpPr>
                  <a:spLocks/>
                </p:cNvSpPr>
                <p:nvPr/>
              </p:nvSpPr>
              <p:spPr bwMode="auto">
                <a:xfrm>
                  <a:off x="2117" y="3026"/>
                  <a:ext cx="86" cy="116"/>
                </a:xfrm>
                <a:custGeom>
                  <a:avLst/>
                  <a:gdLst>
                    <a:gd name="T0" fmla="*/ 0 w 303"/>
                    <a:gd name="T1" fmla="*/ 1 h 407"/>
                    <a:gd name="T2" fmla="*/ 1 w 303"/>
                    <a:gd name="T3" fmla="*/ 3 h 407"/>
                    <a:gd name="T4" fmla="*/ 0 w 303"/>
                    <a:gd name="T5" fmla="*/ 4 h 407"/>
                    <a:gd name="T6" fmla="*/ 1 w 303"/>
                    <a:gd name="T7" fmla="*/ 5 h 407"/>
                    <a:gd name="T8" fmla="*/ 0 w 303"/>
                    <a:gd name="T9" fmla="*/ 6 h 407"/>
                    <a:gd name="T10" fmla="*/ 5 w 303"/>
                    <a:gd name="T11" fmla="*/ 9 h 407"/>
                    <a:gd name="T12" fmla="*/ 7 w 303"/>
                    <a:gd name="T13" fmla="*/ 7 h 407"/>
                    <a:gd name="T14" fmla="*/ 6 w 303"/>
                    <a:gd name="T15" fmla="*/ 5 h 407"/>
                    <a:gd name="T16" fmla="*/ 6 w 303"/>
                    <a:gd name="T17" fmla="*/ 2 h 407"/>
                    <a:gd name="T18" fmla="*/ 7 w 303"/>
                    <a:gd name="T19" fmla="*/ 1 h 407"/>
                    <a:gd name="T20" fmla="*/ 4 w 303"/>
                    <a:gd name="T21" fmla="*/ 1 h 407"/>
                    <a:gd name="T22" fmla="*/ 2 w 303"/>
                    <a:gd name="T23" fmla="*/ 0 h 407"/>
                    <a:gd name="T24" fmla="*/ 0 w 303"/>
                    <a:gd name="T25" fmla="*/ 1 h 40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303"/>
                    <a:gd name="T40" fmla="*/ 0 h 407"/>
                    <a:gd name="T41" fmla="*/ 303 w 303"/>
                    <a:gd name="T42" fmla="*/ 407 h 407"/>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303" h="407">
                      <a:moveTo>
                        <a:pt x="0" y="25"/>
                      </a:moveTo>
                      <a:lnTo>
                        <a:pt x="39" y="112"/>
                      </a:lnTo>
                      <a:lnTo>
                        <a:pt x="0" y="190"/>
                      </a:lnTo>
                      <a:lnTo>
                        <a:pt x="31" y="213"/>
                      </a:lnTo>
                      <a:lnTo>
                        <a:pt x="14" y="242"/>
                      </a:lnTo>
                      <a:lnTo>
                        <a:pt x="206" y="407"/>
                      </a:lnTo>
                      <a:lnTo>
                        <a:pt x="291" y="276"/>
                      </a:lnTo>
                      <a:lnTo>
                        <a:pt x="271" y="239"/>
                      </a:lnTo>
                      <a:lnTo>
                        <a:pt x="271" y="77"/>
                      </a:lnTo>
                      <a:lnTo>
                        <a:pt x="303" y="28"/>
                      </a:lnTo>
                      <a:lnTo>
                        <a:pt x="192" y="48"/>
                      </a:lnTo>
                      <a:lnTo>
                        <a:pt x="72" y="0"/>
                      </a:lnTo>
                      <a:lnTo>
                        <a:pt x="0" y="25"/>
                      </a:lnTo>
                      <a:close/>
                    </a:path>
                  </a:pathLst>
                </a:custGeom>
                <a:grpFill/>
                <a:ln w="6350">
                  <a:solidFill>
                    <a:schemeClr val="tx1">
                      <a:lumMod val="50000"/>
                      <a:lumOff val="50000"/>
                    </a:schemeClr>
                  </a:solidFill>
                  <a:round/>
                  <a:headEnd/>
                  <a:tailEnd/>
                </a:ln>
              </p:spPr>
              <p:txBody>
                <a:bodyPr/>
                <a:lstStyle/>
                <a:p>
                  <a:pPr defTabSz="914087">
                    <a:defRPr/>
                  </a:pPr>
                  <a:endParaRPr lang="en-US" sz="1200" kern="0">
                    <a:latin typeface="Arial" pitchFamily="34" charset="0"/>
                    <a:ea typeface="微软雅黑" pitchFamily="34" charset="-122"/>
                    <a:cs typeface="Arial" pitchFamily="34" charset="0"/>
                  </a:endParaRPr>
                </a:p>
              </p:txBody>
            </p:sp>
            <p:sp>
              <p:nvSpPr>
                <p:cNvPr id="250" name="Freeform 454">
                  <a:extLst>
                    <a:ext uri="{FF2B5EF4-FFF2-40B4-BE49-F238E27FC236}">
                      <a16:creationId xmlns:a16="http://schemas.microsoft.com/office/drawing/2014/main" id="{2B373808-671C-774F-BB46-3799EBD7EBE6}"/>
                    </a:ext>
                  </a:extLst>
                </p:cNvPr>
                <p:cNvSpPr>
                  <a:spLocks/>
                </p:cNvSpPr>
                <p:nvPr/>
              </p:nvSpPr>
              <p:spPr bwMode="auto">
                <a:xfrm>
                  <a:off x="2253" y="2696"/>
                  <a:ext cx="20" cy="19"/>
                </a:xfrm>
                <a:custGeom>
                  <a:avLst/>
                  <a:gdLst>
                    <a:gd name="T0" fmla="*/ 0 w 70"/>
                    <a:gd name="T1" fmla="*/ 1 h 67"/>
                    <a:gd name="T2" fmla="*/ 1 w 70"/>
                    <a:gd name="T3" fmla="*/ 0 h 67"/>
                    <a:gd name="T4" fmla="*/ 2 w 70"/>
                    <a:gd name="T5" fmla="*/ 1 h 67"/>
                    <a:gd name="T6" fmla="*/ 0 w 70"/>
                    <a:gd name="T7" fmla="*/ 1 h 67"/>
                    <a:gd name="T8" fmla="*/ 0 60000 65536"/>
                    <a:gd name="T9" fmla="*/ 0 60000 65536"/>
                    <a:gd name="T10" fmla="*/ 0 60000 65536"/>
                    <a:gd name="T11" fmla="*/ 0 60000 65536"/>
                    <a:gd name="T12" fmla="*/ 0 w 70"/>
                    <a:gd name="T13" fmla="*/ 0 h 67"/>
                    <a:gd name="T14" fmla="*/ 70 w 70"/>
                    <a:gd name="T15" fmla="*/ 67 h 67"/>
                  </a:gdLst>
                  <a:ahLst/>
                  <a:cxnLst>
                    <a:cxn ang="T8">
                      <a:pos x="T0" y="T1"/>
                    </a:cxn>
                    <a:cxn ang="T9">
                      <a:pos x="T2" y="T3"/>
                    </a:cxn>
                    <a:cxn ang="T10">
                      <a:pos x="T4" y="T5"/>
                    </a:cxn>
                    <a:cxn ang="T11">
                      <a:pos x="T6" y="T7"/>
                    </a:cxn>
                  </a:cxnLst>
                  <a:rect l="T12" t="T13" r="T14" b="T15"/>
                  <a:pathLst>
                    <a:path w="70" h="67">
                      <a:moveTo>
                        <a:pt x="0" y="42"/>
                      </a:moveTo>
                      <a:lnTo>
                        <a:pt x="59" y="0"/>
                      </a:lnTo>
                      <a:lnTo>
                        <a:pt x="70" y="67"/>
                      </a:lnTo>
                      <a:lnTo>
                        <a:pt x="0" y="42"/>
                      </a:lnTo>
                      <a:close/>
                    </a:path>
                  </a:pathLst>
                </a:custGeom>
                <a:grpFill/>
                <a:ln w="6350">
                  <a:solidFill>
                    <a:schemeClr val="tx1">
                      <a:lumMod val="50000"/>
                      <a:lumOff val="50000"/>
                    </a:schemeClr>
                  </a:solidFill>
                  <a:round/>
                  <a:headEnd/>
                  <a:tailEnd/>
                </a:ln>
              </p:spPr>
              <p:txBody>
                <a:bodyPr/>
                <a:lstStyle/>
                <a:p>
                  <a:pPr defTabSz="914087">
                    <a:defRPr/>
                  </a:pPr>
                  <a:endParaRPr lang="en-US" sz="1200" kern="0">
                    <a:latin typeface="Arial" pitchFamily="34" charset="0"/>
                    <a:ea typeface="微软雅黑" pitchFamily="34" charset="-122"/>
                    <a:cs typeface="Arial" pitchFamily="34" charset="0"/>
                  </a:endParaRPr>
                </a:p>
              </p:txBody>
            </p:sp>
            <p:sp>
              <p:nvSpPr>
                <p:cNvPr id="251" name="Freeform 455">
                  <a:extLst>
                    <a:ext uri="{FF2B5EF4-FFF2-40B4-BE49-F238E27FC236}">
                      <a16:creationId xmlns:a16="http://schemas.microsoft.com/office/drawing/2014/main" id="{E4EF5FAA-A13D-4C47-ABF3-BA1FF6978E33}"/>
                    </a:ext>
                  </a:extLst>
                </p:cNvPr>
                <p:cNvSpPr>
                  <a:spLocks/>
                </p:cNvSpPr>
                <p:nvPr/>
              </p:nvSpPr>
              <p:spPr bwMode="auto">
                <a:xfrm>
                  <a:off x="2128" y="2630"/>
                  <a:ext cx="17" cy="22"/>
                </a:xfrm>
                <a:custGeom>
                  <a:avLst/>
                  <a:gdLst>
                    <a:gd name="T0" fmla="*/ 0 w 61"/>
                    <a:gd name="T1" fmla="*/ 2 h 76"/>
                    <a:gd name="T2" fmla="*/ 1 w 61"/>
                    <a:gd name="T3" fmla="*/ 2 h 76"/>
                    <a:gd name="T4" fmla="*/ 1 w 61"/>
                    <a:gd name="T5" fmla="*/ 1 h 76"/>
                    <a:gd name="T6" fmla="*/ 1 w 61"/>
                    <a:gd name="T7" fmla="*/ 0 h 76"/>
                    <a:gd name="T8" fmla="*/ 0 w 61"/>
                    <a:gd name="T9" fmla="*/ 2 h 76"/>
                    <a:gd name="T10" fmla="*/ 0 60000 65536"/>
                    <a:gd name="T11" fmla="*/ 0 60000 65536"/>
                    <a:gd name="T12" fmla="*/ 0 60000 65536"/>
                    <a:gd name="T13" fmla="*/ 0 60000 65536"/>
                    <a:gd name="T14" fmla="*/ 0 60000 65536"/>
                    <a:gd name="T15" fmla="*/ 0 w 61"/>
                    <a:gd name="T16" fmla="*/ 0 h 76"/>
                    <a:gd name="T17" fmla="*/ 61 w 61"/>
                    <a:gd name="T18" fmla="*/ 76 h 76"/>
                  </a:gdLst>
                  <a:ahLst/>
                  <a:cxnLst>
                    <a:cxn ang="T10">
                      <a:pos x="T0" y="T1"/>
                    </a:cxn>
                    <a:cxn ang="T11">
                      <a:pos x="T2" y="T3"/>
                    </a:cxn>
                    <a:cxn ang="T12">
                      <a:pos x="T4" y="T5"/>
                    </a:cxn>
                    <a:cxn ang="T13">
                      <a:pos x="T6" y="T7"/>
                    </a:cxn>
                    <a:cxn ang="T14">
                      <a:pos x="T8" y="T9"/>
                    </a:cxn>
                  </a:cxnLst>
                  <a:rect l="T15" t="T16" r="T17" b="T18"/>
                  <a:pathLst>
                    <a:path w="61" h="76">
                      <a:moveTo>
                        <a:pt x="0" y="76"/>
                      </a:moveTo>
                      <a:lnTo>
                        <a:pt x="23" y="73"/>
                      </a:lnTo>
                      <a:lnTo>
                        <a:pt x="61" y="21"/>
                      </a:lnTo>
                      <a:lnTo>
                        <a:pt x="40" y="0"/>
                      </a:lnTo>
                      <a:lnTo>
                        <a:pt x="0" y="76"/>
                      </a:lnTo>
                      <a:close/>
                    </a:path>
                  </a:pathLst>
                </a:custGeom>
                <a:grpFill/>
                <a:ln w="6350">
                  <a:solidFill>
                    <a:schemeClr val="tx1">
                      <a:lumMod val="50000"/>
                      <a:lumOff val="50000"/>
                    </a:schemeClr>
                  </a:solidFill>
                  <a:round/>
                  <a:headEnd/>
                  <a:tailEnd/>
                </a:ln>
              </p:spPr>
              <p:txBody>
                <a:bodyPr/>
                <a:lstStyle/>
                <a:p>
                  <a:pPr defTabSz="914087">
                    <a:defRPr/>
                  </a:pPr>
                  <a:endParaRPr lang="en-US" sz="1200" kern="0">
                    <a:latin typeface="Arial" pitchFamily="34" charset="0"/>
                    <a:ea typeface="微软雅黑" pitchFamily="34" charset="-122"/>
                    <a:cs typeface="Arial" pitchFamily="34" charset="0"/>
                  </a:endParaRPr>
                </a:p>
              </p:txBody>
            </p:sp>
            <p:sp>
              <p:nvSpPr>
                <p:cNvPr id="252" name="Freeform 456">
                  <a:extLst>
                    <a:ext uri="{FF2B5EF4-FFF2-40B4-BE49-F238E27FC236}">
                      <a16:creationId xmlns:a16="http://schemas.microsoft.com/office/drawing/2014/main" id="{B64CB549-597F-C04B-9324-F6FBBC302D70}"/>
                    </a:ext>
                  </a:extLst>
                </p:cNvPr>
                <p:cNvSpPr>
                  <a:spLocks/>
                </p:cNvSpPr>
                <p:nvPr/>
              </p:nvSpPr>
              <p:spPr bwMode="auto">
                <a:xfrm>
                  <a:off x="1622" y="2978"/>
                  <a:ext cx="43" cy="50"/>
                </a:xfrm>
                <a:custGeom>
                  <a:avLst/>
                  <a:gdLst>
                    <a:gd name="T0" fmla="*/ 0 w 148"/>
                    <a:gd name="T1" fmla="*/ 1 h 177"/>
                    <a:gd name="T2" fmla="*/ 1 w 148"/>
                    <a:gd name="T3" fmla="*/ 0 h 177"/>
                    <a:gd name="T4" fmla="*/ 2 w 148"/>
                    <a:gd name="T5" fmla="*/ 0 h 177"/>
                    <a:gd name="T6" fmla="*/ 2 w 148"/>
                    <a:gd name="T7" fmla="*/ 1 h 177"/>
                    <a:gd name="T8" fmla="*/ 3 w 148"/>
                    <a:gd name="T9" fmla="*/ 1 h 177"/>
                    <a:gd name="T10" fmla="*/ 3 w 148"/>
                    <a:gd name="T11" fmla="*/ 2 h 177"/>
                    <a:gd name="T12" fmla="*/ 3 w 148"/>
                    <a:gd name="T13" fmla="*/ 3 h 177"/>
                    <a:gd name="T14" fmla="*/ 3 w 148"/>
                    <a:gd name="T15" fmla="*/ 4 h 177"/>
                    <a:gd name="T16" fmla="*/ 0 w 148"/>
                    <a:gd name="T17" fmla="*/ 1 h 17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48"/>
                    <a:gd name="T28" fmla="*/ 0 h 177"/>
                    <a:gd name="T29" fmla="*/ 148 w 148"/>
                    <a:gd name="T30" fmla="*/ 177 h 17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48" h="177">
                      <a:moveTo>
                        <a:pt x="0" y="67"/>
                      </a:moveTo>
                      <a:lnTo>
                        <a:pt x="49" y="0"/>
                      </a:lnTo>
                      <a:lnTo>
                        <a:pt x="70" y="3"/>
                      </a:lnTo>
                      <a:lnTo>
                        <a:pt x="73" y="48"/>
                      </a:lnTo>
                      <a:lnTo>
                        <a:pt x="114" y="41"/>
                      </a:lnTo>
                      <a:lnTo>
                        <a:pt x="110" y="83"/>
                      </a:lnTo>
                      <a:lnTo>
                        <a:pt x="148" y="115"/>
                      </a:lnTo>
                      <a:lnTo>
                        <a:pt x="145" y="177"/>
                      </a:lnTo>
                      <a:lnTo>
                        <a:pt x="0" y="67"/>
                      </a:lnTo>
                      <a:close/>
                    </a:path>
                  </a:pathLst>
                </a:custGeom>
                <a:grpFill/>
                <a:ln w="6350">
                  <a:solidFill>
                    <a:schemeClr val="tx1">
                      <a:lumMod val="50000"/>
                      <a:lumOff val="50000"/>
                    </a:schemeClr>
                  </a:solidFill>
                  <a:round/>
                  <a:headEnd/>
                  <a:tailEnd/>
                </a:ln>
              </p:spPr>
              <p:txBody>
                <a:bodyPr/>
                <a:lstStyle/>
                <a:p>
                  <a:pPr defTabSz="914087">
                    <a:defRPr/>
                  </a:pPr>
                  <a:endParaRPr lang="en-US" sz="1200" kern="0">
                    <a:latin typeface="Arial" pitchFamily="34" charset="0"/>
                    <a:ea typeface="微软雅黑" pitchFamily="34" charset="-122"/>
                    <a:cs typeface="Arial" pitchFamily="34" charset="0"/>
                  </a:endParaRPr>
                </a:p>
              </p:txBody>
            </p:sp>
            <p:sp>
              <p:nvSpPr>
                <p:cNvPr id="253" name="Freeform 457">
                  <a:extLst>
                    <a:ext uri="{FF2B5EF4-FFF2-40B4-BE49-F238E27FC236}">
                      <a16:creationId xmlns:a16="http://schemas.microsoft.com/office/drawing/2014/main" id="{15CEB82E-CAF7-6249-833D-31106DE43FC7}"/>
                    </a:ext>
                  </a:extLst>
                </p:cNvPr>
                <p:cNvSpPr>
                  <a:spLocks/>
                </p:cNvSpPr>
                <p:nvPr/>
              </p:nvSpPr>
              <p:spPr bwMode="auto">
                <a:xfrm>
                  <a:off x="1848" y="2652"/>
                  <a:ext cx="170" cy="185"/>
                </a:xfrm>
                <a:custGeom>
                  <a:avLst/>
                  <a:gdLst>
                    <a:gd name="T0" fmla="*/ 0 w 597"/>
                    <a:gd name="T1" fmla="*/ 8 h 646"/>
                    <a:gd name="T2" fmla="*/ 0 w 597"/>
                    <a:gd name="T3" fmla="*/ 3 h 646"/>
                    <a:gd name="T4" fmla="*/ 2 w 597"/>
                    <a:gd name="T5" fmla="*/ 0 h 646"/>
                    <a:gd name="T6" fmla="*/ 5 w 597"/>
                    <a:gd name="T7" fmla="*/ 1 h 646"/>
                    <a:gd name="T8" fmla="*/ 6 w 597"/>
                    <a:gd name="T9" fmla="*/ 2 h 646"/>
                    <a:gd name="T10" fmla="*/ 8 w 597"/>
                    <a:gd name="T11" fmla="*/ 3 h 646"/>
                    <a:gd name="T12" fmla="*/ 9 w 597"/>
                    <a:gd name="T13" fmla="*/ 3 h 646"/>
                    <a:gd name="T14" fmla="*/ 9 w 597"/>
                    <a:gd name="T15" fmla="*/ 1 h 646"/>
                    <a:gd name="T16" fmla="*/ 10 w 597"/>
                    <a:gd name="T17" fmla="*/ 0 h 646"/>
                    <a:gd name="T18" fmla="*/ 14 w 597"/>
                    <a:gd name="T19" fmla="*/ 2 h 646"/>
                    <a:gd name="T20" fmla="*/ 13 w 597"/>
                    <a:gd name="T21" fmla="*/ 3 h 646"/>
                    <a:gd name="T22" fmla="*/ 14 w 597"/>
                    <a:gd name="T23" fmla="*/ 12 h 646"/>
                    <a:gd name="T24" fmla="*/ 14 w 597"/>
                    <a:gd name="T25" fmla="*/ 15 h 646"/>
                    <a:gd name="T26" fmla="*/ 13 w 597"/>
                    <a:gd name="T27" fmla="*/ 15 h 646"/>
                    <a:gd name="T28" fmla="*/ 13 w 597"/>
                    <a:gd name="T29" fmla="*/ 15 h 646"/>
                    <a:gd name="T30" fmla="*/ 6 w 597"/>
                    <a:gd name="T31" fmla="*/ 11 h 646"/>
                    <a:gd name="T32" fmla="*/ 5 w 597"/>
                    <a:gd name="T33" fmla="*/ 11 h 646"/>
                    <a:gd name="T34" fmla="*/ 2 w 597"/>
                    <a:gd name="T35" fmla="*/ 11 h 646"/>
                    <a:gd name="T36" fmla="*/ 0 w 597"/>
                    <a:gd name="T37" fmla="*/ 8 h 64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597"/>
                    <a:gd name="T58" fmla="*/ 0 h 646"/>
                    <a:gd name="T59" fmla="*/ 597 w 597"/>
                    <a:gd name="T60" fmla="*/ 646 h 64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597" h="646">
                      <a:moveTo>
                        <a:pt x="0" y="336"/>
                      </a:moveTo>
                      <a:lnTo>
                        <a:pt x="1" y="139"/>
                      </a:lnTo>
                      <a:lnTo>
                        <a:pt x="74" y="0"/>
                      </a:lnTo>
                      <a:lnTo>
                        <a:pt x="219" y="42"/>
                      </a:lnTo>
                      <a:lnTo>
                        <a:pt x="246" y="89"/>
                      </a:lnTo>
                      <a:lnTo>
                        <a:pt x="363" y="139"/>
                      </a:lnTo>
                      <a:lnTo>
                        <a:pt x="398" y="123"/>
                      </a:lnTo>
                      <a:lnTo>
                        <a:pt x="402" y="52"/>
                      </a:lnTo>
                      <a:lnTo>
                        <a:pt x="440" y="19"/>
                      </a:lnTo>
                      <a:lnTo>
                        <a:pt x="597" y="75"/>
                      </a:lnTo>
                      <a:lnTo>
                        <a:pt x="580" y="150"/>
                      </a:lnTo>
                      <a:lnTo>
                        <a:pt x="597" y="529"/>
                      </a:lnTo>
                      <a:lnTo>
                        <a:pt x="597" y="618"/>
                      </a:lnTo>
                      <a:lnTo>
                        <a:pt x="564" y="619"/>
                      </a:lnTo>
                      <a:lnTo>
                        <a:pt x="564" y="646"/>
                      </a:lnTo>
                      <a:lnTo>
                        <a:pt x="258" y="462"/>
                      </a:lnTo>
                      <a:lnTo>
                        <a:pt x="219" y="483"/>
                      </a:lnTo>
                      <a:lnTo>
                        <a:pt x="89" y="460"/>
                      </a:lnTo>
                      <a:lnTo>
                        <a:pt x="0" y="336"/>
                      </a:lnTo>
                      <a:close/>
                    </a:path>
                  </a:pathLst>
                </a:custGeom>
                <a:grpFill/>
                <a:ln w="6350">
                  <a:solidFill>
                    <a:schemeClr val="tx1">
                      <a:lumMod val="50000"/>
                      <a:lumOff val="50000"/>
                    </a:schemeClr>
                  </a:solidFill>
                  <a:round/>
                  <a:headEnd/>
                  <a:tailEnd/>
                </a:ln>
              </p:spPr>
              <p:txBody>
                <a:bodyPr/>
                <a:lstStyle/>
                <a:p>
                  <a:pPr defTabSz="914087">
                    <a:defRPr/>
                  </a:pPr>
                  <a:endParaRPr lang="en-US" sz="1200" kern="0">
                    <a:latin typeface="Arial" pitchFamily="34" charset="0"/>
                    <a:ea typeface="微软雅黑" pitchFamily="34" charset="-122"/>
                    <a:cs typeface="Arial" pitchFamily="34" charset="0"/>
                  </a:endParaRPr>
                </a:p>
              </p:txBody>
            </p:sp>
            <p:sp>
              <p:nvSpPr>
                <p:cNvPr id="254" name="Freeform 458">
                  <a:extLst>
                    <a:ext uri="{FF2B5EF4-FFF2-40B4-BE49-F238E27FC236}">
                      <a16:creationId xmlns:a16="http://schemas.microsoft.com/office/drawing/2014/main" id="{8DF06E1D-26D3-EF42-BACE-39F275E8572F}"/>
                    </a:ext>
                  </a:extLst>
                </p:cNvPr>
                <p:cNvSpPr>
                  <a:spLocks/>
                </p:cNvSpPr>
                <p:nvPr/>
              </p:nvSpPr>
              <p:spPr bwMode="auto">
                <a:xfrm>
                  <a:off x="2215" y="3237"/>
                  <a:ext cx="77" cy="175"/>
                </a:xfrm>
                <a:custGeom>
                  <a:avLst/>
                  <a:gdLst>
                    <a:gd name="T0" fmla="*/ 0 w 270"/>
                    <a:gd name="T1" fmla="*/ 10 h 616"/>
                    <a:gd name="T2" fmla="*/ 1 w 270"/>
                    <a:gd name="T3" fmla="*/ 13 h 616"/>
                    <a:gd name="T4" fmla="*/ 2 w 270"/>
                    <a:gd name="T5" fmla="*/ 14 h 616"/>
                    <a:gd name="T6" fmla="*/ 4 w 270"/>
                    <a:gd name="T7" fmla="*/ 13 h 616"/>
                    <a:gd name="T8" fmla="*/ 6 w 270"/>
                    <a:gd name="T9" fmla="*/ 3 h 616"/>
                    <a:gd name="T10" fmla="*/ 6 w 270"/>
                    <a:gd name="T11" fmla="*/ 4 h 616"/>
                    <a:gd name="T12" fmla="*/ 5 w 270"/>
                    <a:gd name="T13" fmla="*/ 0 h 616"/>
                    <a:gd name="T14" fmla="*/ 4 w 270"/>
                    <a:gd name="T15" fmla="*/ 1 h 616"/>
                    <a:gd name="T16" fmla="*/ 4 w 270"/>
                    <a:gd name="T17" fmla="*/ 3 h 616"/>
                    <a:gd name="T18" fmla="*/ 3 w 270"/>
                    <a:gd name="T19" fmla="*/ 4 h 616"/>
                    <a:gd name="T20" fmla="*/ 1 w 270"/>
                    <a:gd name="T21" fmla="*/ 4 h 616"/>
                    <a:gd name="T22" fmla="*/ 1 w 270"/>
                    <a:gd name="T23" fmla="*/ 5 h 616"/>
                    <a:gd name="T24" fmla="*/ 1 w 270"/>
                    <a:gd name="T25" fmla="*/ 8 h 616"/>
                    <a:gd name="T26" fmla="*/ 0 w 270"/>
                    <a:gd name="T27" fmla="*/ 10 h 61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70"/>
                    <a:gd name="T43" fmla="*/ 0 h 616"/>
                    <a:gd name="T44" fmla="*/ 270 w 270"/>
                    <a:gd name="T45" fmla="*/ 616 h 61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70" h="616">
                      <a:moveTo>
                        <a:pt x="0" y="441"/>
                      </a:moveTo>
                      <a:lnTo>
                        <a:pt x="26" y="567"/>
                      </a:lnTo>
                      <a:lnTo>
                        <a:pt x="76" y="616"/>
                      </a:lnTo>
                      <a:lnTo>
                        <a:pt x="161" y="567"/>
                      </a:lnTo>
                      <a:lnTo>
                        <a:pt x="254" y="144"/>
                      </a:lnTo>
                      <a:lnTo>
                        <a:pt x="270" y="161"/>
                      </a:lnTo>
                      <a:lnTo>
                        <a:pt x="232" y="0"/>
                      </a:lnTo>
                      <a:lnTo>
                        <a:pt x="182" y="68"/>
                      </a:lnTo>
                      <a:lnTo>
                        <a:pt x="182" y="115"/>
                      </a:lnTo>
                      <a:lnTo>
                        <a:pt x="122" y="165"/>
                      </a:lnTo>
                      <a:lnTo>
                        <a:pt x="47" y="186"/>
                      </a:lnTo>
                      <a:lnTo>
                        <a:pt x="29" y="240"/>
                      </a:lnTo>
                      <a:lnTo>
                        <a:pt x="47" y="348"/>
                      </a:lnTo>
                      <a:lnTo>
                        <a:pt x="0" y="441"/>
                      </a:lnTo>
                      <a:close/>
                    </a:path>
                  </a:pathLst>
                </a:custGeom>
                <a:grpFill/>
                <a:ln w="6350">
                  <a:solidFill>
                    <a:schemeClr val="tx1">
                      <a:lumMod val="50000"/>
                      <a:lumOff val="50000"/>
                    </a:schemeClr>
                  </a:solidFill>
                  <a:round/>
                  <a:headEnd/>
                  <a:tailEnd/>
                </a:ln>
              </p:spPr>
              <p:txBody>
                <a:bodyPr/>
                <a:lstStyle/>
                <a:p>
                  <a:pPr defTabSz="914087">
                    <a:defRPr/>
                  </a:pPr>
                  <a:endParaRPr lang="en-US" sz="1200" kern="0">
                    <a:latin typeface="Arial" pitchFamily="34" charset="0"/>
                    <a:ea typeface="微软雅黑" pitchFamily="34" charset="-122"/>
                    <a:cs typeface="Arial" pitchFamily="34" charset="0"/>
                  </a:endParaRPr>
                </a:p>
              </p:txBody>
            </p:sp>
            <p:sp>
              <p:nvSpPr>
                <p:cNvPr id="255" name="Freeform 459">
                  <a:extLst>
                    <a:ext uri="{FF2B5EF4-FFF2-40B4-BE49-F238E27FC236}">
                      <a16:creationId xmlns:a16="http://schemas.microsoft.com/office/drawing/2014/main" id="{90ACFAA8-F0C3-434C-8C7A-3A9A22321147}"/>
                    </a:ext>
                  </a:extLst>
                </p:cNvPr>
                <p:cNvSpPr>
                  <a:spLocks/>
                </p:cNvSpPr>
                <p:nvPr/>
              </p:nvSpPr>
              <p:spPr bwMode="auto">
                <a:xfrm>
                  <a:off x="2103" y="3202"/>
                  <a:ext cx="36" cy="99"/>
                </a:xfrm>
                <a:custGeom>
                  <a:avLst/>
                  <a:gdLst>
                    <a:gd name="T0" fmla="*/ 0 w 124"/>
                    <a:gd name="T1" fmla="*/ 4 h 346"/>
                    <a:gd name="T2" fmla="*/ 0 w 124"/>
                    <a:gd name="T3" fmla="*/ 5 h 346"/>
                    <a:gd name="T4" fmla="*/ 2 w 124"/>
                    <a:gd name="T5" fmla="*/ 5 h 346"/>
                    <a:gd name="T6" fmla="*/ 1 w 124"/>
                    <a:gd name="T7" fmla="*/ 7 h 346"/>
                    <a:gd name="T8" fmla="*/ 2 w 124"/>
                    <a:gd name="T9" fmla="*/ 8 h 346"/>
                    <a:gd name="T10" fmla="*/ 3 w 124"/>
                    <a:gd name="T11" fmla="*/ 6 h 346"/>
                    <a:gd name="T12" fmla="*/ 2 w 124"/>
                    <a:gd name="T13" fmla="*/ 4 h 346"/>
                    <a:gd name="T14" fmla="*/ 2 w 124"/>
                    <a:gd name="T15" fmla="*/ 5 h 346"/>
                    <a:gd name="T16" fmla="*/ 2 w 124"/>
                    <a:gd name="T17" fmla="*/ 5 h 346"/>
                    <a:gd name="T18" fmla="*/ 1 w 124"/>
                    <a:gd name="T19" fmla="*/ 3 h 346"/>
                    <a:gd name="T20" fmla="*/ 1 w 124"/>
                    <a:gd name="T21" fmla="*/ 0 h 346"/>
                    <a:gd name="T22" fmla="*/ 0 w 124"/>
                    <a:gd name="T23" fmla="*/ 0 h 346"/>
                    <a:gd name="T24" fmla="*/ 1 w 124"/>
                    <a:gd name="T25" fmla="*/ 1 h 346"/>
                    <a:gd name="T26" fmla="*/ 0 w 124"/>
                    <a:gd name="T27" fmla="*/ 4 h 34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24"/>
                    <a:gd name="T43" fmla="*/ 0 h 346"/>
                    <a:gd name="T44" fmla="*/ 124 w 124"/>
                    <a:gd name="T45" fmla="*/ 346 h 34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24" h="346">
                      <a:moveTo>
                        <a:pt x="0" y="189"/>
                      </a:moveTo>
                      <a:lnTo>
                        <a:pt x="16" y="209"/>
                      </a:lnTo>
                      <a:lnTo>
                        <a:pt x="64" y="228"/>
                      </a:lnTo>
                      <a:lnTo>
                        <a:pt x="61" y="292"/>
                      </a:lnTo>
                      <a:lnTo>
                        <a:pt x="100" y="346"/>
                      </a:lnTo>
                      <a:lnTo>
                        <a:pt x="124" y="248"/>
                      </a:lnTo>
                      <a:lnTo>
                        <a:pt x="84" y="182"/>
                      </a:lnTo>
                      <a:lnTo>
                        <a:pt x="95" y="219"/>
                      </a:lnTo>
                      <a:lnTo>
                        <a:pt x="72" y="217"/>
                      </a:lnTo>
                      <a:lnTo>
                        <a:pt x="47" y="128"/>
                      </a:lnTo>
                      <a:lnTo>
                        <a:pt x="46" y="9"/>
                      </a:lnTo>
                      <a:lnTo>
                        <a:pt x="10" y="0"/>
                      </a:lnTo>
                      <a:lnTo>
                        <a:pt x="38" y="58"/>
                      </a:lnTo>
                      <a:lnTo>
                        <a:pt x="0" y="189"/>
                      </a:lnTo>
                      <a:close/>
                    </a:path>
                  </a:pathLst>
                </a:custGeom>
                <a:grpFill/>
                <a:ln w="6350">
                  <a:solidFill>
                    <a:schemeClr val="tx1">
                      <a:lumMod val="50000"/>
                      <a:lumOff val="50000"/>
                    </a:schemeClr>
                  </a:solidFill>
                  <a:round/>
                  <a:headEnd/>
                  <a:tailEnd/>
                </a:ln>
              </p:spPr>
              <p:txBody>
                <a:bodyPr/>
                <a:lstStyle/>
                <a:p>
                  <a:pPr defTabSz="914087">
                    <a:defRPr/>
                  </a:pPr>
                  <a:endParaRPr lang="en-US" sz="1200" kern="0">
                    <a:latin typeface="Arial" pitchFamily="34" charset="0"/>
                    <a:ea typeface="微软雅黑" pitchFamily="34" charset="-122"/>
                    <a:cs typeface="Arial" pitchFamily="34" charset="0"/>
                  </a:endParaRPr>
                </a:p>
              </p:txBody>
            </p:sp>
            <p:sp>
              <p:nvSpPr>
                <p:cNvPr id="256" name="Freeform 460">
                  <a:extLst>
                    <a:ext uri="{FF2B5EF4-FFF2-40B4-BE49-F238E27FC236}">
                      <a16:creationId xmlns:a16="http://schemas.microsoft.com/office/drawing/2014/main" id="{6F3AE8DA-00B3-CF49-BC38-DD24F499FB2C}"/>
                    </a:ext>
                  </a:extLst>
                </p:cNvPr>
                <p:cNvSpPr>
                  <a:spLocks/>
                </p:cNvSpPr>
                <p:nvPr/>
              </p:nvSpPr>
              <p:spPr bwMode="auto">
                <a:xfrm>
                  <a:off x="1615" y="2764"/>
                  <a:ext cx="177" cy="191"/>
                </a:xfrm>
                <a:custGeom>
                  <a:avLst/>
                  <a:gdLst>
                    <a:gd name="T0" fmla="*/ 0 w 618"/>
                    <a:gd name="T1" fmla="*/ 11 h 673"/>
                    <a:gd name="T2" fmla="*/ 1 w 618"/>
                    <a:gd name="T3" fmla="*/ 10 h 673"/>
                    <a:gd name="T4" fmla="*/ 1 w 618"/>
                    <a:gd name="T5" fmla="*/ 10 h 673"/>
                    <a:gd name="T6" fmla="*/ 6 w 618"/>
                    <a:gd name="T7" fmla="*/ 10 h 673"/>
                    <a:gd name="T8" fmla="*/ 5 w 618"/>
                    <a:gd name="T9" fmla="*/ 0 h 673"/>
                    <a:gd name="T10" fmla="*/ 7 w 618"/>
                    <a:gd name="T11" fmla="*/ 0 h 673"/>
                    <a:gd name="T12" fmla="*/ 14 w 618"/>
                    <a:gd name="T13" fmla="*/ 5 h 673"/>
                    <a:gd name="T14" fmla="*/ 14 w 618"/>
                    <a:gd name="T15" fmla="*/ 6 h 673"/>
                    <a:gd name="T16" fmla="*/ 15 w 618"/>
                    <a:gd name="T17" fmla="*/ 6 h 673"/>
                    <a:gd name="T18" fmla="*/ 15 w 618"/>
                    <a:gd name="T19" fmla="*/ 9 h 673"/>
                    <a:gd name="T20" fmla="*/ 14 w 618"/>
                    <a:gd name="T21" fmla="*/ 10 h 673"/>
                    <a:gd name="T22" fmla="*/ 11 w 618"/>
                    <a:gd name="T23" fmla="*/ 11 h 673"/>
                    <a:gd name="T24" fmla="*/ 7 w 618"/>
                    <a:gd name="T25" fmla="*/ 12 h 673"/>
                    <a:gd name="T26" fmla="*/ 6 w 618"/>
                    <a:gd name="T27" fmla="*/ 15 h 673"/>
                    <a:gd name="T28" fmla="*/ 5 w 618"/>
                    <a:gd name="T29" fmla="*/ 15 h 673"/>
                    <a:gd name="T30" fmla="*/ 4 w 618"/>
                    <a:gd name="T31" fmla="*/ 15 h 673"/>
                    <a:gd name="T32" fmla="*/ 3 w 618"/>
                    <a:gd name="T33" fmla="*/ 13 h 673"/>
                    <a:gd name="T34" fmla="*/ 1 w 618"/>
                    <a:gd name="T35" fmla="*/ 14 h 673"/>
                    <a:gd name="T36" fmla="*/ 1 w 618"/>
                    <a:gd name="T37" fmla="*/ 13 h 673"/>
                    <a:gd name="T38" fmla="*/ 0 w 618"/>
                    <a:gd name="T39" fmla="*/ 11 h 673"/>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618"/>
                    <a:gd name="T61" fmla="*/ 0 h 673"/>
                    <a:gd name="T62" fmla="*/ 618 w 618"/>
                    <a:gd name="T63" fmla="*/ 673 h 673"/>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618" h="673">
                      <a:moveTo>
                        <a:pt x="0" y="468"/>
                      </a:moveTo>
                      <a:lnTo>
                        <a:pt x="26" y="418"/>
                      </a:lnTo>
                      <a:lnTo>
                        <a:pt x="56" y="450"/>
                      </a:lnTo>
                      <a:lnTo>
                        <a:pt x="248" y="435"/>
                      </a:lnTo>
                      <a:lnTo>
                        <a:pt x="208" y="0"/>
                      </a:lnTo>
                      <a:lnTo>
                        <a:pt x="279" y="0"/>
                      </a:lnTo>
                      <a:lnTo>
                        <a:pt x="583" y="236"/>
                      </a:lnTo>
                      <a:lnTo>
                        <a:pt x="585" y="275"/>
                      </a:lnTo>
                      <a:lnTo>
                        <a:pt x="617" y="271"/>
                      </a:lnTo>
                      <a:lnTo>
                        <a:pt x="618" y="409"/>
                      </a:lnTo>
                      <a:lnTo>
                        <a:pt x="591" y="439"/>
                      </a:lnTo>
                      <a:lnTo>
                        <a:pt x="467" y="458"/>
                      </a:lnTo>
                      <a:lnTo>
                        <a:pt x="310" y="537"/>
                      </a:lnTo>
                      <a:lnTo>
                        <a:pt x="261" y="665"/>
                      </a:lnTo>
                      <a:lnTo>
                        <a:pt x="223" y="649"/>
                      </a:lnTo>
                      <a:lnTo>
                        <a:pt x="155" y="673"/>
                      </a:lnTo>
                      <a:lnTo>
                        <a:pt x="117" y="566"/>
                      </a:lnTo>
                      <a:lnTo>
                        <a:pt x="53" y="592"/>
                      </a:lnTo>
                      <a:lnTo>
                        <a:pt x="26" y="569"/>
                      </a:lnTo>
                      <a:lnTo>
                        <a:pt x="0" y="468"/>
                      </a:lnTo>
                      <a:close/>
                    </a:path>
                  </a:pathLst>
                </a:custGeom>
                <a:grpFill/>
                <a:ln w="6350">
                  <a:solidFill>
                    <a:schemeClr val="tx1">
                      <a:lumMod val="50000"/>
                      <a:lumOff val="50000"/>
                    </a:schemeClr>
                  </a:solidFill>
                  <a:round/>
                  <a:headEnd/>
                  <a:tailEnd/>
                </a:ln>
              </p:spPr>
              <p:txBody>
                <a:bodyPr/>
                <a:lstStyle/>
                <a:p>
                  <a:pPr defTabSz="914087">
                    <a:defRPr/>
                  </a:pPr>
                  <a:endParaRPr lang="en-US" sz="1200" kern="0">
                    <a:latin typeface="Arial" pitchFamily="34" charset="0"/>
                    <a:ea typeface="微软雅黑" pitchFamily="34" charset="-122"/>
                    <a:cs typeface="Arial" pitchFamily="34" charset="0"/>
                  </a:endParaRPr>
                </a:p>
              </p:txBody>
            </p:sp>
            <p:sp>
              <p:nvSpPr>
                <p:cNvPr id="257" name="Freeform 461">
                  <a:extLst>
                    <a:ext uri="{FF2B5EF4-FFF2-40B4-BE49-F238E27FC236}">
                      <a16:creationId xmlns:a16="http://schemas.microsoft.com/office/drawing/2014/main" id="{FC5730D8-2A53-6F46-A20D-1C596D9E9FE6}"/>
                    </a:ext>
                  </a:extLst>
                </p:cNvPr>
                <p:cNvSpPr>
                  <a:spLocks/>
                </p:cNvSpPr>
                <p:nvPr/>
              </p:nvSpPr>
              <p:spPr bwMode="auto">
                <a:xfrm>
                  <a:off x="1562" y="2733"/>
                  <a:ext cx="133" cy="164"/>
                </a:xfrm>
                <a:custGeom>
                  <a:avLst/>
                  <a:gdLst>
                    <a:gd name="T0" fmla="*/ 0 w 467"/>
                    <a:gd name="T1" fmla="*/ 7 h 575"/>
                    <a:gd name="T2" fmla="*/ 1 w 467"/>
                    <a:gd name="T3" fmla="*/ 7 h 575"/>
                    <a:gd name="T4" fmla="*/ 1 w 467"/>
                    <a:gd name="T5" fmla="*/ 9 h 575"/>
                    <a:gd name="T6" fmla="*/ 0 w 467"/>
                    <a:gd name="T7" fmla="*/ 12 h 575"/>
                    <a:gd name="T8" fmla="*/ 2 w 467"/>
                    <a:gd name="T9" fmla="*/ 11 h 575"/>
                    <a:gd name="T10" fmla="*/ 4 w 467"/>
                    <a:gd name="T11" fmla="*/ 13 h 575"/>
                    <a:gd name="T12" fmla="*/ 5 w 467"/>
                    <a:gd name="T13" fmla="*/ 12 h 575"/>
                    <a:gd name="T14" fmla="*/ 6 w 467"/>
                    <a:gd name="T15" fmla="*/ 13 h 575"/>
                    <a:gd name="T16" fmla="*/ 10 w 467"/>
                    <a:gd name="T17" fmla="*/ 13 h 575"/>
                    <a:gd name="T18" fmla="*/ 9 w 467"/>
                    <a:gd name="T19" fmla="*/ 3 h 575"/>
                    <a:gd name="T20" fmla="*/ 11 w 467"/>
                    <a:gd name="T21" fmla="*/ 3 h 575"/>
                    <a:gd name="T22" fmla="*/ 7 w 467"/>
                    <a:gd name="T23" fmla="*/ 0 h 575"/>
                    <a:gd name="T24" fmla="*/ 7 w 467"/>
                    <a:gd name="T25" fmla="*/ 1 h 575"/>
                    <a:gd name="T26" fmla="*/ 5 w 467"/>
                    <a:gd name="T27" fmla="*/ 1 h 575"/>
                    <a:gd name="T28" fmla="*/ 5 w 467"/>
                    <a:gd name="T29" fmla="*/ 4 h 575"/>
                    <a:gd name="T30" fmla="*/ 3 w 467"/>
                    <a:gd name="T31" fmla="*/ 5 h 575"/>
                    <a:gd name="T32" fmla="*/ 4 w 467"/>
                    <a:gd name="T33" fmla="*/ 6 h 575"/>
                    <a:gd name="T34" fmla="*/ 0 w 467"/>
                    <a:gd name="T35" fmla="*/ 7 h 5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467"/>
                    <a:gd name="T55" fmla="*/ 0 h 575"/>
                    <a:gd name="T56" fmla="*/ 467 w 467"/>
                    <a:gd name="T57" fmla="*/ 575 h 5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467" h="575">
                      <a:moveTo>
                        <a:pt x="0" y="288"/>
                      </a:moveTo>
                      <a:lnTo>
                        <a:pt x="30" y="320"/>
                      </a:lnTo>
                      <a:lnTo>
                        <a:pt x="36" y="408"/>
                      </a:lnTo>
                      <a:lnTo>
                        <a:pt x="13" y="515"/>
                      </a:lnTo>
                      <a:lnTo>
                        <a:pt x="101" y="492"/>
                      </a:lnTo>
                      <a:lnTo>
                        <a:pt x="188" y="575"/>
                      </a:lnTo>
                      <a:lnTo>
                        <a:pt x="214" y="525"/>
                      </a:lnTo>
                      <a:lnTo>
                        <a:pt x="244" y="557"/>
                      </a:lnTo>
                      <a:lnTo>
                        <a:pt x="436" y="542"/>
                      </a:lnTo>
                      <a:lnTo>
                        <a:pt x="396" y="107"/>
                      </a:lnTo>
                      <a:lnTo>
                        <a:pt x="467" y="107"/>
                      </a:lnTo>
                      <a:lnTo>
                        <a:pt x="322" y="0"/>
                      </a:lnTo>
                      <a:lnTo>
                        <a:pt x="317" y="58"/>
                      </a:lnTo>
                      <a:lnTo>
                        <a:pt x="197" y="54"/>
                      </a:lnTo>
                      <a:lnTo>
                        <a:pt x="196" y="176"/>
                      </a:lnTo>
                      <a:lnTo>
                        <a:pt x="152" y="199"/>
                      </a:lnTo>
                      <a:lnTo>
                        <a:pt x="156" y="270"/>
                      </a:lnTo>
                      <a:lnTo>
                        <a:pt x="0" y="288"/>
                      </a:lnTo>
                      <a:close/>
                    </a:path>
                  </a:pathLst>
                </a:custGeom>
                <a:grpFill/>
                <a:ln w="6350">
                  <a:solidFill>
                    <a:schemeClr val="tx1">
                      <a:lumMod val="50000"/>
                      <a:lumOff val="50000"/>
                    </a:schemeClr>
                  </a:solidFill>
                  <a:round/>
                  <a:headEnd/>
                  <a:tailEnd/>
                </a:ln>
              </p:spPr>
              <p:txBody>
                <a:bodyPr/>
                <a:lstStyle/>
                <a:p>
                  <a:pPr defTabSz="914087">
                    <a:defRPr/>
                  </a:pPr>
                  <a:endParaRPr lang="en-US" sz="1200" kern="0">
                    <a:latin typeface="Arial" pitchFamily="34" charset="0"/>
                    <a:ea typeface="微软雅黑" pitchFamily="34" charset="-122"/>
                    <a:cs typeface="Arial" pitchFamily="34" charset="0"/>
                  </a:endParaRPr>
                </a:p>
              </p:txBody>
            </p:sp>
            <p:sp>
              <p:nvSpPr>
                <p:cNvPr id="258" name="Freeform 462">
                  <a:extLst>
                    <a:ext uri="{FF2B5EF4-FFF2-40B4-BE49-F238E27FC236}">
                      <a16:creationId xmlns:a16="http://schemas.microsoft.com/office/drawing/2014/main" id="{90BCC92F-1E7A-0D4D-AC0B-F3E85152CD4F}"/>
                    </a:ext>
                  </a:extLst>
                </p:cNvPr>
                <p:cNvSpPr>
                  <a:spLocks/>
                </p:cNvSpPr>
                <p:nvPr/>
              </p:nvSpPr>
              <p:spPr bwMode="auto">
                <a:xfrm>
                  <a:off x="1606" y="2617"/>
                  <a:ext cx="127" cy="111"/>
                </a:xfrm>
                <a:custGeom>
                  <a:avLst/>
                  <a:gdLst>
                    <a:gd name="T0" fmla="*/ 0 w 447"/>
                    <a:gd name="T1" fmla="*/ 9 h 392"/>
                    <a:gd name="T2" fmla="*/ 3 w 447"/>
                    <a:gd name="T3" fmla="*/ 7 h 392"/>
                    <a:gd name="T4" fmla="*/ 3 w 447"/>
                    <a:gd name="T5" fmla="*/ 3 h 392"/>
                    <a:gd name="T6" fmla="*/ 6 w 447"/>
                    <a:gd name="T7" fmla="*/ 2 h 392"/>
                    <a:gd name="T8" fmla="*/ 6 w 447"/>
                    <a:gd name="T9" fmla="*/ 0 h 392"/>
                    <a:gd name="T10" fmla="*/ 9 w 447"/>
                    <a:gd name="T11" fmla="*/ 1 h 392"/>
                    <a:gd name="T12" fmla="*/ 10 w 447"/>
                    <a:gd name="T13" fmla="*/ 4 h 392"/>
                    <a:gd name="T14" fmla="*/ 9 w 447"/>
                    <a:gd name="T15" fmla="*/ 4 h 392"/>
                    <a:gd name="T16" fmla="*/ 8 w 447"/>
                    <a:gd name="T17" fmla="*/ 4 h 392"/>
                    <a:gd name="T18" fmla="*/ 8 w 447"/>
                    <a:gd name="T19" fmla="*/ 5 h 392"/>
                    <a:gd name="T20" fmla="*/ 4 w 447"/>
                    <a:gd name="T21" fmla="*/ 7 h 392"/>
                    <a:gd name="T22" fmla="*/ 4 w 447"/>
                    <a:gd name="T23" fmla="*/ 9 h 392"/>
                    <a:gd name="T24" fmla="*/ 0 w 447"/>
                    <a:gd name="T25" fmla="*/ 9 h 39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47"/>
                    <a:gd name="T40" fmla="*/ 0 h 392"/>
                    <a:gd name="T41" fmla="*/ 447 w 447"/>
                    <a:gd name="T42" fmla="*/ 392 h 39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47" h="392">
                      <a:moveTo>
                        <a:pt x="0" y="387"/>
                      </a:moveTo>
                      <a:lnTo>
                        <a:pt x="109" y="311"/>
                      </a:lnTo>
                      <a:lnTo>
                        <a:pt x="149" y="157"/>
                      </a:lnTo>
                      <a:lnTo>
                        <a:pt x="242" y="77"/>
                      </a:lnTo>
                      <a:lnTo>
                        <a:pt x="273" y="0"/>
                      </a:lnTo>
                      <a:lnTo>
                        <a:pt x="409" y="26"/>
                      </a:lnTo>
                      <a:lnTo>
                        <a:pt x="447" y="172"/>
                      </a:lnTo>
                      <a:lnTo>
                        <a:pt x="387" y="175"/>
                      </a:lnTo>
                      <a:lnTo>
                        <a:pt x="352" y="192"/>
                      </a:lnTo>
                      <a:lnTo>
                        <a:pt x="359" y="230"/>
                      </a:lnTo>
                      <a:lnTo>
                        <a:pt x="184" y="317"/>
                      </a:lnTo>
                      <a:lnTo>
                        <a:pt x="163" y="392"/>
                      </a:lnTo>
                      <a:lnTo>
                        <a:pt x="0" y="387"/>
                      </a:lnTo>
                      <a:close/>
                    </a:path>
                  </a:pathLst>
                </a:custGeom>
                <a:grpFill/>
                <a:ln w="6350">
                  <a:solidFill>
                    <a:schemeClr val="tx1">
                      <a:lumMod val="50000"/>
                      <a:lumOff val="50000"/>
                    </a:schemeClr>
                  </a:solidFill>
                  <a:round/>
                  <a:headEnd/>
                  <a:tailEnd/>
                </a:ln>
              </p:spPr>
              <p:txBody>
                <a:bodyPr/>
                <a:lstStyle/>
                <a:p>
                  <a:pPr defTabSz="914087">
                    <a:defRPr/>
                  </a:pPr>
                  <a:endParaRPr lang="en-US" sz="1200" kern="0">
                    <a:latin typeface="Arial" pitchFamily="34" charset="0"/>
                    <a:ea typeface="微软雅黑" pitchFamily="34" charset="-122"/>
                    <a:cs typeface="Arial" pitchFamily="34" charset="0"/>
                  </a:endParaRPr>
                </a:p>
              </p:txBody>
            </p:sp>
            <p:sp>
              <p:nvSpPr>
                <p:cNvPr id="259" name="Freeform 463">
                  <a:extLst>
                    <a:ext uri="{FF2B5EF4-FFF2-40B4-BE49-F238E27FC236}">
                      <a16:creationId xmlns:a16="http://schemas.microsoft.com/office/drawing/2014/main" id="{ABDADD6C-A47E-0F4B-9DFF-921583CD8CFC}"/>
                    </a:ext>
                  </a:extLst>
                </p:cNvPr>
                <p:cNvSpPr>
                  <a:spLocks/>
                </p:cNvSpPr>
                <p:nvPr/>
              </p:nvSpPr>
              <p:spPr bwMode="auto">
                <a:xfrm>
                  <a:off x="2074" y="3215"/>
                  <a:ext cx="114" cy="211"/>
                </a:xfrm>
                <a:custGeom>
                  <a:avLst/>
                  <a:gdLst>
                    <a:gd name="T0" fmla="*/ 0 w 398"/>
                    <a:gd name="T1" fmla="*/ 5 h 739"/>
                    <a:gd name="T2" fmla="*/ 0 w 398"/>
                    <a:gd name="T3" fmla="*/ 5 h 739"/>
                    <a:gd name="T4" fmla="*/ 2 w 398"/>
                    <a:gd name="T5" fmla="*/ 6 h 739"/>
                    <a:gd name="T6" fmla="*/ 3 w 398"/>
                    <a:gd name="T7" fmla="*/ 7 h 739"/>
                    <a:gd name="T8" fmla="*/ 3 w 398"/>
                    <a:gd name="T9" fmla="*/ 10 h 739"/>
                    <a:gd name="T10" fmla="*/ 1 w 398"/>
                    <a:gd name="T11" fmla="*/ 13 h 739"/>
                    <a:gd name="T12" fmla="*/ 2 w 398"/>
                    <a:gd name="T13" fmla="*/ 16 h 739"/>
                    <a:gd name="T14" fmla="*/ 2 w 398"/>
                    <a:gd name="T15" fmla="*/ 17 h 739"/>
                    <a:gd name="T16" fmla="*/ 3 w 398"/>
                    <a:gd name="T17" fmla="*/ 17 h 739"/>
                    <a:gd name="T18" fmla="*/ 3 w 398"/>
                    <a:gd name="T19" fmla="*/ 16 h 739"/>
                    <a:gd name="T20" fmla="*/ 5 w 398"/>
                    <a:gd name="T21" fmla="*/ 15 h 739"/>
                    <a:gd name="T22" fmla="*/ 4 w 398"/>
                    <a:gd name="T23" fmla="*/ 10 h 739"/>
                    <a:gd name="T24" fmla="*/ 9 w 398"/>
                    <a:gd name="T25" fmla="*/ 5 h 739"/>
                    <a:gd name="T26" fmla="*/ 9 w 398"/>
                    <a:gd name="T27" fmla="*/ 0 h 739"/>
                    <a:gd name="T28" fmla="*/ 8 w 398"/>
                    <a:gd name="T29" fmla="*/ 1 h 739"/>
                    <a:gd name="T30" fmla="*/ 4 w 398"/>
                    <a:gd name="T31" fmla="*/ 1 h 739"/>
                    <a:gd name="T32" fmla="*/ 4 w 398"/>
                    <a:gd name="T33" fmla="*/ 3 h 739"/>
                    <a:gd name="T34" fmla="*/ 5 w 398"/>
                    <a:gd name="T35" fmla="*/ 5 h 739"/>
                    <a:gd name="T36" fmla="*/ 5 w 398"/>
                    <a:gd name="T37" fmla="*/ 7 h 739"/>
                    <a:gd name="T38" fmla="*/ 4 w 398"/>
                    <a:gd name="T39" fmla="*/ 6 h 739"/>
                    <a:gd name="T40" fmla="*/ 4 w 398"/>
                    <a:gd name="T41" fmla="*/ 4 h 739"/>
                    <a:gd name="T42" fmla="*/ 3 w 398"/>
                    <a:gd name="T43" fmla="*/ 4 h 739"/>
                    <a:gd name="T44" fmla="*/ 0 w 398"/>
                    <a:gd name="T45" fmla="*/ 5 h 739"/>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398"/>
                    <a:gd name="T70" fmla="*/ 0 h 739"/>
                    <a:gd name="T71" fmla="*/ 398 w 398"/>
                    <a:gd name="T72" fmla="*/ 739 h 739"/>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398" h="739">
                      <a:moveTo>
                        <a:pt x="0" y="206"/>
                      </a:moveTo>
                      <a:lnTo>
                        <a:pt x="8" y="230"/>
                      </a:lnTo>
                      <a:lnTo>
                        <a:pt x="102" y="263"/>
                      </a:lnTo>
                      <a:lnTo>
                        <a:pt x="113" y="310"/>
                      </a:lnTo>
                      <a:lnTo>
                        <a:pt x="105" y="428"/>
                      </a:lnTo>
                      <a:lnTo>
                        <a:pt x="57" y="549"/>
                      </a:lnTo>
                      <a:lnTo>
                        <a:pt x="73" y="693"/>
                      </a:lnTo>
                      <a:lnTo>
                        <a:pt x="77" y="739"/>
                      </a:lnTo>
                      <a:lnTo>
                        <a:pt x="104" y="739"/>
                      </a:lnTo>
                      <a:lnTo>
                        <a:pt x="104" y="689"/>
                      </a:lnTo>
                      <a:lnTo>
                        <a:pt x="205" y="622"/>
                      </a:lnTo>
                      <a:lnTo>
                        <a:pt x="175" y="428"/>
                      </a:lnTo>
                      <a:lnTo>
                        <a:pt x="396" y="229"/>
                      </a:lnTo>
                      <a:lnTo>
                        <a:pt x="398" y="0"/>
                      </a:lnTo>
                      <a:lnTo>
                        <a:pt x="342" y="39"/>
                      </a:lnTo>
                      <a:lnTo>
                        <a:pt x="188" y="52"/>
                      </a:lnTo>
                      <a:lnTo>
                        <a:pt x="187" y="134"/>
                      </a:lnTo>
                      <a:lnTo>
                        <a:pt x="227" y="200"/>
                      </a:lnTo>
                      <a:lnTo>
                        <a:pt x="203" y="298"/>
                      </a:lnTo>
                      <a:lnTo>
                        <a:pt x="164" y="244"/>
                      </a:lnTo>
                      <a:lnTo>
                        <a:pt x="167" y="180"/>
                      </a:lnTo>
                      <a:lnTo>
                        <a:pt x="119" y="161"/>
                      </a:lnTo>
                      <a:lnTo>
                        <a:pt x="0" y="206"/>
                      </a:lnTo>
                      <a:close/>
                    </a:path>
                  </a:pathLst>
                </a:custGeom>
                <a:grpFill/>
                <a:ln w="6350">
                  <a:solidFill>
                    <a:schemeClr val="tx1">
                      <a:lumMod val="50000"/>
                      <a:lumOff val="50000"/>
                    </a:schemeClr>
                  </a:solidFill>
                  <a:round/>
                  <a:headEnd/>
                  <a:tailEnd/>
                </a:ln>
              </p:spPr>
              <p:txBody>
                <a:bodyPr/>
                <a:lstStyle/>
                <a:p>
                  <a:pPr defTabSz="914087">
                    <a:defRPr/>
                  </a:pPr>
                  <a:endParaRPr lang="en-US" sz="1200" kern="0">
                    <a:latin typeface="Arial" pitchFamily="34" charset="0"/>
                    <a:ea typeface="微软雅黑" pitchFamily="34" charset="-122"/>
                    <a:cs typeface="Arial" pitchFamily="34" charset="0"/>
                  </a:endParaRPr>
                </a:p>
              </p:txBody>
            </p:sp>
            <p:sp>
              <p:nvSpPr>
                <p:cNvPr id="260" name="Freeform 464">
                  <a:extLst>
                    <a:ext uri="{FF2B5EF4-FFF2-40B4-BE49-F238E27FC236}">
                      <a16:creationId xmlns:a16="http://schemas.microsoft.com/office/drawing/2014/main" id="{06D8BDCB-DC73-5B42-846B-E7572A7B8775}"/>
                    </a:ext>
                  </a:extLst>
                </p:cNvPr>
                <p:cNvSpPr>
                  <a:spLocks/>
                </p:cNvSpPr>
                <p:nvPr/>
              </p:nvSpPr>
              <p:spPr bwMode="auto">
                <a:xfrm>
                  <a:off x="1749" y="2784"/>
                  <a:ext cx="173" cy="152"/>
                </a:xfrm>
                <a:custGeom>
                  <a:avLst/>
                  <a:gdLst>
                    <a:gd name="T0" fmla="*/ 0 w 607"/>
                    <a:gd name="T1" fmla="*/ 9 h 535"/>
                    <a:gd name="T2" fmla="*/ 0 w 607"/>
                    <a:gd name="T3" fmla="*/ 10 h 535"/>
                    <a:gd name="T4" fmla="*/ 2 w 607"/>
                    <a:gd name="T5" fmla="*/ 12 h 535"/>
                    <a:gd name="T6" fmla="*/ 2 w 607"/>
                    <a:gd name="T7" fmla="*/ 12 h 535"/>
                    <a:gd name="T8" fmla="*/ 3 w 607"/>
                    <a:gd name="T9" fmla="*/ 12 h 535"/>
                    <a:gd name="T10" fmla="*/ 4 w 607"/>
                    <a:gd name="T11" fmla="*/ 10 h 535"/>
                    <a:gd name="T12" fmla="*/ 8 w 607"/>
                    <a:gd name="T13" fmla="*/ 11 h 535"/>
                    <a:gd name="T14" fmla="*/ 11 w 607"/>
                    <a:gd name="T15" fmla="*/ 10 h 535"/>
                    <a:gd name="T16" fmla="*/ 12 w 607"/>
                    <a:gd name="T17" fmla="*/ 10 h 535"/>
                    <a:gd name="T18" fmla="*/ 13 w 607"/>
                    <a:gd name="T19" fmla="*/ 7 h 535"/>
                    <a:gd name="T20" fmla="*/ 14 w 607"/>
                    <a:gd name="T21" fmla="*/ 3 h 535"/>
                    <a:gd name="T22" fmla="*/ 13 w 607"/>
                    <a:gd name="T23" fmla="*/ 2 h 535"/>
                    <a:gd name="T24" fmla="*/ 13 w 607"/>
                    <a:gd name="T25" fmla="*/ 1 h 535"/>
                    <a:gd name="T26" fmla="*/ 10 w 607"/>
                    <a:gd name="T27" fmla="*/ 0 h 535"/>
                    <a:gd name="T28" fmla="*/ 5 w 607"/>
                    <a:gd name="T29" fmla="*/ 4 h 535"/>
                    <a:gd name="T30" fmla="*/ 3 w 607"/>
                    <a:gd name="T31" fmla="*/ 5 h 535"/>
                    <a:gd name="T32" fmla="*/ 3 w 607"/>
                    <a:gd name="T33" fmla="*/ 8 h 535"/>
                    <a:gd name="T34" fmla="*/ 3 w 607"/>
                    <a:gd name="T35" fmla="*/ 9 h 535"/>
                    <a:gd name="T36" fmla="*/ 0 w 607"/>
                    <a:gd name="T37" fmla="*/ 9 h 53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607"/>
                    <a:gd name="T58" fmla="*/ 0 h 535"/>
                    <a:gd name="T59" fmla="*/ 607 w 607"/>
                    <a:gd name="T60" fmla="*/ 535 h 535"/>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607" h="535">
                      <a:moveTo>
                        <a:pt x="0" y="389"/>
                      </a:moveTo>
                      <a:lnTo>
                        <a:pt x="8" y="431"/>
                      </a:lnTo>
                      <a:lnTo>
                        <a:pt x="79" y="524"/>
                      </a:lnTo>
                      <a:lnTo>
                        <a:pt x="100" y="505"/>
                      </a:lnTo>
                      <a:lnTo>
                        <a:pt x="129" y="535"/>
                      </a:lnTo>
                      <a:lnTo>
                        <a:pt x="178" y="442"/>
                      </a:lnTo>
                      <a:lnTo>
                        <a:pt x="349" y="489"/>
                      </a:lnTo>
                      <a:lnTo>
                        <a:pt x="498" y="440"/>
                      </a:lnTo>
                      <a:lnTo>
                        <a:pt x="504" y="418"/>
                      </a:lnTo>
                      <a:lnTo>
                        <a:pt x="579" y="300"/>
                      </a:lnTo>
                      <a:lnTo>
                        <a:pt x="607" y="142"/>
                      </a:lnTo>
                      <a:lnTo>
                        <a:pt x="568" y="92"/>
                      </a:lnTo>
                      <a:lnTo>
                        <a:pt x="568" y="23"/>
                      </a:lnTo>
                      <a:lnTo>
                        <a:pt x="438" y="0"/>
                      </a:lnTo>
                      <a:lnTo>
                        <a:pt x="209" y="185"/>
                      </a:lnTo>
                      <a:lnTo>
                        <a:pt x="150" y="202"/>
                      </a:lnTo>
                      <a:lnTo>
                        <a:pt x="151" y="340"/>
                      </a:lnTo>
                      <a:lnTo>
                        <a:pt x="124" y="370"/>
                      </a:lnTo>
                      <a:lnTo>
                        <a:pt x="0" y="389"/>
                      </a:lnTo>
                      <a:close/>
                    </a:path>
                  </a:pathLst>
                </a:custGeom>
                <a:grpFill/>
                <a:ln w="6350">
                  <a:solidFill>
                    <a:schemeClr val="tx1">
                      <a:lumMod val="50000"/>
                      <a:lumOff val="50000"/>
                    </a:schemeClr>
                  </a:solidFill>
                  <a:round/>
                  <a:headEnd/>
                  <a:tailEnd/>
                </a:ln>
              </p:spPr>
              <p:txBody>
                <a:bodyPr/>
                <a:lstStyle/>
                <a:p>
                  <a:pPr defTabSz="914087">
                    <a:defRPr/>
                  </a:pPr>
                  <a:endParaRPr lang="en-US" sz="1200" kern="0">
                    <a:latin typeface="Arial" pitchFamily="34" charset="0"/>
                    <a:ea typeface="微软雅黑" pitchFamily="34" charset="-122"/>
                    <a:cs typeface="Arial" pitchFamily="34" charset="0"/>
                  </a:endParaRPr>
                </a:p>
              </p:txBody>
            </p:sp>
            <p:sp>
              <p:nvSpPr>
                <p:cNvPr id="261" name="Freeform 465">
                  <a:extLst>
                    <a:ext uri="{FF2B5EF4-FFF2-40B4-BE49-F238E27FC236}">
                      <a16:creationId xmlns:a16="http://schemas.microsoft.com/office/drawing/2014/main" id="{B38E8CFD-908F-0C4C-9253-1E8613FEA446}"/>
                    </a:ext>
                  </a:extLst>
                </p:cNvPr>
                <p:cNvSpPr>
                  <a:spLocks/>
                </p:cNvSpPr>
                <p:nvPr/>
              </p:nvSpPr>
              <p:spPr bwMode="auto">
                <a:xfrm>
                  <a:off x="1777" y="2908"/>
                  <a:ext cx="127" cy="123"/>
                </a:xfrm>
                <a:custGeom>
                  <a:avLst/>
                  <a:gdLst>
                    <a:gd name="T0" fmla="*/ 0 w 445"/>
                    <a:gd name="T1" fmla="*/ 8 h 429"/>
                    <a:gd name="T2" fmla="*/ 1 w 445"/>
                    <a:gd name="T3" fmla="*/ 2 h 429"/>
                    <a:gd name="T4" fmla="*/ 2 w 445"/>
                    <a:gd name="T5" fmla="*/ 0 h 429"/>
                    <a:gd name="T6" fmla="*/ 6 w 445"/>
                    <a:gd name="T7" fmla="*/ 1 h 429"/>
                    <a:gd name="T8" fmla="*/ 9 w 445"/>
                    <a:gd name="T9" fmla="*/ 0 h 429"/>
                    <a:gd name="T10" fmla="*/ 10 w 445"/>
                    <a:gd name="T11" fmla="*/ 1 h 429"/>
                    <a:gd name="T12" fmla="*/ 10 w 445"/>
                    <a:gd name="T13" fmla="*/ 2 h 429"/>
                    <a:gd name="T14" fmla="*/ 9 w 445"/>
                    <a:gd name="T15" fmla="*/ 3 h 429"/>
                    <a:gd name="T16" fmla="*/ 7 w 445"/>
                    <a:gd name="T17" fmla="*/ 8 h 429"/>
                    <a:gd name="T18" fmla="*/ 6 w 445"/>
                    <a:gd name="T19" fmla="*/ 7 h 429"/>
                    <a:gd name="T20" fmla="*/ 5 w 445"/>
                    <a:gd name="T21" fmla="*/ 9 h 429"/>
                    <a:gd name="T22" fmla="*/ 3 w 445"/>
                    <a:gd name="T23" fmla="*/ 10 h 429"/>
                    <a:gd name="T24" fmla="*/ 2 w 445"/>
                    <a:gd name="T25" fmla="*/ 8 h 429"/>
                    <a:gd name="T26" fmla="*/ 0 w 445"/>
                    <a:gd name="T27" fmla="*/ 8 h 42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445"/>
                    <a:gd name="T43" fmla="*/ 0 h 429"/>
                    <a:gd name="T44" fmla="*/ 445 w 445"/>
                    <a:gd name="T45" fmla="*/ 429 h 429"/>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445" h="429">
                      <a:moveTo>
                        <a:pt x="0" y="335"/>
                      </a:moveTo>
                      <a:lnTo>
                        <a:pt x="29" y="95"/>
                      </a:lnTo>
                      <a:lnTo>
                        <a:pt x="78" y="2"/>
                      </a:lnTo>
                      <a:lnTo>
                        <a:pt x="249" y="49"/>
                      </a:lnTo>
                      <a:lnTo>
                        <a:pt x="398" y="0"/>
                      </a:lnTo>
                      <a:lnTo>
                        <a:pt x="428" y="57"/>
                      </a:lnTo>
                      <a:lnTo>
                        <a:pt x="445" y="95"/>
                      </a:lnTo>
                      <a:lnTo>
                        <a:pt x="406" y="130"/>
                      </a:lnTo>
                      <a:lnTo>
                        <a:pt x="323" y="324"/>
                      </a:lnTo>
                      <a:lnTo>
                        <a:pt x="252" y="312"/>
                      </a:lnTo>
                      <a:lnTo>
                        <a:pt x="214" y="404"/>
                      </a:lnTo>
                      <a:lnTo>
                        <a:pt x="128" y="429"/>
                      </a:lnTo>
                      <a:lnTo>
                        <a:pt x="78" y="347"/>
                      </a:lnTo>
                      <a:lnTo>
                        <a:pt x="0" y="335"/>
                      </a:lnTo>
                      <a:close/>
                    </a:path>
                  </a:pathLst>
                </a:custGeom>
                <a:grpFill/>
                <a:ln w="6350">
                  <a:solidFill>
                    <a:schemeClr val="tx1">
                      <a:lumMod val="50000"/>
                      <a:lumOff val="50000"/>
                    </a:schemeClr>
                  </a:solidFill>
                  <a:round/>
                  <a:headEnd/>
                  <a:tailEnd/>
                </a:ln>
              </p:spPr>
              <p:txBody>
                <a:bodyPr/>
                <a:lstStyle/>
                <a:p>
                  <a:pPr defTabSz="914087">
                    <a:defRPr/>
                  </a:pPr>
                  <a:endParaRPr lang="en-US" sz="1200" kern="0">
                    <a:latin typeface="Arial" pitchFamily="34" charset="0"/>
                    <a:ea typeface="微软雅黑" pitchFamily="34" charset="-122"/>
                    <a:cs typeface="Arial" pitchFamily="34" charset="0"/>
                  </a:endParaRPr>
                </a:p>
              </p:txBody>
            </p:sp>
            <p:sp>
              <p:nvSpPr>
                <p:cNvPr id="262" name="Freeform 466">
                  <a:extLst>
                    <a:ext uri="{FF2B5EF4-FFF2-40B4-BE49-F238E27FC236}">
                      <a16:creationId xmlns:a16="http://schemas.microsoft.com/office/drawing/2014/main" id="{E3860D7F-ED20-F641-A978-244F368FFDD6}"/>
                    </a:ext>
                  </a:extLst>
                </p:cNvPr>
                <p:cNvSpPr>
                  <a:spLocks/>
                </p:cNvSpPr>
                <p:nvPr/>
              </p:nvSpPr>
              <p:spPr bwMode="auto">
                <a:xfrm>
                  <a:off x="1564" y="2923"/>
                  <a:ext cx="33" cy="23"/>
                </a:xfrm>
                <a:custGeom>
                  <a:avLst/>
                  <a:gdLst>
                    <a:gd name="T0" fmla="*/ 0 w 117"/>
                    <a:gd name="T1" fmla="*/ 0 h 79"/>
                    <a:gd name="T2" fmla="*/ 1 w 117"/>
                    <a:gd name="T3" fmla="*/ 1 h 79"/>
                    <a:gd name="T4" fmla="*/ 2 w 117"/>
                    <a:gd name="T5" fmla="*/ 1 h 79"/>
                    <a:gd name="T6" fmla="*/ 1 w 117"/>
                    <a:gd name="T7" fmla="*/ 1 h 79"/>
                    <a:gd name="T8" fmla="*/ 1 w 117"/>
                    <a:gd name="T9" fmla="*/ 2 h 79"/>
                    <a:gd name="T10" fmla="*/ 3 w 117"/>
                    <a:gd name="T11" fmla="*/ 1 h 79"/>
                    <a:gd name="T12" fmla="*/ 3 w 117"/>
                    <a:gd name="T13" fmla="*/ 0 h 79"/>
                    <a:gd name="T14" fmla="*/ 0 w 117"/>
                    <a:gd name="T15" fmla="*/ 0 h 79"/>
                    <a:gd name="T16" fmla="*/ 0 60000 65536"/>
                    <a:gd name="T17" fmla="*/ 0 60000 65536"/>
                    <a:gd name="T18" fmla="*/ 0 60000 65536"/>
                    <a:gd name="T19" fmla="*/ 0 60000 65536"/>
                    <a:gd name="T20" fmla="*/ 0 60000 65536"/>
                    <a:gd name="T21" fmla="*/ 0 60000 65536"/>
                    <a:gd name="T22" fmla="*/ 0 60000 65536"/>
                    <a:gd name="T23" fmla="*/ 0 60000 65536"/>
                    <a:gd name="T24" fmla="*/ 0 w 117"/>
                    <a:gd name="T25" fmla="*/ 0 h 79"/>
                    <a:gd name="T26" fmla="*/ 117 w 117"/>
                    <a:gd name="T27" fmla="*/ 79 h 7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17" h="79">
                      <a:moveTo>
                        <a:pt x="0" y="9"/>
                      </a:moveTo>
                      <a:lnTo>
                        <a:pt x="38" y="44"/>
                      </a:lnTo>
                      <a:lnTo>
                        <a:pt x="72" y="33"/>
                      </a:lnTo>
                      <a:lnTo>
                        <a:pt x="54" y="44"/>
                      </a:lnTo>
                      <a:lnTo>
                        <a:pt x="68" y="79"/>
                      </a:lnTo>
                      <a:lnTo>
                        <a:pt x="114" y="44"/>
                      </a:lnTo>
                      <a:lnTo>
                        <a:pt x="117" y="0"/>
                      </a:lnTo>
                      <a:lnTo>
                        <a:pt x="0" y="9"/>
                      </a:lnTo>
                      <a:close/>
                    </a:path>
                  </a:pathLst>
                </a:custGeom>
                <a:grpFill/>
                <a:ln w="6350">
                  <a:solidFill>
                    <a:schemeClr val="tx1">
                      <a:lumMod val="50000"/>
                      <a:lumOff val="50000"/>
                    </a:schemeClr>
                  </a:solidFill>
                  <a:round/>
                  <a:headEnd/>
                  <a:tailEnd/>
                </a:ln>
              </p:spPr>
              <p:txBody>
                <a:bodyPr/>
                <a:lstStyle/>
                <a:p>
                  <a:pPr defTabSz="914087">
                    <a:defRPr/>
                  </a:pPr>
                  <a:endParaRPr lang="en-US" sz="1200" kern="0">
                    <a:latin typeface="Arial" pitchFamily="34" charset="0"/>
                    <a:ea typeface="微软雅黑" pitchFamily="34" charset="-122"/>
                    <a:cs typeface="Arial" pitchFamily="34" charset="0"/>
                  </a:endParaRPr>
                </a:p>
              </p:txBody>
            </p:sp>
            <p:sp>
              <p:nvSpPr>
                <p:cNvPr id="263" name="Freeform 467">
                  <a:extLst>
                    <a:ext uri="{FF2B5EF4-FFF2-40B4-BE49-F238E27FC236}">
                      <a16:creationId xmlns:a16="http://schemas.microsoft.com/office/drawing/2014/main" id="{5B69BF5D-EB7B-A545-8B34-B6002BB878D3}"/>
                    </a:ext>
                  </a:extLst>
                </p:cNvPr>
                <p:cNvSpPr>
                  <a:spLocks/>
                </p:cNvSpPr>
                <p:nvPr/>
              </p:nvSpPr>
              <p:spPr bwMode="auto">
                <a:xfrm>
                  <a:off x="2300" y="2748"/>
                  <a:ext cx="6" cy="22"/>
                </a:xfrm>
                <a:custGeom>
                  <a:avLst/>
                  <a:gdLst>
                    <a:gd name="T0" fmla="*/ 0 w 22"/>
                    <a:gd name="T1" fmla="*/ 1 h 74"/>
                    <a:gd name="T2" fmla="*/ 0 w 22"/>
                    <a:gd name="T3" fmla="*/ 2 h 74"/>
                    <a:gd name="T4" fmla="*/ 1 w 22"/>
                    <a:gd name="T5" fmla="*/ 2 h 74"/>
                    <a:gd name="T6" fmla="*/ 0 w 22"/>
                    <a:gd name="T7" fmla="*/ 0 h 74"/>
                    <a:gd name="T8" fmla="*/ 0 w 22"/>
                    <a:gd name="T9" fmla="*/ 1 h 74"/>
                    <a:gd name="T10" fmla="*/ 0 60000 65536"/>
                    <a:gd name="T11" fmla="*/ 0 60000 65536"/>
                    <a:gd name="T12" fmla="*/ 0 60000 65536"/>
                    <a:gd name="T13" fmla="*/ 0 60000 65536"/>
                    <a:gd name="T14" fmla="*/ 0 60000 65536"/>
                    <a:gd name="T15" fmla="*/ 0 w 22"/>
                    <a:gd name="T16" fmla="*/ 0 h 74"/>
                    <a:gd name="T17" fmla="*/ 22 w 22"/>
                    <a:gd name="T18" fmla="*/ 74 h 74"/>
                  </a:gdLst>
                  <a:ahLst/>
                  <a:cxnLst>
                    <a:cxn ang="T10">
                      <a:pos x="T0" y="T1"/>
                    </a:cxn>
                    <a:cxn ang="T11">
                      <a:pos x="T2" y="T3"/>
                    </a:cxn>
                    <a:cxn ang="T12">
                      <a:pos x="T4" y="T5"/>
                    </a:cxn>
                    <a:cxn ang="T13">
                      <a:pos x="T6" y="T7"/>
                    </a:cxn>
                    <a:cxn ang="T14">
                      <a:pos x="T8" y="T9"/>
                    </a:cxn>
                  </a:cxnLst>
                  <a:rect l="T15" t="T16" r="T17" b="T18"/>
                  <a:pathLst>
                    <a:path w="22" h="74">
                      <a:moveTo>
                        <a:pt x="0" y="61"/>
                      </a:moveTo>
                      <a:lnTo>
                        <a:pt x="10" y="74"/>
                      </a:lnTo>
                      <a:lnTo>
                        <a:pt x="22" y="70"/>
                      </a:lnTo>
                      <a:lnTo>
                        <a:pt x="12" y="0"/>
                      </a:lnTo>
                      <a:lnTo>
                        <a:pt x="0" y="61"/>
                      </a:lnTo>
                      <a:close/>
                    </a:path>
                  </a:pathLst>
                </a:custGeom>
                <a:grpFill/>
                <a:ln w="6350">
                  <a:solidFill>
                    <a:schemeClr val="tx1">
                      <a:lumMod val="50000"/>
                      <a:lumOff val="50000"/>
                    </a:schemeClr>
                  </a:solidFill>
                  <a:round/>
                  <a:headEnd/>
                  <a:tailEnd/>
                </a:ln>
              </p:spPr>
              <p:txBody>
                <a:bodyPr/>
                <a:lstStyle/>
                <a:p>
                  <a:pPr defTabSz="914087">
                    <a:defRPr/>
                  </a:pPr>
                  <a:endParaRPr lang="en-US" sz="1200" kern="0">
                    <a:latin typeface="Arial" pitchFamily="34" charset="0"/>
                    <a:ea typeface="微软雅黑" pitchFamily="34" charset="-122"/>
                    <a:cs typeface="Arial" pitchFamily="34" charset="0"/>
                  </a:endParaRPr>
                </a:p>
              </p:txBody>
            </p:sp>
            <p:sp>
              <p:nvSpPr>
                <p:cNvPr id="264" name="Freeform 468">
                  <a:extLst>
                    <a:ext uri="{FF2B5EF4-FFF2-40B4-BE49-F238E27FC236}">
                      <a16:creationId xmlns:a16="http://schemas.microsoft.com/office/drawing/2014/main" id="{A269A5D4-BFF5-7042-89A2-4A65E040EC19}"/>
                    </a:ext>
                  </a:extLst>
                </p:cNvPr>
                <p:cNvSpPr>
                  <a:spLocks/>
                </p:cNvSpPr>
                <p:nvPr/>
              </p:nvSpPr>
              <p:spPr bwMode="auto">
                <a:xfrm>
                  <a:off x="2063" y="3096"/>
                  <a:ext cx="19" cy="21"/>
                </a:xfrm>
                <a:custGeom>
                  <a:avLst/>
                  <a:gdLst>
                    <a:gd name="T0" fmla="*/ 0 w 66"/>
                    <a:gd name="T1" fmla="*/ 2 h 72"/>
                    <a:gd name="T2" fmla="*/ 1 w 66"/>
                    <a:gd name="T3" fmla="*/ 0 h 72"/>
                    <a:gd name="T4" fmla="*/ 1 w 66"/>
                    <a:gd name="T5" fmla="*/ 0 h 72"/>
                    <a:gd name="T6" fmla="*/ 1 w 66"/>
                    <a:gd name="T7" fmla="*/ 1 h 72"/>
                    <a:gd name="T8" fmla="*/ 0 w 66"/>
                    <a:gd name="T9" fmla="*/ 2 h 72"/>
                    <a:gd name="T10" fmla="*/ 0 60000 65536"/>
                    <a:gd name="T11" fmla="*/ 0 60000 65536"/>
                    <a:gd name="T12" fmla="*/ 0 60000 65536"/>
                    <a:gd name="T13" fmla="*/ 0 60000 65536"/>
                    <a:gd name="T14" fmla="*/ 0 60000 65536"/>
                    <a:gd name="T15" fmla="*/ 0 w 66"/>
                    <a:gd name="T16" fmla="*/ 0 h 72"/>
                    <a:gd name="T17" fmla="*/ 66 w 66"/>
                    <a:gd name="T18" fmla="*/ 72 h 72"/>
                  </a:gdLst>
                  <a:ahLst/>
                  <a:cxnLst>
                    <a:cxn ang="T10">
                      <a:pos x="T0" y="T1"/>
                    </a:cxn>
                    <a:cxn ang="T11">
                      <a:pos x="T2" y="T3"/>
                    </a:cxn>
                    <a:cxn ang="T12">
                      <a:pos x="T4" y="T5"/>
                    </a:cxn>
                    <a:cxn ang="T13">
                      <a:pos x="T6" y="T7"/>
                    </a:cxn>
                    <a:cxn ang="T14">
                      <a:pos x="T8" y="T9"/>
                    </a:cxn>
                  </a:cxnLst>
                  <a:rect l="T15" t="T16" r="T17" b="T18"/>
                  <a:pathLst>
                    <a:path w="66" h="72">
                      <a:moveTo>
                        <a:pt x="0" y="72"/>
                      </a:moveTo>
                      <a:lnTo>
                        <a:pt x="29" y="12"/>
                      </a:lnTo>
                      <a:lnTo>
                        <a:pt x="56" y="0"/>
                      </a:lnTo>
                      <a:lnTo>
                        <a:pt x="66" y="57"/>
                      </a:lnTo>
                      <a:lnTo>
                        <a:pt x="0" y="72"/>
                      </a:lnTo>
                      <a:close/>
                    </a:path>
                  </a:pathLst>
                </a:custGeom>
                <a:grpFill/>
                <a:ln w="6350">
                  <a:solidFill>
                    <a:schemeClr val="tx1">
                      <a:lumMod val="50000"/>
                      <a:lumOff val="50000"/>
                    </a:schemeClr>
                  </a:solidFill>
                  <a:round/>
                  <a:headEnd/>
                  <a:tailEnd/>
                </a:ln>
              </p:spPr>
              <p:txBody>
                <a:bodyPr/>
                <a:lstStyle/>
                <a:p>
                  <a:pPr defTabSz="914087">
                    <a:defRPr/>
                  </a:pPr>
                  <a:endParaRPr lang="en-US" sz="1200" kern="0">
                    <a:latin typeface="Arial" pitchFamily="34" charset="0"/>
                    <a:ea typeface="微软雅黑" pitchFamily="34" charset="-122"/>
                    <a:cs typeface="Arial" pitchFamily="34" charset="0"/>
                  </a:endParaRPr>
                </a:p>
              </p:txBody>
            </p:sp>
            <p:sp>
              <p:nvSpPr>
                <p:cNvPr id="265" name="Freeform 469">
                  <a:extLst>
                    <a:ext uri="{FF2B5EF4-FFF2-40B4-BE49-F238E27FC236}">
                      <a16:creationId xmlns:a16="http://schemas.microsoft.com/office/drawing/2014/main" id="{A59185EF-536D-2044-A4F8-8954C0DB8066}"/>
                    </a:ext>
                  </a:extLst>
                </p:cNvPr>
                <p:cNvSpPr>
                  <a:spLocks/>
                </p:cNvSpPr>
                <p:nvPr/>
              </p:nvSpPr>
              <p:spPr bwMode="auto">
                <a:xfrm>
                  <a:off x="1556" y="2873"/>
                  <a:ext cx="67" cy="52"/>
                </a:xfrm>
                <a:custGeom>
                  <a:avLst/>
                  <a:gdLst>
                    <a:gd name="T0" fmla="*/ 0 w 233"/>
                    <a:gd name="T1" fmla="*/ 2 h 184"/>
                    <a:gd name="T2" fmla="*/ 1 w 233"/>
                    <a:gd name="T3" fmla="*/ 3 h 184"/>
                    <a:gd name="T4" fmla="*/ 3 w 233"/>
                    <a:gd name="T5" fmla="*/ 3 h 184"/>
                    <a:gd name="T6" fmla="*/ 1 w 233"/>
                    <a:gd name="T7" fmla="*/ 4 h 184"/>
                    <a:gd name="T8" fmla="*/ 1 w 233"/>
                    <a:gd name="T9" fmla="*/ 4 h 184"/>
                    <a:gd name="T10" fmla="*/ 3 w 233"/>
                    <a:gd name="T11" fmla="*/ 4 h 184"/>
                    <a:gd name="T12" fmla="*/ 5 w 233"/>
                    <a:gd name="T13" fmla="*/ 4 h 184"/>
                    <a:gd name="T14" fmla="*/ 5 w 233"/>
                    <a:gd name="T15" fmla="*/ 2 h 184"/>
                    <a:gd name="T16" fmla="*/ 3 w 233"/>
                    <a:gd name="T17" fmla="*/ 0 h 184"/>
                    <a:gd name="T18" fmla="*/ 1 w 233"/>
                    <a:gd name="T19" fmla="*/ 1 h 184"/>
                    <a:gd name="T20" fmla="*/ 0 w 233"/>
                    <a:gd name="T21" fmla="*/ 2 h 18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33"/>
                    <a:gd name="T34" fmla="*/ 0 h 184"/>
                    <a:gd name="T35" fmla="*/ 233 w 233"/>
                    <a:gd name="T36" fmla="*/ 184 h 18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33" h="184">
                      <a:moveTo>
                        <a:pt x="0" y="83"/>
                      </a:moveTo>
                      <a:lnTo>
                        <a:pt x="32" y="134"/>
                      </a:lnTo>
                      <a:lnTo>
                        <a:pt x="139" y="143"/>
                      </a:lnTo>
                      <a:lnTo>
                        <a:pt x="25" y="160"/>
                      </a:lnTo>
                      <a:lnTo>
                        <a:pt x="25" y="184"/>
                      </a:lnTo>
                      <a:lnTo>
                        <a:pt x="142" y="175"/>
                      </a:lnTo>
                      <a:lnTo>
                        <a:pt x="233" y="184"/>
                      </a:lnTo>
                      <a:lnTo>
                        <a:pt x="207" y="83"/>
                      </a:lnTo>
                      <a:lnTo>
                        <a:pt x="120" y="0"/>
                      </a:lnTo>
                      <a:lnTo>
                        <a:pt x="32" y="23"/>
                      </a:lnTo>
                      <a:lnTo>
                        <a:pt x="0" y="83"/>
                      </a:lnTo>
                      <a:close/>
                    </a:path>
                  </a:pathLst>
                </a:custGeom>
                <a:grpFill/>
                <a:ln w="6350">
                  <a:solidFill>
                    <a:schemeClr val="tx1">
                      <a:lumMod val="50000"/>
                      <a:lumOff val="50000"/>
                    </a:schemeClr>
                  </a:solidFill>
                  <a:round/>
                  <a:headEnd/>
                  <a:tailEnd/>
                </a:ln>
              </p:spPr>
              <p:txBody>
                <a:bodyPr/>
                <a:lstStyle/>
                <a:p>
                  <a:pPr defTabSz="914087">
                    <a:defRPr/>
                  </a:pPr>
                  <a:endParaRPr lang="en-US" sz="1200" kern="0">
                    <a:latin typeface="Arial" pitchFamily="34" charset="0"/>
                    <a:ea typeface="微软雅黑" pitchFamily="34" charset="-122"/>
                    <a:cs typeface="Arial" pitchFamily="34" charset="0"/>
                  </a:endParaRPr>
                </a:p>
              </p:txBody>
            </p:sp>
            <p:sp>
              <p:nvSpPr>
                <p:cNvPr id="266" name="Freeform 470">
                  <a:extLst>
                    <a:ext uri="{FF2B5EF4-FFF2-40B4-BE49-F238E27FC236}">
                      <a16:creationId xmlns:a16="http://schemas.microsoft.com/office/drawing/2014/main" id="{882E5E23-3FF9-F94B-ADE2-F2132060B467}"/>
                    </a:ext>
                  </a:extLst>
                </p:cNvPr>
                <p:cNvSpPr>
                  <a:spLocks/>
                </p:cNvSpPr>
                <p:nvPr/>
              </p:nvSpPr>
              <p:spPr bwMode="auto">
                <a:xfrm>
                  <a:off x="1603" y="2959"/>
                  <a:ext cx="34" cy="37"/>
                </a:xfrm>
                <a:custGeom>
                  <a:avLst/>
                  <a:gdLst>
                    <a:gd name="T0" fmla="*/ 0 w 116"/>
                    <a:gd name="T1" fmla="*/ 1 h 133"/>
                    <a:gd name="T2" fmla="*/ 0 w 116"/>
                    <a:gd name="T3" fmla="*/ 2 h 133"/>
                    <a:gd name="T4" fmla="*/ 2 w 116"/>
                    <a:gd name="T5" fmla="*/ 3 h 133"/>
                    <a:gd name="T6" fmla="*/ 3 w 116"/>
                    <a:gd name="T7" fmla="*/ 1 h 133"/>
                    <a:gd name="T8" fmla="*/ 2 w 116"/>
                    <a:gd name="T9" fmla="*/ 0 h 133"/>
                    <a:gd name="T10" fmla="*/ 0 w 116"/>
                    <a:gd name="T11" fmla="*/ 1 h 133"/>
                    <a:gd name="T12" fmla="*/ 0 60000 65536"/>
                    <a:gd name="T13" fmla="*/ 0 60000 65536"/>
                    <a:gd name="T14" fmla="*/ 0 60000 65536"/>
                    <a:gd name="T15" fmla="*/ 0 60000 65536"/>
                    <a:gd name="T16" fmla="*/ 0 60000 65536"/>
                    <a:gd name="T17" fmla="*/ 0 60000 65536"/>
                    <a:gd name="T18" fmla="*/ 0 w 116"/>
                    <a:gd name="T19" fmla="*/ 0 h 133"/>
                    <a:gd name="T20" fmla="*/ 116 w 116"/>
                    <a:gd name="T21" fmla="*/ 133 h 133"/>
                  </a:gdLst>
                  <a:ahLst/>
                  <a:cxnLst>
                    <a:cxn ang="T12">
                      <a:pos x="T0" y="T1"/>
                    </a:cxn>
                    <a:cxn ang="T13">
                      <a:pos x="T2" y="T3"/>
                    </a:cxn>
                    <a:cxn ang="T14">
                      <a:pos x="T4" y="T5"/>
                    </a:cxn>
                    <a:cxn ang="T15">
                      <a:pos x="T6" y="T7"/>
                    </a:cxn>
                    <a:cxn ang="T16">
                      <a:pos x="T8" y="T9"/>
                    </a:cxn>
                    <a:cxn ang="T17">
                      <a:pos x="T10" y="T11"/>
                    </a:cxn>
                  </a:cxnLst>
                  <a:rect l="T18" t="T19" r="T20" b="T21"/>
                  <a:pathLst>
                    <a:path w="116" h="133">
                      <a:moveTo>
                        <a:pt x="0" y="37"/>
                      </a:moveTo>
                      <a:lnTo>
                        <a:pt x="11" y="89"/>
                      </a:lnTo>
                      <a:lnTo>
                        <a:pt x="67" y="133"/>
                      </a:lnTo>
                      <a:lnTo>
                        <a:pt x="116" y="66"/>
                      </a:lnTo>
                      <a:lnTo>
                        <a:pt x="76" y="0"/>
                      </a:lnTo>
                      <a:lnTo>
                        <a:pt x="0" y="37"/>
                      </a:lnTo>
                      <a:close/>
                    </a:path>
                  </a:pathLst>
                </a:custGeom>
                <a:grpFill/>
                <a:ln w="6350">
                  <a:solidFill>
                    <a:schemeClr val="tx1">
                      <a:lumMod val="50000"/>
                      <a:lumOff val="50000"/>
                    </a:schemeClr>
                  </a:solidFill>
                  <a:round/>
                  <a:headEnd/>
                  <a:tailEnd/>
                </a:ln>
              </p:spPr>
              <p:txBody>
                <a:bodyPr/>
                <a:lstStyle/>
                <a:p>
                  <a:pPr defTabSz="914087">
                    <a:defRPr/>
                  </a:pPr>
                  <a:endParaRPr lang="en-US" sz="1200" kern="0">
                    <a:latin typeface="Arial" pitchFamily="34" charset="0"/>
                    <a:ea typeface="微软雅黑" pitchFamily="34" charset="-122"/>
                    <a:cs typeface="Arial" pitchFamily="34" charset="0"/>
                  </a:endParaRPr>
                </a:p>
              </p:txBody>
            </p:sp>
            <p:sp>
              <p:nvSpPr>
                <p:cNvPr id="267" name="Freeform 471">
                  <a:extLst>
                    <a:ext uri="{FF2B5EF4-FFF2-40B4-BE49-F238E27FC236}">
                      <a16:creationId xmlns:a16="http://schemas.microsoft.com/office/drawing/2014/main" id="{E24B2F68-3073-3A48-931C-EA231F343607}"/>
                    </a:ext>
                  </a:extLst>
                </p:cNvPr>
                <p:cNvSpPr>
                  <a:spLocks/>
                </p:cNvSpPr>
                <p:nvPr/>
              </p:nvSpPr>
              <p:spPr bwMode="auto">
                <a:xfrm>
                  <a:off x="2194" y="2933"/>
                  <a:ext cx="111" cy="172"/>
                </a:xfrm>
                <a:custGeom>
                  <a:avLst/>
                  <a:gdLst>
                    <a:gd name="T0" fmla="*/ 0 w 390"/>
                    <a:gd name="T1" fmla="*/ 13 h 602"/>
                    <a:gd name="T2" fmla="*/ 0 w 390"/>
                    <a:gd name="T3" fmla="*/ 9 h 602"/>
                    <a:gd name="T4" fmla="*/ 1 w 390"/>
                    <a:gd name="T5" fmla="*/ 8 h 602"/>
                    <a:gd name="T6" fmla="*/ 3 w 390"/>
                    <a:gd name="T7" fmla="*/ 7 h 602"/>
                    <a:gd name="T8" fmla="*/ 6 w 390"/>
                    <a:gd name="T9" fmla="*/ 4 h 602"/>
                    <a:gd name="T10" fmla="*/ 3 w 390"/>
                    <a:gd name="T11" fmla="*/ 3 h 602"/>
                    <a:gd name="T12" fmla="*/ 2 w 390"/>
                    <a:gd name="T13" fmla="*/ 1 h 602"/>
                    <a:gd name="T14" fmla="*/ 2 w 390"/>
                    <a:gd name="T15" fmla="*/ 1 h 602"/>
                    <a:gd name="T16" fmla="*/ 3 w 390"/>
                    <a:gd name="T17" fmla="*/ 2 h 602"/>
                    <a:gd name="T18" fmla="*/ 9 w 390"/>
                    <a:gd name="T19" fmla="*/ 0 h 602"/>
                    <a:gd name="T20" fmla="*/ 9 w 390"/>
                    <a:gd name="T21" fmla="*/ 2 h 602"/>
                    <a:gd name="T22" fmla="*/ 6 w 390"/>
                    <a:gd name="T23" fmla="*/ 8 h 602"/>
                    <a:gd name="T24" fmla="*/ 1 w 390"/>
                    <a:gd name="T25" fmla="*/ 14 h 602"/>
                    <a:gd name="T26" fmla="*/ 0 w 390"/>
                    <a:gd name="T27" fmla="*/ 13 h 60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90"/>
                    <a:gd name="T43" fmla="*/ 0 h 602"/>
                    <a:gd name="T44" fmla="*/ 390 w 390"/>
                    <a:gd name="T45" fmla="*/ 602 h 602"/>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90" h="602">
                      <a:moveTo>
                        <a:pt x="0" y="565"/>
                      </a:moveTo>
                      <a:lnTo>
                        <a:pt x="0" y="403"/>
                      </a:lnTo>
                      <a:lnTo>
                        <a:pt x="32" y="354"/>
                      </a:lnTo>
                      <a:lnTo>
                        <a:pt x="151" y="305"/>
                      </a:lnTo>
                      <a:lnTo>
                        <a:pt x="268" y="173"/>
                      </a:lnTo>
                      <a:lnTo>
                        <a:pt x="115" y="128"/>
                      </a:lnTo>
                      <a:lnTo>
                        <a:pt x="71" y="48"/>
                      </a:lnTo>
                      <a:lnTo>
                        <a:pt x="84" y="23"/>
                      </a:lnTo>
                      <a:lnTo>
                        <a:pt x="145" y="70"/>
                      </a:lnTo>
                      <a:lnTo>
                        <a:pt x="373" y="0"/>
                      </a:lnTo>
                      <a:lnTo>
                        <a:pt x="390" y="70"/>
                      </a:lnTo>
                      <a:lnTo>
                        <a:pt x="255" y="351"/>
                      </a:lnTo>
                      <a:lnTo>
                        <a:pt x="20" y="602"/>
                      </a:lnTo>
                      <a:lnTo>
                        <a:pt x="0" y="565"/>
                      </a:lnTo>
                      <a:close/>
                    </a:path>
                  </a:pathLst>
                </a:custGeom>
                <a:grpFill/>
                <a:ln w="6350">
                  <a:solidFill>
                    <a:schemeClr val="tx1">
                      <a:lumMod val="50000"/>
                      <a:lumOff val="50000"/>
                    </a:schemeClr>
                  </a:solidFill>
                  <a:round/>
                  <a:headEnd/>
                  <a:tailEnd/>
                </a:ln>
              </p:spPr>
              <p:txBody>
                <a:bodyPr/>
                <a:lstStyle/>
                <a:p>
                  <a:pPr defTabSz="914087">
                    <a:defRPr/>
                  </a:pPr>
                  <a:endParaRPr lang="en-US" sz="1200" kern="0">
                    <a:latin typeface="Arial" pitchFamily="34" charset="0"/>
                    <a:ea typeface="微软雅黑" pitchFamily="34" charset="-122"/>
                    <a:cs typeface="Arial" pitchFamily="34" charset="0"/>
                  </a:endParaRPr>
                </a:p>
              </p:txBody>
            </p:sp>
            <p:sp>
              <p:nvSpPr>
                <p:cNvPr id="268" name="Freeform 472">
                  <a:extLst>
                    <a:ext uri="{FF2B5EF4-FFF2-40B4-BE49-F238E27FC236}">
                      <a16:creationId xmlns:a16="http://schemas.microsoft.com/office/drawing/2014/main" id="{BF4B98FD-0135-B549-B9E3-DC42C2B5F829}"/>
                    </a:ext>
                  </a:extLst>
                </p:cNvPr>
                <p:cNvSpPr>
                  <a:spLocks/>
                </p:cNvSpPr>
                <p:nvPr/>
              </p:nvSpPr>
              <p:spPr bwMode="auto">
                <a:xfrm>
                  <a:off x="2020" y="3281"/>
                  <a:ext cx="86" cy="91"/>
                </a:xfrm>
                <a:custGeom>
                  <a:avLst/>
                  <a:gdLst>
                    <a:gd name="T0" fmla="*/ 0 w 301"/>
                    <a:gd name="T1" fmla="*/ 2 h 319"/>
                    <a:gd name="T2" fmla="*/ 1 w 301"/>
                    <a:gd name="T3" fmla="*/ 2 h 319"/>
                    <a:gd name="T4" fmla="*/ 3 w 301"/>
                    <a:gd name="T5" fmla="*/ 1 h 319"/>
                    <a:gd name="T6" fmla="*/ 3 w 301"/>
                    <a:gd name="T7" fmla="*/ 0 h 319"/>
                    <a:gd name="T8" fmla="*/ 5 w 301"/>
                    <a:gd name="T9" fmla="*/ 0 h 319"/>
                    <a:gd name="T10" fmla="*/ 7 w 301"/>
                    <a:gd name="T11" fmla="*/ 1 h 319"/>
                    <a:gd name="T12" fmla="*/ 7 w 301"/>
                    <a:gd name="T13" fmla="*/ 2 h 319"/>
                    <a:gd name="T14" fmla="*/ 7 w 301"/>
                    <a:gd name="T15" fmla="*/ 5 h 319"/>
                    <a:gd name="T16" fmla="*/ 6 w 301"/>
                    <a:gd name="T17" fmla="*/ 7 h 319"/>
                    <a:gd name="T18" fmla="*/ 4 w 301"/>
                    <a:gd name="T19" fmla="*/ 7 h 319"/>
                    <a:gd name="T20" fmla="*/ 3 w 301"/>
                    <a:gd name="T21" fmla="*/ 6 h 319"/>
                    <a:gd name="T22" fmla="*/ 0 w 301"/>
                    <a:gd name="T23" fmla="*/ 2 h 31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01"/>
                    <a:gd name="T37" fmla="*/ 0 h 319"/>
                    <a:gd name="T38" fmla="*/ 301 w 301"/>
                    <a:gd name="T39" fmla="*/ 319 h 31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01" h="319">
                      <a:moveTo>
                        <a:pt x="0" y="99"/>
                      </a:moveTo>
                      <a:lnTo>
                        <a:pt x="66" y="100"/>
                      </a:lnTo>
                      <a:lnTo>
                        <a:pt x="133" y="41"/>
                      </a:lnTo>
                      <a:lnTo>
                        <a:pt x="135" y="14"/>
                      </a:lnTo>
                      <a:lnTo>
                        <a:pt x="196" y="0"/>
                      </a:lnTo>
                      <a:lnTo>
                        <a:pt x="290" y="33"/>
                      </a:lnTo>
                      <a:lnTo>
                        <a:pt x="301" y="80"/>
                      </a:lnTo>
                      <a:lnTo>
                        <a:pt x="293" y="198"/>
                      </a:lnTo>
                      <a:lnTo>
                        <a:pt x="245" y="319"/>
                      </a:lnTo>
                      <a:lnTo>
                        <a:pt x="157" y="296"/>
                      </a:lnTo>
                      <a:lnTo>
                        <a:pt x="105" y="268"/>
                      </a:lnTo>
                      <a:lnTo>
                        <a:pt x="0" y="99"/>
                      </a:lnTo>
                      <a:close/>
                    </a:path>
                  </a:pathLst>
                </a:custGeom>
                <a:grpFill/>
                <a:ln w="6350">
                  <a:solidFill>
                    <a:schemeClr val="tx1">
                      <a:lumMod val="50000"/>
                      <a:lumOff val="50000"/>
                    </a:schemeClr>
                  </a:solidFill>
                  <a:round/>
                  <a:headEnd/>
                  <a:tailEnd/>
                </a:ln>
              </p:spPr>
              <p:txBody>
                <a:bodyPr/>
                <a:lstStyle/>
                <a:p>
                  <a:pPr defTabSz="914087">
                    <a:defRPr/>
                  </a:pPr>
                  <a:endParaRPr lang="en-US" sz="1200" kern="0">
                    <a:latin typeface="Arial" pitchFamily="34" charset="0"/>
                    <a:ea typeface="微软雅黑" pitchFamily="34" charset="-122"/>
                    <a:cs typeface="Arial" pitchFamily="34" charset="0"/>
                  </a:endParaRPr>
                </a:p>
              </p:txBody>
            </p:sp>
            <p:sp>
              <p:nvSpPr>
                <p:cNvPr id="269" name="Freeform 473">
                  <a:extLst>
                    <a:ext uri="{FF2B5EF4-FFF2-40B4-BE49-F238E27FC236}">
                      <a16:creationId xmlns:a16="http://schemas.microsoft.com/office/drawing/2014/main" id="{D49956CE-F3A9-F040-BE2D-6E5A7AB88AF7}"/>
                    </a:ext>
                  </a:extLst>
                </p:cNvPr>
                <p:cNvSpPr>
                  <a:spLocks/>
                </p:cNvSpPr>
                <p:nvPr/>
              </p:nvSpPr>
              <p:spPr bwMode="auto">
                <a:xfrm>
                  <a:off x="1872" y="3297"/>
                  <a:ext cx="148" cy="161"/>
                </a:xfrm>
                <a:custGeom>
                  <a:avLst/>
                  <a:gdLst>
                    <a:gd name="T0" fmla="*/ 0 w 520"/>
                    <a:gd name="T1" fmla="*/ 0 h 565"/>
                    <a:gd name="T2" fmla="*/ 1 w 520"/>
                    <a:gd name="T3" fmla="*/ 0 h 565"/>
                    <a:gd name="T4" fmla="*/ 9 w 520"/>
                    <a:gd name="T5" fmla="*/ 1 h 565"/>
                    <a:gd name="T6" fmla="*/ 10 w 520"/>
                    <a:gd name="T7" fmla="*/ 1 h 565"/>
                    <a:gd name="T8" fmla="*/ 12 w 520"/>
                    <a:gd name="T9" fmla="*/ 1 h 565"/>
                    <a:gd name="T10" fmla="*/ 11 w 520"/>
                    <a:gd name="T11" fmla="*/ 2 h 565"/>
                    <a:gd name="T12" fmla="*/ 10 w 520"/>
                    <a:gd name="T13" fmla="*/ 1 h 565"/>
                    <a:gd name="T14" fmla="*/ 8 w 520"/>
                    <a:gd name="T15" fmla="*/ 2 h 565"/>
                    <a:gd name="T16" fmla="*/ 8 w 520"/>
                    <a:gd name="T17" fmla="*/ 5 h 565"/>
                    <a:gd name="T18" fmla="*/ 7 w 520"/>
                    <a:gd name="T19" fmla="*/ 5 h 565"/>
                    <a:gd name="T20" fmla="*/ 7 w 520"/>
                    <a:gd name="T21" fmla="*/ 8 h 565"/>
                    <a:gd name="T22" fmla="*/ 7 w 520"/>
                    <a:gd name="T23" fmla="*/ 13 h 565"/>
                    <a:gd name="T24" fmla="*/ 7 w 520"/>
                    <a:gd name="T25" fmla="*/ 13 h 565"/>
                    <a:gd name="T26" fmla="*/ 5 w 520"/>
                    <a:gd name="T27" fmla="*/ 13 h 565"/>
                    <a:gd name="T28" fmla="*/ 5 w 520"/>
                    <a:gd name="T29" fmla="*/ 12 h 565"/>
                    <a:gd name="T30" fmla="*/ 4 w 520"/>
                    <a:gd name="T31" fmla="*/ 13 h 565"/>
                    <a:gd name="T32" fmla="*/ 3 w 520"/>
                    <a:gd name="T33" fmla="*/ 11 h 565"/>
                    <a:gd name="T34" fmla="*/ 3 w 520"/>
                    <a:gd name="T35" fmla="*/ 7 h 565"/>
                    <a:gd name="T36" fmla="*/ 3 w 520"/>
                    <a:gd name="T37" fmla="*/ 6 h 565"/>
                    <a:gd name="T38" fmla="*/ 0 w 520"/>
                    <a:gd name="T39" fmla="*/ 0 h 56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520"/>
                    <a:gd name="T61" fmla="*/ 0 h 565"/>
                    <a:gd name="T62" fmla="*/ 520 w 520"/>
                    <a:gd name="T63" fmla="*/ 565 h 565"/>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520" h="565">
                      <a:moveTo>
                        <a:pt x="0" y="19"/>
                      </a:moveTo>
                      <a:lnTo>
                        <a:pt x="63" y="0"/>
                      </a:lnTo>
                      <a:lnTo>
                        <a:pt x="376" y="54"/>
                      </a:lnTo>
                      <a:lnTo>
                        <a:pt x="446" y="28"/>
                      </a:lnTo>
                      <a:lnTo>
                        <a:pt x="520" y="42"/>
                      </a:lnTo>
                      <a:lnTo>
                        <a:pt x="457" y="81"/>
                      </a:lnTo>
                      <a:lnTo>
                        <a:pt x="434" y="54"/>
                      </a:lnTo>
                      <a:lnTo>
                        <a:pt x="359" y="72"/>
                      </a:lnTo>
                      <a:lnTo>
                        <a:pt x="359" y="230"/>
                      </a:lnTo>
                      <a:lnTo>
                        <a:pt x="319" y="233"/>
                      </a:lnTo>
                      <a:lnTo>
                        <a:pt x="319" y="356"/>
                      </a:lnTo>
                      <a:lnTo>
                        <a:pt x="319" y="537"/>
                      </a:lnTo>
                      <a:lnTo>
                        <a:pt x="286" y="565"/>
                      </a:lnTo>
                      <a:lnTo>
                        <a:pt x="236" y="565"/>
                      </a:lnTo>
                      <a:lnTo>
                        <a:pt x="210" y="525"/>
                      </a:lnTo>
                      <a:lnTo>
                        <a:pt x="188" y="547"/>
                      </a:lnTo>
                      <a:lnTo>
                        <a:pt x="137" y="486"/>
                      </a:lnTo>
                      <a:lnTo>
                        <a:pt x="113" y="288"/>
                      </a:lnTo>
                      <a:lnTo>
                        <a:pt x="113" y="264"/>
                      </a:lnTo>
                      <a:lnTo>
                        <a:pt x="0" y="19"/>
                      </a:lnTo>
                      <a:close/>
                    </a:path>
                  </a:pathLst>
                </a:custGeom>
                <a:grpFill/>
                <a:ln w="6350">
                  <a:solidFill>
                    <a:schemeClr val="tx1">
                      <a:lumMod val="50000"/>
                      <a:lumOff val="50000"/>
                    </a:schemeClr>
                  </a:solidFill>
                  <a:round/>
                  <a:headEnd/>
                  <a:tailEnd/>
                </a:ln>
              </p:spPr>
              <p:txBody>
                <a:bodyPr/>
                <a:lstStyle/>
                <a:p>
                  <a:pPr defTabSz="914087">
                    <a:defRPr/>
                  </a:pPr>
                  <a:endParaRPr lang="en-US" sz="1200" kern="0">
                    <a:latin typeface="Arial" pitchFamily="34" charset="0"/>
                    <a:ea typeface="微软雅黑" pitchFamily="34" charset="-122"/>
                    <a:cs typeface="Arial" pitchFamily="34" charset="0"/>
                  </a:endParaRPr>
                </a:p>
              </p:txBody>
            </p:sp>
            <p:sp>
              <p:nvSpPr>
                <p:cNvPr id="270" name="Freeform 474">
                  <a:extLst>
                    <a:ext uri="{FF2B5EF4-FFF2-40B4-BE49-F238E27FC236}">
                      <a16:creationId xmlns:a16="http://schemas.microsoft.com/office/drawing/2014/main" id="{4C75EC48-DCBF-4E40-961F-96708E7B4272}"/>
                    </a:ext>
                  </a:extLst>
                </p:cNvPr>
                <p:cNvSpPr>
                  <a:spLocks/>
                </p:cNvSpPr>
                <p:nvPr/>
              </p:nvSpPr>
              <p:spPr bwMode="auto">
                <a:xfrm>
                  <a:off x="1562" y="2727"/>
                  <a:ext cx="92" cy="88"/>
                </a:xfrm>
                <a:custGeom>
                  <a:avLst/>
                  <a:gdLst>
                    <a:gd name="T0" fmla="*/ 0 w 322"/>
                    <a:gd name="T1" fmla="*/ 7 h 310"/>
                    <a:gd name="T2" fmla="*/ 4 w 322"/>
                    <a:gd name="T3" fmla="*/ 0 h 310"/>
                    <a:gd name="T4" fmla="*/ 7 w 322"/>
                    <a:gd name="T5" fmla="*/ 0 h 310"/>
                    <a:gd name="T6" fmla="*/ 7 w 322"/>
                    <a:gd name="T7" fmla="*/ 1 h 310"/>
                    <a:gd name="T8" fmla="*/ 7 w 322"/>
                    <a:gd name="T9" fmla="*/ 2 h 310"/>
                    <a:gd name="T10" fmla="*/ 5 w 322"/>
                    <a:gd name="T11" fmla="*/ 2 h 310"/>
                    <a:gd name="T12" fmla="*/ 5 w 322"/>
                    <a:gd name="T13" fmla="*/ 5 h 310"/>
                    <a:gd name="T14" fmla="*/ 3 w 322"/>
                    <a:gd name="T15" fmla="*/ 5 h 310"/>
                    <a:gd name="T16" fmla="*/ 4 w 322"/>
                    <a:gd name="T17" fmla="*/ 7 h 310"/>
                    <a:gd name="T18" fmla="*/ 0 w 322"/>
                    <a:gd name="T19" fmla="*/ 7 h 3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22"/>
                    <a:gd name="T31" fmla="*/ 0 h 310"/>
                    <a:gd name="T32" fmla="*/ 322 w 322"/>
                    <a:gd name="T33" fmla="*/ 310 h 31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22" h="310">
                      <a:moveTo>
                        <a:pt x="0" y="310"/>
                      </a:moveTo>
                      <a:lnTo>
                        <a:pt x="154" y="0"/>
                      </a:lnTo>
                      <a:lnTo>
                        <a:pt x="317" y="5"/>
                      </a:lnTo>
                      <a:lnTo>
                        <a:pt x="322" y="22"/>
                      </a:lnTo>
                      <a:lnTo>
                        <a:pt x="317" y="80"/>
                      </a:lnTo>
                      <a:lnTo>
                        <a:pt x="197" y="76"/>
                      </a:lnTo>
                      <a:lnTo>
                        <a:pt x="196" y="198"/>
                      </a:lnTo>
                      <a:lnTo>
                        <a:pt x="152" y="221"/>
                      </a:lnTo>
                      <a:lnTo>
                        <a:pt x="156" y="292"/>
                      </a:lnTo>
                      <a:lnTo>
                        <a:pt x="0" y="310"/>
                      </a:lnTo>
                      <a:close/>
                    </a:path>
                  </a:pathLst>
                </a:custGeom>
                <a:grpFill/>
                <a:ln w="6350">
                  <a:solidFill>
                    <a:schemeClr val="tx1">
                      <a:lumMod val="50000"/>
                      <a:lumOff val="50000"/>
                    </a:schemeClr>
                  </a:solidFill>
                  <a:round/>
                  <a:headEnd/>
                  <a:tailEnd/>
                </a:ln>
              </p:spPr>
              <p:txBody>
                <a:bodyPr/>
                <a:lstStyle/>
                <a:p>
                  <a:pPr defTabSz="914087">
                    <a:defRPr/>
                  </a:pPr>
                  <a:endParaRPr lang="en-US" sz="1200" kern="0">
                    <a:latin typeface="Arial" pitchFamily="34" charset="0"/>
                    <a:ea typeface="微软雅黑" pitchFamily="34" charset="-122"/>
                    <a:cs typeface="Arial" pitchFamily="34" charset="0"/>
                  </a:endParaRPr>
                </a:p>
              </p:txBody>
            </p:sp>
            <p:sp>
              <p:nvSpPr>
                <p:cNvPr id="271" name="Freeform 475">
                  <a:extLst>
                    <a:ext uri="{FF2B5EF4-FFF2-40B4-BE49-F238E27FC236}">
                      <a16:creationId xmlns:a16="http://schemas.microsoft.com/office/drawing/2014/main" id="{CF4C05B5-E183-8646-B5FB-8540002621D8}"/>
                    </a:ext>
                  </a:extLst>
                </p:cNvPr>
                <p:cNvSpPr>
                  <a:spLocks/>
                </p:cNvSpPr>
                <p:nvPr/>
              </p:nvSpPr>
              <p:spPr bwMode="auto">
                <a:xfrm>
                  <a:off x="1986" y="2789"/>
                  <a:ext cx="180" cy="249"/>
                </a:xfrm>
                <a:custGeom>
                  <a:avLst/>
                  <a:gdLst>
                    <a:gd name="T0" fmla="*/ 0 w 634"/>
                    <a:gd name="T1" fmla="*/ 11 h 874"/>
                    <a:gd name="T2" fmla="*/ 1 w 634"/>
                    <a:gd name="T3" fmla="*/ 13 h 874"/>
                    <a:gd name="T4" fmla="*/ 1 w 634"/>
                    <a:gd name="T5" fmla="*/ 15 h 874"/>
                    <a:gd name="T6" fmla="*/ 3 w 634"/>
                    <a:gd name="T7" fmla="*/ 16 h 874"/>
                    <a:gd name="T8" fmla="*/ 5 w 634"/>
                    <a:gd name="T9" fmla="*/ 19 h 874"/>
                    <a:gd name="T10" fmla="*/ 8 w 634"/>
                    <a:gd name="T11" fmla="*/ 20 h 874"/>
                    <a:gd name="T12" fmla="*/ 11 w 634"/>
                    <a:gd name="T13" fmla="*/ 20 h 874"/>
                    <a:gd name="T14" fmla="*/ 12 w 634"/>
                    <a:gd name="T15" fmla="*/ 19 h 874"/>
                    <a:gd name="T16" fmla="*/ 11 w 634"/>
                    <a:gd name="T17" fmla="*/ 17 h 874"/>
                    <a:gd name="T18" fmla="*/ 10 w 634"/>
                    <a:gd name="T19" fmla="*/ 16 h 874"/>
                    <a:gd name="T20" fmla="*/ 11 w 634"/>
                    <a:gd name="T21" fmla="*/ 15 h 874"/>
                    <a:gd name="T22" fmla="*/ 11 w 634"/>
                    <a:gd name="T23" fmla="*/ 13 h 874"/>
                    <a:gd name="T24" fmla="*/ 12 w 634"/>
                    <a:gd name="T25" fmla="*/ 11 h 874"/>
                    <a:gd name="T26" fmla="*/ 13 w 634"/>
                    <a:gd name="T27" fmla="*/ 6 h 874"/>
                    <a:gd name="T28" fmla="*/ 14 w 634"/>
                    <a:gd name="T29" fmla="*/ 5 h 874"/>
                    <a:gd name="T30" fmla="*/ 13 w 634"/>
                    <a:gd name="T31" fmla="*/ 5 h 874"/>
                    <a:gd name="T32" fmla="*/ 13 w 634"/>
                    <a:gd name="T33" fmla="*/ 1 h 874"/>
                    <a:gd name="T34" fmla="*/ 12 w 634"/>
                    <a:gd name="T35" fmla="*/ 0 h 874"/>
                    <a:gd name="T36" fmla="*/ 11 w 634"/>
                    <a:gd name="T37" fmla="*/ 1 h 874"/>
                    <a:gd name="T38" fmla="*/ 3 w 634"/>
                    <a:gd name="T39" fmla="*/ 1 h 874"/>
                    <a:gd name="T40" fmla="*/ 3 w 634"/>
                    <a:gd name="T41" fmla="*/ 3 h 874"/>
                    <a:gd name="T42" fmla="*/ 2 w 634"/>
                    <a:gd name="T43" fmla="*/ 3 h 874"/>
                    <a:gd name="T44" fmla="*/ 2 w 634"/>
                    <a:gd name="T45" fmla="*/ 4 h 874"/>
                    <a:gd name="T46" fmla="*/ 2 w 634"/>
                    <a:gd name="T47" fmla="*/ 8 h 874"/>
                    <a:gd name="T48" fmla="*/ 1 w 634"/>
                    <a:gd name="T49" fmla="*/ 8 h 874"/>
                    <a:gd name="T50" fmla="*/ 0 w 634"/>
                    <a:gd name="T51" fmla="*/ 11 h 874"/>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634"/>
                    <a:gd name="T79" fmla="*/ 0 h 874"/>
                    <a:gd name="T80" fmla="*/ 634 w 634"/>
                    <a:gd name="T81" fmla="*/ 874 h 874"/>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634" h="874">
                      <a:moveTo>
                        <a:pt x="0" y="460"/>
                      </a:moveTo>
                      <a:lnTo>
                        <a:pt x="30" y="549"/>
                      </a:lnTo>
                      <a:lnTo>
                        <a:pt x="59" y="644"/>
                      </a:lnTo>
                      <a:lnTo>
                        <a:pt x="124" y="679"/>
                      </a:lnTo>
                      <a:lnTo>
                        <a:pt x="216" y="807"/>
                      </a:lnTo>
                      <a:lnTo>
                        <a:pt x="344" y="874"/>
                      </a:lnTo>
                      <a:lnTo>
                        <a:pt x="460" y="857"/>
                      </a:lnTo>
                      <a:lnTo>
                        <a:pt x="532" y="832"/>
                      </a:lnTo>
                      <a:lnTo>
                        <a:pt x="488" y="740"/>
                      </a:lnTo>
                      <a:lnTo>
                        <a:pt x="423" y="684"/>
                      </a:lnTo>
                      <a:lnTo>
                        <a:pt x="466" y="652"/>
                      </a:lnTo>
                      <a:lnTo>
                        <a:pt x="474" y="572"/>
                      </a:lnTo>
                      <a:lnTo>
                        <a:pt x="544" y="462"/>
                      </a:lnTo>
                      <a:lnTo>
                        <a:pt x="575" y="273"/>
                      </a:lnTo>
                      <a:lnTo>
                        <a:pt x="634" y="230"/>
                      </a:lnTo>
                      <a:lnTo>
                        <a:pt x="587" y="192"/>
                      </a:lnTo>
                      <a:lnTo>
                        <a:pt x="570" y="50"/>
                      </a:lnTo>
                      <a:lnTo>
                        <a:pt x="521" y="0"/>
                      </a:lnTo>
                      <a:lnTo>
                        <a:pt x="460" y="59"/>
                      </a:lnTo>
                      <a:lnTo>
                        <a:pt x="116" y="49"/>
                      </a:lnTo>
                      <a:lnTo>
                        <a:pt x="116" y="138"/>
                      </a:lnTo>
                      <a:lnTo>
                        <a:pt x="83" y="139"/>
                      </a:lnTo>
                      <a:lnTo>
                        <a:pt x="83" y="166"/>
                      </a:lnTo>
                      <a:lnTo>
                        <a:pt x="82" y="334"/>
                      </a:lnTo>
                      <a:lnTo>
                        <a:pt x="42" y="343"/>
                      </a:lnTo>
                      <a:lnTo>
                        <a:pt x="0" y="460"/>
                      </a:lnTo>
                      <a:close/>
                    </a:path>
                  </a:pathLst>
                </a:custGeom>
                <a:grpFill/>
                <a:ln w="6350">
                  <a:solidFill>
                    <a:schemeClr val="tx1">
                      <a:lumMod val="50000"/>
                      <a:lumOff val="50000"/>
                    </a:schemeClr>
                  </a:solidFill>
                  <a:round/>
                  <a:headEnd/>
                  <a:tailEnd/>
                </a:ln>
              </p:spPr>
              <p:txBody>
                <a:bodyPr/>
                <a:lstStyle/>
                <a:p>
                  <a:pPr defTabSz="914087">
                    <a:defRPr/>
                  </a:pPr>
                  <a:endParaRPr lang="en-US" sz="1200" kern="0">
                    <a:latin typeface="Arial" pitchFamily="34" charset="0"/>
                    <a:ea typeface="微软雅黑" pitchFamily="34" charset="-122"/>
                    <a:cs typeface="Arial" pitchFamily="34" charset="0"/>
                  </a:endParaRPr>
                </a:p>
              </p:txBody>
            </p:sp>
            <p:sp>
              <p:nvSpPr>
                <p:cNvPr id="272" name="Freeform 476">
                  <a:extLst>
                    <a:ext uri="{FF2B5EF4-FFF2-40B4-BE49-F238E27FC236}">
                      <a16:creationId xmlns:a16="http://schemas.microsoft.com/office/drawing/2014/main" id="{289EDBAE-1E77-0F41-B8FC-DEE0776164C0}"/>
                    </a:ext>
                  </a:extLst>
                </p:cNvPr>
                <p:cNvSpPr>
                  <a:spLocks/>
                </p:cNvSpPr>
                <p:nvPr/>
              </p:nvSpPr>
              <p:spPr bwMode="auto">
                <a:xfrm>
                  <a:off x="2082" y="3413"/>
                  <a:ext cx="14" cy="20"/>
                </a:xfrm>
                <a:custGeom>
                  <a:avLst/>
                  <a:gdLst>
                    <a:gd name="T0" fmla="*/ 0 w 46"/>
                    <a:gd name="T1" fmla="*/ 1 h 72"/>
                    <a:gd name="T2" fmla="*/ 1 w 46"/>
                    <a:gd name="T3" fmla="*/ 2 h 72"/>
                    <a:gd name="T4" fmla="*/ 1 w 46"/>
                    <a:gd name="T5" fmla="*/ 1 h 72"/>
                    <a:gd name="T6" fmla="*/ 1 w 46"/>
                    <a:gd name="T7" fmla="*/ 0 h 72"/>
                    <a:gd name="T8" fmla="*/ 0 w 46"/>
                    <a:gd name="T9" fmla="*/ 1 h 72"/>
                    <a:gd name="T10" fmla="*/ 0 60000 65536"/>
                    <a:gd name="T11" fmla="*/ 0 60000 65536"/>
                    <a:gd name="T12" fmla="*/ 0 60000 65536"/>
                    <a:gd name="T13" fmla="*/ 0 60000 65536"/>
                    <a:gd name="T14" fmla="*/ 0 60000 65536"/>
                    <a:gd name="T15" fmla="*/ 0 w 46"/>
                    <a:gd name="T16" fmla="*/ 0 h 72"/>
                    <a:gd name="T17" fmla="*/ 46 w 46"/>
                    <a:gd name="T18" fmla="*/ 72 h 72"/>
                  </a:gdLst>
                  <a:ahLst/>
                  <a:cxnLst>
                    <a:cxn ang="T10">
                      <a:pos x="T0" y="T1"/>
                    </a:cxn>
                    <a:cxn ang="T11">
                      <a:pos x="T2" y="T3"/>
                    </a:cxn>
                    <a:cxn ang="T12">
                      <a:pos x="T4" y="T5"/>
                    </a:cxn>
                    <a:cxn ang="T13">
                      <a:pos x="T6" y="T7"/>
                    </a:cxn>
                    <a:cxn ang="T14">
                      <a:pos x="T8" y="T9"/>
                    </a:cxn>
                  </a:cxnLst>
                  <a:rect l="T15" t="T16" r="T17" b="T18"/>
                  <a:pathLst>
                    <a:path w="46" h="72">
                      <a:moveTo>
                        <a:pt x="0" y="40"/>
                      </a:moveTo>
                      <a:lnTo>
                        <a:pt x="25" y="72"/>
                      </a:lnTo>
                      <a:lnTo>
                        <a:pt x="46" y="46"/>
                      </a:lnTo>
                      <a:lnTo>
                        <a:pt x="42" y="0"/>
                      </a:lnTo>
                      <a:lnTo>
                        <a:pt x="0" y="40"/>
                      </a:lnTo>
                      <a:close/>
                    </a:path>
                  </a:pathLst>
                </a:custGeom>
                <a:grpFill/>
                <a:ln w="6350">
                  <a:solidFill>
                    <a:schemeClr val="tx1">
                      <a:lumMod val="50000"/>
                      <a:lumOff val="50000"/>
                    </a:schemeClr>
                  </a:solidFill>
                  <a:round/>
                  <a:headEnd/>
                  <a:tailEnd/>
                </a:ln>
              </p:spPr>
              <p:txBody>
                <a:bodyPr/>
                <a:lstStyle/>
                <a:p>
                  <a:pPr defTabSz="914087">
                    <a:defRPr/>
                  </a:pPr>
                  <a:endParaRPr lang="en-US" sz="1200" kern="0">
                    <a:latin typeface="Arial" pitchFamily="34" charset="0"/>
                    <a:ea typeface="微软雅黑" pitchFamily="34" charset="-122"/>
                    <a:cs typeface="Arial" pitchFamily="34" charset="0"/>
                  </a:endParaRPr>
                </a:p>
              </p:txBody>
            </p:sp>
            <p:sp>
              <p:nvSpPr>
                <p:cNvPr id="273" name="Freeform 477">
                  <a:extLst>
                    <a:ext uri="{FF2B5EF4-FFF2-40B4-BE49-F238E27FC236}">
                      <a16:creationId xmlns:a16="http://schemas.microsoft.com/office/drawing/2014/main" id="{B7D3C135-71D4-A645-A4CC-EEB46B8DE109}"/>
                    </a:ext>
                  </a:extLst>
                </p:cNvPr>
                <p:cNvSpPr>
                  <a:spLocks/>
                </p:cNvSpPr>
                <p:nvPr/>
              </p:nvSpPr>
              <p:spPr bwMode="auto">
                <a:xfrm>
                  <a:off x="2070" y="3095"/>
                  <a:ext cx="118" cy="136"/>
                </a:xfrm>
                <a:custGeom>
                  <a:avLst/>
                  <a:gdLst>
                    <a:gd name="T0" fmla="*/ 0 w 409"/>
                    <a:gd name="T1" fmla="*/ 3 h 475"/>
                    <a:gd name="T2" fmla="*/ 0 w 409"/>
                    <a:gd name="T3" fmla="*/ 6 h 475"/>
                    <a:gd name="T4" fmla="*/ 1 w 409"/>
                    <a:gd name="T5" fmla="*/ 8 h 475"/>
                    <a:gd name="T6" fmla="*/ 3 w 409"/>
                    <a:gd name="T7" fmla="*/ 9 h 475"/>
                    <a:gd name="T8" fmla="*/ 4 w 409"/>
                    <a:gd name="T9" fmla="*/ 9 h 475"/>
                    <a:gd name="T10" fmla="*/ 5 w 409"/>
                    <a:gd name="T11" fmla="*/ 11 h 475"/>
                    <a:gd name="T12" fmla="*/ 8 w 409"/>
                    <a:gd name="T13" fmla="*/ 11 h 475"/>
                    <a:gd name="T14" fmla="*/ 10 w 409"/>
                    <a:gd name="T15" fmla="*/ 10 h 475"/>
                    <a:gd name="T16" fmla="*/ 8 w 409"/>
                    <a:gd name="T17" fmla="*/ 5 h 475"/>
                    <a:gd name="T18" fmla="*/ 9 w 409"/>
                    <a:gd name="T19" fmla="*/ 4 h 475"/>
                    <a:gd name="T20" fmla="*/ 4 w 409"/>
                    <a:gd name="T21" fmla="*/ 0 h 475"/>
                    <a:gd name="T22" fmla="*/ 3 w 409"/>
                    <a:gd name="T23" fmla="*/ 2 h 475"/>
                    <a:gd name="T24" fmla="*/ 2 w 409"/>
                    <a:gd name="T25" fmla="*/ 1 h 475"/>
                    <a:gd name="T26" fmla="*/ 2 w 409"/>
                    <a:gd name="T27" fmla="*/ 2 h 475"/>
                    <a:gd name="T28" fmla="*/ 2 w 409"/>
                    <a:gd name="T29" fmla="*/ 0 h 475"/>
                    <a:gd name="T30" fmla="*/ 1 w 409"/>
                    <a:gd name="T31" fmla="*/ 0 h 475"/>
                    <a:gd name="T32" fmla="*/ 1 w 409"/>
                    <a:gd name="T33" fmla="*/ 1 h 475"/>
                    <a:gd name="T34" fmla="*/ 1 w 409"/>
                    <a:gd name="T35" fmla="*/ 2 h 475"/>
                    <a:gd name="T36" fmla="*/ 0 w 409"/>
                    <a:gd name="T37" fmla="*/ 3 h 47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409"/>
                    <a:gd name="T58" fmla="*/ 0 h 475"/>
                    <a:gd name="T59" fmla="*/ 409 w 409"/>
                    <a:gd name="T60" fmla="*/ 475 h 475"/>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409" h="475">
                      <a:moveTo>
                        <a:pt x="0" y="150"/>
                      </a:moveTo>
                      <a:lnTo>
                        <a:pt x="3" y="242"/>
                      </a:lnTo>
                      <a:lnTo>
                        <a:pt x="52" y="334"/>
                      </a:lnTo>
                      <a:lnTo>
                        <a:pt x="124" y="375"/>
                      </a:lnTo>
                      <a:lnTo>
                        <a:pt x="160" y="384"/>
                      </a:lnTo>
                      <a:lnTo>
                        <a:pt x="199" y="475"/>
                      </a:lnTo>
                      <a:lnTo>
                        <a:pt x="353" y="462"/>
                      </a:lnTo>
                      <a:lnTo>
                        <a:pt x="409" y="423"/>
                      </a:lnTo>
                      <a:lnTo>
                        <a:pt x="351" y="237"/>
                      </a:lnTo>
                      <a:lnTo>
                        <a:pt x="367" y="165"/>
                      </a:lnTo>
                      <a:lnTo>
                        <a:pt x="175" y="0"/>
                      </a:lnTo>
                      <a:lnTo>
                        <a:pt x="118" y="84"/>
                      </a:lnTo>
                      <a:lnTo>
                        <a:pt x="98" y="61"/>
                      </a:lnTo>
                      <a:lnTo>
                        <a:pt x="84" y="80"/>
                      </a:lnTo>
                      <a:lnTo>
                        <a:pt x="82" y="0"/>
                      </a:lnTo>
                      <a:lnTo>
                        <a:pt x="29" y="5"/>
                      </a:lnTo>
                      <a:lnTo>
                        <a:pt x="39" y="62"/>
                      </a:lnTo>
                      <a:lnTo>
                        <a:pt x="42" y="97"/>
                      </a:lnTo>
                      <a:lnTo>
                        <a:pt x="0" y="150"/>
                      </a:lnTo>
                      <a:close/>
                    </a:path>
                  </a:pathLst>
                </a:custGeom>
                <a:grpFill/>
                <a:ln w="6350">
                  <a:solidFill>
                    <a:schemeClr val="tx1">
                      <a:lumMod val="50000"/>
                      <a:lumOff val="50000"/>
                    </a:schemeClr>
                  </a:solidFill>
                  <a:round/>
                  <a:headEnd/>
                  <a:tailEnd/>
                </a:ln>
              </p:spPr>
              <p:txBody>
                <a:bodyPr/>
                <a:lstStyle/>
                <a:p>
                  <a:pPr defTabSz="914087">
                    <a:defRPr/>
                  </a:pPr>
                  <a:endParaRPr lang="en-US" sz="1200" kern="0">
                    <a:latin typeface="Arial" pitchFamily="34" charset="0"/>
                    <a:ea typeface="微软雅黑" pitchFamily="34" charset="-122"/>
                    <a:cs typeface="Arial" pitchFamily="34" charset="0"/>
                  </a:endParaRPr>
                </a:p>
              </p:txBody>
            </p:sp>
            <p:sp>
              <p:nvSpPr>
                <p:cNvPr id="274" name="Freeform 478">
                  <a:extLst>
                    <a:ext uri="{FF2B5EF4-FFF2-40B4-BE49-F238E27FC236}">
                      <a16:creationId xmlns:a16="http://schemas.microsoft.com/office/drawing/2014/main" id="{6FF463F1-2EBD-594C-813C-E0B586C0E0F3}"/>
                    </a:ext>
                  </a:extLst>
                </p:cNvPr>
                <p:cNvSpPr>
                  <a:spLocks/>
                </p:cNvSpPr>
                <p:nvPr/>
              </p:nvSpPr>
              <p:spPr bwMode="auto">
                <a:xfrm>
                  <a:off x="1745" y="2943"/>
                  <a:ext cx="24" cy="65"/>
                </a:xfrm>
                <a:custGeom>
                  <a:avLst/>
                  <a:gdLst>
                    <a:gd name="T0" fmla="*/ 0 w 82"/>
                    <a:gd name="T1" fmla="*/ 0 h 227"/>
                    <a:gd name="T2" fmla="*/ 1 w 82"/>
                    <a:gd name="T3" fmla="*/ 0 h 227"/>
                    <a:gd name="T4" fmla="*/ 2 w 82"/>
                    <a:gd name="T5" fmla="*/ 5 h 227"/>
                    <a:gd name="T6" fmla="*/ 1 w 82"/>
                    <a:gd name="T7" fmla="*/ 5 h 227"/>
                    <a:gd name="T8" fmla="*/ 0 w 82"/>
                    <a:gd name="T9" fmla="*/ 0 h 227"/>
                    <a:gd name="T10" fmla="*/ 0 60000 65536"/>
                    <a:gd name="T11" fmla="*/ 0 60000 65536"/>
                    <a:gd name="T12" fmla="*/ 0 60000 65536"/>
                    <a:gd name="T13" fmla="*/ 0 60000 65536"/>
                    <a:gd name="T14" fmla="*/ 0 60000 65536"/>
                    <a:gd name="T15" fmla="*/ 0 w 82"/>
                    <a:gd name="T16" fmla="*/ 0 h 227"/>
                    <a:gd name="T17" fmla="*/ 82 w 82"/>
                    <a:gd name="T18" fmla="*/ 227 h 227"/>
                  </a:gdLst>
                  <a:ahLst/>
                  <a:cxnLst>
                    <a:cxn ang="T10">
                      <a:pos x="T0" y="T1"/>
                    </a:cxn>
                    <a:cxn ang="T11">
                      <a:pos x="T2" y="T3"/>
                    </a:cxn>
                    <a:cxn ang="T12">
                      <a:pos x="T4" y="T5"/>
                    </a:cxn>
                    <a:cxn ang="T13">
                      <a:pos x="T6" y="T7"/>
                    </a:cxn>
                    <a:cxn ang="T14">
                      <a:pos x="T8" y="T9"/>
                    </a:cxn>
                  </a:cxnLst>
                  <a:rect l="T15" t="T16" r="T17" b="T18"/>
                  <a:pathLst>
                    <a:path w="82" h="227">
                      <a:moveTo>
                        <a:pt x="0" y="0"/>
                      </a:moveTo>
                      <a:lnTo>
                        <a:pt x="41" y="10"/>
                      </a:lnTo>
                      <a:lnTo>
                        <a:pt x="82" y="219"/>
                      </a:lnTo>
                      <a:lnTo>
                        <a:pt x="53" y="227"/>
                      </a:lnTo>
                      <a:lnTo>
                        <a:pt x="0" y="0"/>
                      </a:lnTo>
                      <a:close/>
                    </a:path>
                  </a:pathLst>
                </a:custGeom>
                <a:grpFill/>
                <a:ln w="6350">
                  <a:solidFill>
                    <a:schemeClr val="tx1">
                      <a:lumMod val="50000"/>
                      <a:lumOff val="50000"/>
                    </a:schemeClr>
                  </a:solidFill>
                  <a:round/>
                  <a:headEnd/>
                  <a:tailEnd/>
                </a:ln>
              </p:spPr>
              <p:txBody>
                <a:bodyPr/>
                <a:lstStyle/>
                <a:p>
                  <a:pPr defTabSz="914087">
                    <a:defRPr/>
                  </a:pPr>
                  <a:endParaRPr lang="en-US" sz="1200" kern="0">
                    <a:latin typeface="Arial" pitchFamily="34" charset="0"/>
                    <a:ea typeface="微软雅黑" pitchFamily="34" charset="-122"/>
                    <a:cs typeface="Arial" pitchFamily="34" charset="0"/>
                  </a:endParaRPr>
                </a:p>
              </p:txBody>
            </p:sp>
            <p:sp>
              <p:nvSpPr>
                <p:cNvPr id="275" name="Freeform 479">
                  <a:extLst>
                    <a:ext uri="{FF2B5EF4-FFF2-40B4-BE49-F238E27FC236}">
                      <a16:creationId xmlns:a16="http://schemas.microsoft.com/office/drawing/2014/main" id="{82034112-484A-A249-89E4-383F1F314178}"/>
                    </a:ext>
                  </a:extLst>
                </p:cNvPr>
                <p:cNvSpPr>
                  <a:spLocks/>
                </p:cNvSpPr>
                <p:nvPr/>
              </p:nvSpPr>
              <p:spPr bwMode="auto">
                <a:xfrm>
                  <a:off x="2071" y="3033"/>
                  <a:ext cx="57" cy="67"/>
                </a:xfrm>
                <a:custGeom>
                  <a:avLst/>
                  <a:gdLst>
                    <a:gd name="T0" fmla="*/ 0 w 198"/>
                    <a:gd name="T1" fmla="*/ 5 h 234"/>
                    <a:gd name="T2" fmla="*/ 1 w 198"/>
                    <a:gd name="T3" fmla="*/ 5 h 234"/>
                    <a:gd name="T4" fmla="*/ 2 w 198"/>
                    <a:gd name="T5" fmla="*/ 5 h 234"/>
                    <a:gd name="T6" fmla="*/ 2 w 198"/>
                    <a:gd name="T7" fmla="*/ 4 h 234"/>
                    <a:gd name="T8" fmla="*/ 4 w 198"/>
                    <a:gd name="T9" fmla="*/ 4 h 234"/>
                    <a:gd name="T10" fmla="*/ 5 w 198"/>
                    <a:gd name="T11" fmla="*/ 2 h 234"/>
                    <a:gd name="T12" fmla="*/ 4 w 198"/>
                    <a:gd name="T13" fmla="*/ 0 h 234"/>
                    <a:gd name="T14" fmla="*/ 1 w 198"/>
                    <a:gd name="T15" fmla="*/ 0 h 234"/>
                    <a:gd name="T16" fmla="*/ 1 w 198"/>
                    <a:gd name="T17" fmla="*/ 2 h 234"/>
                    <a:gd name="T18" fmla="*/ 1 w 198"/>
                    <a:gd name="T19" fmla="*/ 3 h 234"/>
                    <a:gd name="T20" fmla="*/ 0 w 198"/>
                    <a:gd name="T21" fmla="*/ 5 h 23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98"/>
                    <a:gd name="T34" fmla="*/ 0 h 234"/>
                    <a:gd name="T35" fmla="*/ 198 w 198"/>
                    <a:gd name="T36" fmla="*/ 234 h 23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98" h="234">
                      <a:moveTo>
                        <a:pt x="0" y="234"/>
                      </a:moveTo>
                      <a:lnTo>
                        <a:pt x="27" y="222"/>
                      </a:lnTo>
                      <a:lnTo>
                        <a:pt x="80" y="217"/>
                      </a:lnTo>
                      <a:lnTo>
                        <a:pt x="82" y="186"/>
                      </a:lnTo>
                      <a:lnTo>
                        <a:pt x="159" y="165"/>
                      </a:lnTo>
                      <a:lnTo>
                        <a:pt x="198" y="87"/>
                      </a:lnTo>
                      <a:lnTo>
                        <a:pt x="159" y="0"/>
                      </a:lnTo>
                      <a:lnTo>
                        <a:pt x="43" y="17"/>
                      </a:lnTo>
                      <a:lnTo>
                        <a:pt x="56" y="82"/>
                      </a:lnTo>
                      <a:lnTo>
                        <a:pt x="29" y="124"/>
                      </a:lnTo>
                      <a:lnTo>
                        <a:pt x="0" y="234"/>
                      </a:lnTo>
                      <a:close/>
                    </a:path>
                  </a:pathLst>
                </a:custGeom>
                <a:grpFill/>
                <a:ln w="6350">
                  <a:solidFill>
                    <a:schemeClr val="tx1">
                      <a:lumMod val="50000"/>
                      <a:lumOff val="50000"/>
                    </a:schemeClr>
                  </a:solidFill>
                  <a:round/>
                  <a:headEnd/>
                  <a:tailEnd/>
                </a:ln>
              </p:spPr>
              <p:txBody>
                <a:bodyPr/>
                <a:lstStyle/>
                <a:p>
                  <a:pPr defTabSz="914087">
                    <a:defRPr/>
                  </a:pPr>
                  <a:endParaRPr lang="en-US" sz="1200" kern="0">
                    <a:latin typeface="Arial" pitchFamily="34" charset="0"/>
                    <a:ea typeface="微软雅黑" pitchFamily="34" charset="-122"/>
                    <a:cs typeface="Arial" pitchFamily="34" charset="0"/>
                  </a:endParaRPr>
                </a:p>
              </p:txBody>
            </p:sp>
            <p:sp>
              <p:nvSpPr>
                <p:cNvPr id="276" name="Freeform 480">
                  <a:extLst>
                    <a:ext uri="{FF2B5EF4-FFF2-40B4-BE49-F238E27FC236}">
                      <a16:creationId xmlns:a16="http://schemas.microsoft.com/office/drawing/2014/main" id="{A79BA214-0394-5D4A-94CF-64AF1A5EC139}"/>
                    </a:ext>
                  </a:extLst>
                </p:cNvPr>
                <p:cNvSpPr>
                  <a:spLocks/>
                </p:cNvSpPr>
                <p:nvPr/>
              </p:nvSpPr>
              <p:spPr bwMode="auto">
                <a:xfrm>
                  <a:off x="2014" y="2673"/>
                  <a:ext cx="122" cy="133"/>
                </a:xfrm>
                <a:custGeom>
                  <a:avLst/>
                  <a:gdLst>
                    <a:gd name="T0" fmla="*/ 0 w 429"/>
                    <a:gd name="T1" fmla="*/ 2 h 464"/>
                    <a:gd name="T2" fmla="*/ 0 w 429"/>
                    <a:gd name="T3" fmla="*/ 11 h 464"/>
                    <a:gd name="T4" fmla="*/ 8 w 429"/>
                    <a:gd name="T5" fmla="*/ 11 h 464"/>
                    <a:gd name="T6" fmla="*/ 10 w 429"/>
                    <a:gd name="T7" fmla="*/ 9 h 464"/>
                    <a:gd name="T8" fmla="*/ 10 w 429"/>
                    <a:gd name="T9" fmla="*/ 9 h 464"/>
                    <a:gd name="T10" fmla="*/ 7 w 429"/>
                    <a:gd name="T11" fmla="*/ 2 h 464"/>
                    <a:gd name="T12" fmla="*/ 8 w 429"/>
                    <a:gd name="T13" fmla="*/ 4 h 464"/>
                    <a:gd name="T14" fmla="*/ 9 w 429"/>
                    <a:gd name="T15" fmla="*/ 3 h 464"/>
                    <a:gd name="T16" fmla="*/ 8 w 429"/>
                    <a:gd name="T17" fmla="*/ 0 h 464"/>
                    <a:gd name="T18" fmla="*/ 7 w 429"/>
                    <a:gd name="T19" fmla="*/ 1 h 464"/>
                    <a:gd name="T20" fmla="*/ 7 w 429"/>
                    <a:gd name="T21" fmla="*/ 0 h 464"/>
                    <a:gd name="T22" fmla="*/ 5 w 429"/>
                    <a:gd name="T23" fmla="*/ 0 h 464"/>
                    <a:gd name="T24" fmla="*/ 4 w 429"/>
                    <a:gd name="T25" fmla="*/ 1 h 464"/>
                    <a:gd name="T26" fmla="*/ 0 w 429"/>
                    <a:gd name="T27" fmla="*/ 0 h 464"/>
                    <a:gd name="T28" fmla="*/ 0 w 429"/>
                    <a:gd name="T29" fmla="*/ 2 h 46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429"/>
                    <a:gd name="T46" fmla="*/ 0 h 464"/>
                    <a:gd name="T47" fmla="*/ 429 w 429"/>
                    <a:gd name="T48" fmla="*/ 464 h 46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429" h="464">
                      <a:moveTo>
                        <a:pt x="0" y="75"/>
                      </a:moveTo>
                      <a:lnTo>
                        <a:pt x="17" y="454"/>
                      </a:lnTo>
                      <a:lnTo>
                        <a:pt x="361" y="464"/>
                      </a:lnTo>
                      <a:lnTo>
                        <a:pt x="422" y="405"/>
                      </a:lnTo>
                      <a:lnTo>
                        <a:pt x="429" y="364"/>
                      </a:lnTo>
                      <a:lnTo>
                        <a:pt x="298" y="98"/>
                      </a:lnTo>
                      <a:lnTo>
                        <a:pt x="361" y="183"/>
                      </a:lnTo>
                      <a:lnTo>
                        <a:pt x="392" y="110"/>
                      </a:lnTo>
                      <a:lnTo>
                        <a:pt x="361" y="17"/>
                      </a:lnTo>
                      <a:lnTo>
                        <a:pt x="284" y="30"/>
                      </a:lnTo>
                      <a:lnTo>
                        <a:pt x="282" y="4"/>
                      </a:lnTo>
                      <a:lnTo>
                        <a:pt x="239" y="4"/>
                      </a:lnTo>
                      <a:lnTo>
                        <a:pt x="166" y="40"/>
                      </a:lnTo>
                      <a:lnTo>
                        <a:pt x="17" y="0"/>
                      </a:lnTo>
                      <a:lnTo>
                        <a:pt x="0" y="75"/>
                      </a:lnTo>
                      <a:close/>
                    </a:path>
                  </a:pathLst>
                </a:custGeom>
                <a:grpFill/>
                <a:ln w="6350">
                  <a:solidFill>
                    <a:schemeClr val="tx1">
                      <a:lumMod val="50000"/>
                      <a:lumOff val="50000"/>
                    </a:schemeClr>
                  </a:solidFill>
                  <a:round/>
                  <a:headEnd/>
                  <a:tailEnd/>
                </a:ln>
              </p:spPr>
              <p:txBody>
                <a:bodyPr/>
                <a:lstStyle/>
                <a:p>
                  <a:pPr defTabSz="914087">
                    <a:defRPr/>
                  </a:pPr>
                  <a:endParaRPr lang="en-US" sz="1200" kern="0">
                    <a:latin typeface="Arial" pitchFamily="34" charset="0"/>
                    <a:ea typeface="微软雅黑" pitchFamily="34" charset="-122"/>
                    <a:cs typeface="Arial" pitchFamily="34" charset="0"/>
                  </a:endParaRPr>
                </a:p>
              </p:txBody>
            </p:sp>
            <p:sp>
              <p:nvSpPr>
                <p:cNvPr id="277" name="Freeform 481">
                  <a:extLst>
                    <a:ext uri="{FF2B5EF4-FFF2-40B4-BE49-F238E27FC236}">
                      <a16:creationId xmlns:a16="http://schemas.microsoft.com/office/drawing/2014/main" id="{42F6B2A8-B938-154D-AEB1-4416B8B8C038}"/>
                    </a:ext>
                  </a:extLst>
                </p:cNvPr>
                <p:cNvSpPr>
                  <a:spLocks/>
                </p:cNvSpPr>
                <p:nvPr/>
              </p:nvSpPr>
              <p:spPr bwMode="auto">
                <a:xfrm>
                  <a:off x="1690" y="2894"/>
                  <a:ext cx="81" cy="69"/>
                </a:xfrm>
                <a:custGeom>
                  <a:avLst/>
                  <a:gdLst>
                    <a:gd name="T0" fmla="*/ 0 w 285"/>
                    <a:gd name="T1" fmla="*/ 5 h 242"/>
                    <a:gd name="T2" fmla="*/ 1 w 285"/>
                    <a:gd name="T3" fmla="*/ 5 h 242"/>
                    <a:gd name="T4" fmla="*/ 2 w 285"/>
                    <a:gd name="T5" fmla="*/ 6 h 242"/>
                    <a:gd name="T6" fmla="*/ 2 w 285"/>
                    <a:gd name="T7" fmla="*/ 4 h 242"/>
                    <a:gd name="T8" fmla="*/ 5 w 285"/>
                    <a:gd name="T9" fmla="*/ 4 h 242"/>
                    <a:gd name="T10" fmla="*/ 5 w 285"/>
                    <a:gd name="T11" fmla="*/ 4 h 242"/>
                    <a:gd name="T12" fmla="*/ 7 w 285"/>
                    <a:gd name="T13" fmla="*/ 3 h 242"/>
                    <a:gd name="T14" fmla="*/ 5 w 285"/>
                    <a:gd name="T15" fmla="*/ 1 h 242"/>
                    <a:gd name="T16" fmla="*/ 5 w 285"/>
                    <a:gd name="T17" fmla="*/ 0 h 242"/>
                    <a:gd name="T18" fmla="*/ 1 w 285"/>
                    <a:gd name="T19" fmla="*/ 2 h 242"/>
                    <a:gd name="T20" fmla="*/ 0 w 285"/>
                    <a:gd name="T21" fmla="*/ 5 h 24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85"/>
                    <a:gd name="T34" fmla="*/ 0 h 242"/>
                    <a:gd name="T35" fmla="*/ 285 w 285"/>
                    <a:gd name="T36" fmla="*/ 242 h 24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85" h="242">
                      <a:moveTo>
                        <a:pt x="0" y="207"/>
                      </a:moveTo>
                      <a:lnTo>
                        <a:pt x="23" y="233"/>
                      </a:lnTo>
                      <a:lnTo>
                        <a:pt x="102" y="242"/>
                      </a:lnTo>
                      <a:lnTo>
                        <a:pt x="92" y="181"/>
                      </a:lnTo>
                      <a:lnTo>
                        <a:pt x="192" y="171"/>
                      </a:lnTo>
                      <a:lnTo>
                        <a:pt x="233" y="181"/>
                      </a:lnTo>
                      <a:lnTo>
                        <a:pt x="285" y="135"/>
                      </a:lnTo>
                      <a:lnTo>
                        <a:pt x="214" y="42"/>
                      </a:lnTo>
                      <a:lnTo>
                        <a:pt x="206" y="0"/>
                      </a:lnTo>
                      <a:lnTo>
                        <a:pt x="49" y="79"/>
                      </a:lnTo>
                      <a:lnTo>
                        <a:pt x="0" y="207"/>
                      </a:lnTo>
                      <a:close/>
                    </a:path>
                  </a:pathLst>
                </a:custGeom>
                <a:grpFill/>
                <a:ln w="6350">
                  <a:solidFill>
                    <a:schemeClr val="tx1">
                      <a:lumMod val="50000"/>
                      <a:lumOff val="50000"/>
                    </a:schemeClr>
                  </a:solidFill>
                  <a:round/>
                  <a:headEnd/>
                  <a:tailEnd/>
                </a:ln>
              </p:spPr>
              <p:txBody>
                <a:bodyPr/>
                <a:lstStyle/>
                <a:p>
                  <a:pPr defTabSz="914087">
                    <a:defRPr/>
                  </a:pPr>
                  <a:endParaRPr lang="en-US" sz="1200" kern="0">
                    <a:latin typeface="Arial" pitchFamily="34" charset="0"/>
                    <a:ea typeface="微软雅黑" pitchFamily="34" charset="-122"/>
                    <a:cs typeface="Arial" pitchFamily="34" charset="0"/>
                  </a:endParaRPr>
                </a:p>
              </p:txBody>
            </p:sp>
            <p:sp>
              <p:nvSpPr>
                <p:cNvPr id="278" name="Freeform 482">
                  <a:extLst>
                    <a:ext uri="{FF2B5EF4-FFF2-40B4-BE49-F238E27FC236}">
                      <a16:creationId xmlns:a16="http://schemas.microsoft.com/office/drawing/2014/main" id="{B1951BBB-319B-4E42-ACF9-082CA339FFD7}"/>
                    </a:ext>
                  </a:extLst>
                </p:cNvPr>
                <p:cNvSpPr>
                  <a:spLocks/>
                </p:cNvSpPr>
                <p:nvPr/>
              </p:nvSpPr>
              <p:spPr bwMode="auto">
                <a:xfrm>
                  <a:off x="1986" y="3186"/>
                  <a:ext cx="128" cy="123"/>
                </a:xfrm>
                <a:custGeom>
                  <a:avLst/>
                  <a:gdLst>
                    <a:gd name="T0" fmla="*/ 0 w 450"/>
                    <a:gd name="T1" fmla="*/ 5 h 434"/>
                    <a:gd name="T2" fmla="*/ 0 w 450"/>
                    <a:gd name="T3" fmla="*/ 9 h 434"/>
                    <a:gd name="T4" fmla="*/ 1 w 450"/>
                    <a:gd name="T5" fmla="*/ 10 h 434"/>
                    <a:gd name="T6" fmla="*/ 3 w 450"/>
                    <a:gd name="T7" fmla="*/ 10 h 434"/>
                    <a:gd name="T8" fmla="*/ 4 w 450"/>
                    <a:gd name="T9" fmla="*/ 10 h 434"/>
                    <a:gd name="T10" fmla="*/ 6 w 450"/>
                    <a:gd name="T11" fmla="*/ 9 h 434"/>
                    <a:gd name="T12" fmla="*/ 6 w 450"/>
                    <a:gd name="T13" fmla="*/ 8 h 434"/>
                    <a:gd name="T14" fmla="*/ 7 w 450"/>
                    <a:gd name="T15" fmla="*/ 8 h 434"/>
                    <a:gd name="T16" fmla="*/ 7 w 450"/>
                    <a:gd name="T17" fmla="*/ 7 h 434"/>
                    <a:gd name="T18" fmla="*/ 10 w 450"/>
                    <a:gd name="T19" fmla="*/ 6 h 434"/>
                    <a:gd name="T20" fmla="*/ 9 w 450"/>
                    <a:gd name="T21" fmla="*/ 6 h 434"/>
                    <a:gd name="T22" fmla="*/ 10 w 450"/>
                    <a:gd name="T23" fmla="*/ 3 h 434"/>
                    <a:gd name="T24" fmla="*/ 10 w 450"/>
                    <a:gd name="T25" fmla="*/ 1 h 434"/>
                    <a:gd name="T26" fmla="*/ 8 w 450"/>
                    <a:gd name="T27" fmla="*/ 0 h 434"/>
                    <a:gd name="T28" fmla="*/ 8 w 450"/>
                    <a:gd name="T29" fmla="*/ 0 h 434"/>
                    <a:gd name="T30" fmla="*/ 6 w 450"/>
                    <a:gd name="T31" fmla="*/ 1 h 434"/>
                    <a:gd name="T32" fmla="*/ 6 w 450"/>
                    <a:gd name="T33" fmla="*/ 3 h 434"/>
                    <a:gd name="T34" fmla="*/ 7 w 450"/>
                    <a:gd name="T35" fmla="*/ 4 h 434"/>
                    <a:gd name="T36" fmla="*/ 7 w 450"/>
                    <a:gd name="T37" fmla="*/ 5 h 434"/>
                    <a:gd name="T38" fmla="*/ 2 w 450"/>
                    <a:gd name="T39" fmla="*/ 3 h 434"/>
                    <a:gd name="T40" fmla="*/ 2 w 450"/>
                    <a:gd name="T41" fmla="*/ 5 h 434"/>
                    <a:gd name="T42" fmla="*/ 0 w 450"/>
                    <a:gd name="T43" fmla="*/ 5 h 434"/>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450"/>
                    <a:gd name="T67" fmla="*/ 0 h 434"/>
                    <a:gd name="T68" fmla="*/ 450 w 450"/>
                    <a:gd name="T69" fmla="*/ 434 h 434"/>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450" h="434">
                      <a:moveTo>
                        <a:pt x="0" y="212"/>
                      </a:moveTo>
                      <a:lnTo>
                        <a:pt x="0" y="379"/>
                      </a:lnTo>
                      <a:lnTo>
                        <a:pt x="47" y="419"/>
                      </a:lnTo>
                      <a:lnTo>
                        <a:pt x="121" y="433"/>
                      </a:lnTo>
                      <a:lnTo>
                        <a:pt x="187" y="434"/>
                      </a:lnTo>
                      <a:lnTo>
                        <a:pt x="254" y="375"/>
                      </a:lnTo>
                      <a:lnTo>
                        <a:pt x="256" y="348"/>
                      </a:lnTo>
                      <a:lnTo>
                        <a:pt x="317" y="334"/>
                      </a:lnTo>
                      <a:lnTo>
                        <a:pt x="309" y="310"/>
                      </a:lnTo>
                      <a:lnTo>
                        <a:pt x="428" y="265"/>
                      </a:lnTo>
                      <a:lnTo>
                        <a:pt x="412" y="245"/>
                      </a:lnTo>
                      <a:lnTo>
                        <a:pt x="450" y="114"/>
                      </a:lnTo>
                      <a:lnTo>
                        <a:pt x="422" y="56"/>
                      </a:lnTo>
                      <a:lnTo>
                        <a:pt x="350" y="15"/>
                      </a:lnTo>
                      <a:lnTo>
                        <a:pt x="329" y="0"/>
                      </a:lnTo>
                      <a:lnTo>
                        <a:pt x="260" y="42"/>
                      </a:lnTo>
                      <a:lnTo>
                        <a:pt x="254" y="156"/>
                      </a:lnTo>
                      <a:lnTo>
                        <a:pt x="298" y="177"/>
                      </a:lnTo>
                      <a:lnTo>
                        <a:pt x="300" y="225"/>
                      </a:lnTo>
                      <a:lnTo>
                        <a:pt x="81" y="122"/>
                      </a:lnTo>
                      <a:lnTo>
                        <a:pt x="86" y="212"/>
                      </a:lnTo>
                      <a:lnTo>
                        <a:pt x="0" y="212"/>
                      </a:lnTo>
                      <a:close/>
                    </a:path>
                  </a:pathLst>
                </a:custGeom>
                <a:grpFill/>
                <a:ln w="6350">
                  <a:solidFill>
                    <a:schemeClr val="tx1">
                      <a:lumMod val="50000"/>
                      <a:lumOff val="50000"/>
                    </a:schemeClr>
                  </a:solidFill>
                  <a:round/>
                  <a:headEnd/>
                  <a:tailEnd/>
                </a:ln>
              </p:spPr>
              <p:txBody>
                <a:bodyPr/>
                <a:lstStyle/>
                <a:p>
                  <a:pPr defTabSz="914087">
                    <a:defRPr/>
                  </a:pPr>
                  <a:endParaRPr lang="en-US" sz="1200" kern="0">
                    <a:latin typeface="Arial" pitchFamily="34" charset="0"/>
                    <a:ea typeface="微软雅黑" pitchFamily="34" charset="-122"/>
                    <a:cs typeface="Arial" pitchFamily="34" charset="0"/>
                  </a:endParaRPr>
                </a:p>
              </p:txBody>
            </p:sp>
            <p:sp>
              <p:nvSpPr>
                <p:cNvPr id="279" name="Freeform 483">
                  <a:extLst>
                    <a:ext uri="{FF2B5EF4-FFF2-40B4-BE49-F238E27FC236}">
                      <a16:creationId xmlns:a16="http://schemas.microsoft.com/office/drawing/2014/main" id="{A7A14A52-15F4-F64C-9989-76A7EBAAA74F}"/>
                    </a:ext>
                  </a:extLst>
                </p:cNvPr>
                <p:cNvSpPr>
                  <a:spLocks/>
                </p:cNvSpPr>
                <p:nvPr/>
              </p:nvSpPr>
              <p:spPr bwMode="auto">
                <a:xfrm>
                  <a:off x="1926" y="3366"/>
                  <a:ext cx="178" cy="166"/>
                </a:xfrm>
                <a:custGeom>
                  <a:avLst/>
                  <a:gdLst>
                    <a:gd name="T0" fmla="*/ 0 w 624"/>
                    <a:gd name="T1" fmla="*/ 7 h 583"/>
                    <a:gd name="T2" fmla="*/ 1 w 624"/>
                    <a:gd name="T3" fmla="*/ 7 h 583"/>
                    <a:gd name="T4" fmla="*/ 1 w 624"/>
                    <a:gd name="T5" fmla="*/ 7 h 583"/>
                    <a:gd name="T6" fmla="*/ 2 w 624"/>
                    <a:gd name="T7" fmla="*/ 7 h 583"/>
                    <a:gd name="T8" fmla="*/ 3 w 624"/>
                    <a:gd name="T9" fmla="*/ 7 h 583"/>
                    <a:gd name="T10" fmla="*/ 3 w 624"/>
                    <a:gd name="T11" fmla="*/ 3 h 583"/>
                    <a:gd name="T12" fmla="*/ 4 w 624"/>
                    <a:gd name="T13" fmla="*/ 4 h 583"/>
                    <a:gd name="T14" fmla="*/ 4 w 624"/>
                    <a:gd name="T15" fmla="*/ 5 h 583"/>
                    <a:gd name="T16" fmla="*/ 5 w 624"/>
                    <a:gd name="T17" fmla="*/ 5 h 583"/>
                    <a:gd name="T18" fmla="*/ 6 w 624"/>
                    <a:gd name="T19" fmla="*/ 4 h 583"/>
                    <a:gd name="T20" fmla="*/ 8 w 624"/>
                    <a:gd name="T21" fmla="*/ 4 h 583"/>
                    <a:gd name="T22" fmla="*/ 11 w 624"/>
                    <a:gd name="T23" fmla="*/ 0 h 583"/>
                    <a:gd name="T24" fmla="*/ 13 w 624"/>
                    <a:gd name="T25" fmla="*/ 1 h 583"/>
                    <a:gd name="T26" fmla="*/ 14 w 624"/>
                    <a:gd name="T27" fmla="*/ 4 h 583"/>
                    <a:gd name="T28" fmla="*/ 13 w 624"/>
                    <a:gd name="T29" fmla="*/ 5 h 583"/>
                    <a:gd name="T30" fmla="*/ 13 w 624"/>
                    <a:gd name="T31" fmla="*/ 5 h 583"/>
                    <a:gd name="T32" fmla="*/ 14 w 624"/>
                    <a:gd name="T33" fmla="*/ 5 h 583"/>
                    <a:gd name="T34" fmla="*/ 15 w 624"/>
                    <a:gd name="T35" fmla="*/ 5 h 583"/>
                    <a:gd name="T36" fmla="*/ 14 w 624"/>
                    <a:gd name="T37" fmla="*/ 7 h 583"/>
                    <a:gd name="T38" fmla="*/ 12 w 624"/>
                    <a:gd name="T39" fmla="*/ 10 h 583"/>
                    <a:gd name="T40" fmla="*/ 9 w 624"/>
                    <a:gd name="T41" fmla="*/ 13 h 583"/>
                    <a:gd name="T42" fmla="*/ 7 w 624"/>
                    <a:gd name="T43" fmla="*/ 13 h 583"/>
                    <a:gd name="T44" fmla="*/ 2 w 624"/>
                    <a:gd name="T45" fmla="*/ 13 h 583"/>
                    <a:gd name="T46" fmla="*/ 1 w 624"/>
                    <a:gd name="T47" fmla="*/ 12 h 583"/>
                    <a:gd name="T48" fmla="*/ 1 w 624"/>
                    <a:gd name="T49" fmla="*/ 11 h 583"/>
                    <a:gd name="T50" fmla="*/ 0 w 624"/>
                    <a:gd name="T51" fmla="*/ 7 h 583"/>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624"/>
                    <a:gd name="T79" fmla="*/ 0 h 583"/>
                    <a:gd name="T80" fmla="*/ 624 w 624"/>
                    <a:gd name="T81" fmla="*/ 583 h 583"/>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624" h="583">
                      <a:moveTo>
                        <a:pt x="0" y="308"/>
                      </a:moveTo>
                      <a:lnTo>
                        <a:pt x="22" y="286"/>
                      </a:lnTo>
                      <a:lnTo>
                        <a:pt x="48" y="326"/>
                      </a:lnTo>
                      <a:lnTo>
                        <a:pt x="98" y="326"/>
                      </a:lnTo>
                      <a:lnTo>
                        <a:pt x="131" y="298"/>
                      </a:lnTo>
                      <a:lnTo>
                        <a:pt x="131" y="117"/>
                      </a:lnTo>
                      <a:lnTo>
                        <a:pt x="165" y="163"/>
                      </a:lnTo>
                      <a:lnTo>
                        <a:pt x="163" y="213"/>
                      </a:lnTo>
                      <a:lnTo>
                        <a:pt x="217" y="211"/>
                      </a:lnTo>
                      <a:lnTo>
                        <a:pt x="262" y="156"/>
                      </a:lnTo>
                      <a:lnTo>
                        <a:pt x="347" y="156"/>
                      </a:lnTo>
                      <a:lnTo>
                        <a:pt x="489" y="0"/>
                      </a:lnTo>
                      <a:lnTo>
                        <a:pt x="577" y="23"/>
                      </a:lnTo>
                      <a:lnTo>
                        <a:pt x="593" y="167"/>
                      </a:lnTo>
                      <a:lnTo>
                        <a:pt x="551" y="207"/>
                      </a:lnTo>
                      <a:lnTo>
                        <a:pt x="576" y="239"/>
                      </a:lnTo>
                      <a:lnTo>
                        <a:pt x="597" y="213"/>
                      </a:lnTo>
                      <a:lnTo>
                        <a:pt x="624" y="213"/>
                      </a:lnTo>
                      <a:lnTo>
                        <a:pt x="608" y="298"/>
                      </a:lnTo>
                      <a:lnTo>
                        <a:pt x="521" y="429"/>
                      </a:lnTo>
                      <a:lnTo>
                        <a:pt x="404" y="543"/>
                      </a:lnTo>
                      <a:lnTo>
                        <a:pt x="319" y="581"/>
                      </a:lnTo>
                      <a:lnTo>
                        <a:pt x="75" y="583"/>
                      </a:lnTo>
                      <a:lnTo>
                        <a:pt x="53" y="517"/>
                      </a:lnTo>
                      <a:lnTo>
                        <a:pt x="65" y="468"/>
                      </a:lnTo>
                      <a:lnTo>
                        <a:pt x="0" y="308"/>
                      </a:lnTo>
                      <a:close/>
                    </a:path>
                  </a:pathLst>
                </a:custGeom>
                <a:grpFill/>
                <a:ln w="6350">
                  <a:solidFill>
                    <a:schemeClr val="tx1">
                      <a:lumMod val="50000"/>
                      <a:lumOff val="50000"/>
                    </a:schemeClr>
                  </a:solidFill>
                  <a:round/>
                  <a:headEnd/>
                  <a:tailEnd/>
                </a:ln>
              </p:spPr>
              <p:txBody>
                <a:bodyPr/>
                <a:lstStyle/>
                <a:p>
                  <a:pPr defTabSz="914087">
                    <a:defRPr/>
                  </a:pPr>
                  <a:endParaRPr lang="en-US" sz="1200" kern="0">
                    <a:latin typeface="Arial" pitchFamily="34" charset="0"/>
                    <a:ea typeface="微软雅黑" pitchFamily="34" charset="-122"/>
                    <a:cs typeface="Arial" pitchFamily="34" charset="0"/>
                  </a:endParaRPr>
                </a:p>
              </p:txBody>
            </p:sp>
            <p:sp>
              <p:nvSpPr>
                <p:cNvPr id="280" name="Freeform 484">
                  <a:extLst>
                    <a:ext uri="{FF2B5EF4-FFF2-40B4-BE49-F238E27FC236}">
                      <a16:creationId xmlns:a16="http://schemas.microsoft.com/office/drawing/2014/main" id="{9D49E2EE-5DA6-A246-8612-888F3B2C6AEF}"/>
                    </a:ext>
                  </a:extLst>
                </p:cNvPr>
                <p:cNvSpPr>
                  <a:spLocks/>
                </p:cNvSpPr>
                <p:nvPr/>
              </p:nvSpPr>
              <p:spPr bwMode="auto">
                <a:xfrm>
                  <a:off x="2040" y="3455"/>
                  <a:ext cx="25" cy="30"/>
                </a:xfrm>
                <a:custGeom>
                  <a:avLst/>
                  <a:gdLst>
                    <a:gd name="T0" fmla="*/ 0 w 86"/>
                    <a:gd name="T1" fmla="*/ 1 h 106"/>
                    <a:gd name="T2" fmla="*/ 1 w 86"/>
                    <a:gd name="T3" fmla="*/ 2 h 106"/>
                    <a:gd name="T4" fmla="*/ 2 w 86"/>
                    <a:gd name="T5" fmla="*/ 1 h 106"/>
                    <a:gd name="T6" fmla="*/ 1 w 86"/>
                    <a:gd name="T7" fmla="*/ 0 h 106"/>
                    <a:gd name="T8" fmla="*/ 0 w 86"/>
                    <a:gd name="T9" fmla="*/ 1 h 106"/>
                    <a:gd name="T10" fmla="*/ 0 60000 65536"/>
                    <a:gd name="T11" fmla="*/ 0 60000 65536"/>
                    <a:gd name="T12" fmla="*/ 0 60000 65536"/>
                    <a:gd name="T13" fmla="*/ 0 60000 65536"/>
                    <a:gd name="T14" fmla="*/ 0 60000 65536"/>
                    <a:gd name="T15" fmla="*/ 0 w 86"/>
                    <a:gd name="T16" fmla="*/ 0 h 106"/>
                    <a:gd name="T17" fmla="*/ 86 w 86"/>
                    <a:gd name="T18" fmla="*/ 106 h 106"/>
                  </a:gdLst>
                  <a:ahLst/>
                  <a:cxnLst>
                    <a:cxn ang="T10">
                      <a:pos x="T0" y="T1"/>
                    </a:cxn>
                    <a:cxn ang="T11">
                      <a:pos x="T2" y="T3"/>
                    </a:cxn>
                    <a:cxn ang="T12">
                      <a:pos x="T4" y="T5"/>
                    </a:cxn>
                    <a:cxn ang="T13">
                      <a:pos x="T6" y="T7"/>
                    </a:cxn>
                    <a:cxn ang="T14">
                      <a:pos x="T8" y="T9"/>
                    </a:cxn>
                  </a:cxnLst>
                  <a:rect l="T15" t="T16" r="T17" b="T18"/>
                  <a:pathLst>
                    <a:path w="86" h="106">
                      <a:moveTo>
                        <a:pt x="0" y="52"/>
                      </a:moveTo>
                      <a:lnTo>
                        <a:pt x="33" y="106"/>
                      </a:lnTo>
                      <a:lnTo>
                        <a:pt x="86" y="52"/>
                      </a:lnTo>
                      <a:lnTo>
                        <a:pt x="61" y="0"/>
                      </a:lnTo>
                      <a:lnTo>
                        <a:pt x="0" y="52"/>
                      </a:lnTo>
                      <a:close/>
                    </a:path>
                  </a:pathLst>
                </a:custGeom>
                <a:grpFill/>
                <a:ln w="6350">
                  <a:solidFill>
                    <a:schemeClr val="tx1">
                      <a:lumMod val="50000"/>
                      <a:lumOff val="50000"/>
                    </a:schemeClr>
                  </a:solidFill>
                  <a:round/>
                  <a:headEnd/>
                  <a:tailEnd/>
                </a:ln>
              </p:spPr>
              <p:txBody>
                <a:bodyPr/>
                <a:lstStyle/>
                <a:p>
                  <a:pPr defTabSz="914087">
                    <a:defRPr/>
                  </a:pPr>
                  <a:endParaRPr lang="en-US" sz="1200" kern="0">
                    <a:latin typeface="Arial" pitchFamily="34" charset="0"/>
                    <a:ea typeface="微软雅黑" pitchFamily="34" charset="-122"/>
                    <a:cs typeface="Arial" pitchFamily="34" charset="0"/>
                  </a:endParaRPr>
                </a:p>
              </p:txBody>
            </p:sp>
            <p:sp>
              <p:nvSpPr>
                <p:cNvPr id="281" name="Freeform 485">
                  <a:extLst>
                    <a:ext uri="{FF2B5EF4-FFF2-40B4-BE49-F238E27FC236}">
                      <a16:creationId xmlns:a16="http://schemas.microsoft.com/office/drawing/2014/main" id="{5221F685-EBA4-E04D-B376-ABC0C8AECCE5}"/>
                    </a:ext>
                  </a:extLst>
                </p:cNvPr>
                <p:cNvSpPr>
                  <a:spLocks/>
                </p:cNvSpPr>
                <p:nvPr/>
              </p:nvSpPr>
              <p:spPr bwMode="auto">
                <a:xfrm>
                  <a:off x="2000" y="2304"/>
                  <a:ext cx="86" cy="77"/>
                </a:xfrm>
                <a:custGeom>
                  <a:avLst/>
                  <a:gdLst>
                    <a:gd name="T0" fmla="*/ 2 w 302"/>
                    <a:gd name="T1" fmla="*/ 0 h 272"/>
                    <a:gd name="T2" fmla="*/ 3 w 302"/>
                    <a:gd name="T3" fmla="*/ 0 h 272"/>
                    <a:gd name="T4" fmla="*/ 3 w 302"/>
                    <a:gd name="T5" fmla="*/ 1 h 272"/>
                    <a:gd name="T6" fmla="*/ 4 w 302"/>
                    <a:gd name="T7" fmla="*/ 1 h 272"/>
                    <a:gd name="T8" fmla="*/ 5 w 302"/>
                    <a:gd name="T9" fmla="*/ 1 h 272"/>
                    <a:gd name="T10" fmla="*/ 6 w 302"/>
                    <a:gd name="T11" fmla="*/ 1 h 272"/>
                    <a:gd name="T12" fmla="*/ 6 w 302"/>
                    <a:gd name="T13" fmla="*/ 3 h 272"/>
                    <a:gd name="T14" fmla="*/ 6 w 302"/>
                    <a:gd name="T15" fmla="*/ 3 h 272"/>
                    <a:gd name="T16" fmla="*/ 7 w 302"/>
                    <a:gd name="T17" fmla="*/ 3 h 272"/>
                    <a:gd name="T18" fmla="*/ 7 w 302"/>
                    <a:gd name="T19" fmla="*/ 3 h 272"/>
                    <a:gd name="T20" fmla="*/ 7 w 302"/>
                    <a:gd name="T21" fmla="*/ 4 h 272"/>
                    <a:gd name="T22" fmla="*/ 7 w 302"/>
                    <a:gd name="T23" fmla="*/ 4 h 272"/>
                    <a:gd name="T24" fmla="*/ 6 w 302"/>
                    <a:gd name="T25" fmla="*/ 4 h 272"/>
                    <a:gd name="T26" fmla="*/ 6 w 302"/>
                    <a:gd name="T27" fmla="*/ 4 h 272"/>
                    <a:gd name="T28" fmla="*/ 6 w 302"/>
                    <a:gd name="T29" fmla="*/ 5 h 272"/>
                    <a:gd name="T30" fmla="*/ 7 w 302"/>
                    <a:gd name="T31" fmla="*/ 5 h 272"/>
                    <a:gd name="T32" fmla="*/ 6 w 302"/>
                    <a:gd name="T33" fmla="*/ 5 h 272"/>
                    <a:gd name="T34" fmla="*/ 6 w 302"/>
                    <a:gd name="T35" fmla="*/ 5 h 272"/>
                    <a:gd name="T36" fmla="*/ 6 w 302"/>
                    <a:gd name="T37" fmla="*/ 5 h 272"/>
                    <a:gd name="T38" fmla="*/ 5 w 302"/>
                    <a:gd name="T39" fmla="*/ 6 h 272"/>
                    <a:gd name="T40" fmla="*/ 5 w 302"/>
                    <a:gd name="T41" fmla="*/ 6 h 272"/>
                    <a:gd name="T42" fmla="*/ 5 w 302"/>
                    <a:gd name="T43" fmla="*/ 6 h 272"/>
                    <a:gd name="T44" fmla="*/ 5 w 302"/>
                    <a:gd name="T45" fmla="*/ 6 h 272"/>
                    <a:gd name="T46" fmla="*/ 4 w 302"/>
                    <a:gd name="T47" fmla="*/ 6 h 272"/>
                    <a:gd name="T48" fmla="*/ 4 w 302"/>
                    <a:gd name="T49" fmla="*/ 6 h 272"/>
                    <a:gd name="T50" fmla="*/ 3 w 302"/>
                    <a:gd name="T51" fmla="*/ 6 h 272"/>
                    <a:gd name="T52" fmla="*/ 2 w 302"/>
                    <a:gd name="T53" fmla="*/ 5 h 272"/>
                    <a:gd name="T54" fmla="*/ 1 w 302"/>
                    <a:gd name="T55" fmla="*/ 5 h 272"/>
                    <a:gd name="T56" fmla="*/ 1 w 302"/>
                    <a:gd name="T57" fmla="*/ 5 h 272"/>
                    <a:gd name="T58" fmla="*/ 0 w 302"/>
                    <a:gd name="T59" fmla="*/ 6 h 272"/>
                    <a:gd name="T60" fmla="*/ 0 w 302"/>
                    <a:gd name="T61" fmla="*/ 5 h 272"/>
                    <a:gd name="T62" fmla="*/ 1 w 302"/>
                    <a:gd name="T63" fmla="*/ 4 h 272"/>
                    <a:gd name="T64" fmla="*/ 0 w 302"/>
                    <a:gd name="T65" fmla="*/ 3 h 272"/>
                    <a:gd name="T66" fmla="*/ 1 w 302"/>
                    <a:gd name="T67" fmla="*/ 3 h 272"/>
                    <a:gd name="T68" fmla="*/ 1 w 302"/>
                    <a:gd name="T69" fmla="*/ 2 h 272"/>
                    <a:gd name="T70" fmla="*/ 1 w 302"/>
                    <a:gd name="T71" fmla="*/ 2 h 272"/>
                    <a:gd name="T72" fmla="*/ 1 w 302"/>
                    <a:gd name="T73" fmla="*/ 2 h 272"/>
                    <a:gd name="T74" fmla="*/ 1 w 302"/>
                    <a:gd name="T75" fmla="*/ 1 h 272"/>
                    <a:gd name="T76" fmla="*/ 1 w 302"/>
                    <a:gd name="T77" fmla="*/ 1 h 272"/>
                    <a:gd name="T78" fmla="*/ 2 w 302"/>
                    <a:gd name="T79" fmla="*/ 0 h 272"/>
                    <a:gd name="T80" fmla="*/ 2 w 302"/>
                    <a:gd name="T81" fmla="*/ 0 h 272"/>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302"/>
                    <a:gd name="T124" fmla="*/ 0 h 272"/>
                    <a:gd name="T125" fmla="*/ 302 w 302"/>
                    <a:gd name="T126" fmla="*/ 272 h 272"/>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302" h="272">
                      <a:moveTo>
                        <a:pt x="96" y="0"/>
                      </a:moveTo>
                      <a:lnTo>
                        <a:pt x="125" y="5"/>
                      </a:lnTo>
                      <a:lnTo>
                        <a:pt x="147" y="25"/>
                      </a:lnTo>
                      <a:lnTo>
                        <a:pt x="189" y="25"/>
                      </a:lnTo>
                      <a:lnTo>
                        <a:pt x="232" y="31"/>
                      </a:lnTo>
                      <a:lnTo>
                        <a:pt x="254" y="65"/>
                      </a:lnTo>
                      <a:lnTo>
                        <a:pt x="270" y="109"/>
                      </a:lnTo>
                      <a:lnTo>
                        <a:pt x="274" y="127"/>
                      </a:lnTo>
                      <a:lnTo>
                        <a:pt x="293" y="142"/>
                      </a:lnTo>
                      <a:lnTo>
                        <a:pt x="302" y="154"/>
                      </a:lnTo>
                      <a:lnTo>
                        <a:pt x="302" y="172"/>
                      </a:lnTo>
                      <a:lnTo>
                        <a:pt x="284" y="172"/>
                      </a:lnTo>
                      <a:lnTo>
                        <a:pt x="260" y="172"/>
                      </a:lnTo>
                      <a:lnTo>
                        <a:pt x="270" y="189"/>
                      </a:lnTo>
                      <a:lnTo>
                        <a:pt x="278" y="200"/>
                      </a:lnTo>
                      <a:lnTo>
                        <a:pt x="284" y="223"/>
                      </a:lnTo>
                      <a:lnTo>
                        <a:pt x="270" y="234"/>
                      </a:lnTo>
                      <a:lnTo>
                        <a:pt x="248" y="234"/>
                      </a:lnTo>
                      <a:lnTo>
                        <a:pt x="246" y="234"/>
                      </a:lnTo>
                      <a:lnTo>
                        <a:pt x="232" y="245"/>
                      </a:lnTo>
                      <a:lnTo>
                        <a:pt x="232" y="268"/>
                      </a:lnTo>
                      <a:lnTo>
                        <a:pt x="215" y="272"/>
                      </a:lnTo>
                      <a:lnTo>
                        <a:pt x="200" y="261"/>
                      </a:lnTo>
                      <a:lnTo>
                        <a:pt x="176" y="255"/>
                      </a:lnTo>
                      <a:lnTo>
                        <a:pt x="155" y="245"/>
                      </a:lnTo>
                      <a:lnTo>
                        <a:pt x="135" y="250"/>
                      </a:lnTo>
                      <a:lnTo>
                        <a:pt x="73" y="223"/>
                      </a:lnTo>
                      <a:lnTo>
                        <a:pt x="47" y="227"/>
                      </a:lnTo>
                      <a:lnTo>
                        <a:pt x="26" y="223"/>
                      </a:lnTo>
                      <a:lnTo>
                        <a:pt x="12" y="245"/>
                      </a:lnTo>
                      <a:lnTo>
                        <a:pt x="0" y="199"/>
                      </a:lnTo>
                      <a:lnTo>
                        <a:pt x="28" y="169"/>
                      </a:lnTo>
                      <a:lnTo>
                        <a:pt x="8" y="109"/>
                      </a:lnTo>
                      <a:lnTo>
                        <a:pt x="26" y="117"/>
                      </a:lnTo>
                      <a:lnTo>
                        <a:pt x="29" y="104"/>
                      </a:lnTo>
                      <a:lnTo>
                        <a:pt x="34" y="82"/>
                      </a:lnTo>
                      <a:lnTo>
                        <a:pt x="42" y="71"/>
                      </a:lnTo>
                      <a:lnTo>
                        <a:pt x="47" y="46"/>
                      </a:lnTo>
                      <a:lnTo>
                        <a:pt x="68" y="21"/>
                      </a:lnTo>
                      <a:lnTo>
                        <a:pt x="82" y="0"/>
                      </a:lnTo>
                      <a:lnTo>
                        <a:pt x="96" y="0"/>
                      </a:lnTo>
                      <a:close/>
                    </a:path>
                  </a:pathLst>
                </a:custGeom>
                <a:grpFill/>
                <a:ln w="6350">
                  <a:solidFill>
                    <a:schemeClr val="tx1">
                      <a:lumMod val="50000"/>
                      <a:lumOff val="50000"/>
                    </a:schemeClr>
                  </a:solidFill>
                  <a:round/>
                  <a:headEnd/>
                  <a:tailEnd/>
                </a:ln>
              </p:spPr>
              <p:txBody>
                <a:bodyPr/>
                <a:lstStyle/>
                <a:p>
                  <a:pPr defTabSz="914087">
                    <a:defRPr/>
                  </a:pPr>
                  <a:endParaRPr lang="en-US" sz="1200" kern="0">
                    <a:latin typeface="Arial" pitchFamily="34" charset="0"/>
                    <a:ea typeface="微软雅黑" pitchFamily="34" charset="-122"/>
                    <a:cs typeface="Arial" pitchFamily="34" charset="0"/>
                  </a:endParaRPr>
                </a:p>
              </p:txBody>
            </p:sp>
            <p:sp>
              <p:nvSpPr>
                <p:cNvPr id="282" name="Freeform 486">
                  <a:extLst>
                    <a:ext uri="{FF2B5EF4-FFF2-40B4-BE49-F238E27FC236}">
                      <a16:creationId xmlns:a16="http://schemas.microsoft.com/office/drawing/2014/main" id="{74A20E6C-468E-1B4A-AA66-69008C710C6A}"/>
                    </a:ext>
                  </a:extLst>
                </p:cNvPr>
                <p:cNvSpPr>
                  <a:spLocks/>
                </p:cNvSpPr>
                <p:nvPr/>
              </p:nvSpPr>
              <p:spPr bwMode="auto">
                <a:xfrm>
                  <a:off x="1987" y="2359"/>
                  <a:ext cx="192" cy="128"/>
                </a:xfrm>
                <a:custGeom>
                  <a:avLst/>
                  <a:gdLst>
                    <a:gd name="T0" fmla="*/ 8 w 671"/>
                    <a:gd name="T1" fmla="*/ 0 h 446"/>
                    <a:gd name="T2" fmla="*/ 9 w 671"/>
                    <a:gd name="T3" fmla="*/ 0 h 446"/>
                    <a:gd name="T4" fmla="*/ 10 w 671"/>
                    <a:gd name="T5" fmla="*/ 1 h 446"/>
                    <a:gd name="T6" fmla="*/ 10 w 671"/>
                    <a:gd name="T7" fmla="*/ 1 h 446"/>
                    <a:gd name="T8" fmla="*/ 11 w 671"/>
                    <a:gd name="T9" fmla="*/ 2 h 446"/>
                    <a:gd name="T10" fmla="*/ 13 w 671"/>
                    <a:gd name="T11" fmla="*/ 3 h 446"/>
                    <a:gd name="T12" fmla="*/ 14 w 671"/>
                    <a:gd name="T13" fmla="*/ 3 h 446"/>
                    <a:gd name="T14" fmla="*/ 15 w 671"/>
                    <a:gd name="T15" fmla="*/ 4 h 446"/>
                    <a:gd name="T16" fmla="*/ 15 w 671"/>
                    <a:gd name="T17" fmla="*/ 6 h 446"/>
                    <a:gd name="T18" fmla="*/ 13 w 671"/>
                    <a:gd name="T19" fmla="*/ 7 h 446"/>
                    <a:gd name="T20" fmla="*/ 11 w 671"/>
                    <a:gd name="T21" fmla="*/ 9 h 446"/>
                    <a:gd name="T22" fmla="*/ 11 w 671"/>
                    <a:gd name="T23" fmla="*/ 9 h 446"/>
                    <a:gd name="T24" fmla="*/ 11 w 671"/>
                    <a:gd name="T25" fmla="*/ 11 h 446"/>
                    <a:gd name="T26" fmla="*/ 10 w 671"/>
                    <a:gd name="T27" fmla="*/ 9 h 446"/>
                    <a:gd name="T28" fmla="*/ 9 w 671"/>
                    <a:gd name="T29" fmla="*/ 8 h 446"/>
                    <a:gd name="T30" fmla="*/ 9 w 671"/>
                    <a:gd name="T31" fmla="*/ 7 h 446"/>
                    <a:gd name="T32" fmla="*/ 7 w 671"/>
                    <a:gd name="T33" fmla="*/ 9 h 446"/>
                    <a:gd name="T34" fmla="*/ 6 w 671"/>
                    <a:gd name="T35" fmla="*/ 8 h 446"/>
                    <a:gd name="T36" fmla="*/ 7 w 671"/>
                    <a:gd name="T37" fmla="*/ 8 h 446"/>
                    <a:gd name="T38" fmla="*/ 7 w 671"/>
                    <a:gd name="T39" fmla="*/ 7 h 446"/>
                    <a:gd name="T40" fmla="*/ 6 w 671"/>
                    <a:gd name="T41" fmla="*/ 6 h 446"/>
                    <a:gd name="T42" fmla="*/ 5 w 671"/>
                    <a:gd name="T43" fmla="*/ 5 h 446"/>
                    <a:gd name="T44" fmla="*/ 2 w 671"/>
                    <a:gd name="T45" fmla="*/ 6 h 446"/>
                    <a:gd name="T46" fmla="*/ 1 w 671"/>
                    <a:gd name="T47" fmla="*/ 6 h 446"/>
                    <a:gd name="T48" fmla="*/ 0 w 671"/>
                    <a:gd name="T49" fmla="*/ 4 h 446"/>
                    <a:gd name="T50" fmla="*/ 2 w 671"/>
                    <a:gd name="T51" fmla="*/ 2 h 446"/>
                    <a:gd name="T52" fmla="*/ 1 w 671"/>
                    <a:gd name="T53" fmla="*/ 1 h 446"/>
                    <a:gd name="T54" fmla="*/ 2 w 671"/>
                    <a:gd name="T55" fmla="*/ 1 h 446"/>
                    <a:gd name="T56" fmla="*/ 3 w 671"/>
                    <a:gd name="T57" fmla="*/ 1 h 446"/>
                    <a:gd name="T58" fmla="*/ 5 w 671"/>
                    <a:gd name="T59" fmla="*/ 1 h 446"/>
                    <a:gd name="T60" fmla="*/ 6 w 671"/>
                    <a:gd name="T61" fmla="*/ 1 h 446"/>
                    <a:gd name="T62" fmla="*/ 7 w 671"/>
                    <a:gd name="T63" fmla="*/ 2 h 446"/>
                    <a:gd name="T64" fmla="*/ 7 w 671"/>
                    <a:gd name="T65" fmla="*/ 1 h 446"/>
                    <a:gd name="T66" fmla="*/ 7 w 671"/>
                    <a:gd name="T67" fmla="*/ 1 h 44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671"/>
                    <a:gd name="T103" fmla="*/ 0 h 446"/>
                    <a:gd name="T104" fmla="*/ 671 w 671"/>
                    <a:gd name="T105" fmla="*/ 446 h 44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671" h="446">
                      <a:moveTo>
                        <a:pt x="334" y="20"/>
                      </a:moveTo>
                      <a:lnTo>
                        <a:pt x="344" y="17"/>
                      </a:lnTo>
                      <a:lnTo>
                        <a:pt x="362" y="4"/>
                      </a:lnTo>
                      <a:lnTo>
                        <a:pt x="379" y="0"/>
                      </a:lnTo>
                      <a:lnTo>
                        <a:pt x="406" y="4"/>
                      </a:lnTo>
                      <a:lnTo>
                        <a:pt x="418" y="27"/>
                      </a:lnTo>
                      <a:lnTo>
                        <a:pt x="424" y="54"/>
                      </a:lnTo>
                      <a:lnTo>
                        <a:pt x="435" y="63"/>
                      </a:lnTo>
                      <a:lnTo>
                        <a:pt x="448" y="58"/>
                      </a:lnTo>
                      <a:lnTo>
                        <a:pt x="481" y="95"/>
                      </a:lnTo>
                      <a:lnTo>
                        <a:pt x="498" y="124"/>
                      </a:lnTo>
                      <a:lnTo>
                        <a:pt x="542" y="145"/>
                      </a:lnTo>
                      <a:lnTo>
                        <a:pt x="574" y="150"/>
                      </a:lnTo>
                      <a:lnTo>
                        <a:pt x="587" y="145"/>
                      </a:lnTo>
                      <a:lnTo>
                        <a:pt x="617" y="160"/>
                      </a:lnTo>
                      <a:lnTo>
                        <a:pt x="650" y="165"/>
                      </a:lnTo>
                      <a:lnTo>
                        <a:pt x="671" y="233"/>
                      </a:lnTo>
                      <a:lnTo>
                        <a:pt x="638" y="242"/>
                      </a:lnTo>
                      <a:lnTo>
                        <a:pt x="631" y="276"/>
                      </a:lnTo>
                      <a:lnTo>
                        <a:pt x="579" y="311"/>
                      </a:lnTo>
                      <a:lnTo>
                        <a:pt x="500" y="334"/>
                      </a:lnTo>
                      <a:lnTo>
                        <a:pt x="491" y="366"/>
                      </a:lnTo>
                      <a:lnTo>
                        <a:pt x="462" y="352"/>
                      </a:lnTo>
                      <a:lnTo>
                        <a:pt x="493" y="395"/>
                      </a:lnTo>
                      <a:lnTo>
                        <a:pt x="540" y="400"/>
                      </a:lnTo>
                      <a:lnTo>
                        <a:pt x="453" y="446"/>
                      </a:lnTo>
                      <a:lnTo>
                        <a:pt x="400" y="396"/>
                      </a:lnTo>
                      <a:lnTo>
                        <a:pt x="444" y="358"/>
                      </a:lnTo>
                      <a:lnTo>
                        <a:pt x="400" y="349"/>
                      </a:lnTo>
                      <a:lnTo>
                        <a:pt x="376" y="349"/>
                      </a:lnTo>
                      <a:lnTo>
                        <a:pt x="383" y="315"/>
                      </a:lnTo>
                      <a:lnTo>
                        <a:pt x="374" y="320"/>
                      </a:lnTo>
                      <a:lnTo>
                        <a:pt x="310" y="338"/>
                      </a:lnTo>
                      <a:lnTo>
                        <a:pt x="289" y="396"/>
                      </a:lnTo>
                      <a:lnTo>
                        <a:pt x="244" y="394"/>
                      </a:lnTo>
                      <a:lnTo>
                        <a:pt x="254" y="352"/>
                      </a:lnTo>
                      <a:lnTo>
                        <a:pt x="255" y="334"/>
                      </a:lnTo>
                      <a:lnTo>
                        <a:pt x="283" y="325"/>
                      </a:lnTo>
                      <a:lnTo>
                        <a:pt x="295" y="312"/>
                      </a:lnTo>
                      <a:lnTo>
                        <a:pt x="298" y="302"/>
                      </a:lnTo>
                      <a:lnTo>
                        <a:pt x="283" y="296"/>
                      </a:lnTo>
                      <a:lnTo>
                        <a:pt x="262" y="253"/>
                      </a:lnTo>
                      <a:lnTo>
                        <a:pt x="236" y="227"/>
                      </a:lnTo>
                      <a:lnTo>
                        <a:pt x="203" y="227"/>
                      </a:lnTo>
                      <a:lnTo>
                        <a:pt x="162" y="239"/>
                      </a:lnTo>
                      <a:lnTo>
                        <a:pt x="100" y="242"/>
                      </a:lnTo>
                      <a:lnTo>
                        <a:pt x="72" y="250"/>
                      </a:lnTo>
                      <a:lnTo>
                        <a:pt x="24" y="250"/>
                      </a:lnTo>
                      <a:lnTo>
                        <a:pt x="0" y="224"/>
                      </a:lnTo>
                      <a:lnTo>
                        <a:pt x="16" y="185"/>
                      </a:lnTo>
                      <a:lnTo>
                        <a:pt x="41" y="143"/>
                      </a:lnTo>
                      <a:lnTo>
                        <a:pt x="73" y="99"/>
                      </a:lnTo>
                      <a:lnTo>
                        <a:pt x="56" y="47"/>
                      </a:lnTo>
                      <a:lnTo>
                        <a:pt x="57" y="38"/>
                      </a:lnTo>
                      <a:lnTo>
                        <a:pt x="70" y="27"/>
                      </a:lnTo>
                      <a:lnTo>
                        <a:pt x="91" y="31"/>
                      </a:lnTo>
                      <a:lnTo>
                        <a:pt x="117" y="27"/>
                      </a:lnTo>
                      <a:lnTo>
                        <a:pt x="143" y="39"/>
                      </a:lnTo>
                      <a:lnTo>
                        <a:pt x="177" y="54"/>
                      </a:lnTo>
                      <a:lnTo>
                        <a:pt x="199" y="47"/>
                      </a:lnTo>
                      <a:lnTo>
                        <a:pt x="220" y="59"/>
                      </a:lnTo>
                      <a:lnTo>
                        <a:pt x="244" y="65"/>
                      </a:lnTo>
                      <a:lnTo>
                        <a:pt x="259" y="76"/>
                      </a:lnTo>
                      <a:lnTo>
                        <a:pt x="276" y="72"/>
                      </a:lnTo>
                      <a:lnTo>
                        <a:pt x="279" y="49"/>
                      </a:lnTo>
                      <a:lnTo>
                        <a:pt x="290" y="38"/>
                      </a:lnTo>
                      <a:lnTo>
                        <a:pt x="314" y="38"/>
                      </a:lnTo>
                      <a:lnTo>
                        <a:pt x="322" y="31"/>
                      </a:lnTo>
                      <a:lnTo>
                        <a:pt x="334" y="20"/>
                      </a:lnTo>
                      <a:close/>
                    </a:path>
                  </a:pathLst>
                </a:custGeom>
                <a:grpFill/>
                <a:ln w="6350">
                  <a:solidFill>
                    <a:schemeClr val="tx1">
                      <a:lumMod val="50000"/>
                      <a:lumOff val="50000"/>
                    </a:schemeClr>
                  </a:solidFill>
                  <a:round/>
                  <a:headEnd/>
                  <a:tailEnd/>
                </a:ln>
              </p:spPr>
              <p:txBody>
                <a:bodyPr/>
                <a:lstStyle/>
                <a:p>
                  <a:pPr defTabSz="914087">
                    <a:defRPr/>
                  </a:pPr>
                  <a:endParaRPr lang="en-US" sz="1200" kern="0">
                    <a:latin typeface="Arial" pitchFamily="34" charset="0"/>
                    <a:ea typeface="微软雅黑" pitchFamily="34" charset="-122"/>
                    <a:cs typeface="Arial" pitchFamily="34" charset="0"/>
                  </a:endParaRPr>
                </a:p>
              </p:txBody>
            </p:sp>
            <p:sp>
              <p:nvSpPr>
                <p:cNvPr id="283" name="Freeform 487">
                  <a:extLst>
                    <a:ext uri="{FF2B5EF4-FFF2-40B4-BE49-F238E27FC236}">
                      <a16:creationId xmlns:a16="http://schemas.microsoft.com/office/drawing/2014/main" id="{5368C47C-919C-364C-AC22-0786D1C37C79}"/>
                    </a:ext>
                  </a:extLst>
                </p:cNvPr>
                <p:cNvSpPr>
                  <a:spLocks/>
                </p:cNvSpPr>
                <p:nvPr/>
              </p:nvSpPr>
              <p:spPr bwMode="auto">
                <a:xfrm>
                  <a:off x="2036" y="2424"/>
                  <a:ext cx="37" cy="47"/>
                </a:xfrm>
                <a:custGeom>
                  <a:avLst/>
                  <a:gdLst>
                    <a:gd name="T0" fmla="*/ 1 w 129"/>
                    <a:gd name="T1" fmla="*/ 1 h 165"/>
                    <a:gd name="T2" fmla="*/ 1 w 129"/>
                    <a:gd name="T3" fmla="*/ 2 h 165"/>
                    <a:gd name="T4" fmla="*/ 1 w 129"/>
                    <a:gd name="T5" fmla="*/ 2 h 165"/>
                    <a:gd name="T6" fmla="*/ 1 w 129"/>
                    <a:gd name="T7" fmla="*/ 4 h 165"/>
                    <a:gd name="T8" fmla="*/ 2 w 129"/>
                    <a:gd name="T9" fmla="*/ 4 h 165"/>
                    <a:gd name="T10" fmla="*/ 2 w 129"/>
                    <a:gd name="T11" fmla="*/ 3 h 165"/>
                    <a:gd name="T12" fmla="*/ 2 w 129"/>
                    <a:gd name="T13" fmla="*/ 3 h 165"/>
                    <a:gd name="T14" fmla="*/ 3 w 129"/>
                    <a:gd name="T15" fmla="*/ 2 h 165"/>
                    <a:gd name="T16" fmla="*/ 3 w 129"/>
                    <a:gd name="T17" fmla="*/ 2 h 165"/>
                    <a:gd name="T18" fmla="*/ 3 w 129"/>
                    <a:gd name="T19" fmla="*/ 2 h 165"/>
                    <a:gd name="T20" fmla="*/ 2 w 129"/>
                    <a:gd name="T21" fmla="*/ 1 h 165"/>
                    <a:gd name="T22" fmla="*/ 1 w 129"/>
                    <a:gd name="T23" fmla="*/ 0 h 165"/>
                    <a:gd name="T24" fmla="*/ 1 w 129"/>
                    <a:gd name="T25" fmla="*/ 0 h 165"/>
                    <a:gd name="T26" fmla="*/ 0 w 129"/>
                    <a:gd name="T27" fmla="*/ 0 h 165"/>
                    <a:gd name="T28" fmla="*/ 1 w 129"/>
                    <a:gd name="T29" fmla="*/ 1 h 16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29"/>
                    <a:gd name="T46" fmla="*/ 0 h 165"/>
                    <a:gd name="T47" fmla="*/ 129 w 129"/>
                    <a:gd name="T48" fmla="*/ 165 h 16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29" h="165">
                      <a:moveTo>
                        <a:pt x="29" y="45"/>
                      </a:moveTo>
                      <a:lnTo>
                        <a:pt x="46" y="69"/>
                      </a:lnTo>
                      <a:lnTo>
                        <a:pt x="53" y="87"/>
                      </a:lnTo>
                      <a:lnTo>
                        <a:pt x="61" y="164"/>
                      </a:lnTo>
                      <a:lnTo>
                        <a:pt x="73" y="165"/>
                      </a:lnTo>
                      <a:lnTo>
                        <a:pt x="83" y="125"/>
                      </a:lnTo>
                      <a:lnTo>
                        <a:pt x="84" y="106"/>
                      </a:lnTo>
                      <a:lnTo>
                        <a:pt x="121" y="93"/>
                      </a:lnTo>
                      <a:lnTo>
                        <a:pt x="129" y="76"/>
                      </a:lnTo>
                      <a:lnTo>
                        <a:pt x="115" y="71"/>
                      </a:lnTo>
                      <a:lnTo>
                        <a:pt x="93" y="27"/>
                      </a:lnTo>
                      <a:lnTo>
                        <a:pt x="65" y="3"/>
                      </a:lnTo>
                      <a:lnTo>
                        <a:pt x="32" y="0"/>
                      </a:lnTo>
                      <a:lnTo>
                        <a:pt x="0" y="6"/>
                      </a:lnTo>
                      <a:lnTo>
                        <a:pt x="29" y="45"/>
                      </a:lnTo>
                      <a:close/>
                    </a:path>
                  </a:pathLst>
                </a:custGeom>
                <a:grpFill/>
                <a:ln w="6350">
                  <a:solidFill>
                    <a:schemeClr val="tx1">
                      <a:lumMod val="50000"/>
                      <a:lumOff val="50000"/>
                    </a:schemeClr>
                  </a:solidFill>
                  <a:round/>
                  <a:headEnd/>
                  <a:tailEnd/>
                </a:ln>
              </p:spPr>
              <p:txBody>
                <a:bodyPr/>
                <a:lstStyle/>
                <a:p>
                  <a:pPr defTabSz="914087">
                    <a:defRPr/>
                  </a:pPr>
                  <a:endParaRPr lang="en-US" sz="1200" kern="0">
                    <a:latin typeface="Arial" pitchFamily="34" charset="0"/>
                    <a:ea typeface="微软雅黑" pitchFamily="34" charset="-122"/>
                    <a:cs typeface="Arial" pitchFamily="34" charset="0"/>
                  </a:endParaRPr>
                </a:p>
              </p:txBody>
            </p:sp>
            <p:sp>
              <p:nvSpPr>
                <p:cNvPr id="284" name="Freeform 488">
                  <a:extLst>
                    <a:ext uri="{FF2B5EF4-FFF2-40B4-BE49-F238E27FC236}">
                      <a16:creationId xmlns:a16="http://schemas.microsoft.com/office/drawing/2014/main" id="{FCEDB074-B691-C345-9D3C-25075EEC50CA}"/>
                    </a:ext>
                  </a:extLst>
                </p:cNvPr>
                <p:cNvSpPr>
                  <a:spLocks/>
                </p:cNvSpPr>
                <p:nvPr/>
              </p:nvSpPr>
              <p:spPr bwMode="auto">
                <a:xfrm>
                  <a:off x="2167" y="2487"/>
                  <a:ext cx="80" cy="42"/>
                </a:xfrm>
                <a:custGeom>
                  <a:avLst/>
                  <a:gdLst>
                    <a:gd name="T0" fmla="*/ 0 w 282"/>
                    <a:gd name="T1" fmla="*/ 0 h 147"/>
                    <a:gd name="T2" fmla="*/ 1 w 282"/>
                    <a:gd name="T3" fmla="*/ 0 h 147"/>
                    <a:gd name="T4" fmla="*/ 3 w 282"/>
                    <a:gd name="T5" fmla="*/ 1 h 147"/>
                    <a:gd name="T6" fmla="*/ 4 w 282"/>
                    <a:gd name="T7" fmla="*/ 1 h 147"/>
                    <a:gd name="T8" fmla="*/ 4 w 282"/>
                    <a:gd name="T9" fmla="*/ 1 h 147"/>
                    <a:gd name="T10" fmla="*/ 5 w 282"/>
                    <a:gd name="T11" fmla="*/ 1 h 147"/>
                    <a:gd name="T12" fmla="*/ 5 w 282"/>
                    <a:gd name="T13" fmla="*/ 1 h 147"/>
                    <a:gd name="T14" fmla="*/ 6 w 282"/>
                    <a:gd name="T15" fmla="*/ 2 h 147"/>
                    <a:gd name="T16" fmla="*/ 6 w 282"/>
                    <a:gd name="T17" fmla="*/ 2 h 147"/>
                    <a:gd name="T18" fmla="*/ 6 w 282"/>
                    <a:gd name="T19" fmla="*/ 2 h 147"/>
                    <a:gd name="T20" fmla="*/ 7 w 282"/>
                    <a:gd name="T21" fmla="*/ 3 h 147"/>
                    <a:gd name="T22" fmla="*/ 6 w 282"/>
                    <a:gd name="T23" fmla="*/ 3 h 147"/>
                    <a:gd name="T24" fmla="*/ 6 w 282"/>
                    <a:gd name="T25" fmla="*/ 3 h 147"/>
                    <a:gd name="T26" fmla="*/ 5 w 282"/>
                    <a:gd name="T27" fmla="*/ 3 h 147"/>
                    <a:gd name="T28" fmla="*/ 5 w 282"/>
                    <a:gd name="T29" fmla="*/ 3 h 147"/>
                    <a:gd name="T30" fmla="*/ 5 w 282"/>
                    <a:gd name="T31" fmla="*/ 3 h 147"/>
                    <a:gd name="T32" fmla="*/ 4 w 282"/>
                    <a:gd name="T33" fmla="*/ 3 h 147"/>
                    <a:gd name="T34" fmla="*/ 3 w 282"/>
                    <a:gd name="T35" fmla="*/ 3 h 147"/>
                    <a:gd name="T36" fmla="*/ 3 w 282"/>
                    <a:gd name="T37" fmla="*/ 3 h 147"/>
                    <a:gd name="T38" fmla="*/ 3 w 282"/>
                    <a:gd name="T39" fmla="*/ 2 h 147"/>
                    <a:gd name="T40" fmla="*/ 1 w 282"/>
                    <a:gd name="T41" fmla="*/ 1 h 147"/>
                    <a:gd name="T42" fmla="*/ 0 w 282"/>
                    <a:gd name="T43" fmla="*/ 0 h 147"/>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282"/>
                    <a:gd name="T67" fmla="*/ 0 h 147"/>
                    <a:gd name="T68" fmla="*/ 282 w 282"/>
                    <a:gd name="T69" fmla="*/ 147 h 147"/>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282" h="147">
                      <a:moveTo>
                        <a:pt x="0" y="8"/>
                      </a:moveTo>
                      <a:lnTo>
                        <a:pt x="68" y="0"/>
                      </a:lnTo>
                      <a:lnTo>
                        <a:pt x="130" y="31"/>
                      </a:lnTo>
                      <a:lnTo>
                        <a:pt x="160" y="63"/>
                      </a:lnTo>
                      <a:lnTo>
                        <a:pt x="192" y="63"/>
                      </a:lnTo>
                      <a:lnTo>
                        <a:pt x="214" y="50"/>
                      </a:lnTo>
                      <a:lnTo>
                        <a:pt x="235" y="43"/>
                      </a:lnTo>
                      <a:lnTo>
                        <a:pt x="249" y="78"/>
                      </a:lnTo>
                      <a:lnTo>
                        <a:pt x="278" y="86"/>
                      </a:lnTo>
                      <a:lnTo>
                        <a:pt x="275" y="100"/>
                      </a:lnTo>
                      <a:lnTo>
                        <a:pt x="282" y="125"/>
                      </a:lnTo>
                      <a:lnTo>
                        <a:pt x="278" y="144"/>
                      </a:lnTo>
                      <a:lnTo>
                        <a:pt x="249" y="115"/>
                      </a:lnTo>
                      <a:lnTo>
                        <a:pt x="235" y="105"/>
                      </a:lnTo>
                      <a:lnTo>
                        <a:pt x="215" y="105"/>
                      </a:lnTo>
                      <a:lnTo>
                        <a:pt x="208" y="139"/>
                      </a:lnTo>
                      <a:lnTo>
                        <a:pt x="187" y="130"/>
                      </a:lnTo>
                      <a:lnTo>
                        <a:pt x="152" y="147"/>
                      </a:lnTo>
                      <a:lnTo>
                        <a:pt x="110" y="142"/>
                      </a:lnTo>
                      <a:lnTo>
                        <a:pt x="109" y="86"/>
                      </a:lnTo>
                      <a:lnTo>
                        <a:pt x="39" y="35"/>
                      </a:lnTo>
                      <a:lnTo>
                        <a:pt x="0" y="8"/>
                      </a:lnTo>
                      <a:close/>
                    </a:path>
                  </a:pathLst>
                </a:custGeom>
                <a:grpFill/>
                <a:ln w="6350">
                  <a:solidFill>
                    <a:schemeClr val="tx1">
                      <a:lumMod val="50000"/>
                      <a:lumOff val="50000"/>
                    </a:schemeClr>
                  </a:solidFill>
                  <a:round/>
                  <a:headEnd/>
                  <a:tailEnd/>
                </a:ln>
              </p:spPr>
              <p:txBody>
                <a:bodyPr/>
                <a:lstStyle/>
                <a:p>
                  <a:pPr defTabSz="914087">
                    <a:defRPr/>
                  </a:pPr>
                  <a:endParaRPr lang="en-US" sz="1200" kern="0">
                    <a:latin typeface="Arial" pitchFamily="34" charset="0"/>
                    <a:ea typeface="微软雅黑" pitchFamily="34" charset="-122"/>
                    <a:cs typeface="Arial" pitchFamily="34" charset="0"/>
                  </a:endParaRPr>
                </a:p>
              </p:txBody>
            </p:sp>
            <p:sp>
              <p:nvSpPr>
                <p:cNvPr id="285" name="Freeform 489">
                  <a:extLst>
                    <a:ext uri="{FF2B5EF4-FFF2-40B4-BE49-F238E27FC236}">
                      <a16:creationId xmlns:a16="http://schemas.microsoft.com/office/drawing/2014/main" id="{E094E344-BDC0-6741-8DB5-B1403E2C9CAD}"/>
                    </a:ext>
                  </a:extLst>
                </p:cNvPr>
                <p:cNvSpPr>
                  <a:spLocks/>
                </p:cNvSpPr>
                <p:nvPr/>
              </p:nvSpPr>
              <p:spPr bwMode="auto">
                <a:xfrm>
                  <a:off x="2227" y="2512"/>
                  <a:ext cx="67" cy="63"/>
                </a:xfrm>
                <a:custGeom>
                  <a:avLst/>
                  <a:gdLst>
                    <a:gd name="T0" fmla="*/ 2 w 234"/>
                    <a:gd name="T1" fmla="*/ 0 h 221"/>
                    <a:gd name="T2" fmla="*/ 2 w 234"/>
                    <a:gd name="T3" fmla="*/ 0 h 221"/>
                    <a:gd name="T4" fmla="*/ 3 w 234"/>
                    <a:gd name="T5" fmla="*/ 0 h 221"/>
                    <a:gd name="T6" fmla="*/ 4 w 234"/>
                    <a:gd name="T7" fmla="*/ 1 h 221"/>
                    <a:gd name="T8" fmla="*/ 5 w 234"/>
                    <a:gd name="T9" fmla="*/ 2 h 221"/>
                    <a:gd name="T10" fmla="*/ 5 w 234"/>
                    <a:gd name="T11" fmla="*/ 3 h 221"/>
                    <a:gd name="T12" fmla="*/ 5 w 234"/>
                    <a:gd name="T13" fmla="*/ 3 h 221"/>
                    <a:gd name="T14" fmla="*/ 5 w 234"/>
                    <a:gd name="T15" fmla="*/ 4 h 221"/>
                    <a:gd name="T16" fmla="*/ 5 w 234"/>
                    <a:gd name="T17" fmla="*/ 4 h 221"/>
                    <a:gd name="T18" fmla="*/ 4 w 234"/>
                    <a:gd name="T19" fmla="*/ 5 h 221"/>
                    <a:gd name="T20" fmla="*/ 4 w 234"/>
                    <a:gd name="T21" fmla="*/ 5 h 221"/>
                    <a:gd name="T22" fmla="*/ 3 w 234"/>
                    <a:gd name="T23" fmla="*/ 4 h 221"/>
                    <a:gd name="T24" fmla="*/ 3 w 234"/>
                    <a:gd name="T25" fmla="*/ 4 h 221"/>
                    <a:gd name="T26" fmla="*/ 2 w 234"/>
                    <a:gd name="T27" fmla="*/ 5 h 221"/>
                    <a:gd name="T28" fmla="*/ 1 w 234"/>
                    <a:gd name="T29" fmla="*/ 5 h 221"/>
                    <a:gd name="T30" fmla="*/ 1 w 234"/>
                    <a:gd name="T31" fmla="*/ 4 h 221"/>
                    <a:gd name="T32" fmla="*/ 1 w 234"/>
                    <a:gd name="T33" fmla="*/ 4 h 221"/>
                    <a:gd name="T34" fmla="*/ 1 w 234"/>
                    <a:gd name="T35" fmla="*/ 3 h 221"/>
                    <a:gd name="T36" fmla="*/ 1 w 234"/>
                    <a:gd name="T37" fmla="*/ 4 h 221"/>
                    <a:gd name="T38" fmla="*/ 2 w 234"/>
                    <a:gd name="T39" fmla="*/ 4 h 221"/>
                    <a:gd name="T40" fmla="*/ 3 w 234"/>
                    <a:gd name="T41" fmla="*/ 4 h 221"/>
                    <a:gd name="T42" fmla="*/ 1 w 234"/>
                    <a:gd name="T43" fmla="*/ 3 h 221"/>
                    <a:gd name="T44" fmla="*/ 1 w 234"/>
                    <a:gd name="T45" fmla="*/ 2 h 221"/>
                    <a:gd name="T46" fmla="*/ 1 w 234"/>
                    <a:gd name="T47" fmla="*/ 2 h 221"/>
                    <a:gd name="T48" fmla="*/ 1 w 234"/>
                    <a:gd name="T49" fmla="*/ 1 h 221"/>
                    <a:gd name="T50" fmla="*/ 1 w 234"/>
                    <a:gd name="T51" fmla="*/ 1 h 221"/>
                    <a:gd name="T52" fmla="*/ 0 w 234"/>
                    <a:gd name="T53" fmla="*/ 1 h 221"/>
                    <a:gd name="T54" fmla="*/ 0 w 234"/>
                    <a:gd name="T55" fmla="*/ 1 h 221"/>
                    <a:gd name="T56" fmla="*/ 0 w 234"/>
                    <a:gd name="T57" fmla="*/ 0 h 221"/>
                    <a:gd name="T58" fmla="*/ 1 w 234"/>
                    <a:gd name="T59" fmla="*/ 0 h 221"/>
                    <a:gd name="T60" fmla="*/ 1 w 234"/>
                    <a:gd name="T61" fmla="*/ 1 h 221"/>
                    <a:gd name="T62" fmla="*/ 2 w 234"/>
                    <a:gd name="T63" fmla="*/ 1 h 221"/>
                    <a:gd name="T64" fmla="*/ 2 w 234"/>
                    <a:gd name="T65" fmla="*/ 1 h 221"/>
                    <a:gd name="T66" fmla="*/ 1 w 234"/>
                    <a:gd name="T67" fmla="*/ 0 h 221"/>
                    <a:gd name="T68" fmla="*/ 2 w 234"/>
                    <a:gd name="T69" fmla="*/ 0 h 221"/>
                    <a:gd name="T70" fmla="*/ 2 w 234"/>
                    <a:gd name="T71" fmla="*/ 0 h 22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34"/>
                    <a:gd name="T109" fmla="*/ 0 h 221"/>
                    <a:gd name="T110" fmla="*/ 234 w 234"/>
                    <a:gd name="T111" fmla="*/ 221 h 221"/>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34" h="221">
                      <a:moveTo>
                        <a:pt x="89" y="8"/>
                      </a:moveTo>
                      <a:lnTo>
                        <a:pt x="103" y="8"/>
                      </a:lnTo>
                      <a:lnTo>
                        <a:pt x="137" y="19"/>
                      </a:lnTo>
                      <a:lnTo>
                        <a:pt x="171" y="49"/>
                      </a:lnTo>
                      <a:lnTo>
                        <a:pt x="193" y="83"/>
                      </a:lnTo>
                      <a:lnTo>
                        <a:pt x="234" y="125"/>
                      </a:lnTo>
                      <a:lnTo>
                        <a:pt x="211" y="134"/>
                      </a:lnTo>
                      <a:lnTo>
                        <a:pt x="199" y="160"/>
                      </a:lnTo>
                      <a:lnTo>
                        <a:pt x="196" y="172"/>
                      </a:lnTo>
                      <a:lnTo>
                        <a:pt x="185" y="221"/>
                      </a:lnTo>
                      <a:lnTo>
                        <a:pt x="153" y="207"/>
                      </a:lnTo>
                      <a:lnTo>
                        <a:pt x="143" y="165"/>
                      </a:lnTo>
                      <a:lnTo>
                        <a:pt x="114" y="181"/>
                      </a:lnTo>
                      <a:lnTo>
                        <a:pt x="79" y="206"/>
                      </a:lnTo>
                      <a:lnTo>
                        <a:pt x="59" y="200"/>
                      </a:lnTo>
                      <a:lnTo>
                        <a:pt x="42" y="180"/>
                      </a:lnTo>
                      <a:lnTo>
                        <a:pt x="34" y="160"/>
                      </a:lnTo>
                      <a:lnTo>
                        <a:pt x="46" y="141"/>
                      </a:lnTo>
                      <a:lnTo>
                        <a:pt x="56" y="156"/>
                      </a:lnTo>
                      <a:lnTo>
                        <a:pt x="98" y="179"/>
                      </a:lnTo>
                      <a:lnTo>
                        <a:pt x="108" y="158"/>
                      </a:lnTo>
                      <a:lnTo>
                        <a:pt x="68" y="123"/>
                      </a:lnTo>
                      <a:lnTo>
                        <a:pt x="53" y="94"/>
                      </a:lnTo>
                      <a:lnTo>
                        <a:pt x="41" y="83"/>
                      </a:lnTo>
                      <a:lnTo>
                        <a:pt x="41" y="65"/>
                      </a:lnTo>
                      <a:lnTo>
                        <a:pt x="27" y="58"/>
                      </a:lnTo>
                      <a:lnTo>
                        <a:pt x="0" y="54"/>
                      </a:lnTo>
                      <a:lnTo>
                        <a:pt x="6" y="33"/>
                      </a:lnTo>
                      <a:lnTo>
                        <a:pt x="8" y="19"/>
                      </a:lnTo>
                      <a:lnTo>
                        <a:pt x="30" y="19"/>
                      </a:lnTo>
                      <a:lnTo>
                        <a:pt x="41" y="29"/>
                      </a:lnTo>
                      <a:lnTo>
                        <a:pt x="70" y="58"/>
                      </a:lnTo>
                      <a:lnTo>
                        <a:pt x="74" y="39"/>
                      </a:lnTo>
                      <a:lnTo>
                        <a:pt x="67" y="16"/>
                      </a:lnTo>
                      <a:lnTo>
                        <a:pt x="70" y="0"/>
                      </a:lnTo>
                      <a:lnTo>
                        <a:pt x="89" y="8"/>
                      </a:lnTo>
                      <a:close/>
                    </a:path>
                  </a:pathLst>
                </a:custGeom>
                <a:grpFill/>
                <a:ln w="6350">
                  <a:solidFill>
                    <a:schemeClr val="tx1">
                      <a:lumMod val="50000"/>
                      <a:lumOff val="50000"/>
                    </a:schemeClr>
                  </a:solidFill>
                  <a:round/>
                  <a:headEnd/>
                  <a:tailEnd/>
                </a:ln>
              </p:spPr>
              <p:txBody>
                <a:bodyPr/>
                <a:lstStyle/>
                <a:p>
                  <a:pPr defTabSz="914087">
                    <a:defRPr/>
                  </a:pPr>
                  <a:endParaRPr lang="en-US" sz="1200" kern="0">
                    <a:latin typeface="Arial" pitchFamily="34" charset="0"/>
                    <a:ea typeface="微软雅黑" pitchFamily="34" charset="-122"/>
                    <a:cs typeface="Arial" pitchFamily="34" charset="0"/>
                  </a:endParaRPr>
                </a:p>
              </p:txBody>
            </p:sp>
            <p:sp>
              <p:nvSpPr>
                <p:cNvPr id="286" name="Freeform 490">
                  <a:extLst>
                    <a:ext uri="{FF2B5EF4-FFF2-40B4-BE49-F238E27FC236}">
                      <a16:creationId xmlns:a16="http://schemas.microsoft.com/office/drawing/2014/main" id="{5EC08808-F8C6-BA48-8C0A-760052D1089C}"/>
                    </a:ext>
                  </a:extLst>
                </p:cNvPr>
                <p:cNvSpPr>
                  <a:spLocks/>
                </p:cNvSpPr>
                <p:nvPr/>
              </p:nvSpPr>
              <p:spPr bwMode="auto">
                <a:xfrm>
                  <a:off x="2213" y="2524"/>
                  <a:ext cx="45" cy="39"/>
                </a:xfrm>
                <a:custGeom>
                  <a:avLst/>
                  <a:gdLst>
                    <a:gd name="T0" fmla="*/ 0 w 156"/>
                    <a:gd name="T1" fmla="*/ 0 h 135"/>
                    <a:gd name="T2" fmla="*/ 0 w 156"/>
                    <a:gd name="T3" fmla="*/ 1 h 135"/>
                    <a:gd name="T4" fmla="*/ 1 w 156"/>
                    <a:gd name="T5" fmla="*/ 2 h 135"/>
                    <a:gd name="T6" fmla="*/ 2 w 156"/>
                    <a:gd name="T7" fmla="*/ 3 h 135"/>
                    <a:gd name="T8" fmla="*/ 2 w 156"/>
                    <a:gd name="T9" fmla="*/ 2 h 135"/>
                    <a:gd name="T10" fmla="*/ 2 w 156"/>
                    <a:gd name="T11" fmla="*/ 3 h 135"/>
                    <a:gd name="T12" fmla="*/ 3 w 156"/>
                    <a:gd name="T13" fmla="*/ 3 h 135"/>
                    <a:gd name="T14" fmla="*/ 3 w 156"/>
                    <a:gd name="T15" fmla="*/ 3 h 135"/>
                    <a:gd name="T16" fmla="*/ 4 w 156"/>
                    <a:gd name="T17" fmla="*/ 3 h 135"/>
                    <a:gd name="T18" fmla="*/ 3 w 156"/>
                    <a:gd name="T19" fmla="*/ 2 h 135"/>
                    <a:gd name="T20" fmla="*/ 3 w 156"/>
                    <a:gd name="T21" fmla="*/ 1 h 135"/>
                    <a:gd name="T22" fmla="*/ 2 w 156"/>
                    <a:gd name="T23" fmla="*/ 1 h 135"/>
                    <a:gd name="T24" fmla="*/ 2 w 156"/>
                    <a:gd name="T25" fmla="*/ 1 h 135"/>
                    <a:gd name="T26" fmla="*/ 2 w 156"/>
                    <a:gd name="T27" fmla="*/ 0 h 135"/>
                    <a:gd name="T28" fmla="*/ 1 w 156"/>
                    <a:gd name="T29" fmla="*/ 0 h 135"/>
                    <a:gd name="T30" fmla="*/ 1 w 156"/>
                    <a:gd name="T31" fmla="*/ 0 h 135"/>
                    <a:gd name="T32" fmla="*/ 0 w 156"/>
                    <a:gd name="T33" fmla="*/ 0 h 135"/>
                    <a:gd name="T34" fmla="*/ 0 w 156"/>
                    <a:gd name="T35" fmla="*/ 0 h 13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56"/>
                    <a:gd name="T55" fmla="*/ 0 h 135"/>
                    <a:gd name="T56" fmla="*/ 156 w 156"/>
                    <a:gd name="T57" fmla="*/ 135 h 13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56" h="135">
                      <a:moveTo>
                        <a:pt x="0" y="18"/>
                      </a:moveTo>
                      <a:lnTo>
                        <a:pt x="16" y="40"/>
                      </a:lnTo>
                      <a:lnTo>
                        <a:pt x="40" y="74"/>
                      </a:lnTo>
                      <a:lnTo>
                        <a:pt x="77" y="117"/>
                      </a:lnTo>
                      <a:lnTo>
                        <a:pt x="99" y="91"/>
                      </a:lnTo>
                      <a:lnTo>
                        <a:pt x="100" y="114"/>
                      </a:lnTo>
                      <a:lnTo>
                        <a:pt x="117" y="117"/>
                      </a:lnTo>
                      <a:lnTo>
                        <a:pt x="145" y="135"/>
                      </a:lnTo>
                      <a:lnTo>
                        <a:pt x="156" y="114"/>
                      </a:lnTo>
                      <a:lnTo>
                        <a:pt x="116" y="79"/>
                      </a:lnTo>
                      <a:lnTo>
                        <a:pt x="104" y="52"/>
                      </a:lnTo>
                      <a:lnTo>
                        <a:pt x="89" y="39"/>
                      </a:lnTo>
                      <a:lnTo>
                        <a:pt x="89" y="21"/>
                      </a:lnTo>
                      <a:lnTo>
                        <a:pt x="75" y="14"/>
                      </a:lnTo>
                      <a:lnTo>
                        <a:pt x="47" y="9"/>
                      </a:lnTo>
                      <a:lnTo>
                        <a:pt x="26" y="0"/>
                      </a:lnTo>
                      <a:lnTo>
                        <a:pt x="5" y="4"/>
                      </a:lnTo>
                      <a:lnTo>
                        <a:pt x="0" y="18"/>
                      </a:lnTo>
                      <a:close/>
                    </a:path>
                  </a:pathLst>
                </a:custGeom>
                <a:grpFill/>
                <a:ln w="6350">
                  <a:solidFill>
                    <a:schemeClr val="tx1">
                      <a:lumMod val="50000"/>
                      <a:lumOff val="50000"/>
                    </a:schemeClr>
                  </a:solidFill>
                  <a:round/>
                  <a:headEnd/>
                  <a:tailEnd/>
                </a:ln>
              </p:spPr>
              <p:txBody>
                <a:bodyPr/>
                <a:lstStyle/>
                <a:p>
                  <a:pPr defTabSz="914087">
                    <a:defRPr/>
                  </a:pPr>
                  <a:endParaRPr lang="en-US" sz="1200" kern="0">
                    <a:latin typeface="Arial" pitchFamily="34" charset="0"/>
                    <a:ea typeface="微软雅黑" pitchFamily="34" charset="-122"/>
                    <a:cs typeface="Arial" pitchFamily="34" charset="0"/>
                  </a:endParaRPr>
                </a:p>
              </p:txBody>
            </p:sp>
            <p:sp>
              <p:nvSpPr>
                <p:cNvPr id="287" name="Freeform 491">
                  <a:extLst>
                    <a:ext uri="{FF2B5EF4-FFF2-40B4-BE49-F238E27FC236}">
                      <a16:creationId xmlns:a16="http://schemas.microsoft.com/office/drawing/2014/main" id="{60BBE2A5-E1B1-4441-8C5F-3D3AADC15EDA}"/>
                    </a:ext>
                  </a:extLst>
                </p:cNvPr>
                <p:cNvSpPr>
                  <a:spLocks/>
                </p:cNvSpPr>
                <p:nvPr/>
              </p:nvSpPr>
              <p:spPr bwMode="auto">
                <a:xfrm>
                  <a:off x="2238" y="2308"/>
                  <a:ext cx="455" cy="227"/>
                </a:xfrm>
                <a:custGeom>
                  <a:avLst/>
                  <a:gdLst>
                    <a:gd name="T0" fmla="*/ 35 w 1596"/>
                    <a:gd name="T1" fmla="*/ 8 h 795"/>
                    <a:gd name="T2" fmla="*/ 31 w 1596"/>
                    <a:gd name="T3" fmla="*/ 7 h 795"/>
                    <a:gd name="T4" fmla="*/ 30 w 1596"/>
                    <a:gd name="T5" fmla="*/ 6 h 795"/>
                    <a:gd name="T6" fmla="*/ 29 w 1596"/>
                    <a:gd name="T7" fmla="*/ 6 h 795"/>
                    <a:gd name="T8" fmla="*/ 27 w 1596"/>
                    <a:gd name="T9" fmla="*/ 5 h 795"/>
                    <a:gd name="T10" fmla="*/ 24 w 1596"/>
                    <a:gd name="T11" fmla="*/ 3 h 795"/>
                    <a:gd name="T12" fmla="*/ 20 w 1596"/>
                    <a:gd name="T13" fmla="*/ 2 h 795"/>
                    <a:gd name="T14" fmla="*/ 17 w 1596"/>
                    <a:gd name="T15" fmla="*/ 1 h 795"/>
                    <a:gd name="T16" fmla="*/ 15 w 1596"/>
                    <a:gd name="T17" fmla="*/ 1 h 795"/>
                    <a:gd name="T18" fmla="*/ 12 w 1596"/>
                    <a:gd name="T19" fmla="*/ 1 h 795"/>
                    <a:gd name="T20" fmla="*/ 9 w 1596"/>
                    <a:gd name="T21" fmla="*/ 1 h 795"/>
                    <a:gd name="T22" fmla="*/ 9 w 1596"/>
                    <a:gd name="T23" fmla="*/ 4 h 795"/>
                    <a:gd name="T24" fmla="*/ 10 w 1596"/>
                    <a:gd name="T25" fmla="*/ 5 h 795"/>
                    <a:gd name="T26" fmla="*/ 10 w 1596"/>
                    <a:gd name="T27" fmla="*/ 6 h 795"/>
                    <a:gd name="T28" fmla="*/ 9 w 1596"/>
                    <a:gd name="T29" fmla="*/ 6 h 795"/>
                    <a:gd name="T30" fmla="*/ 7 w 1596"/>
                    <a:gd name="T31" fmla="*/ 5 h 795"/>
                    <a:gd name="T32" fmla="*/ 6 w 1596"/>
                    <a:gd name="T33" fmla="*/ 6 h 795"/>
                    <a:gd name="T34" fmla="*/ 5 w 1596"/>
                    <a:gd name="T35" fmla="*/ 5 h 795"/>
                    <a:gd name="T36" fmla="*/ 2 w 1596"/>
                    <a:gd name="T37" fmla="*/ 5 h 795"/>
                    <a:gd name="T38" fmla="*/ 1 w 1596"/>
                    <a:gd name="T39" fmla="*/ 6 h 795"/>
                    <a:gd name="T40" fmla="*/ 1 w 1596"/>
                    <a:gd name="T41" fmla="*/ 7 h 795"/>
                    <a:gd name="T42" fmla="*/ 0 w 1596"/>
                    <a:gd name="T43" fmla="*/ 7 h 795"/>
                    <a:gd name="T44" fmla="*/ 0 w 1596"/>
                    <a:gd name="T45" fmla="*/ 9 h 795"/>
                    <a:gd name="T46" fmla="*/ 1 w 1596"/>
                    <a:gd name="T47" fmla="*/ 10 h 795"/>
                    <a:gd name="T48" fmla="*/ 2 w 1596"/>
                    <a:gd name="T49" fmla="*/ 10 h 795"/>
                    <a:gd name="T50" fmla="*/ 3 w 1596"/>
                    <a:gd name="T51" fmla="*/ 12 h 795"/>
                    <a:gd name="T52" fmla="*/ 7 w 1596"/>
                    <a:gd name="T53" fmla="*/ 11 h 795"/>
                    <a:gd name="T54" fmla="*/ 6 w 1596"/>
                    <a:gd name="T55" fmla="*/ 13 h 795"/>
                    <a:gd name="T56" fmla="*/ 4 w 1596"/>
                    <a:gd name="T57" fmla="*/ 15 h 795"/>
                    <a:gd name="T58" fmla="*/ 7 w 1596"/>
                    <a:gd name="T59" fmla="*/ 17 h 795"/>
                    <a:gd name="T60" fmla="*/ 8 w 1596"/>
                    <a:gd name="T61" fmla="*/ 17 h 795"/>
                    <a:gd name="T62" fmla="*/ 9 w 1596"/>
                    <a:gd name="T63" fmla="*/ 17 h 795"/>
                    <a:gd name="T64" fmla="*/ 9 w 1596"/>
                    <a:gd name="T65" fmla="*/ 13 h 795"/>
                    <a:gd name="T66" fmla="*/ 11 w 1596"/>
                    <a:gd name="T67" fmla="*/ 12 h 795"/>
                    <a:gd name="T68" fmla="*/ 11 w 1596"/>
                    <a:gd name="T69" fmla="*/ 11 h 795"/>
                    <a:gd name="T70" fmla="*/ 12 w 1596"/>
                    <a:gd name="T71" fmla="*/ 11 h 795"/>
                    <a:gd name="T72" fmla="*/ 13 w 1596"/>
                    <a:gd name="T73" fmla="*/ 12 h 795"/>
                    <a:gd name="T74" fmla="*/ 13 w 1596"/>
                    <a:gd name="T75" fmla="*/ 13 h 795"/>
                    <a:gd name="T76" fmla="*/ 14 w 1596"/>
                    <a:gd name="T77" fmla="*/ 15 h 795"/>
                    <a:gd name="T78" fmla="*/ 17 w 1596"/>
                    <a:gd name="T79" fmla="*/ 15 h 795"/>
                    <a:gd name="T80" fmla="*/ 17 w 1596"/>
                    <a:gd name="T81" fmla="*/ 17 h 795"/>
                    <a:gd name="T82" fmla="*/ 18 w 1596"/>
                    <a:gd name="T83" fmla="*/ 19 h 795"/>
                    <a:gd name="T84" fmla="*/ 21 w 1596"/>
                    <a:gd name="T85" fmla="*/ 18 h 795"/>
                    <a:gd name="T86" fmla="*/ 23 w 1596"/>
                    <a:gd name="T87" fmla="*/ 18 h 795"/>
                    <a:gd name="T88" fmla="*/ 23 w 1596"/>
                    <a:gd name="T89" fmla="*/ 17 h 795"/>
                    <a:gd name="T90" fmla="*/ 23 w 1596"/>
                    <a:gd name="T91" fmla="*/ 16 h 795"/>
                    <a:gd name="T92" fmla="*/ 25 w 1596"/>
                    <a:gd name="T93" fmla="*/ 17 h 795"/>
                    <a:gd name="T94" fmla="*/ 27 w 1596"/>
                    <a:gd name="T95" fmla="*/ 16 h 795"/>
                    <a:gd name="T96" fmla="*/ 31 w 1596"/>
                    <a:gd name="T97" fmla="*/ 17 h 795"/>
                    <a:gd name="T98" fmla="*/ 31 w 1596"/>
                    <a:gd name="T99" fmla="*/ 14 h 795"/>
                    <a:gd name="T100" fmla="*/ 34 w 1596"/>
                    <a:gd name="T101" fmla="*/ 11 h 795"/>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1596"/>
                    <a:gd name="T154" fmla="*/ 0 h 795"/>
                    <a:gd name="T155" fmla="*/ 1596 w 1596"/>
                    <a:gd name="T156" fmla="*/ 795 h 795"/>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1596" h="795">
                      <a:moveTo>
                        <a:pt x="1561" y="408"/>
                      </a:moveTo>
                      <a:lnTo>
                        <a:pt x="1596" y="391"/>
                      </a:lnTo>
                      <a:lnTo>
                        <a:pt x="1516" y="328"/>
                      </a:lnTo>
                      <a:lnTo>
                        <a:pt x="1467" y="354"/>
                      </a:lnTo>
                      <a:lnTo>
                        <a:pt x="1395" y="331"/>
                      </a:lnTo>
                      <a:lnTo>
                        <a:pt x="1358" y="311"/>
                      </a:lnTo>
                      <a:lnTo>
                        <a:pt x="1327" y="311"/>
                      </a:lnTo>
                      <a:lnTo>
                        <a:pt x="1310" y="272"/>
                      </a:lnTo>
                      <a:lnTo>
                        <a:pt x="1297" y="246"/>
                      </a:lnTo>
                      <a:lnTo>
                        <a:pt x="1273" y="246"/>
                      </a:lnTo>
                      <a:lnTo>
                        <a:pt x="1247" y="246"/>
                      </a:lnTo>
                      <a:lnTo>
                        <a:pt x="1226" y="257"/>
                      </a:lnTo>
                      <a:lnTo>
                        <a:pt x="1186" y="212"/>
                      </a:lnTo>
                      <a:lnTo>
                        <a:pt x="1171" y="220"/>
                      </a:lnTo>
                      <a:lnTo>
                        <a:pt x="1150" y="230"/>
                      </a:lnTo>
                      <a:lnTo>
                        <a:pt x="1133" y="239"/>
                      </a:lnTo>
                      <a:lnTo>
                        <a:pt x="1098" y="207"/>
                      </a:lnTo>
                      <a:lnTo>
                        <a:pt x="1017" y="134"/>
                      </a:lnTo>
                      <a:lnTo>
                        <a:pt x="958" y="89"/>
                      </a:lnTo>
                      <a:lnTo>
                        <a:pt x="919" y="50"/>
                      </a:lnTo>
                      <a:lnTo>
                        <a:pt x="852" y="97"/>
                      </a:lnTo>
                      <a:lnTo>
                        <a:pt x="841" y="62"/>
                      </a:lnTo>
                      <a:lnTo>
                        <a:pt x="750" y="58"/>
                      </a:lnTo>
                      <a:lnTo>
                        <a:pt x="739" y="58"/>
                      </a:lnTo>
                      <a:lnTo>
                        <a:pt x="696" y="0"/>
                      </a:lnTo>
                      <a:lnTo>
                        <a:pt x="654" y="8"/>
                      </a:lnTo>
                      <a:lnTo>
                        <a:pt x="623" y="31"/>
                      </a:lnTo>
                      <a:lnTo>
                        <a:pt x="566" y="44"/>
                      </a:lnTo>
                      <a:lnTo>
                        <a:pt x="546" y="32"/>
                      </a:lnTo>
                      <a:lnTo>
                        <a:pt x="516" y="67"/>
                      </a:lnTo>
                      <a:lnTo>
                        <a:pt x="492" y="62"/>
                      </a:lnTo>
                      <a:lnTo>
                        <a:pt x="409" y="70"/>
                      </a:lnTo>
                      <a:lnTo>
                        <a:pt x="395" y="67"/>
                      </a:lnTo>
                      <a:lnTo>
                        <a:pt x="384" y="75"/>
                      </a:lnTo>
                      <a:lnTo>
                        <a:pt x="417" y="119"/>
                      </a:lnTo>
                      <a:lnTo>
                        <a:pt x="395" y="159"/>
                      </a:lnTo>
                      <a:lnTo>
                        <a:pt x="396" y="189"/>
                      </a:lnTo>
                      <a:lnTo>
                        <a:pt x="396" y="204"/>
                      </a:lnTo>
                      <a:lnTo>
                        <a:pt x="441" y="204"/>
                      </a:lnTo>
                      <a:lnTo>
                        <a:pt x="454" y="230"/>
                      </a:lnTo>
                      <a:lnTo>
                        <a:pt x="454" y="257"/>
                      </a:lnTo>
                      <a:lnTo>
                        <a:pt x="441" y="263"/>
                      </a:lnTo>
                      <a:lnTo>
                        <a:pt x="425" y="246"/>
                      </a:lnTo>
                      <a:lnTo>
                        <a:pt x="405" y="257"/>
                      </a:lnTo>
                      <a:lnTo>
                        <a:pt x="395" y="269"/>
                      </a:lnTo>
                      <a:lnTo>
                        <a:pt x="361" y="246"/>
                      </a:lnTo>
                      <a:lnTo>
                        <a:pt x="351" y="224"/>
                      </a:lnTo>
                      <a:lnTo>
                        <a:pt x="322" y="235"/>
                      </a:lnTo>
                      <a:lnTo>
                        <a:pt x="322" y="243"/>
                      </a:lnTo>
                      <a:lnTo>
                        <a:pt x="302" y="224"/>
                      </a:lnTo>
                      <a:lnTo>
                        <a:pt x="273" y="246"/>
                      </a:lnTo>
                      <a:lnTo>
                        <a:pt x="240" y="257"/>
                      </a:lnTo>
                      <a:lnTo>
                        <a:pt x="229" y="246"/>
                      </a:lnTo>
                      <a:lnTo>
                        <a:pt x="221" y="224"/>
                      </a:lnTo>
                      <a:lnTo>
                        <a:pt x="176" y="220"/>
                      </a:lnTo>
                      <a:lnTo>
                        <a:pt x="103" y="216"/>
                      </a:lnTo>
                      <a:lnTo>
                        <a:pt x="85" y="220"/>
                      </a:lnTo>
                      <a:lnTo>
                        <a:pt x="81" y="235"/>
                      </a:lnTo>
                      <a:lnTo>
                        <a:pt x="69" y="230"/>
                      </a:lnTo>
                      <a:lnTo>
                        <a:pt x="54" y="254"/>
                      </a:lnTo>
                      <a:lnTo>
                        <a:pt x="43" y="272"/>
                      </a:lnTo>
                      <a:lnTo>
                        <a:pt x="43" y="281"/>
                      </a:lnTo>
                      <a:lnTo>
                        <a:pt x="51" y="299"/>
                      </a:lnTo>
                      <a:lnTo>
                        <a:pt x="39" y="304"/>
                      </a:lnTo>
                      <a:lnTo>
                        <a:pt x="28" y="272"/>
                      </a:lnTo>
                      <a:lnTo>
                        <a:pt x="7" y="276"/>
                      </a:lnTo>
                      <a:lnTo>
                        <a:pt x="0" y="318"/>
                      </a:lnTo>
                      <a:lnTo>
                        <a:pt x="0" y="343"/>
                      </a:lnTo>
                      <a:lnTo>
                        <a:pt x="0" y="366"/>
                      </a:lnTo>
                      <a:lnTo>
                        <a:pt x="11" y="387"/>
                      </a:lnTo>
                      <a:lnTo>
                        <a:pt x="20" y="399"/>
                      </a:lnTo>
                      <a:lnTo>
                        <a:pt x="20" y="424"/>
                      </a:lnTo>
                      <a:lnTo>
                        <a:pt x="39" y="422"/>
                      </a:lnTo>
                      <a:lnTo>
                        <a:pt x="62" y="403"/>
                      </a:lnTo>
                      <a:lnTo>
                        <a:pt x="74" y="422"/>
                      </a:lnTo>
                      <a:lnTo>
                        <a:pt x="91" y="445"/>
                      </a:lnTo>
                      <a:lnTo>
                        <a:pt x="103" y="468"/>
                      </a:lnTo>
                      <a:lnTo>
                        <a:pt x="121" y="512"/>
                      </a:lnTo>
                      <a:lnTo>
                        <a:pt x="157" y="501"/>
                      </a:lnTo>
                      <a:lnTo>
                        <a:pt x="209" y="489"/>
                      </a:lnTo>
                      <a:lnTo>
                        <a:pt x="291" y="477"/>
                      </a:lnTo>
                      <a:lnTo>
                        <a:pt x="312" y="506"/>
                      </a:lnTo>
                      <a:lnTo>
                        <a:pt x="316" y="562"/>
                      </a:lnTo>
                      <a:lnTo>
                        <a:pt x="273" y="573"/>
                      </a:lnTo>
                      <a:lnTo>
                        <a:pt x="240" y="581"/>
                      </a:lnTo>
                      <a:lnTo>
                        <a:pt x="248" y="621"/>
                      </a:lnTo>
                      <a:lnTo>
                        <a:pt x="191" y="621"/>
                      </a:lnTo>
                      <a:lnTo>
                        <a:pt x="240" y="699"/>
                      </a:lnTo>
                      <a:lnTo>
                        <a:pt x="262" y="706"/>
                      </a:lnTo>
                      <a:lnTo>
                        <a:pt x="284" y="710"/>
                      </a:lnTo>
                      <a:lnTo>
                        <a:pt x="298" y="744"/>
                      </a:lnTo>
                      <a:lnTo>
                        <a:pt x="311" y="731"/>
                      </a:lnTo>
                      <a:lnTo>
                        <a:pt x="352" y="723"/>
                      </a:lnTo>
                      <a:lnTo>
                        <a:pt x="378" y="736"/>
                      </a:lnTo>
                      <a:lnTo>
                        <a:pt x="395" y="753"/>
                      </a:lnTo>
                      <a:lnTo>
                        <a:pt x="406" y="736"/>
                      </a:lnTo>
                      <a:lnTo>
                        <a:pt x="435" y="741"/>
                      </a:lnTo>
                      <a:lnTo>
                        <a:pt x="386" y="565"/>
                      </a:lnTo>
                      <a:lnTo>
                        <a:pt x="405" y="556"/>
                      </a:lnTo>
                      <a:lnTo>
                        <a:pt x="469" y="518"/>
                      </a:lnTo>
                      <a:lnTo>
                        <a:pt x="480" y="515"/>
                      </a:lnTo>
                      <a:lnTo>
                        <a:pt x="471" y="501"/>
                      </a:lnTo>
                      <a:lnTo>
                        <a:pt x="484" y="508"/>
                      </a:lnTo>
                      <a:lnTo>
                        <a:pt x="484" y="489"/>
                      </a:lnTo>
                      <a:lnTo>
                        <a:pt x="492" y="477"/>
                      </a:lnTo>
                      <a:lnTo>
                        <a:pt x="498" y="483"/>
                      </a:lnTo>
                      <a:lnTo>
                        <a:pt x="513" y="483"/>
                      </a:lnTo>
                      <a:lnTo>
                        <a:pt x="527" y="493"/>
                      </a:lnTo>
                      <a:lnTo>
                        <a:pt x="544" y="470"/>
                      </a:lnTo>
                      <a:lnTo>
                        <a:pt x="558" y="477"/>
                      </a:lnTo>
                      <a:lnTo>
                        <a:pt x="544" y="508"/>
                      </a:lnTo>
                      <a:lnTo>
                        <a:pt x="554" y="550"/>
                      </a:lnTo>
                      <a:lnTo>
                        <a:pt x="584" y="575"/>
                      </a:lnTo>
                      <a:lnTo>
                        <a:pt x="584" y="581"/>
                      </a:lnTo>
                      <a:lnTo>
                        <a:pt x="575" y="602"/>
                      </a:lnTo>
                      <a:lnTo>
                        <a:pt x="577" y="611"/>
                      </a:lnTo>
                      <a:lnTo>
                        <a:pt x="621" y="629"/>
                      </a:lnTo>
                      <a:lnTo>
                        <a:pt x="632" y="656"/>
                      </a:lnTo>
                      <a:lnTo>
                        <a:pt x="671" y="639"/>
                      </a:lnTo>
                      <a:lnTo>
                        <a:pt x="717" y="629"/>
                      </a:lnTo>
                      <a:lnTo>
                        <a:pt x="750" y="708"/>
                      </a:lnTo>
                      <a:lnTo>
                        <a:pt x="763" y="745"/>
                      </a:lnTo>
                      <a:lnTo>
                        <a:pt x="751" y="754"/>
                      </a:lnTo>
                      <a:lnTo>
                        <a:pt x="746" y="768"/>
                      </a:lnTo>
                      <a:lnTo>
                        <a:pt x="779" y="779"/>
                      </a:lnTo>
                      <a:lnTo>
                        <a:pt x="789" y="795"/>
                      </a:lnTo>
                      <a:lnTo>
                        <a:pt x="835" y="779"/>
                      </a:lnTo>
                      <a:lnTo>
                        <a:pt x="848" y="795"/>
                      </a:lnTo>
                      <a:lnTo>
                        <a:pt x="882" y="776"/>
                      </a:lnTo>
                      <a:lnTo>
                        <a:pt x="904" y="771"/>
                      </a:lnTo>
                      <a:lnTo>
                        <a:pt x="930" y="777"/>
                      </a:lnTo>
                      <a:lnTo>
                        <a:pt x="989" y="777"/>
                      </a:lnTo>
                      <a:lnTo>
                        <a:pt x="977" y="764"/>
                      </a:lnTo>
                      <a:lnTo>
                        <a:pt x="977" y="741"/>
                      </a:lnTo>
                      <a:lnTo>
                        <a:pt x="984" y="726"/>
                      </a:lnTo>
                      <a:lnTo>
                        <a:pt x="984" y="714"/>
                      </a:lnTo>
                      <a:lnTo>
                        <a:pt x="967" y="702"/>
                      </a:lnTo>
                      <a:lnTo>
                        <a:pt x="1004" y="698"/>
                      </a:lnTo>
                      <a:lnTo>
                        <a:pt x="1039" y="702"/>
                      </a:lnTo>
                      <a:lnTo>
                        <a:pt x="1047" y="714"/>
                      </a:lnTo>
                      <a:lnTo>
                        <a:pt x="1071" y="708"/>
                      </a:lnTo>
                      <a:lnTo>
                        <a:pt x="1055" y="673"/>
                      </a:lnTo>
                      <a:lnTo>
                        <a:pt x="1073" y="669"/>
                      </a:lnTo>
                      <a:lnTo>
                        <a:pt x="1166" y="683"/>
                      </a:lnTo>
                      <a:lnTo>
                        <a:pt x="1241" y="691"/>
                      </a:lnTo>
                      <a:lnTo>
                        <a:pt x="1297" y="719"/>
                      </a:lnTo>
                      <a:lnTo>
                        <a:pt x="1327" y="719"/>
                      </a:lnTo>
                      <a:lnTo>
                        <a:pt x="1336" y="753"/>
                      </a:lnTo>
                      <a:lnTo>
                        <a:pt x="1358" y="683"/>
                      </a:lnTo>
                      <a:lnTo>
                        <a:pt x="1327" y="607"/>
                      </a:lnTo>
                      <a:lnTo>
                        <a:pt x="1422" y="581"/>
                      </a:lnTo>
                      <a:lnTo>
                        <a:pt x="1436" y="539"/>
                      </a:lnTo>
                      <a:lnTo>
                        <a:pt x="1448" y="477"/>
                      </a:lnTo>
                      <a:lnTo>
                        <a:pt x="1545" y="483"/>
                      </a:lnTo>
                      <a:lnTo>
                        <a:pt x="1561" y="408"/>
                      </a:lnTo>
                      <a:close/>
                    </a:path>
                  </a:pathLst>
                </a:custGeom>
                <a:grpFill/>
                <a:ln w="6350">
                  <a:solidFill>
                    <a:schemeClr val="tx1">
                      <a:lumMod val="50000"/>
                      <a:lumOff val="50000"/>
                    </a:schemeClr>
                  </a:solidFill>
                  <a:round/>
                  <a:headEnd/>
                  <a:tailEnd/>
                </a:ln>
              </p:spPr>
              <p:txBody>
                <a:bodyPr/>
                <a:lstStyle/>
                <a:p>
                  <a:pPr defTabSz="914087">
                    <a:defRPr/>
                  </a:pPr>
                  <a:endParaRPr lang="en-US" sz="1200" kern="0">
                    <a:latin typeface="Arial" pitchFamily="34" charset="0"/>
                    <a:ea typeface="微软雅黑" pitchFamily="34" charset="-122"/>
                    <a:cs typeface="Arial" pitchFamily="34" charset="0"/>
                  </a:endParaRPr>
                </a:p>
              </p:txBody>
            </p:sp>
            <p:sp>
              <p:nvSpPr>
                <p:cNvPr id="288" name="Freeform 492">
                  <a:extLst>
                    <a:ext uri="{FF2B5EF4-FFF2-40B4-BE49-F238E27FC236}">
                      <a16:creationId xmlns:a16="http://schemas.microsoft.com/office/drawing/2014/main" id="{24760DC4-61FE-DA4E-A19E-231C1ADAA168}"/>
                    </a:ext>
                  </a:extLst>
                </p:cNvPr>
                <p:cNvSpPr>
                  <a:spLocks/>
                </p:cNvSpPr>
                <p:nvPr/>
              </p:nvSpPr>
              <p:spPr bwMode="auto">
                <a:xfrm>
                  <a:off x="2347" y="2454"/>
                  <a:ext cx="200" cy="141"/>
                </a:xfrm>
                <a:custGeom>
                  <a:avLst/>
                  <a:gdLst>
                    <a:gd name="T0" fmla="*/ 1 w 697"/>
                    <a:gd name="T1" fmla="*/ 5 h 492"/>
                    <a:gd name="T2" fmla="*/ 2 w 697"/>
                    <a:gd name="T3" fmla="*/ 4 h 492"/>
                    <a:gd name="T4" fmla="*/ 2 w 697"/>
                    <a:gd name="T5" fmla="*/ 4 h 492"/>
                    <a:gd name="T6" fmla="*/ 3 w 697"/>
                    <a:gd name="T7" fmla="*/ 4 h 492"/>
                    <a:gd name="T8" fmla="*/ 4 w 697"/>
                    <a:gd name="T9" fmla="*/ 4 h 492"/>
                    <a:gd name="T10" fmla="*/ 4 w 697"/>
                    <a:gd name="T11" fmla="*/ 5 h 492"/>
                    <a:gd name="T12" fmla="*/ 4 w 697"/>
                    <a:gd name="T13" fmla="*/ 5 h 492"/>
                    <a:gd name="T14" fmla="*/ 5 w 697"/>
                    <a:gd name="T15" fmla="*/ 7 h 492"/>
                    <a:gd name="T16" fmla="*/ 5 w 697"/>
                    <a:gd name="T17" fmla="*/ 6 h 492"/>
                    <a:gd name="T18" fmla="*/ 6 w 697"/>
                    <a:gd name="T19" fmla="*/ 7 h 492"/>
                    <a:gd name="T20" fmla="*/ 8 w 697"/>
                    <a:gd name="T21" fmla="*/ 8 h 492"/>
                    <a:gd name="T22" fmla="*/ 9 w 697"/>
                    <a:gd name="T23" fmla="*/ 9 h 492"/>
                    <a:gd name="T24" fmla="*/ 10 w 697"/>
                    <a:gd name="T25" fmla="*/ 10 h 492"/>
                    <a:gd name="T26" fmla="*/ 11 w 697"/>
                    <a:gd name="T27" fmla="*/ 11 h 492"/>
                    <a:gd name="T28" fmla="*/ 12 w 697"/>
                    <a:gd name="T29" fmla="*/ 10 h 492"/>
                    <a:gd name="T30" fmla="*/ 12 w 697"/>
                    <a:gd name="T31" fmla="*/ 9 h 492"/>
                    <a:gd name="T32" fmla="*/ 11 w 697"/>
                    <a:gd name="T33" fmla="*/ 7 h 492"/>
                    <a:gd name="T34" fmla="*/ 12 w 697"/>
                    <a:gd name="T35" fmla="*/ 7 h 492"/>
                    <a:gd name="T36" fmla="*/ 14 w 697"/>
                    <a:gd name="T37" fmla="*/ 7 h 492"/>
                    <a:gd name="T38" fmla="*/ 16 w 697"/>
                    <a:gd name="T39" fmla="*/ 7 h 492"/>
                    <a:gd name="T40" fmla="*/ 16 w 697"/>
                    <a:gd name="T41" fmla="*/ 6 h 492"/>
                    <a:gd name="T42" fmla="*/ 13 w 697"/>
                    <a:gd name="T43" fmla="*/ 6 h 492"/>
                    <a:gd name="T44" fmla="*/ 12 w 697"/>
                    <a:gd name="T45" fmla="*/ 6 h 492"/>
                    <a:gd name="T46" fmla="*/ 11 w 697"/>
                    <a:gd name="T47" fmla="*/ 7 h 492"/>
                    <a:gd name="T48" fmla="*/ 10 w 697"/>
                    <a:gd name="T49" fmla="*/ 6 h 492"/>
                    <a:gd name="T50" fmla="*/ 9 w 697"/>
                    <a:gd name="T51" fmla="*/ 7 h 492"/>
                    <a:gd name="T52" fmla="*/ 9 w 697"/>
                    <a:gd name="T53" fmla="*/ 6 h 492"/>
                    <a:gd name="T54" fmla="*/ 9 w 697"/>
                    <a:gd name="T55" fmla="*/ 5 h 492"/>
                    <a:gd name="T56" fmla="*/ 9 w 697"/>
                    <a:gd name="T57" fmla="*/ 4 h 492"/>
                    <a:gd name="T58" fmla="*/ 6 w 697"/>
                    <a:gd name="T59" fmla="*/ 3 h 492"/>
                    <a:gd name="T60" fmla="*/ 5 w 697"/>
                    <a:gd name="T61" fmla="*/ 2 h 492"/>
                    <a:gd name="T62" fmla="*/ 3 w 697"/>
                    <a:gd name="T63" fmla="*/ 3 h 492"/>
                    <a:gd name="T64" fmla="*/ 2 w 697"/>
                    <a:gd name="T65" fmla="*/ 1 h 492"/>
                    <a:gd name="T66" fmla="*/ 2 w 697"/>
                    <a:gd name="T67" fmla="*/ 0 h 492"/>
                    <a:gd name="T68" fmla="*/ 1 w 697"/>
                    <a:gd name="T69" fmla="*/ 5 h 492"/>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697"/>
                    <a:gd name="T106" fmla="*/ 0 h 492"/>
                    <a:gd name="T107" fmla="*/ 697 w 697"/>
                    <a:gd name="T108" fmla="*/ 492 h 492"/>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697" h="492">
                      <a:moveTo>
                        <a:pt x="49" y="226"/>
                      </a:moveTo>
                      <a:lnTo>
                        <a:pt x="65" y="221"/>
                      </a:lnTo>
                      <a:lnTo>
                        <a:pt x="72" y="202"/>
                      </a:lnTo>
                      <a:lnTo>
                        <a:pt x="81" y="184"/>
                      </a:lnTo>
                      <a:lnTo>
                        <a:pt x="98" y="193"/>
                      </a:lnTo>
                      <a:lnTo>
                        <a:pt x="94" y="168"/>
                      </a:lnTo>
                      <a:lnTo>
                        <a:pt x="112" y="158"/>
                      </a:lnTo>
                      <a:lnTo>
                        <a:pt x="124" y="176"/>
                      </a:lnTo>
                      <a:lnTo>
                        <a:pt x="141" y="176"/>
                      </a:lnTo>
                      <a:lnTo>
                        <a:pt x="158" y="187"/>
                      </a:lnTo>
                      <a:lnTo>
                        <a:pt x="168" y="193"/>
                      </a:lnTo>
                      <a:lnTo>
                        <a:pt x="168" y="199"/>
                      </a:lnTo>
                      <a:lnTo>
                        <a:pt x="169" y="214"/>
                      </a:lnTo>
                      <a:lnTo>
                        <a:pt x="189" y="221"/>
                      </a:lnTo>
                      <a:lnTo>
                        <a:pt x="189" y="244"/>
                      </a:lnTo>
                      <a:lnTo>
                        <a:pt x="205" y="276"/>
                      </a:lnTo>
                      <a:lnTo>
                        <a:pt x="225" y="280"/>
                      </a:lnTo>
                      <a:lnTo>
                        <a:pt x="230" y="272"/>
                      </a:lnTo>
                      <a:lnTo>
                        <a:pt x="251" y="258"/>
                      </a:lnTo>
                      <a:lnTo>
                        <a:pt x="270" y="276"/>
                      </a:lnTo>
                      <a:lnTo>
                        <a:pt x="290" y="306"/>
                      </a:lnTo>
                      <a:lnTo>
                        <a:pt x="325" y="344"/>
                      </a:lnTo>
                      <a:lnTo>
                        <a:pt x="383" y="360"/>
                      </a:lnTo>
                      <a:lnTo>
                        <a:pt x="386" y="384"/>
                      </a:lnTo>
                      <a:lnTo>
                        <a:pt x="423" y="400"/>
                      </a:lnTo>
                      <a:lnTo>
                        <a:pt x="440" y="425"/>
                      </a:lnTo>
                      <a:lnTo>
                        <a:pt x="427" y="491"/>
                      </a:lnTo>
                      <a:lnTo>
                        <a:pt x="459" y="492"/>
                      </a:lnTo>
                      <a:lnTo>
                        <a:pt x="485" y="457"/>
                      </a:lnTo>
                      <a:lnTo>
                        <a:pt x="498" y="440"/>
                      </a:lnTo>
                      <a:lnTo>
                        <a:pt x="507" y="421"/>
                      </a:lnTo>
                      <a:lnTo>
                        <a:pt x="501" y="387"/>
                      </a:lnTo>
                      <a:lnTo>
                        <a:pt x="473" y="373"/>
                      </a:lnTo>
                      <a:lnTo>
                        <a:pt x="481" y="314"/>
                      </a:lnTo>
                      <a:lnTo>
                        <a:pt x="505" y="290"/>
                      </a:lnTo>
                      <a:lnTo>
                        <a:pt x="527" y="298"/>
                      </a:lnTo>
                      <a:lnTo>
                        <a:pt x="579" y="287"/>
                      </a:lnTo>
                      <a:lnTo>
                        <a:pt x="586" y="311"/>
                      </a:lnTo>
                      <a:lnTo>
                        <a:pt x="614" y="310"/>
                      </a:lnTo>
                      <a:lnTo>
                        <a:pt x="680" y="306"/>
                      </a:lnTo>
                      <a:lnTo>
                        <a:pt x="697" y="276"/>
                      </a:lnTo>
                      <a:lnTo>
                        <a:pt x="680" y="261"/>
                      </a:lnTo>
                      <a:lnTo>
                        <a:pt x="637" y="261"/>
                      </a:lnTo>
                      <a:lnTo>
                        <a:pt x="566" y="261"/>
                      </a:lnTo>
                      <a:lnTo>
                        <a:pt x="538" y="261"/>
                      </a:lnTo>
                      <a:lnTo>
                        <a:pt x="510" y="256"/>
                      </a:lnTo>
                      <a:lnTo>
                        <a:pt x="462" y="280"/>
                      </a:lnTo>
                      <a:lnTo>
                        <a:pt x="457" y="276"/>
                      </a:lnTo>
                      <a:lnTo>
                        <a:pt x="449" y="264"/>
                      </a:lnTo>
                      <a:lnTo>
                        <a:pt x="426" y="272"/>
                      </a:lnTo>
                      <a:lnTo>
                        <a:pt x="403" y="280"/>
                      </a:lnTo>
                      <a:lnTo>
                        <a:pt x="398" y="275"/>
                      </a:lnTo>
                      <a:lnTo>
                        <a:pt x="394" y="264"/>
                      </a:lnTo>
                      <a:lnTo>
                        <a:pt x="365" y="256"/>
                      </a:lnTo>
                      <a:lnTo>
                        <a:pt x="360" y="253"/>
                      </a:lnTo>
                      <a:lnTo>
                        <a:pt x="364" y="239"/>
                      </a:lnTo>
                      <a:lnTo>
                        <a:pt x="378" y="230"/>
                      </a:lnTo>
                      <a:lnTo>
                        <a:pt x="360" y="183"/>
                      </a:lnTo>
                      <a:lnTo>
                        <a:pt x="331" y="114"/>
                      </a:lnTo>
                      <a:lnTo>
                        <a:pt x="247" y="137"/>
                      </a:lnTo>
                      <a:lnTo>
                        <a:pt x="230" y="114"/>
                      </a:lnTo>
                      <a:lnTo>
                        <a:pt x="191" y="96"/>
                      </a:lnTo>
                      <a:lnTo>
                        <a:pt x="158" y="123"/>
                      </a:lnTo>
                      <a:lnTo>
                        <a:pt x="126" y="116"/>
                      </a:lnTo>
                      <a:lnTo>
                        <a:pt x="89" y="87"/>
                      </a:lnTo>
                      <a:lnTo>
                        <a:pt x="83" y="51"/>
                      </a:lnTo>
                      <a:lnTo>
                        <a:pt x="85" y="26"/>
                      </a:lnTo>
                      <a:lnTo>
                        <a:pt x="83" y="0"/>
                      </a:lnTo>
                      <a:lnTo>
                        <a:pt x="0" y="51"/>
                      </a:lnTo>
                      <a:lnTo>
                        <a:pt x="49" y="226"/>
                      </a:lnTo>
                      <a:close/>
                    </a:path>
                  </a:pathLst>
                </a:custGeom>
                <a:grpFill/>
                <a:ln w="6350">
                  <a:solidFill>
                    <a:schemeClr val="tx1">
                      <a:lumMod val="50000"/>
                      <a:lumOff val="50000"/>
                    </a:schemeClr>
                  </a:solidFill>
                  <a:round/>
                  <a:headEnd/>
                  <a:tailEnd/>
                </a:ln>
              </p:spPr>
              <p:txBody>
                <a:bodyPr/>
                <a:lstStyle/>
                <a:p>
                  <a:pPr defTabSz="914087">
                    <a:defRPr/>
                  </a:pPr>
                  <a:endParaRPr lang="en-US" sz="1200" kern="0">
                    <a:latin typeface="Arial" pitchFamily="34" charset="0"/>
                    <a:ea typeface="微软雅黑" pitchFamily="34" charset="-122"/>
                    <a:cs typeface="Arial" pitchFamily="34" charset="0"/>
                  </a:endParaRPr>
                </a:p>
              </p:txBody>
            </p:sp>
            <p:sp>
              <p:nvSpPr>
                <p:cNvPr id="289" name="Freeform 493">
                  <a:extLst>
                    <a:ext uri="{FF2B5EF4-FFF2-40B4-BE49-F238E27FC236}">
                      <a16:creationId xmlns:a16="http://schemas.microsoft.com/office/drawing/2014/main" id="{3AD96922-9502-7846-B063-4520D4752FBE}"/>
                    </a:ext>
                  </a:extLst>
                </p:cNvPr>
                <p:cNvSpPr>
                  <a:spLocks/>
                </p:cNvSpPr>
                <p:nvPr/>
              </p:nvSpPr>
              <p:spPr bwMode="auto">
                <a:xfrm>
                  <a:off x="2322" y="2500"/>
                  <a:ext cx="152" cy="123"/>
                </a:xfrm>
                <a:custGeom>
                  <a:avLst/>
                  <a:gdLst>
                    <a:gd name="T0" fmla="*/ 0 w 534"/>
                    <a:gd name="T1" fmla="*/ 1 h 433"/>
                    <a:gd name="T2" fmla="*/ 0 w 534"/>
                    <a:gd name="T3" fmla="*/ 3 h 433"/>
                    <a:gd name="T4" fmla="*/ 1 w 534"/>
                    <a:gd name="T5" fmla="*/ 2 h 433"/>
                    <a:gd name="T6" fmla="*/ 2 w 534"/>
                    <a:gd name="T7" fmla="*/ 3 h 433"/>
                    <a:gd name="T8" fmla="*/ 1 w 534"/>
                    <a:gd name="T9" fmla="*/ 3 h 433"/>
                    <a:gd name="T10" fmla="*/ 0 w 534"/>
                    <a:gd name="T11" fmla="*/ 3 h 433"/>
                    <a:gd name="T12" fmla="*/ 0 w 534"/>
                    <a:gd name="T13" fmla="*/ 4 h 433"/>
                    <a:gd name="T14" fmla="*/ 0 w 534"/>
                    <a:gd name="T15" fmla="*/ 4 h 433"/>
                    <a:gd name="T16" fmla="*/ 1 w 534"/>
                    <a:gd name="T17" fmla="*/ 5 h 433"/>
                    <a:gd name="T18" fmla="*/ 1 w 534"/>
                    <a:gd name="T19" fmla="*/ 5 h 433"/>
                    <a:gd name="T20" fmla="*/ 1 w 534"/>
                    <a:gd name="T21" fmla="*/ 5 h 433"/>
                    <a:gd name="T22" fmla="*/ 1 w 534"/>
                    <a:gd name="T23" fmla="*/ 7 h 433"/>
                    <a:gd name="T24" fmla="*/ 3 w 534"/>
                    <a:gd name="T25" fmla="*/ 7 h 433"/>
                    <a:gd name="T26" fmla="*/ 4 w 534"/>
                    <a:gd name="T27" fmla="*/ 6 h 433"/>
                    <a:gd name="T28" fmla="*/ 6 w 534"/>
                    <a:gd name="T29" fmla="*/ 7 h 433"/>
                    <a:gd name="T30" fmla="*/ 7 w 534"/>
                    <a:gd name="T31" fmla="*/ 8 h 433"/>
                    <a:gd name="T32" fmla="*/ 7 w 534"/>
                    <a:gd name="T33" fmla="*/ 9 h 433"/>
                    <a:gd name="T34" fmla="*/ 7 w 534"/>
                    <a:gd name="T35" fmla="*/ 9 h 433"/>
                    <a:gd name="T36" fmla="*/ 9 w 534"/>
                    <a:gd name="T37" fmla="*/ 10 h 433"/>
                    <a:gd name="T38" fmla="*/ 11 w 534"/>
                    <a:gd name="T39" fmla="*/ 7 h 433"/>
                    <a:gd name="T40" fmla="*/ 12 w 534"/>
                    <a:gd name="T41" fmla="*/ 7 h 433"/>
                    <a:gd name="T42" fmla="*/ 12 w 534"/>
                    <a:gd name="T43" fmla="*/ 7 h 433"/>
                    <a:gd name="T44" fmla="*/ 12 w 534"/>
                    <a:gd name="T45" fmla="*/ 6 h 433"/>
                    <a:gd name="T46" fmla="*/ 12 w 534"/>
                    <a:gd name="T47" fmla="*/ 5 h 433"/>
                    <a:gd name="T48" fmla="*/ 11 w 534"/>
                    <a:gd name="T49" fmla="*/ 5 h 433"/>
                    <a:gd name="T50" fmla="*/ 11 w 534"/>
                    <a:gd name="T51" fmla="*/ 5 h 433"/>
                    <a:gd name="T52" fmla="*/ 10 w 534"/>
                    <a:gd name="T53" fmla="*/ 4 h 433"/>
                    <a:gd name="T54" fmla="*/ 9 w 534"/>
                    <a:gd name="T55" fmla="*/ 3 h 433"/>
                    <a:gd name="T56" fmla="*/ 9 w 534"/>
                    <a:gd name="T57" fmla="*/ 3 h 433"/>
                    <a:gd name="T58" fmla="*/ 8 w 534"/>
                    <a:gd name="T59" fmla="*/ 2 h 433"/>
                    <a:gd name="T60" fmla="*/ 7 w 534"/>
                    <a:gd name="T61" fmla="*/ 3 h 433"/>
                    <a:gd name="T62" fmla="*/ 7 w 534"/>
                    <a:gd name="T63" fmla="*/ 3 h 433"/>
                    <a:gd name="T64" fmla="*/ 7 w 534"/>
                    <a:gd name="T65" fmla="*/ 3 h 433"/>
                    <a:gd name="T66" fmla="*/ 7 w 534"/>
                    <a:gd name="T67" fmla="*/ 2 h 433"/>
                    <a:gd name="T68" fmla="*/ 7 w 534"/>
                    <a:gd name="T69" fmla="*/ 1 h 433"/>
                    <a:gd name="T70" fmla="*/ 6 w 534"/>
                    <a:gd name="T71" fmla="*/ 1 h 433"/>
                    <a:gd name="T72" fmla="*/ 6 w 534"/>
                    <a:gd name="T73" fmla="*/ 1 h 433"/>
                    <a:gd name="T74" fmla="*/ 5 w 534"/>
                    <a:gd name="T75" fmla="*/ 0 h 433"/>
                    <a:gd name="T76" fmla="*/ 5 w 534"/>
                    <a:gd name="T77" fmla="*/ 0 h 433"/>
                    <a:gd name="T78" fmla="*/ 5 w 534"/>
                    <a:gd name="T79" fmla="*/ 0 h 433"/>
                    <a:gd name="T80" fmla="*/ 4 w 534"/>
                    <a:gd name="T81" fmla="*/ 0 h 433"/>
                    <a:gd name="T82" fmla="*/ 5 w 534"/>
                    <a:gd name="T83" fmla="*/ 1 h 433"/>
                    <a:gd name="T84" fmla="*/ 4 w 534"/>
                    <a:gd name="T85" fmla="*/ 1 h 433"/>
                    <a:gd name="T86" fmla="*/ 4 w 534"/>
                    <a:gd name="T87" fmla="*/ 1 h 433"/>
                    <a:gd name="T88" fmla="*/ 4 w 534"/>
                    <a:gd name="T89" fmla="*/ 1 h 433"/>
                    <a:gd name="T90" fmla="*/ 3 w 534"/>
                    <a:gd name="T91" fmla="*/ 1 h 433"/>
                    <a:gd name="T92" fmla="*/ 3 w 534"/>
                    <a:gd name="T93" fmla="*/ 1 h 433"/>
                    <a:gd name="T94" fmla="*/ 2 w 534"/>
                    <a:gd name="T95" fmla="*/ 2 h 433"/>
                    <a:gd name="T96" fmla="*/ 2 w 534"/>
                    <a:gd name="T97" fmla="*/ 1 h 433"/>
                    <a:gd name="T98" fmla="*/ 1 w 534"/>
                    <a:gd name="T99" fmla="*/ 1 h 433"/>
                    <a:gd name="T100" fmla="*/ 0 w 534"/>
                    <a:gd name="T101" fmla="*/ 1 h 433"/>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534"/>
                    <a:gd name="T154" fmla="*/ 0 h 433"/>
                    <a:gd name="T155" fmla="*/ 534 w 534"/>
                    <a:gd name="T156" fmla="*/ 433 h 433"/>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534" h="433">
                      <a:moveTo>
                        <a:pt x="0" y="63"/>
                      </a:moveTo>
                      <a:lnTo>
                        <a:pt x="4" y="118"/>
                      </a:lnTo>
                      <a:lnTo>
                        <a:pt x="32" y="86"/>
                      </a:lnTo>
                      <a:lnTo>
                        <a:pt x="72" y="129"/>
                      </a:lnTo>
                      <a:lnTo>
                        <a:pt x="53" y="156"/>
                      </a:lnTo>
                      <a:lnTo>
                        <a:pt x="7" y="130"/>
                      </a:lnTo>
                      <a:lnTo>
                        <a:pt x="1" y="168"/>
                      </a:lnTo>
                      <a:lnTo>
                        <a:pt x="7" y="191"/>
                      </a:lnTo>
                      <a:lnTo>
                        <a:pt x="32" y="196"/>
                      </a:lnTo>
                      <a:lnTo>
                        <a:pt x="22" y="221"/>
                      </a:lnTo>
                      <a:lnTo>
                        <a:pt x="41" y="238"/>
                      </a:lnTo>
                      <a:lnTo>
                        <a:pt x="41" y="314"/>
                      </a:lnTo>
                      <a:lnTo>
                        <a:pt x="115" y="292"/>
                      </a:lnTo>
                      <a:lnTo>
                        <a:pt x="157" y="269"/>
                      </a:lnTo>
                      <a:lnTo>
                        <a:pt x="250" y="320"/>
                      </a:lnTo>
                      <a:lnTo>
                        <a:pt x="311" y="352"/>
                      </a:lnTo>
                      <a:lnTo>
                        <a:pt x="322" y="366"/>
                      </a:lnTo>
                      <a:lnTo>
                        <a:pt x="328" y="405"/>
                      </a:lnTo>
                      <a:lnTo>
                        <a:pt x="382" y="433"/>
                      </a:lnTo>
                      <a:lnTo>
                        <a:pt x="466" y="329"/>
                      </a:lnTo>
                      <a:lnTo>
                        <a:pt x="519" y="329"/>
                      </a:lnTo>
                      <a:lnTo>
                        <a:pt x="528" y="286"/>
                      </a:lnTo>
                      <a:lnTo>
                        <a:pt x="534" y="268"/>
                      </a:lnTo>
                      <a:lnTo>
                        <a:pt x="517" y="240"/>
                      </a:lnTo>
                      <a:lnTo>
                        <a:pt x="478" y="223"/>
                      </a:lnTo>
                      <a:lnTo>
                        <a:pt x="472" y="202"/>
                      </a:lnTo>
                      <a:lnTo>
                        <a:pt x="417" y="186"/>
                      </a:lnTo>
                      <a:lnTo>
                        <a:pt x="382" y="148"/>
                      </a:lnTo>
                      <a:lnTo>
                        <a:pt x="371" y="122"/>
                      </a:lnTo>
                      <a:lnTo>
                        <a:pt x="343" y="98"/>
                      </a:lnTo>
                      <a:lnTo>
                        <a:pt x="327" y="113"/>
                      </a:lnTo>
                      <a:lnTo>
                        <a:pt x="317" y="122"/>
                      </a:lnTo>
                      <a:lnTo>
                        <a:pt x="297" y="118"/>
                      </a:lnTo>
                      <a:lnTo>
                        <a:pt x="281" y="86"/>
                      </a:lnTo>
                      <a:lnTo>
                        <a:pt x="281" y="63"/>
                      </a:lnTo>
                      <a:lnTo>
                        <a:pt x="261" y="56"/>
                      </a:lnTo>
                      <a:lnTo>
                        <a:pt x="256" y="35"/>
                      </a:lnTo>
                      <a:lnTo>
                        <a:pt x="233" y="18"/>
                      </a:lnTo>
                      <a:lnTo>
                        <a:pt x="216" y="18"/>
                      </a:lnTo>
                      <a:lnTo>
                        <a:pt x="204" y="0"/>
                      </a:lnTo>
                      <a:lnTo>
                        <a:pt x="186" y="10"/>
                      </a:lnTo>
                      <a:lnTo>
                        <a:pt x="192" y="35"/>
                      </a:lnTo>
                      <a:lnTo>
                        <a:pt x="182" y="31"/>
                      </a:lnTo>
                      <a:lnTo>
                        <a:pt x="173" y="26"/>
                      </a:lnTo>
                      <a:lnTo>
                        <a:pt x="157" y="63"/>
                      </a:lnTo>
                      <a:lnTo>
                        <a:pt x="136" y="68"/>
                      </a:lnTo>
                      <a:lnTo>
                        <a:pt x="115" y="61"/>
                      </a:lnTo>
                      <a:lnTo>
                        <a:pt x="101" y="80"/>
                      </a:lnTo>
                      <a:lnTo>
                        <a:pt x="84" y="63"/>
                      </a:lnTo>
                      <a:lnTo>
                        <a:pt x="57" y="46"/>
                      </a:lnTo>
                      <a:lnTo>
                        <a:pt x="0" y="63"/>
                      </a:lnTo>
                      <a:close/>
                    </a:path>
                  </a:pathLst>
                </a:custGeom>
                <a:grpFill/>
                <a:ln w="6350">
                  <a:solidFill>
                    <a:schemeClr val="tx1">
                      <a:lumMod val="50000"/>
                      <a:lumOff val="50000"/>
                    </a:schemeClr>
                  </a:solidFill>
                  <a:round/>
                  <a:headEnd/>
                  <a:tailEnd/>
                </a:ln>
              </p:spPr>
              <p:txBody>
                <a:bodyPr/>
                <a:lstStyle/>
                <a:p>
                  <a:pPr defTabSz="914087">
                    <a:defRPr/>
                  </a:pPr>
                  <a:endParaRPr lang="en-US" sz="1200" kern="0">
                    <a:latin typeface="Arial" pitchFamily="34" charset="0"/>
                    <a:ea typeface="微软雅黑" pitchFamily="34" charset="-122"/>
                    <a:cs typeface="Arial" pitchFamily="34" charset="0"/>
                  </a:endParaRPr>
                </a:p>
              </p:txBody>
            </p:sp>
            <p:sp>
              <p:nvSpPr>
                <p:cNvPr id="290" name="Freeform 494">
                  <a:extLst>
                    <a:ext uri="{FF2B5EF4-FFF2-40B4-BE49-F238E27FC236}">
                      <a16:creationId xmlns:a16="http://schemas.microsoft.com/office/drawing/2014/main" id="{2A5A01D0-D0D1-6D40-88A8-1E7577F3EF88}"/>
                    </a:ext>
                  </a:extLst>
                </p:cNvPr>
                <p:cNvSpPr>
                  <a:spLocks/>
                </p:cNvSpPr>
                <p:nvPr/>
              </p:nvSpPr>
              <p:spPr bwMode="auto">
                <a:xfrm>
                  <a:off x="2492" y="2499"/>
                  <a:ext cx="127" cy="62"/>
                </a:xfrm>
                <a:custGeom>
                  <a:avLst/>
                  <a:gdLst>
                    <a:gd name="T0" fmla="*/ 3 w 444"/>
                    <a:gd name="T1" fmla="*/ 3 h 219"/>
                    <a:gd name="T2" fmla="*/ 2 w 444"/>
                    <a:gd name="T3" fmla="*/ 3 h 219"/>
                    <a:gd name="T4" fmla="*/ 0 w 444"/>
                    <a:gd name="T5" fmla="*/ 4 h 219"/>
                    <a:gd name="T6" fmla="*/ 0 w 444"/>
                    <a:gd name="T7" fmla="*/ 4 h 219"/>
                    <a:gd name="T8" fmla="*/ 0 w 444"/>
                    <a:gd name="T9" fmla="*/ 5 h 219"/>
                    <a:gd name="T10" fmla="*/ 1 w 444"/>
                    <a:gd name="T11" fmla="*/ 5 h 219"/>
                    <a:gd name="T12" fmla="*/ 3 w 444"/>
                    <a:gd name="T13" fmla="*/ 5 h 219"/>
                    <a:gd name="T14" fmla="*/ 4 w 444"/>
                    <a:gd name="T15" fmla="*/ 5 h 219"/>
                    <a:gd name="T16" fmla="*/ 5 w 444"/>
                    <a:gd name="T17" fmla="*/ 5 h 219"/>
                    <a:gd name="T18" fmla="*/ 5 w 444"/>
                    <a:gd name="T19" fmla="*/ 4 h 219"/>
                    <a:gd name="T20" fmla="*/ 6 w 444"/>
                    <a:gd name="T21" fmla="*/ 4 h 219"/>
                    <a:gd name="T22" fmla="*/ 7 w 444"/>
                    <a:gd name="T23" fmla="*/ 4 h 219"/>
                    <a:gd name="T24" fmla="*/ 7 w 444"/>
                    <a:gd name="T25" fmla="*/ 4 h 219"/>
                    <a:gd name="T26" fmla="*/ 9 w 444"/>
                    <a:gd name="T27" fmla="*/ 3 h 219"/>
                    <a:gd name="T28" fmla="*/ 10 w 444"/>
                    <a:gd name="T29" fmla="*/ 2 h 219"/>
                    <a:gd name="T30" fmla="*/ 10 w 444"/>
                    <a:gd name="T31" fmla="*/ 2 h 219"/>
                    <a:gd name="T32" fmla="*/ 10 w 444"/>
                    <a:gd name="T33" fmla="*/ 1 h 219"/>
                    <a:gd name="T34" fmla="*/ 9 w 444"/>
                    <a:gd name="T35" fmla="*/ 1 h 219"/>
                    <a:gd name="T36" fmla="*/ 9 w 444"/>
                    <a:gd name="T37" fmla="*/ 1 h 219"/>
                    <a:gd name="T38" fmla="*/ 8 w 444"/>
                    <a:gd name="T39" fmla="*/ 1 h 219"/>
                    <a:gd name="T40" fmla="*/ 7 w 444"/>
                    <a:gd name="T41" fmla="*/ 0 h 219"/>
                    <a:gd name="T42" fmla="*/ 4 w 444"/>
                    <a:gd name="T43" fmla="*/ 0 h 219"/>
                    <a:gd name="T44" fmla="*/ 4 w 444"/>
                    <a:gd name="T45" fmla="*/ 0 h 219"/>
                    <a:gd name="T46" fmla="*/ 4 w 444"/>
                    <a:gd name="T47" fmla="*/ 1 h 219"/>
                    <a:gd name="T48" fmla="*/ 4 w 444"/>
                    <a:gd name="T49" fmla="*/ 1 h 219"/>
                    <a:gd name="T50" fmla="*/ 4 w 444"/>
                    <a:gd name="T51" fmla="*/ 1 h 219"/>
                    <a:gd name="T52" fmla="*/ 3 w 444"/>
                    <a:gd name="T53" fmla="*/ 1 h 219"/>
                    <a:gd name="T54" fmla="*/ 3 w 444"/>
                    <a:gd name="T55" fmla="*/ 1 h 219"/>
                    <a:gd name="T56" fmla="*/ 2 w 444"/>
                    <a:gd name="T57" fmla="*/ 1 h 219"/>
                    <a:gd name="T58" fmla="*/ 2 w 444"/>
                    <a:gd name="T59" fmla="*/ 1 h 219"/>
                    <a:gd name="T60" fmla="*/ 2 w 444"/>
                    <a:gd name="T61" fmla="*/ 1 h 219"/>
                    <a:gd name="T62" fmla="*/ 2 w 444"/>
                    <a:gd name="T63" fmla="*/ 2 h 219"/>
                    <a:gd name="T64" fmla="*/ 2 w 444"/>
                    <a:gd name="T65" fmla="*/ 2 h 219"/>
                    <a:gd name="T66" fmla="*/ 2 w 444"/>
                    <a:gd name="T67" fmla="*/ 3 h 219"/>
                    <a:gd name="T68" fmla="*/ 4 w 444"/>
                    <a:gd name="T69" fmla="*/ 3 h 219"/>
                    <a:gd name="T70" fmla="*/ 4 w 444"/>
                    <a:gd name="T71" fmla="*/ 2 h 219"/>
                    <a:gd name="T72" fmla="*/ 5 w 444"/>
                    <a:gd name="T73" fmla="*/ 3 h 219"/>
                    <a:gd name="T74" fmla="*/ 4 w 444"/>
                    <a:gd name="T75" fmla="*/ 3 h 219"/>
                    <a:gd name="T76" fmla="*/ 4 w 444"/>
                    <a:gd name="T77" fmla="*/ 3 h 219"/>
                    <a:gd name="T78" fmla="*/ 3 w 444"/>
                    <a:gd name="T79" fmla="*/ 3 h 219"/>
                    <a:gd name="T80" fmla="*/ 3 w 444"/>
                    <a:gd name="T81" fmla="*/ 3 h 219"/>
                    <a:gd name="T82" fmla="*/ 3 w 444"/>
                    <a:gd name="T83" fmla="*/ 3 h 219"/>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444"/>
                    <a:gd name="T127" fmla="*/ 0 h 219"/>
                    <a:gd name="T128" fmla="*/ 444 w 444"/>
                    <a:gd name="T129" fmla="*/ 219 h 219"/>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444" h="219">
                      <a:moveTo>
                        <a:pt x="113" y="156"/>
                      </a:moveTo>
                      <a:lnTo>
                        <a:pt x="81" y="156"/>
                      </a:lnTo>
                      <a:lnTo>
                        <a:pt x="16" y="165"/>
                      </a:lnTo>
                      <a:lnTo>
                        <a:pt x="0" y="190"/>
                      </a:lnTo>
                      <a:lnTo>
                        <a:pt x="16" y="200"/>
                      </a:lnTo>
                      <a:lnTo>
                        <a:pt x="29" y="207"/>
                      </a:lnTo>
                      <a:lnTo>
                        <a:pt x="118" y="206"/>
                      </a:lnTo>
                      <a:lnTo>
                        <a:pt x="179" y="206"/>
                      </a:lnTo>
                      <a:lnTo>
                        <a:pt x="207" y="219"/>
                      </a:lnTo>
                      <a:lnTo>
                        <a:pt x="216" y="192"/>
                      </a:lnTo>
                      <a:lnTo>
                        <a:pt x="242" y="190"/>
                      </a:lnTo>
                      <a:lnTo>
                        <a:pt x="278" y="180"/>
                      </a:lnTo>
                      <a:lnTo>
                        <a:pt x="309" y="172"/>
                      </a:lnTo>
                      <a:lnTo>
                        <a:pt x="363" y="136"/>
                      </a:lnTo>
                      <a:lnTo>
                        <a:pt x="423" y="102"/>
                      </a:lnTo>
                      <a:lnTo>
                        <a:pt x="444" y="84"/>
                      </a:lnTo>
                      <a:lnTo>
                        <a:pt x="436" y="50"/>
                      </a:lnTo>
                      <a:lnTo>
                        <a:pt x="406" y="50"/>
                      </a:lnTo>
                      <a:lnTo>
                        <a:pt x="382" y="35"/>
                      </a:lnTo>
                      <a:lnTo>
                        <a:pt x="349" y="22"/>
                      </a:lnTo>
                      <a:lnTo>
                        <a:pt x="275" y="14"/>
                      </a:lnTo>
                      <a:lnTo>
                        <a:pt x="182" y="0"/>
                      </a:lnTo>
                      <a:lnTo>
                        <a:pt x="165" y="4"/>
                      </a:lnTo>
                      <a:lnTo>
                        <a:pt x="171" y="22"/>
                      </a:lnTo>
                      <a:lnTo>
                        <a:pt x="180" y="39"/>
                      </a:lnTo>
                      <a:lnTo>
                        <a:pt x="156" y="45"/>
                      </a:lnTo>
                      <a:lnTo>
                        <a:pt x="148" y="33"/>
                      </a:lnTo>
                      <a:lnTo>
                        <a:pt x="117" y="29"/>
                      </a:lnTo>
                      <a:lnTo>
                        <a:pt x="76" y="33"/>
                      </a:lnTo>
                      <a:lnTo>
                        <a:pt x="93" y="45"/>
                      </a:lnTo>
                      <a:lnTo>
                        <a:pt x="93" y="57"/>
                      </a:lnTo>
                      <a:lnTo>
                        <a:pt x="86" y="72"/>
                      </a:lnTo>
                      <a:lnTo>
                        <a:pt x="86" y="95"/>
                      </a:lnTo>
                      <a:lnTo>
                        <a:pt x="98" y="108"/>
                      </a:lnTo>
                      <a:lnTo>
                        <a:pt x="156" y="108"/>
                      </a:lnTo>
                      <a:lnTo>
                        <a:pt x="174" y="107"/>
                      </a:lnTo>
                      <a:lnTo>
                        <a:pt x="192" y="126"/>
                      </a:lnTo>
                      <a:lnTo>
                        <a:pt x="173" y="153"/>
                      </a:lnTo>
                      <a:lnTo>
                        <a:pt x="154" y="153"/>
                      </a:lnTo>
                      <a:lnTo>
                        <a:pt x="132" y="152"/>
                      </a:lnTo>
                      <a:lnTo>
                        <a:pt x="123" y="153"/>
                      </a:lnTo>
                      <a:lnTo>
                        <a:pt x="113" y="156"/>
                      </a:lnTo>
                      <a:close/>
                    </a:path>
                  </a:pathLst>
                </a:custGeom>
                <a:grpFill/>
                <a:ln w="6350">
                  <a:solidFill>
                    <a:schemeClr val="tx1">
                      <a:lumMod val="50000"/>
                      <a:lumOff val="50000"/>
                    </a:schemeClr>
                  </a:solidFill>
                  <a:round/>
                  <a:headEnd/>
                  <a:tailEnd/>
                </a:ln>
              </p:spPr>
              <p:txBody>
                <a:bodyPr/>
                <a:lstStyle/>
                <a:p>
                  <a:pPr defTabSz="914087">
                    <a:defRPr/>
                  </a:pPr>
                  <a:endParaRPr lang="en-US" sz="1200" kern="0">
                    <a:latin typeface="Arial" pitchFamily="34" charset="0"/>
                    <a:ea typeface="微软雅黑" pitchFamily="34" charset="-122"/>
                    <a:cs typeface="Arial" pitchFamily="34" charset="0"/>
                  </a:endParaRPr>
                </a:p>
              </p:txBody>
            </p:sp>
            <p:sp>
              <p:nvSpPr>
                <p:cNvPr id="291" name="Freeform 495">
                  <a:extLst>
                    <a:ext uri="{FF2B5EF4-FFF2-40B4-BE49-F238E27FC236}">
                      <a16:creationId xmlns:a16="http://schemas.microsoft.com/office/drawing/2014/main" id="{A3E2EB86-F9D1-9146-A0F3-607873385F00}"/>
                    </a:ext>
                  </a:extLst>
                </p:cNvPr>
                <p:cNvSpPr>
                  <a:spLocks/>
                </p:cNvSpPr>
                <p:nvPr/>
              </p:nvSpPr>
              <p:spPr bwMode="auto">
                <a:xfrm>
                  <a:off x="2479" y="2536"/>
                  <a:ext cx="81" cy="65"/>
                </a:xfrm>
                <a:custGeom>
                  <a:avLst/>
                  <a:gdLst>
                    <a:gd name="T0" fmla="*/ 0 w 285"/>
                    <a:gd name="T1" fmla="*/ 5 h 227"/>
                    <a:gd name="T2" fmla="*/ 0 w 285"/>
                    <a:gd name="T3" fmla="*/ 5 h 227"/>
                    <a:gd name="T4" fmla="*/ 1 w 285"/>
                    <a:gd name="T5" fmla="*/ 5 h 227"/>
                    <a:gd name="T6" fmla="*/ 2 w 285"/>
                    <a:gd name="T7" fmla="*/ 5 h 227"/>
                    <a:gd name="T8" fmla="*/ 3 w 285"/>
                    <a:gd name="T9" fmla="*/ 3 h 227"/>
                    <a:gd name="T10" fmla="*/ 3 w 285"/>
                    <a:gd name="T11" fmla="*/ 4 h 227"/>
                    <a:gd name="T12" fmla="*/ 4 w 285"/>
                    <a:gd name="T13" fmla="*/ 5 h 227"/>
                    <a:gd name="T14" fmla="*/ 5 w 285"/>
                    <a:gd name="T15" fmla="*/ 5 h 227"/>
                    <a:gd name="T16" fmla="*/ 6 w 285"/>
                    <a:gd name="T17" fmla="*/ 5 h 227"/>
                    <a:gd name="T18" fmla="*/ 7 w 285"/>
                    <a:gd name="T19" fmla="*/ 5 h 227"/>
                    <a:gd name="T20" fmla="*/ 7 w 285"/>
                    <a:gd name="T21" fmla="*/ 3 h 227"/>
                    <a:gd name="T22" fmla="*/ 6 w 285"/>
                    <a:gd name="T23" fmla="*/ 3 h 227"/>
                    <a:gd name="T24" fmla="*/ 6 w 285"/>
                    <a:gd name="T25" fmla="*/ 3 h 227"/>
                    <a:gd name="T26" fmla="*/ 6 w 285"/>
                    <a:gd name="T27" fmla="*/ 2 h 227"/>
                    <a:gd name="T28" fmla="*/ 5 w 285"/>
                    <a:gd name="T29" fmla="*/ 2 h 227"/>
                    <a:gd name="T30" fmla="*/ 5 w 285"/>
                    <a:gd name="T31" fmla="*/ 2 h 227"/>
                    <a:gd name="T32" fmla="*/ 3 w 285"/>
                    <a:gd name="T33" fmla="*/ 2 h 227"/>
                    <a:gd name="T34" fmla="*/ 3 w 285"/>
                    <a:gd name="T35" fmla="*/ 2 h 227"/>
                    <a:gd name="T36" fmla="*/ 2 w 285"/>
                    <a:gd name="T37" fmla="*/ 2 h 227"/>
                    <a:gd name="T38" fmla="*/ 1 w 285"/>
                    <a:gd name="T39" fmla="*/ 1 h 227"/>
                    <a:gd name="T40" fmla="*/ 1 w 285"/>
                    <a:gd name="T41" fmla="*/ 1 h 227"/>
                    <a:gd name="T42" fmla="*/ 1 w 285"/>
                    <a:gd name="T43" fmla="*/ 1 h 227"/>
                    <a:gd name="T44" fmla="*/ 1 w 285"/>
                    <a:gd name="T45" fmla="*/ 1 h 227"/>
                    <a:gd name="T46" fmla="*/ 3 w 285"/>
                    <a:gd name="T47" fmla="*/ 1 h 227"/>
                    <a:gd name="T48" fmla="*/ 3 w 285"/>
                    <a:gd name="T49" fmla="*/ 0 h 227"/>
                    <a:gd name="T50" fmla="*/ 2 w 285"/>
                    <a:gd name="T51" fmla="*/ 0 h 227"/>
                    <a:gd name="T52" fmla="*/ 1 w 285"/>
                    <a:gd name="T53" fmla="*/ 0 h 227"/>
                    <a:gd name="T54" fmla="*/ 0 w 285"/>
                    <a:gd name="T55" fmla="*/ 1 h 227"/>
                    <a:gd name="T56" fmla="*/ 0 w 285"/>
                    <a:gd name="T57" fmla="*/ 2 h 227"/>
                    <a:gd name="T58" fmla="*/ 0 w 285"/>
                    <a:gd name="T59" fmla="*/ 2 h 227"/>
                    <a:gd name="T60" fmla="*/ 0 w 285"/>
                    <a:gd name="T61" fmla="*/ 2 h 227"/>
                    <a:gd name="T62" fmla="*/ 1 w 285"/>
                    <a:gd name="T63" fmla="*/ 2 h 227"/>
                    <a:gd name="T64" fmla="*/ 1 w 285"/>
                    <a:gd name="T65" fmla="*/ 3 h 227"/>
                    <a:gd name="T66" fmla="*/ 1 w 285"/>
                    <a:gd name="T67" fmla="*/ 4 h 227"/>
                    <a:gd name="T68" fmla="*/ 1 w 285"/>
                    <a:gd name="T69" fmla="*/ 4 h 227"/>
                    <a:gd name="T70" fmla="*/ 1 w 285"/>
                    <a:gd name="T71" fmla="*/ 4 h 227"/>
                    <a:gd name="T72" fmla="*/ 0 w 285"/>
                    <a:gd name="T73" fmla="*/ 5 h 227"/>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285"/>
                    <a:gd name="T112" fmla="*/ 0 h 227"/>
                    <a:gd name="T113" fmla="*/ 285 w 285"/>
                    <a:gd name="T114" fmla="*/ 227 h 227"/>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285" h="227">
                      <a:moveTo>
                        <a:pt x="0" y="192"/>
                      </a:moveTo>
                      <a:lnTo>
                        <a:pt x="4" y="201"/>
                      </a:lnTo>
                      <a:lnTo>
                        <a:pt x="27" y="205"/>
                      </a:lnTo>
                      <a:lnTo>
                        <a:pt x="76" y="207"/>
                      </a:lnTo>
                      <a:lnTo>
                        <a:pt x="135" y="138"/>
                      </a:lnTo>
                      <a:lnTo>
                        <a:pt x="150" y="181"/>
                      </a:lnTo>
                      <a:lnTo>
                        <a:pt x="166" y="227"/>
                      </a:lnTo>
                      <a:lnTo>
                        <a:pt x="206" y="209"/>
                      </a:lnTo>
                      <a:lnTo>
                        <a:pt x="243" y="191"/>
                      </a:lnTo>
                      <a:lnTo>
                        <a:pt x="285" y="205"/>
                      </a:lnTo>
                      <a:lnTo>
                        <a:pt x="285" y="139"/>
                      </a:lnTo>
                      <a:lnTo>
                        <a:pt x="258" y="127"/>
                      </a:lnTo>
                      <a:lnTo>
                        <a:pt x="242" y="128"/>
                      </a:lnTo>
                      <a:lnTo>
                        <a:pt x="253" y="85"/>
                      </a:lnTo>
                      <a:lnTo>
                        <a:pt x="218" y="76"/>
                      </a:lnTo>
                      <a:lnTo>
                        <a:pt x="192" y="73"/>
                      </a:lnTo>
                      <a:lnTo>
                        <a:pt x="151" y="73"/>
                      </a:lnTo>
                      <a:lnTo>
                        <a:pt x="121" y="73"/>
                      </a:lnTo>
                      <a:lnTo>
                        <a:pt x="81" y="73"/>
                      </a:lnTo>
                      <a:lnTo>
                        <a:pt x="49" y="66"/>
                      </a:lnTo>
                      <a:lnTo>
                        <a:pt x="45" y="59"/>
                      </a:lnTo>
                      <a:lnTo>
                        <a:pt x="50" y="44"/>
                      </a:lnTo>
                      <a:lnTo>
                        <a:pt x="65" y="32"/>
                      </a:lnTo>
                      <a:lnTo>
                        <a:pt x="119" y="21"/>
                      </a:lnTo>
                      <a:lnTo>
                        <a:pt x="117" y="0"/>
                      </a:lnTo>
                      <a:lnTo>
                        <a:pt x="73" y="7"/>
                      </a:lnTo>
                      <a:lnTo>
                        <a:pt x="40" y="4"/>
                      </a:lnTo>
                      <a:lnTo>
                        <a:pt x="19" y="27"/>
                      </a:lnTo>
                      <a:lnTo>
                        <a:pt x="9" y="73"/>
                      </a:lnTo>
                      <a:lnTo>
                        <a:pt x="11" y="84"/>
                      </a:lnTo>
                      <a:lnTo>
                        <a:pt x="8" y="86"/>
                      </a:lnTo>
                      <a:lnTo>
                        <a:pt x="34" y="97"/>
                      </a:lnTo>
                      <a:lnTo>
                        <a:pt x="47" y="122"/>
                      </a:lnTo>
                      <a:lnTo>
                        <a:pt x="39" y="153"/>
                      </a:lnTo>
                      <a:lnTo>
                        <a:pt x="32" y="155"/>
                      </a:lnTo>
                      <a:lnTo>
                        <a:pt x="25" y="166"/>
                      </a:lnTo>
                      <a:lnTo>
                        <a:pt x="0" y="192"/>
                      </a:lnTo>
                      <a:close/>
                    </a:path>
                  </a:pathLst>
                </a:custGeom>
                <a:grpFill/>
                <a:ln w="6350">
                  <a:solidFill>
                    <a:schemeClr val="tx1">
                      <a:lumMod val="50000"/>
                      <a:lumOff val="50000"/>
                    </a:schemeClr>
                  </a:solidFill>
                  <a:round/>
                  <a:headEnd/>
                  <a:tailEnd/>
                </a:ln>
              </p:spPr>
              <p:txBody>
                <a:bodyPr/>
                <a:lstStyle/>
                <a:p>
                  <a:pPr defTabSz="914087">
                    <a:defRPr/>
                  </a:pPr>
                  <a:endParaRPr lang="en-US" sz="1200" kern="0">
                    <a:latin typeface="Arial" pitchFamily="34" charset="0"/>
                    <a:ea typeface="微软雅黑" pitchFamily="34" charset="-122"/>
                    <a:cs typeface="Arial" pitchFamily="34" charset="0"/>
                  </a:endParaRPr>
                </a:p>
              </p:txBody>
            </p:sp>
            <p:sp>
              <p:nvSpPr>
                <p:cNvPr id="292" name="Freeform 496">
                  <a:extLst>
                    <a:ext uri="{FF2B5EF4-FFF2-40B4-BE49-F238E27FC236}">
                      <a16:creationId xmlns:a16="http://schemas.microsoft.com/office/drawing/2014/main" id="{112A30E7-1582-464A-AFBA-AD77BD4EAD6C}"/>
                    </a:ext>
                  </a:extLst>
                </p:cNvPr>
                <p:cNvSpPr>
                  <a:spLocks/>
                </p:cNvSpPr>
                <p:nvPr/>
              </p:nvSpPr>
              <p:spPr bwMode="auto">
                <a:xfrm>
                  <a:off x="2998" y="2793"/>
                  <a:ext cx="6" cy="10"/>
                </a:xfrm>
                <a:custGeom>
                  <a:avLst/>
                  <a:gdLst>
                    <a:gd name="T0" fmla="*/ 0 w 19"/>
                    <a:gd name="T1" fmla="*/ 1 h 33"/>
                    <a:gd name="T2" fmla="*/ 0 w 19"/>
                    <a:gd name="T3" fmla="*/ 0 h 33"/>
                    <a:gd name="T4" fmla="*/ 1 w 19"/>
                    <a:gd name="T5" fmla="*/ 1 h 33"/>
                    <a:gd name="T6" fmla="*/ 0 w 19"/>
                    <a:gd name="T7" fmla="*/ 1 h 33"/>
                    <a:gd name="T8" fmla="*/ 0 60000 65536"/>
                    <a:gd name="T9" fmla="*/ 0 60000 65536"/>
                    <a:gd name="T10" fmla="*/ 0 60000 65536"/>
                    <a:gd name="T11" fmla="*/ 0 60000 65536"/>
                    <a:gd name="T12" fmla="*/ 0 w 19"/>
                    <a:gd name="T13" fmla="*/ 0 h 33"/>
                    <a:gd name="T14" fmla="*/ 19 w 19"/>
                    <a:gd name="T15" fmla="*/ 33 h 33"/>
                  </a:gdLst>
                  <a:ahLst/>
                  <a:cxnLst>
                    <a:cxn ang="T8">
                      <a:pos x="T0" y="T1"/>
                    </a:cxn>
                    <a:cxn ang="T9">
                      <a:pos x="T2" y="T3"/>
                    </a:cxn>
                    <a:cxn ang="T10">
                      <a:pos x="T4" y="T5"/>
                    </a:cxn>
                    <a:cxn ang="T11">
                      <a:pos x="T6" y="T7"/>
                    </a:cxn>
                  </a:cxnLst>
                  <a:rect l="T12" t="T13" r="T14" b="T15"/>
                  <a:pathLst>
                    <a:path w="19" h="33">
                      <a:moveTo>
                        <a:pt x="0" y="33"/>
                      </a:moveTo>
                      <a:lnTo>
                        <a:pt x="11" y="0"/>
                      </a:lnTo>
                      <a:lnTo>
                        <a:pt x="19" y="18"/>
                      </a:lnTo>
                      <a:lnTo>
                        <a:pt x="0" y="33"/>
                      </a:lnTo>
                      <a:close/>
                    </a:path>
                  </a:pathLst>
                </a:custGeom>
                <a:grpFill/>
                <a:ln w="6350">
                  <a:solidFill>
                    <a:schemeClr val="tx1">
                      <a:lumMod val="50000"/>
                      <a:lumOff val="50000"/>
                    </a:schemeClr>
                  </a:solidFill>
                  <a:round/>
                  <a:headEnd/>
                  <a:tailEnd/>
                </a:ln>
              </p:spPr>
              <p:txBody>
                <a:bodyPr/>
                <a:lstStyle/>
                <a:p>
                  <a:pPr defTabSz="914087">
                    <a:defRPr/>
                  </a:pPr>
                  <a:endParaRPr lang="en-US" sz="1200" kern="0">
                    <a:latin typeface="Arial" pitchFamily="34" charset="0"/>
                    <a:ea typeface="微软雅黑" pitchFamily="34" charset="-122"/>
                    <a:cs typeface="Arial" pitchFamily="34" charset="0"/>
                  </a:endParaRPr>
                </a:p>
              </p:txBody>
            </p:sp>
          </p:grpSp>
        </p:grpSp>
        <p:grpSp>
          <p:nvGrpSpPr>
            <p:cNvPr id="21" name="组合 840">
              <a:extLst>
                <a:ext uri="{FF2B5EF4-FFF2-40B4-BE49-F238E27FC236}">
                  <a16:creationId xmlns:a16="http://schemas.microsoft.com/office/drawing/2014/main" id="{563B5F36-6D71-6C40-B956-D01FE6146DD1}"/>
                </a:ext>
              </a:extLst>
            </p:cNvPr>
            <p:cNvGrpSpPr/>
            <p:nvPr/>
          </p:nvGrpSpPr>
          <p:grpSpPr>
            <a:xfrm>
              <a:off x="3668531" y="2035064"/>
              <a:ext cx="6669169" cy="2133737"/>
              <a:chOff x="2968439" y="991675"/>
              <a:chExt cx="5464633" cy="1681845"/>
            </a:xfrm>
          </p:grpSpPr>
          <p:grpSp>
            <p:nvGrpSpPr>
              <p:cNvPr id="24" name="Group 627">
                <a:extLst>
                  <a:ext uri="{FF2B5EF4-FFF2-40B4-BE49-F238E27FC236}">
                    <a16:creationId xmlns:a16="http://schemas.microsoft.com/office/drawing/2014/main" id="{736D8BBD-FCF4-B04F-8936-AA1762A4F684}"/>
                  </a:ext>
                </a:extLst>
              </p:cNvPr>
              <p:cNvGrpSpPr/>
              <p:nvPr/>
            </p:nvGrpSpPr>
            <p:grpSpPr>
              <a:xfrm>
                <a:off x="7109862" y="1872622"/>
                <a:ext cx="304147" cy="78385"/>
                <a:chOff x="10885582" y="3308572"/>
                <a:chExt cx="364735" cy="135478"/>
              </a:xfrm>
            </p:grpSpPr>
            <p:sp>
              <p:nvSpPr>
                <p:cNvPr id="112" name="Hexagon 625">
                  <a:extLst>
                    <a:ext uri="{FF2B5EF4-FFF2-40B4-BE49-F238E27FC236}">
                      <a16:creationId xmlns:a16="http://schemas.microsoft.com/office/drawing/2014/main" id="{698A1B63-4ADE-4F47-9853-0E44214236ED}"/>
                    </a:ext>
                  </a:extLst>
                </p:cNvPr>
                <p:cNvSpPr/>
                <p:nvPr/>
              </p:nvSpPr>
              <p:spPr bwMode="gray">
                <a:xfrm>
                  <a:off x="11151429" y="3319134"/>
                  <a:ext cx="98888" cy="124916"/>
                </a:xfrm>
                <a:prstGeom prst="hexagon">
                  <a:avLst/>
                </a:prstGeom>
                <a:solidFill>
                  <a:srgbClr val="00B050"/>
                </a:solidFill>
                <a:ln w="12700" cap="flat" cmpd="sng" algn="ctr">
                  <a:no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defTabSz="1219200"/>
                  <a:endParaRPr lang="en-US" sz="1200">
                    <a:latin typeface="Arial" pitchFamily="34" charset="0"/>
                    <a:cs typeface="Arial" pitchFamily="34" charset="0"/>
                  </a:endParaRPr>
                </a:p>
              </p:txBody>
            </p:sp>
            <p:sp>
              <p:nvSpPr>
                <p:cNvPr id="113" name="Regular Pentagon 626">
                  <a:extLst>
                    <a:ext uri="{FF2B5EF4-FFF2-40B4-BE49-F238E27FC236}">
                      <a16:creationId xmlns:a16="http://schemas.microsoft.com/office/drawing/2014/main" id="{75D3CBF9-22BC-814B-B31A-7F21CC151794}"/>
                    </a:ext>
                  </a:extLst>
                </p:cNvPr>
                <p:cNvSpPr/>
                <p:nvPr/>
              </p:nvSpPr>
              <p:spPr bwMode="gray">
                <a:xfrm>
                  <a:off x="10885582" y="3308572"/>
                  <a:ext cx="98888" cy="124915"/>
                </a:xfrm>
                <a:prstGeom prst="pentagon">
                  <a:avLst/>
                </a:prstGeom>
                <a:solidFill>
                  <a:schemeClr val="accent1">
                    <a:lumMod val="75000"/>
                  </a:schemeClr>
                </a:solidFill>
                <a:ln w="12700" cap="flat" cmpd="sng" algn="ctr">
                  <a:no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defTabSz="1219200"/>
                  <a:endParaRPr lang="en-US" sz="1200">
                    <a:latin typeface="Arial" pitchFamily="34" charset="0"/>
                    <a:cs typeface="Arial" pitchFamily="34" charset="0"/>
                  </a:endParaRPr>
                </a:p>
              </p:txBody>
            </p:sp>
          </p:grpSp>
          <p:sp>
            <p:nvSpPr>
              <p:cNvPr id="25" name="Oval 630">
                <a:extLst>
                  <a:ext uri="{FF2B5EF4-FFF2-40B4-BE49-F238E27FC236}">
                    <a16:creationId xmlns:a16="http://schemas.microsoft.com/office/drawing/2014/main" id="{486C22AE-56CE-3A45-9669-52ABCD76CB6C}"/>
                  </a:ext>
                </a:extLst>
              </p:cNvPr>
              <p:cNvSpPr/>
              <p:nvPr/>
            </p:nvSpPr>
            <p:spPr bwMode="gray">
              <a:xfrm>
                <a:off x="5926415" y="1743395"/>
                <a:ext cx="74433" cy="67330"/>
              </a:xfrm>
              <a:prstGeom prst="ellipse">
                <a:avLst/>
              </a:prstGeom>
              <a:solidFill>
                <a:srgbClr val="C00000"/>
              </a:solidFill>
              <a:ln w="12700" cap="flat" cmpd="sng" algn="ctr">
                <a:no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defTabSz="1219200"/>
                <a:endParaRPr lang="en-US" sz="1200">
                  <a:latin typeface="Arial" pitchFamily="34" charset="0"/>
                  <a:cs typeface="Arial" pitchFamily="34" charset="0"/>
                </a:endParaRPr>
              </a:p>
            </p:txBody>
          </p:sp>
          <p:sp>
            <p:nvSpPr>
              <p:cNvPr id="26" name="Oval 652">
                <a:extLst>
                  <a:ext uri="{FF2B5EF4-FFF2-40B4-BE49-F238E27FC236}">
                    <a16:creationId xmlns:a16="http://schemas.microsoft.com/office/drawing/2014/main" id="{BC80FFEA-F848-3F43-AD54-AF9A8D6DFB13}"/>
                  </a:ext>
                </a:extLst>
              </p:cNvPr>
              <p:cNvSpPr/>
              <p:nvPr/>
            </p:nvSpPr>
            <p:spPr bwMode="gray">
              <a:xfrm>
                <a:off x="7769081" y="1759772"/>
                <a:ext cx="82461" cy="72273"/>
              </a:xfrm>
              <a:prstGeom prst="ellipse">
                <a:avLst/>
              </a:prstGeom>
              <a:solidFill>
                <a:srgbClr val="C00000"/>
              </a:solidFill>
              <a:ln w="12700" cap="flat" cmpd="sng" algn="ctr">
                <a:no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defTabSz="1219200"/>
                <a:endParaRPr lang="en-US" sz="1200">
                  <a:latin typeface="Arial" pitchFamily="34" charset="0"/>
                  <a:cs typeface="Arial" pitchFamily="34" charset="0"/>
                </a:endParaRPr>
              </a:p>
            </p:txBody>
          </p:sp>
          <p:grpSp>
            <p:nvGrpSpPr>
              <p:cNvPr id="27" name="Group 566">
                <a:extLst>
                  <a:ext uri="{FF2B5EF4-FFF2-40B4-BE49-F238E27FC236}">
                    <a16:creationId xmlns:a16="http://schemas.microsoft.com/office/drawing/2014/main" id="{AD8FD365-B8DD-EF45-907E-03579BC7FB54}"/>
                  </a:ext>
                </a:extLst>
              </p:cNvPr>
              <p:cNvGrpSpPr/>
              <p:nvPr/>
            </p:nvGrpSpPr>
            <p:grpSpPr>
              <a:xfrm>
                <a:off x="6924444" y="1342154"/>
                <a:ext cx="200399" cy="85293"/>
                <a:chOff x="11094557" y="2719560"/>
                <a:chExt cx="240319" cy="147420"/>
              </a:xfrm>
            </p:grpSpPr>
            <p:sp>
              <p:nvSpPr>
                <p:cNvPr id="110" name="Oval 648">
                  <a:extLst>
                    <a:ext uri="{FF2B5EF4-FFF2-40B4-BE49-F238E27FC236}">
                      <a16:creationId xmlns:a16="http://schemas.microsoft.com/office/drawing/2014/main" id="{2076789F-702A-F947-A3D2-A2A82F481CE1}"/>
                    </a:ext>
                  </a:extLst>
                </p:cNvPr>
                <p:cNvSpPr/>
                <p:nvPr/>
              </p:nvSpPr>
              <p:spPr bwMode="gray">
                <a:xfrm>
                  <a:off x="11235989" y="2742064"/>
                  <a:ext cx="98887" cy="124916"/>
                </a:xfrm>
                <a:prstGeom prst="ellipse">
                  <a:avLst/>
                </a:prstGeom>
                <a:solidFill>
                  <a:srgbClr val="C00000"/>
                </a:solidFill>
                <a:ln w="12700" cap="flat" cmpd="sng" algn="ctr">
                  <a:no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defTabSz="1219200"/>
                  <a:endParaRPr lang="en-US" sz="1200">
                    <a:latin typeface="Arial" pitchFamily="34" charset="0"/>
                    <a:cs typeface="Arial" pitchFamily="34" charset="0"/>
                  </a:endParaRPr>
                </a:p>
              </p:txBody>
            </p:sp>
            <p:sp>
              <p:nvSpPr>
                <p:cNvPr id="111" name="Regular Pentagon 662">
                  <a:extLst>
                    <a:ext uri="{FF2B5EF4-FFF2-40B4-BE49-F238E27FC236}">
                      <a16:creationId xmlns:a16="http://schemas.microsoft.com/office/drawing/2014/main" id="{EB91F297-5371-6042-93E3-1378871FABC1}"/>
                    </a:ext>
                  </a:extLst>
                </p:cNvPr>
                <p:cNvSpPr/>
                <p:nvPr/>
              </p:nvSpPr>
              <p:spPr bwMode="gray">
                <a:xfrm>
                  <a:off x="11094557" y="2719560"/>
                  <a:ext cx="98887" cy="124916"/>
                </a:xfrm>
                <a:prstGeom prst="pentagon">
                  <a:avLst/>
                </a:prstGeom>
                <a:solidFill>
                  <a:schemeClr val="accent1">
                    <a:lumMod val="75000"/>
                  </a:schemeClr>
                </a:solidFill>
                <a:ln w="12700" cap="flat" cmpd="sng" algn="ctr">
                  <a:no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defTabSz="1219200"/>
                  <a:endParaRPr lang="en-US" sz="1200">
                    <a:latin typeface="Arial" pitchFamily="34" charset="0"/>
                    <a:cs typeface="Arial" pitchFamily="34" charset="0"/>
                  </a:endParaRPr>
                </a:p>
              </p:txBody>
            </p:sp>
          </p:grpSp>
          <p:grpSp>
            <p:nvGrpSpPr>
              <p:cNvPr id="28" name="Group 567">
                <a:extLst>
                  <a:ext uri="{FF2B5EF4-FFF2-40B4-BE49-F238E27FC236}">
                    <a16:creationId xmlns:a16="http://schemas.microsoft.com/office/drawing/2014/main" id="{7396869E-082A-8F42-8EE5-F23FEF706A81}"/>
                  </a:ext>
                </a:extLst>
              </p:cNvPr>
              <p:cNvGrpSpPr/>
              <p:nvPr/>
            </p:nvGrpSpPr>
            <p:grpSpPr>
              <a:xfrm>
                <a:off x="6643002" y="2003625"/>
                <a:ext cx="182289" cy="78056"/>
                <a:chOff x="11067564" y="4345908"/>
                <a:chExt cx="218601" cy="134911"/>
              </a:xfrm>
            </p:grpSpPr>
            <p:sp>
              <p:nvSpPr>
                <p:cNvPr id="108" name="Oval 656">
                  <a:extLst>
                    <a:ext uri="{FF2B5EF4-FFF2-40B4-BE49-F238E27FC236}">
                      <a16:creationId xmlns:a16="http://schemas.microsoft.com/office/drawing/2014/main" id="{1DD1D72D-89F7-F341-A467-AC1BF2DB6C35}"/>
                    </a:ext>
                  </a:extLst>
                </p:cNvPr>
                <p:cNvSpPr/>
                <p:nvPr/>
              </p:nvSpPr>
              <p:spPr bwMode="gray">
                <a:xfrm>
                  <a:off x="11187277" y="4355902"/>
                  <a:ext cx="98888" cy="124917"/>
                </a:xfrm>
                <a:prstGeom prst="ellipse">
                  <a:avLst/>
                </a:prstGeom>
                <a:solidFill>
                  <a:srgbClr val="C00000"/>
                </a:solidFill>
                <a:ln w="12700" cap="flat" cmpd="sng" algn="ctr">
                  <a:no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defTabSz="1219200"/>
                  <a:endParaRPr lang="en-US" sz="1200">
                    <a:latin typeface="Arial" pitchFamily="34" charset="0"/>
                    <a:cs typeface="Arial" pitchFamily="34" charset="0"/>
                  </a:endParaRPr>
                </a:p>
              </p:txBody>
            </p:sp>
            <p:sp>
              <p:nvSpPr>
                <p:cNvPr id="109" name="Regular Pentagon 663">
                  <a:extLst>
                    <a:ext uri="{FF2B5EF4-FFF2-40B4-BE49-F238E27FC236}">
                      <a16:creationId xmlns:a16="http://schemas.microsoft.com/office/drawing/2014/main" id="{11BB42F6-5839-414C-A7F7-82CA2E5EB983}"/>
                    </a:ext>
                  </a:extLst>
                </p:cNvPr>
                <p:cNvSpPr/>
                <p:nvPr/>
              </p:nvSpPr>
              <p:spPr bwMode="gray">
                <a:xfrm>
                  <a:off x="11067564" y="4345908"/>
                  <a:ext cx="98888" cy="124916"/>
                </a:xfrm>
                <a:prstGeom prst="pentagon">
                  <a:avLst/>
                </a:prstGeom>
                <a:solidFill>
                  <a:schemeClr val="accent1">
                    <a:lumMod val="75000"/>
                  </a:schemeClr>
                </a:solidFill>
                <a:ln w="12700" cap="flat" cmpd="sng" algn="ctr">
                  <a:no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defTabSz="1219200"/>
                  <a:endParaRPr lang="en-US" sz="1200">
                    <a:latin typeface="Arial" pitchFamily="34" charset="0"/>
                    <a:cs typeface="Arial" pitchFamily="34" charset="0"/>
                  </a:endParaRPr>
                </a:p>
              </p:txBody>
            </p:sp>
          </p:grpSp>
          <p:grpSp>
            <p:nvGrpSpPr>
              <p:cNvPr id="29" name="Group 568">
                <a:extLst>
                  <a:ext uri="{FF2B5EF4-FFF2-40B4-BE49-F238E27FC236}">
                    <a16:creationId xmlns:a16="http://schemas.microsoft.com/office/drawing/2014/main" id="{D5782149-AF30-6746-B1EE-0D4E08D75253}"/>
                  </a:ext>
                </a:extLst>
              </p:cNvPr>
              <p:cNvGrpSpPr/>
              <p:nvPr/>
            </p:nvGrpSpPr>
            <p:grpSpPr>
              <a:xfrm>
                <a:off x="7081274" y="2236665"/>
                <a:ext cx="180469" cy="76449"/>
                <a:chOff x="11084183" y="4869420"/>
                <a:chExt cx="216419" cy="132131"/>
              </a:xfrm>
            </p:grpSpPr>
            <p:sp>
              <p:nvSpPr>
                <p:cNvPr id="106" name="Oval 657">
                  <a:extLst>
                    <a:ext uri="{FF2B5EF4-FFF2-40B4-BE49-F238E27FC236}">
                      <a16:creationId xmlns:a16="http://schemas.microsoft.com/office/drawing/2014/main" id="{974823D8-D978-5D4D-A1A7-85132E8707DA}"/>
                    </a:ext>
                  </a:extLst>
                </p:cNvPr>
                <p:cNvSpPr/>
                <p:nvPr/>
              </p:nvSpPr>
              <p:spPr bwMode="gray">
                <a:xfrm>
                  <a:off x="11201714" y="4876635"/>
                  <a:ext cx="98888" cy="124916"/>
                </a:xfrm>
                <a:prstGeom prst="ellipse">
                  <a:avLst/>
                </a:prstGeom>
                <a:solidFill>
                  <a:srgbClr val="C00000"/>
                </a:solidFill>
                <a:ln w="12700" cap="flat" cmpd="sng" algn="ctr">
                  <a:no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defTabSz="1219200"/>
                  <a:endParaRPr lang="en-US" sz="1200">
                    <a:latin typeface="Arial" pitchFamily="34" charset="0"/>
                    <a:cs typeface="Arial" pitchFamily="34" charset="0"/>
                  </a:endParaRPr>
                </a:p>
              </p:txBody>
            </p:sp>
            <p:sp>
              <p:nvSpPr>
                <p:cNvPr id="107" name="Regular Pentagon 664">
                  <a:extLst>
                    <a:ext uri="{FF2B5EF4-FFF2-40B4-BE49-F238E27FC236}">
                      <a16:creationId xmlns:a16="http://schemas.microsoft.com/office/drawing/2014/main" id="{D0662B42-F26B-734D-ABC3-FCAAC2101ABA}"/>
                    </a:ext>
                  </a:extLst>
                </p:cNvPr>
                <p:cNvSpPr/>
                <p:nvPr/>
              </p:nvSpPr>
              <p:spPr bwMode="gray">
                <a:xfrm>
                  <a:off x="11084183" y="4869420"/>
                  <a:ext cx="98888" cy="124916"/>
                </a:xfrm>
                <a:prstGeom prst="pentagon">
                  <a:avLst/>
                </a:prstGeom>
                <a:solidFill>
                  <a:schemeClr val="accent1">
                    <a:lumMod val="75000"/>
                  </a:schemeClr>
                </a:solidFill>
                <a:ln w="12700" cap="flat" cmpd="sng" algn="ctr">
                  <a:no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defTabSz="1219200"/>
                  <a:endParaRPr lang="en-US" sz="1200">
                    <a:latin typeface="Arial" pitchFamily="34" charset="0"/>
                    <a:cs typeface="Arial" pitchFamily="34" charset="0"/>
                  </a:endParaRPr>
                </a:p>
              </p:txBody>
            </p:sp>
          </p:grpSp>
          <p:grpSp>
            <p:nvGrpSpPr>
              <p:cNvPr id="30" name="Group 678">
                <a:extLst>
                  <a:ext uri="{FF2B5EF4-FFF2-40B4-BE49-F238E27FC236}">
                    <a16:creationId xmlns:a16="http://schemas.microsoft.com/office/drawing/2014/main" id="{B7C0E02F-45D7-7245-A8CA-2BE5EC729F24}"/>
                  </a:ext>
                </a:extLst>
              </p:cNvPr>
              <p:cNvGrpSpPr/>
              <p:nvPr/>
            </p:nvGrpSpPr>
            <p:grpSpPr>
              <a:xfrm>
                <a:off x="3368004" y="1854596"/>
                <a:ext cx="219290" cy="80092"/>
                <a:chOff x="1432714" y="3185746"/>
                <a:chExt cx="262974" cy="138429"/>
              </a:xfrm>
            </p:grpSpPr>
            <p:sp>
              <p:nvSpPr>
                <p:cNvPr id="104" name="Regular Pentagon 665">
                  <a:extLst>
                    <a:ext uri="{FF2B5EF4-FFF2-40B4-BE49-F238E27FC236}">
                      <a16:creationId xmlns:a16="http://schemas.microsoft.com/office/drawing/2014/main" id="{6AF5EDB9-4830-564C-9840-25F47982BCE7}"/>
                    </a:ext>
                  </a:extLst>
                </p:cNvPr>
                <p:cNvSpPr/>
                <p:nvPr/>
              </p:nvSpPr>
              <p:spPr bwMode="gray">
                <a:xfrm>
                  <a:off x="1432714" y="3185746"/>
                  <a:ext cx="98887" cy="124915"/>
                </a:xfrm>
                <a:prstGeom prst="pentagon">
                  <a:avLst/>
                </a:prstGeom>
                <a:solidFill>
                  <a:schemeClr val="accent1">
                    <a:lumMod val="75000"/>
                  </a:schemeClr>
                </a:solidFill>
                <a:ln w="12700" cap="flat" cmpd="sng" algn="ctr">
                  <a:no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defTabSz="1219200"/>
                  <a:endParaRPr lang="en-US" sz="1200">
                    <a:latin typeface="Arial" pitchFamily="34" charset="0"/>
                    <a:cs typeface="Arial" pitchFamily="34" charset="0"/>
                  </a:endParaRPr>
                </a:p>
              </p:txBody>
            </p:sp>
            <p:sp>
              <p:nvSpPr>
                <p:cNvPr id="105" name="Oval 677">
                  <a:extLst>
                    <a:ext uri="{FF2B5EF4-FFF2-40B4-BE49-F238E27FC236}">
                      <a16:creationId xmlns:a16="http://schemas.microsoft.com/office/drawing/2014/main" id="{743FC01C-937D-7B4A-83C7-03D1DB971E6A}"/>
                    </a:ext>
                  </a:extLst>
                </p:cNvPr>
                <p:cNvSpPr/>
                <p:nvPr/>
              </p:nvSpPr>
              <p:spPr bwMode="gray">
                <a:xfrm>
                  <a:off x="1596801" y="3199260"/>
                  <a:ext cx="98887" cy="124915"/>
                </a:xfrm>
                <a:prstGeom prst="ellipse">
                  <a:avLst/>
                </a:prstGeom>
                <a:solidFill>
                  <a:srgbClr val="C00000"/>
                </a:solidFill>
                <a:ln w="12700" cap="flat" cmpd="sng" algn="ctr">
                  <a:no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defTabSz="1219200"/>
                  <a:endParaRPr lang="en-US" sz="1200">
                    <a:latin typeface="Arial" pitchFamily="34" charset="0"/>
                    <a:cs typeface="Arial" pitchFamily="34" charset="0"/>
                  </a:endParaRPr>
                </a:p>
              </p:txBody>
            </p:sp>
          </p:grpSp>
          <p:grpSp>
            <p:nvGrpSpPr>
              <p:cNvPr id="31" name="Group 685">
                <a:extLst>
                  <a:ext uri="{FF2B5EF4-FFF2-40B4-BE49-F238E27FC236}">
                    <a16:creationId xmlns:a16="http://schemas.microsoft.com/office/drawing/2014/main" id="{C6C438AB-6109-C44B-BE68-300E15F75D1E}"/>
                  </a:ext>
                </a:extLst>
              </p:cNvPr>
              <p:cNvGrpSpPr/>
              <p:nvPr/>
            </p:nvGrpSpPr>
            <p:grpSpPr>
              <a:xfrm>
                <a:off x="4268524" y="2593429"/>
                <a:ext cx="212368" cy="80091"/>
                <a:chOff x="766195" y="2962453"/>
                <a:chExt cx="254673" cy="138427"/>
              </a:xfrm>
            </p:grpSpPr>
            <p:sp>
              <p:nvSpPr>
                <p:cNvPr id="102" name="Regular Pentagon 686">
                  <a:extLst>
                    <a:ext uri="{FF2B5EF4-FFF2-40B4-BE49-F238E27FC236}">
                      <a16:creationId xmlns:a16="http://schemas.microsoft.com/office/drawing/2014/main" id="{37691F3E-BBFA-0749-B1AA-01D7B1E1507B}"/>
                    </a:ext>
                  </a:extLst>
                </p:cNvPr>
                <p:cNvSpPr/>
                <p:nvPr/>
              </p:nvSpPr>
              <p:spPr bwMode="gray">
                <a:xfrm>
                  <a:off x="766195" y="2962453"/>
                  <a:ext cx="98887" cy="124915"/>
                </a:xfrm>
                <a:prstGeom prst="pentagon">
                  <a:avLst/>
                </a:prstGeom>
                <a:solidFill>
                  <a:schemeClr val="accent1">
                    <a:lumMod val="75000"/>
                  </a:schemeClr>
                </a:solidFill>
                <a:ln w="12700" cap="flat" cmpd="sng" algn="ctr">
                  <a:no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defTabSz="1219200"/>
                  <a:endParaRPr lang="en-US" sz="1200">
                    <a:latin typeface="Arial" pitchFamily="34" charset="0"/>
                    <a:cs typeface="Arial" pitchFamily="34" charset="0"/>
                  </a:endParaRPr>
                </a:p>
              </p:txBody>
            </p:sp>
            <p:sp>
              <p:nvSpPr>
                <p:cNvPr id="103" name="Oval 687">
                  <a:extLst>
                    <a:ext uri="{FF2B5EF4-FFF2-40B4-BE49-F238E27FC236}">
                      <a16:creationId xmlns:a16="http://schemas.microsoft.com/office/drawing/2014/main" id="{9D8AE63D-19F5-8843-9498-A0620E43EAD3}"/>
                    </a:ext>
                  </a:extLst>
                </p:cNvPr>
                <p:cNvSpPr/>
                <p:nvPr/>
              </p:nvSpPr>
              <p:spPr bwMode="gray">
                <a:xfrm>
                  <a:off x="921981" y="2975965"/>
                  <a:ext cx="98887" cy="124915"/>
                </a:xfrm>
                <a:prstGeom prst="ellipse">
                  <a:avLst/>
                </a:prstGeom>
                <a:solidFill>
                  <a:srgbClr val="C00000"/>
                </a:solidFill>
                <a:ln w="12700" cap="flat" cmpd="sng" algn="ctr">
                  <a:no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defTabSz="1219200"/>
                  <a:endParaRPr lang="en-US" sz="1200">
                    <a:latin typeface="Arial" pitchFamily="34" charset="0"/>
                    <a:cs typeface="Arial" pitchFamily="34" charset="0"/>
                  </a:endParaRPr>
                </a:p>
              </p:txBody>
            </p:sp>
          </p:grpSp>
          <p:grpSp>
            <p:nvGrpSpPr>
              <p:cNvPr id="32" name="Group 690">
                <a:extLst>
                  <a:ext uri="{FF2B5EF4-FFF2-40B4-BE49-F238E27FC236}">
                    <a16:creationId xmlns:a16="http://schemas.microsoft.com/office/drawing/2014/main" id="{EBFCAF34-4915-874F-AF05-FEA659972C77}"/>
                  </a:ext>
                </a:extLst>
              </p:cNvPr>
              <p:cNvGrpSpPr/>
              <p:nvPr/>
            </p:nvGrpSpPr>
            <p:grpSpPr>
              <a:xfrm>
                <a:off x="5743068" y="1974874"/>
                <a:ext cx="175106" cy="82236"/>
                <a:chOff x="832927" y="2642352"/>
                <a:chExt cx="209988" cy="142136"/>
              </a:xfrm>
            </p:grpSpPr>
            <p:sp>
              <p:nvSpPr>
                <p:cNvPr id="100" name="Regular Pentagon 691">
                  <a:extLst>
                    <a:ext uri="{FF2B5EF4-FFF2-40B4-BE49-F238E27FC236}">
                      <a16:creationId xmlns:a16="http://schemas.microsoft.com/office/drawing/2014/main" id="{5A9EA12F-119A-234C-80FC-04BC2E9AB046}"/>
                    </a:ext>
                  </a:extLst>
                </p:cNvPr>
                <p:cNvSpPr/>
                <p:nvPr/>
              </p:nvSpPr>
              <p:spPr bwMode="gray">
                <a:xfrm>
                  <a:off x="832927" y="2642352"/>
                  <a:ext cx="96358" cy="130630"/>
                </a:xfrm>
                <a:prstGeom prst="pentagon">
                  <a:avLst/>
                </a:prstGeom>
                <a:solidFill>
                  <a:schemeClr val="accent1">
                    <a:lumMod val="75000"/>
                  </a:schemeClr>
                </a:solidFill>
                <a:ln w="12700" cap="flat" cmpd="sng" algn="ctr">
                  <a:no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defTabSz="1219200"/>
                  <a:endParaRPr lang="en-US" sz="1200">
                    <a:latin typeface="Arial" pitchFamily="34" charset="0"/>
                    <a:cs typeface="Arial" pitchFamily="34" charset="0"/>
                  </a:endParaRPr>
                </a:p>
              </p:txBody>
            </p:sp>
            <p:sp>
              <p:nvSpPr>
                <p:cNvPr id="101" name="Oval 692">
                  <a:extLst>
                    <a:ext uri="{FF2B5EF4-FFF2-40B4-BE49-F238E27FC236}">
                      <a16:creationId xmlns:a16="http://schemas.microsoft.com/office/drawing/2014/main" id="{80D51DDE-78AD-6649-8000-256ED5BA50F8}"/>
                    </a:ext>
                  </a:extLst>
                </p:cNvPr>
                <p:cNvSpPr/>
                <p:nvPr/>
              </p:nvSpPr>
              <p:spPr bwMode="gray">
                <a:xfrm>
                  <a:off x="946558" y="2653858"/>
                  <a:ext cx="96357" cy="130630"/>
                </a:xfrm>
                <a:prstGeom prst="ellipse">
                  <a:avLst/>
                </a:prstGeom>
                <a:solidFill>
                  <a:srgbClr val="C00000"/>
                </a:solidFill>
                <a:ln w="12700" cap="flat" cmpd="sng" algn="ctr">
                  <a:no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defTabSz="1219200"/>
                  <a:endParaRPr lang="en-US" sz="1200">
                    <a:latin typeface="Arial" pitchFamily="34" charset="0"/>
                    <a:cs typeface="Arial" pitchFamily="34" charset="0"/>
                  </a:endParaRPr>
                </a:p>
              </p:txBody>
            </p:sp>
          </p:grpSp>
          <p:sp>
            <p:nvSpPr>
              <p:cNvPr id="33" name="Isosceles Triangle 572">
                <a:extLst>
                  <a:ext uri="{FF2B5EF4-FFF2-40B4-BE49-F238E27FC236}">
                    <a16:creationId xmlns:a16="http://schemas.microsoft.com/office/drawing/2014/main" id="{B4FEF98D-BFA0-B64A-85BB-142689C9466B}"/>
                  </a:ext>
                </a:extLst>
              </p:cNvPr>
              <p:cNvSpPr/>
              <p:nvPr/>
            </p:nvSpPr>
            <p:spPr bwMode="gray">
              <a:xfrm>
                <a:off x="3633879" y="1859220"/>
                <a:ext cx="74409" cy="72666"/>
              </a:xfrm>
              <a:prstGeom prst="triangle">
                <a:avLst/>
              </a:prstGeom>
              <a:solidFill>
                <a:srgbClr val="7030A0"/>
              </a:solidFill>
              <a:ln w="12700" cap="flat" cmpd="sng" algn="ctr">
                <a:no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defTabSz="1219200"/>
                <a:endParaRPr lang="en-US" sz="1200">
                  <a:latin typeface="Arial" pitchFamily="34" charset="0"/>
                  <a:cs typeface="Arial" pitchFamily="34" charset="0"/>
                </a:endParaRPr>
              </a:p>
            </p:txBody>
          </p:sp>
          <p:sp>
            <p:nvSpPr>
              <p:cNvPr id="34" name="Isosceles Triangle 573">
                <a:extLst>
                  <a:ext uri="{FF2B5EF4-FFF2-40B4-BE49-F238E27FC236}">
                    <a16:creationId xmlns:a16="http://schemas.microsoft.com/office/drawing/2014/main" id="{E18367D0-B163-F045-B826-32A1A66DF1F6}"/>
                  </a:ext>
                </a:extLst>
              </p:cNvPr>
              <p:cNvSpPr/>
              <p:nvPr/>
            </p:nvSpPr>
            <p:spPr bwMode="gray">
              <a:xfrm>
                <a:off x="3746934" y="2138618"/>
                <a:ext cx="74409" cy="72666"/>
              </a:xfrm>
              <a:prstGeom prst="triangle">
                <a:avLst/>
              </a:prstGeom>
              <a:solidFill>
                <a:srgbClr val="7030A0"/>
              </a:solidFill>
              <a:ln w="12700" cap="flat" cmpd="sng" algn="ctr">
                <a:no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defTabSz="1219200"/>
                <a:endParaRPr lang="en-US" sz="1200">
                  <a:latin typeface="Arial" pitchFamily="34" charset="0"/>
                  <a:cs typeface="Arial" pitchFamily="34" charset="0"/>
                </a:endParaRPr>
              </a:p>
            </p:txBody>
          </p:sp>
          <p:sp>
            <p:nvSpPr>
              <p:cNvPr id="35" name="Isosceles Triangle 575">
                <a:extLst>
                  <a:ext uri="{FF2B5EF4-FFF2-40B4-BE49-F238E27FC236}">
                    <a16:creationId xmlns:a16="http://schemas.microsoft.com/office/drawing/2014/main" id="{B83FB79A-9F28-8A48-B9AB-830EC8DC3369}"/>
                  </a:ext>
                </a:extLst>
              </p:cNvPr>
              <p:cNvSpPr/>
              <p:nvPr/>
            </p:nvSpPr>
            <p:spPr bwMode="gray">
              <a:xfrm>
                <a:off x="4517645" y="2587053"/>
                <a:ext cx="74409" cy="72666"/>
              </a:xfrm>
              <a:prstGeom prst="triangle">
                <a:avLst/>
              </a:prstGeom>
              <a:solidFill>
                <a:srgbClr val="7030A0"/>
              </a:solidFill>
              <a:ln w="12700" cap="flat" cmpd="sng" algn="ctr">
                <a:no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defTabSz="1219200"/>
                <a:endParaRPr lang="en-US" sz="1200">
                  <a:latin typeface="Arial" pitchFamily="34" charset="0"/>
                  <a:cs typeface="Arial" pitchFamily="34" charset="0"/>
                </a:endParaRPr>
              </a:p>
            </p:txBody>
          </p:sp>
          <p:sp>
            <p:nvSpPr>
              <p:cNvPr id="36" name="Isosceles Triangle 576">
                <a:extLst>
                  <a:ext uri="{FF2B5EF4-FFF2-40B4-BE49-F238E27FC236}">
                    <a16:creationId xmlns:a16="http://schemas.microsoft.com/office/drawing/2014/main" id="{911D8C28-FDF1-F344-9D1A-5DBC93B6716B}"/>
                  </a:ext>
                </a:extLst>
              </p:cNvPr>
              <p:cNvSpPr/>
              <p:nvPr/>
            </p:nvSpPr>
            <p:spPr bwMode="gray">
              <a:xfrm>
                <a:off x="5938808" y="1974135"/>
                <a:ext cx="74409" cy="72666"/>
              </a:xfrm>
              <a:prstGeom prst="triangle">
                <a:avLst/>
              </a:prstGeom>
              <a:solidFill>
                <a:srgbClr val="7030A0"/>
              </a:solidFill>
              <a:ln w="12700" cap="flat" cmpd="sng" algn="ctr">
                <a:no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defTabSz="1219200"/>
                <a:endParaRPr lang="en-US" sz="1200">
                  <a:latin typeface="Arial" pitchFamily="34" charset="0"/>
                  <a:cs typeface="Arial" pitchFamily="34" charset="0"/>
                </a:endParaRPr>
              </a:p>
            </p:txBody>
          </p:sp>
          <p:sp>
            <p:nvSpPr>
              <p:cNvPr id="37" name="Isosceles Triangle 577">
                <a:extLst>
                  <a:ext uri="{FF2B5EF4-FFF2-40B4-BE49-F238E27FC236}">
                    <a16:creationId xmlns:a16="http://schemas.microsoft.com/office/drawing/2014/main" id="{C35A39BA-8439-774D-BE70-C22933F56B9F}"/>
                  </a:ext>
                </a:extLst>
              </p:cNvPr>
              <p:cNvSpPr/>
              <p:nvPr/>
            </p:nvSpPr>
            <p:spPr bwMode="gray">
              <a:xfrm>
                <a:off x="6847860" y="2003428"/>
                <a:ext cx="74409" cy="72666"/>
              </a:xfrm>
              <a:prstGeom prst="triangle">
                <a:avLst/>
              </a:prstGeom>
              <a:solidFill>
                <a:srgbClr val="7030A0"/>
              </a:solidFill>
              <a:ln w="12700" cap="flat" cmpd="sng" algn="ctr">
                <a:no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defTabSz="1219200"/>
                <a:endParaRPr lang="en-US" sz="1200">
                  <a:latin typeface="Arial" pitchFamily="34" charset="0"/>
                  <a:cs typeface="Arial" pitchFamily="34" charset="0"/>
                </a:endParaRPr>
              </a:p>
            </p:txBody>
          </p:sp>
          <p:sp>
            <p:nvSpPr>
              <p:cNvPr id="38" name="Isosceles Triangle 579">
                <a:extLst>
                  <a:ext uri="{FF2B5EF4-FFF2-40B4-BE49-F238E27FC236}">
                    <a16:creationId xmlns:a16="http://schemas.microsoft.com/office/drawing/2014/main" id="{7D5D6A03-8FB3-3F49-85E7-5583718A237B}"/>
                  </a:ext>
                </a:extLst>
              </p:cNvPr>
              <p:cNvSpPr/>
              <p:nvPr/>
            </p:nvSpPr>
            <p:spPr bwMode="gray">
              <a:xfrm>
                <a:off x="7364819" y="2297467"/>
                <a:ext cx="74409" cy="72666"/>
              </a:xfrm>
              <a:prstGeom prst="triangle">
                <a:avLst/>
              </a:prstGeom>
              <a:solidFill>
                <a:srgbClr val="7030A0"/>
              </a:solidFill>
              <a:ln w="12700" cap="flat" cmpd="sng" algn="ctr">
                <a:no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defTabSz="1219200"/>
                <a:endParaRPr lang="en-US" sz="1200">
                  <a:latin typeface="Arial" pitchFamily="34" charset="0"/>
                  <a:cs typeface="Arial" pitchFamily="34" charset="0"/>
                </a:endParaRPr>
              </a:p>
            </p:txBody>
          </p:sp>
          <p:sp>
            <p:nvSpPr>
              <p:cNvPr id="39" name="Isosceles Triangle 581">
                <a:extLst>
                  <a:ext uri="{FF2B5EF4-FFF2-40B4-BE49-F238E27FC236}">
                    <a16:creationId xmlns:a16="http://schemas.microsoft.com/office/drawing/2014/main" id="{8DCCAB91-A293-D346-9F9A-48BCF54D3D75}"/>
                  </a:ext>
                </a:extLst>
              </p:cNvPr>
              <p:cNvSpPr/>
              <p:nvPr/>
            </p:nvSpPr>
            <p:spPr bwMode="gray">
              <a:xfrm>
                <a:off x="7416906" y="1875649"/>
                <a:ext cx="74409" cy="72666"/>
              </a:xfrm>
              <a:prstGeom prst="triangle">
                <a:avLst/>
              </a:prstGeom>
              <a:solidFill>
                <a:srgbClr val="7030A0"/>
              </a:solidFill>
              <a:ln w="12700" cap="flat" cmpd="sng" algn="ctr">
                <a:no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defTabSz="1219200"/>
                <a:endParaRPr lang="en-US" sz="1200">
                  <a:latin typeface="Arial" pitchFamily="34" charset="0"/>
                  <a:cs typeface="Arial" pitchFamily="34" charset="0"/>
                </a:endParaRPr>
              </a:p>
            </p:txBody>
          </p:sp>
          <p:sp>
            <p:nvSpPr>
              <p:cNvPr id="40" name="Isosceles Triangle 582">
                <a:extLst>
                  <a:ext uri="{FF2B5EF4-FFF2-40B4-BE49-F238E27FC236}">
                    <a16:creationId xmlns:a16="http://schemas.microsoft.com/office/drawing/2014/main" id="{5F68222B-198B-2440-9CA6-C7A55DC761DE}"/>
                  </a:ext>
                </a:extLst>
              </p:cNvPr>
              <p:cNvSpPr/>
              <p:nvPr/>
            </p:nvSpPr>
            <p:spPr bwMode="gray">
              <a:xfrm>
                <a:off x="7863753" y="1753958"/>
                <a:ext cx="74409" cy="72666"/>
              </a:xfrm>
              <a:prstGeom prst="triangle">
                <a:avLst/>
              </a:prstGeom>
              <a:solidFill>
                <a:srgbClr val="7030A0"/>
              </a:solidFill>
              <a:ln w="12700" cap="flat" cmpd="sng" algn="ctr">
                <a:no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defTabSz="1219200"/>
                <a:endParaRPr lang="en-US" sz="1200">
                  <a:latin typeface="Arial" pitchFamily="34" charset="0"/>
                  <a:cs typeface="Arial" pitchFamily="34" charset="0"/>
                </a:endParaRPr>
              </a:p>
            </p:txBody>
          </p:sp>
          <p:sp>
            <p:nvSpPr>
              <p:cNvPr id="41" name="Isosceles Triangle 584">
                <a:extLst>
                  <a:ext uri="{FF2B5EF4-FFF2-40B4-BE49-F238E27FC236}">
                    <a16:creationId xmlns:a16="http://schemas.microsoft.com/office/drawing/2014/main" id="{1EDBF808-97FE-054E-A6FC-F24BCC17F60B}"/>
                  </a:ext>
                </a:extLst>
              </p:cNvPr>
              <p:cNvSpPr/>
              <p:nvPr/>
            </p:nvSpPr>
            <p:spPr bwMode="gray">
              <a:xfrm>
                <a:off x="7153401" y="1348579"/>
                <a:ext cx="74409" cy="72666"/>
              </a:xfrm>
              <a:prstGeom prst="triangle">
                <a:avLst/>
              </a:prstGeom>
              <a:solidFill>
                <a:srgbClr val="7030A0"/>
              </a:solidFill>
              <a:ln w="12700" cap="flat" cmpd="sng" algn="ctr">
                <a:no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defTabSz="1219200"/>
                <a:endParaRPr lang="en-US" sz="1200">
                  <a:latin typeface="Arial" pitchFamily="34" charset="0"/>
                  <a:cs typeface="Arial" pitchFamily="34" charset="0"/>
                </a:endParaRPr>
              </a:p>
            </p:txBody>
          </p:sp>
          <p:sp>
            <p:nvSpPr>
              <p:cNvPr id="42" name="Isosceles Triangle 586">
                <a:extLst>
                  <a:ext uri="{FF2B5EF4-FFF2-40B4-BE49-F238E27FC236}">
                    <a16:creationId xmlns:a16="http://schemas.microsoft.com/office/drawing/2014/main" id="{FBD7918D-7365-A54C-9F72-7AE9B1C73147}"/>
                  </a:ext>
                </a:extLst>
              </p:cNvPr>
              <p:cNvSpPr/>
              <p:nvPr/>
            </p:nvSpPr>
            <p:spPr bwMode="gray">
              <a:xfrm>
                <a:off x="5397540" y="2166312"/>
                <a:ext cx="74409" cy="72666"/>
              </a:xfrm>
              <a:prstGeom prst="triangle">
                <a:avLst/>
              </a:prstGeom>
              <a:solidFill>
                <a:srgbClr val="7030A0"/>
              </a:solidFill>
              <a:ln w="12700" cap="flat" cmpd="sng" algn="ctr">
                <a:no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defTabSz="1219200"/>
                <a:endParaRPr lang="en-US" sz="1200">
                  <a:latin typeface="Arial" pitchFamily="34" charset="0"/>
                  <a:cs typeface="Arial" pitchFamily="34" charset="0"/>
                </a:endParaRPr>
              </a:p>
            </p:txBody>
          </p:sp>
          <p:sp>
            <p:nvSpPr>
              <p:cNvPr id="43" name="Isosceles Triangle 588">
                <a:extLst>
                  <a:ext uri="{FF2B5EF4-FFF2-40B4-BE49-F238E27FC236}">
                    <a16:creationId xmlns:a16="http://schemas.microsoft.com/office/drawing/2014/main" id="{8106FD3A-C2A1-004C-9CE8-4EB1BFDED53B}"/>
                  </a:ext>
                </a:extLst>
              </p:cNvPr>
              <p:cNvSpPr/>
              <p:nvPr/>
            </p:nvSpPr>
            <p:spPr bwMode="gray">
              <a:xfrm>
                <a:off x="7150227" y="2024469"/>
                <a:ext cx="74409" cy="72666"/>
              </a:xfrm>
              <a:prstGeom prst="triangle">
                <a:avLst/>
              </a:prstGeom>
              <a:solidFill>
                <a:srgbClr val="7030A0"/>
              </a:solidFill>
              <a:ln w="12700" cap="flat" cmpd="sng" algn="ctr">
                <a:no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defTabSz="1219200"/>
                <a:endParaRPr lang="en-US" sz="1200">
                  <a:latin typeface="Arial" pitchFamily="34" charset="0"/>
                  <a:cs typeface="Arial" pitchFamily="34" charset="0"/>
                </a:endParaRPr>
              </a:p>
            </p:txBody>
          </p:sp>
          <p:sp>
            <p:nvSpPr>
              <p:cNvPr id="44" name="Isosceles Triangle 592">
                <a:extLst>
                  <a:ext uri="{FF2B5EF4-FFF2-40B4-BE49-F238E27FC236}">
                    <a16:creationId xmlns:a16="http://schemas.microsoft.com/office/drawing/2014/main" id="{076DC3C5-1D0A-2B47-9322-FE36321D5FB0}"/>
                  </a:ext>
                </a:extLst>
              </p:cNvPr>
              <p:cNvSpPr/>
              <p:nvPr/>
            </p:nvSpPr>
            <p:spPr bwMode="gray">
              <a:xfrm>
                <a:off x="6008957" y="1729192"/>
                <a:ext cx="74409" cy="72666"/>
              </a:xfrm>
              <a:prstGeom prst="triangle">
                <a:avLst/>
              </a:prstGeom>
              <a:solidFill>
                <a:srgbClr val="7030A0"/>
              </a:solidFill>
              <a:ln w="12700" cap="flat" cmpd="sng" algn="ctr">
                <a:no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defTabSz="1219200"/>
                <a:endParaRPr lang="en-US" sz="1200">
                  <a:latin typeface="Arial" pitchFamily="34" charset="0"/>
                  <a:cs typeface="Arial" pitchFamily="34" charset="0"/>
                </a:endParaRPr>
              </a:p>
            </p:txBody>
          </p:sp>
          <p:sp>
            <p:nvSpPr>
              <p:cNvPr id="45" name="Isosceles Triangle 598">
                <a:extLst>
                  <a:ext uri="{FF2B5EF4-FFF2-40B4-BE49-F238E27FC236}">
                    <a16:creationId xmlns:a16="http://schemas.microsoft.com/office/drawing/2014/main" id="{702628EF-4FEB-124A-8CF5-834EFB9B79E7}"/>
                  </a:ext>
                </a:extLst>
              </p:cNvPr>
              <p:cNvSpPr/>
              <p:nvPr/>
            </p:nvSpPr>
            <p:spPr bwMode="gray">
              <a:xfrm>
                <a:off x="5986965" y="2297173"/>
                <a:ext cx="74409" cy="72666"/>
              </a:xfrm>
              <a:prstGeom prst="triangle">
                <a:avLst/>
              </a:prstGeom>
              <a:solidFill>
                <a:srgbClr val="7030A0"/>
              </a:solidFill>
              <a:ln w="12700" cap="flat" cmpd="sng" algn="ctr">
                <a:no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defTabSz="1219200"/>
                <a:endParaRPr lang="en-US" sz="1200">
                  <a:latin typeface="Arial" pitchFamily="34" charset="0"/>
                  <a:cs typeface="Arial" pitchFamily="34" charset="0"/>
                </a:endParaRPr>
              </a:p>
            </p:txBody>
          </p:sp>
          <p:sp>
            <p:nvSpPr>
              <p:cNvPr id="46" name="Isosceles Triangle 604">
                <a:extLst>
                  <a:ext uri="{FF2B5EF4-FFF2-40B4-BE49-F238E27FC236}">
                    <a16:creationId xmlns:a16="http://schemas.microsoft.com/office/drawing/2014/main" id="{460FA17B-9C8A-6741-B8EB-0D6A880E07B5}"/>
                  </a:ext>
                </a:extLst>
              </p:cNvPr>
              <p:cNvSpPr/>
              <p:nvPr/>
            </p:nvSpPr>
            <p:spPr bwMode="gray">
              <a:xfrm>
                <a:off x="6176122" y="1912903"/>
                <a:ext cx="74409" cy="72666"/>
              </a:xfrm>
              <a:prstGeom prst="triangle">
                <a:avLst/>
              </a:prstGeom>
              <a:solidFill>
                <a:srgbClr val="7030A0"/>
              </a:solidFill>
              <a:ln w="12700" cap="flat" cmpd="sng" algn="ctr">
                <a:no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defTabSz="1219200"/>
                <a:endParaRPr lang="en-US" sz="1200">
                  <a:latin typeface="Arial" pitchFamily="34" charset="0"/>
                  <a:cs typeface="Arial" pitchFamily="34" charset="0"/>
                </a:endParaRPr>
              </a:p>
            </p:txBody>
          </p:sp>
          <p:sp>
            <p:nvSpPr>
              <p:cNvPr id="47" name="Isosceles Triangle 606">
                <a:extLst>
                  <a:ext uri="{FF2B5EF4-FFF2-40B4-BE49-F238E27FC236}">
                    <a16:creationId xmlns:a16="http://schemas.microsoft.com/office/drawing/2014/main" id="{FC1B667B-A968-C549-8189-AC4149621E3B}"/>
                  </a:ext>
                </a:extLst>
              </p:cNvPr>
              <p:cNvSpPr/>
              <p:nvPr/>
            </p:nvSpPr>
            <p:spPr bwMode="gray">
              <a:xfrm>
                <a:off x="5504016" y="1481800"/>
                <a:ext cx="74409" cy="72666"/>
              </a:xfrm>
              <a:prstGeom prst="triangle">
                <a:avLst/>
              </a:prstGeom>
              <a:solidFill>
                <a:srgbClr val="7030A0"/>
              </a:solidFill>
              <a:ln w="12700" cap="flat" cmpd="sng" algn="ctr">
                <a:no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defTabSz="1219200"/>
                <a:endParaRPr lang="en-US" sz="1200">
                  <a:latin typeface="Arial" pitchFamily="34" charset="0"/>
                  <a:cs typeface="Arial" pitchFamily="34" charset="0"/>
                </a:endParaRPr>
              </a:p>
            </p:txBody>
          </p:sp>
          <p:sp>
            <p:nvSpPr>
              <p:cNvPr id="48" name="Isosceles Triangle 639">
                <a:extLst>
                  <a:ext uri="{FF2B5EF4-FFF2-40B4-BE49-F238E27FC236}">
                    <a16:creationId xmlns:a16="http://schemas.microsoft.com/office/drawing/2014/main" id="{C23DE5AF-D8A1-DD48-ADB7-B0B77965983F}"/>
                  </a:ext>
                </a:extLst>
              </p:cNvPr>
              <p:cNvSpPr/>
              <p:nvPr/>
            </p:nvSpPr>
            <p:spPr bwMode="gray">
              <a:xfrm>
                <a:off x="5669367" y="1491893"/>
                <a:ext cx="74409" cy="72666"/>
              </a:xfrm>
              <a:prstGeom prst="triangle">
                <a:avLst/>
              </a:prstGeom>
              <a:solidFill>
                <a:srgbClr val="7030A0"/>
              </a:solidFill>
              <a:ln w="12700" cap="flat" cmpd="sng" algn="ctr">
                <a:no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defTabSz="1219200"/>
                <a:endParaRPr lang="en-US" sz="1200">
                  <a:latin typeface="Arial" pitchFamily="34" charset="0"/>
                  <a:cs typeface="Arial" pitchFamily="34" charset="0"/>
                </a:endParaRPr>
              </a:p>
            </p:txBody>
          </p:sp>
          <p:sp>
            <p:nvSpPr>
              <p:cNvPr id="49" name="椭圆 121">
                <a:extLst>
                  <a:ext uri="{FF2B5EF4-FFF2-40B4-BE49-F238E27FC236}">
                    <a16:creationId xmlns:a16="http://schemas.microsoft.com/office/drawing/2014/main" id="{08DF4E9C-4316-9341-B1DF-D7ADAD0AFE3D}"/>
                  </a:ext>
                </a:extLst>
              </p:cNvPr>
              <p:cNvSpPr>
                <a:spLocks noChangeAspect="1"/>
              </p:cNvSpPr>
              <p:nvPr/>
            </p:nvSpPr>
            <p:spPr bwMode="auto">
              <a:xfrm>
                <a:off x="3135636" y="1795505"/>
                <a:ext cx="50762" cy="49573"/>
              </a:xfrm>
              <a:prstGeom prst="ellipse">
                <a:avLst/>
              </a:prstGeom>
              <a:solidFill>
                <a:schemeClr val="accent2">
                  <a:lumMod val="50000"/>
                </a:schemeClr>
              </a:solidFill>
              <a:ln>
                <a:noFill/>
              </a:ln>
              <a:effectLst/>
            </p:spPr>
            <p:txBody>
              <a:bodyPr lIns="68546" tIns="34273" rIns="68546" bIns="34273" anchor="ctr"/>
              <a:lstStyle/>
              <a:p>
                <a:pPr algn="ctr" defTabSz="1219200"/>
                <a:endParaRPr lang="zh-CN" altLang="en-US" sz="1200" kern="0">
                  <a:latin typeface="Arial" pitchFamily="34" charset="0"/>
                  <a:ea typeface="华文细黑"/>
                  <a:cs typeface="Arial" pitchFamily="34" charset="0"/>
                </a:endParaRPr>
              </a:p>
            </p:txBody>
          </p:sp>
          <p:sp>
            <p:nvSpPr>
              <p:cNvPr id="50" name="椭圆 145">
                <a:extLst>
                  <a:ext uri="{FF2B5EF4-FFF2-40B4-BE49-F238E27FC236}">
                    <a16:creationId xmlns:a16="http://schemas.microsoft.com/office/drawing/2014/main" id="{FC7ADF2D-0682-4A4B-89DF-233E99DDDAFE}"/>
                  </a:ext>
                </a:extLst>
              </p:cNvPr>
              <p:cNvSpPr>
                <a:spLocks noChangeAspect="1"/>
              </p:cNvSpPr>
              <p:nvPr/>
            </p:nvSpPr>
            <p:spPr bwMode="auto">
              <a:xfrm>
                <a:off x="3232705" y="1917023"/>
                <a:ext cx="50762" cy="49573"/>
              </a:xfrm>
              <a:prstGeom prst="ellipse">
                <a:avLst/>
              </a:prstGeom>
              <a:solidFill>
                <a:schemeClr val="accent2">
                  <a:lumMod val="50000"/>
                </a:schemeClr>
              </a:solidFill>
              <a:ln>
                <a:noFill/>
              </a:ln>
              <a:effectLst/>
            </p:spPr>
            <p:txBody>
              <a:bodyPr lIns="68546" tIns="34273" rIns="68546" bIns="34273" anchor="ctr"/>
              <a:lstStyle/>
              <a:p>
                <a:pPr algn="ctr" defTabSz="1219200"/>
                <a:endParaRPr lang="zh-CN" altLang="en-US" sz="1200" kern="0">
                  <a:latin typeface="Arial" pitchFamily="34" charset="0"/>
                  <a:ea typeface="华文细黑"/>
                  <a:cs typeface="Arial" pitchFamily="34" charset="0"/>
                </a:endParaRPr>
              </a:p>
            </p:txBody>
          </p:sp>
          <p:sp>
            <p:nvSpPr>
              <p:cNvPr id="51" name="椭圆 123">
                <a:extLst>
                  <a:ext uri="{FF2B5EF4-FFF2-40B4-BE49-F238E27FC236}">
                    <a16:creationId xmlns:a16="http://schemas.microsoft.com/office/drawing/2014/main" id="{4F182AFA-4B20-4142-9680-4ADDFE3773A1}"/>
                  </a:ext>
                </a:extLst>
              </p:cNvPr>
              <p:cNvSpPr>
                <a:spLocks noChangeAspect="1"/>
              </p:cNvSpPr>
              <p:nvPr/>
            </p:nvSpPr>
            <p:spPr bwMode="auto">
              <a:xfrm>
                <a:off x="3848627" y="1687437"/>
                <a:ext cx="50762" cy="49573"/>
              </a:xfrm>
              <a:prstGeom prst="ellipse">
                <a:avLst/>
              </a:prstGeom>
              <a:solidFill>
                <a:schemeClr val="accent2">
                  <a:lumMod val="50000"/>
                </a:schemeClr>
              </a:solidFill>
              <a:ln>
                <a:noFill/>
              </a:ln>
              <a:effectLst/>
            </p:spPr>
            <p:txBody>
              <a:bodyPr lIns="68546" tIns="34273" rIns="68546" bIns="34273" anchor="ctr"/>
              <a:lstStyle/>
              <a:p>
                <a:pPr algn="ctr" defTabSz="1219200"/>
                <a:endParaRPr lang="zh-CN" altLang="en-US" sz="1200" kern="0">
                  <a:latin typeface="Arial" pitchFamily="34" charset="0"/>
                  <a:ea typeface="华文细黑"/>
                  <a:cs typeface="Arial" pitchFamily="34" charset="0"/>
                </a:endParaRPr>
              </a:p>
            </p:txBody>
          </p:sp>
          <p:sp>
            <p:nvSpPr>
              <p:cNvPr id="52" name="椭圆 124">
                <a:extLst>
                  <a:ext uri="{FF2B5EF4-FFF2-40B4-BE49-F238E27FC236}">
                    <a16:creationId xmlns:a16="http://schemas.microsoft.com/office/drawing/2014/main" id="{4A01E741-97B8-EA4E-B417-06CD973124A8}"/>
                  </a:ext>
                </a:extLst>
              </p:cNvPr>
              <p:cNvSpPr>
                <a:spLocks noChangeAspect="1"/>
              </p:cNvSpPr>
              <p:nvPr/>
            </p:nvSpPr>
            <p:spPr bwMode="auto">
              <a:xfrm>
                <a:off x="3778927" y="1795613"/>
                <a:ext cx="50762" cy="49573"/>
              </a:xfrm>
              <a:prstGeom prst="ellipse">
                <a:avLst/>
              </a:prstGeom>
              <a:solidFill>
                <a:schemeClr val="accent2">
                  <a:lumMod val="50000"/>
                </a:schemeClr>
              </a:solidFill>
              <a:ln>
                <a:noFill/>
              </a:ln>
              <a:effectLst/>
            </p:spPr>
            <p:txBody>
              <a:bodyPr lIns="68546" tIns="34273" rIns="68546" bIns="34273" anchor="ctr"/>
              <a:lstStyle/>
              <a:p>
                <a:pPr algn="ctr" defTabSz="1219200"/>
                <a:endParaRPr lang="zh-CN" altLang="en-US" sz="1200" kern="0">
                  <a:latin typeface="Arial" pitchFamily="34" charset="0"/>
                  <a:ea typeface="华文细黑"/>
                  <a:cs typeface="Arial" pitchFamily="34" charset="0"/>
                </a:endParaRPr>
              </a:p>
            </p:txBody>
          </p:sp>
          <p:sp>
            <p:nvSpPr>
              <p:cNvPr id="53" name="椭圆 125">
                <a:extLst>
                  <a:ext uri="{FF2B5EF4-FFF2-40B4-BE49-F238E27FC236}">
                    <a16:creationId xmlns:a16="http://schemas.microsoft.com/office/drawing/2014/main" id="{F0801792-8E1A-3F4D-A4B4-4984FF6333BE}"/>
                  </a:ext>
                </a:extLst>
              </p:cNvPr>
              <p:cNvSpPr>
                <a:spLocks noChangeAspect="1"/>
              </p:cNvSpPr>
              <p:nvPr/>
            </p:nvSpPr>
            <p:spPr bwMode="auto">
              <a:xfrm>
                <a:off x="3843938" y="1891576"/>
                <a:ext cx="50762" cy="49573"/>
              </a:xfrm>
              <a:prstGeom prst="ellipse">
                <a:avLst/>
              </a:prstGeom>
              <a:solidFill>
                <a:schemeClr val="accent2">
                  <a:lumMod val="50000"/>
                </a:schemeClr>
              </a:solidFill>
              <a:ln>
                <a:noFill/>
              </a:ln>
              <a:effectLst/>
            </p:spPr>
            <p:txBody>
              <a:bodyPr lIns="68546" tIns="34273" rIns="68546" bIns="34273" anchor="ctr"/>
              <a:lstStyle/>
              <a:p>
                <a:pPr algn="ctr" defTabSz="1219200"/>
                <a:endParaRPr lang="zh-CN" altLang="en-US" sz="1200" kern="0">
                  <a:latin typeface="Arial" pitchFamily="34" charset="0"/>
                  <a:ea typeface="华文细黑"/>
                  <a:cs typeface="Arial" pitchFamily="34" charset="0"/>
                </a:endParaRPr>
              </a:p>
            </p:txBody>
          </p:sp>
          <p:sp>
            <p:nvSpPr>
              <p:cNvPr id="54" name="椭圆 126">
                <a:extLst>
                  <a:ext uri="{FF2B5EF4-FFF2-40B4-BE49-F238E27FC236}">
                    <a16:creationId xmlns:a16="http://schemas.microsoft.com/office/drawing/2014/main" id="{94BB2B74-6FB7-074C-9CA4-2A20AF6EA45F}"/>
                  </a:ext>
                </a:extLst>
              </p:cNvPr>
              <p:cNvSpPr>
                <a:spLocks noChangeAspect="1"/>
              </p:cNvSpPr>
              <p:nvPr/>
            </p:nvSpPr>
            <p:spPr bwMode="auto">
              <a:xfrm>
                <a:off x="3537657" y="1968786"/>
                <a:ext cx="50762" cy="49573"/>
              </a:xfrm>
              <a:prstGeom prst="ellipse">
                <a:avLst/>
              </a:prstGeom>
              <a:solidFill>
                <a:schemeClr val="accent2">
                  <a:lumMod val="50000"/>
                </a:schemeClr>
              </a:solidFill>
              <a:ln>
                <a:noFill/>
              </a:ln>
              <a:effectLst/>
            </p:spPr>
            <p:txBody>
              <a:bodyPr lIns="68546" tIns="34273" rIns="68546" bIns="34273" anchor="ctr"/>
              <a:lstStyle/>
              <a:p>
                <a:pPr algn="ctr" defTabSz="1219200"/>
                <a:endParaRPr lang="zh-CN" altLang="en-US" sz="1200" kern="0">
                  <a:latin typeface="Arial" pitchFamily="34" charset="0"/>
                  <a:ea typeface="华文细黑"/>
                  <a:cs typeface="Arial" pitchFamily="34" charset="0"/>
                </a:endParaRPr>
              </a:p>
            </p:txBody>
          </p:sp>
          <p:sp>
            <p:nvSpPr>
              <p:cNvPr id="55" name="椭圆 134">
                <a:extLst>
                  <a:ext uri="{FF2B5EF4-FFF2-40B4-BE49-F238E27FC236}">
                    <a16:creationId xmlns:a16="http://schemas.microsoft.com/office/drawing/2014/main" id="{E4DE405F-8BBD-F249-A7A4-89A3B666F0F8}"/>
                  </a:ext>
                </a:extLst>
              </p:cNvPr>
              <p:cNvSpPr>
                <a:spLocks noChangeAspect="1"/>
              </p:cNvSpPr>
              <p:nvPr/>
            </p:nvSpPr>
            <p:spPr bwMode="auto">
              <a:xfrm>
                <a:off x="7166368" y="1940250"/>
                <a:ext cx="50762" cy="49573"/>
              </a:xfrm>
              <a:prstGeom prst="ellipse">
                <a:avLst/>
              </a:prstGeom>
              <a:solidFill>
                <a:schemeClr val="accent2">
                  <a:lumMod val="50000"/>
                </a:schemeClr>
              </a:solidFill>
              <a:ln>
                <a:noFill/>
              </a:ln>
              <a:effectLst/>
            </p:spPr>
            <p:txBody>
              <a:bodyPr lIns="68546" tIns="34273" rIns="68546" bIns="34273" anchor="ctr"/>
              <a:lstStyle/>
              <a:p>
                <a:pPr algn="ctr" defTabSz="1219200"/>
                <a:endParaRPr lang="zh-CN" altLang="en-US" sz="1200" kern="0">
                  <a:latin typeface="Arial" pitchFamily="34" charset="0"/>
                  <a:ea typeface="华文细黑"/>
                  <a:cs typeface="Arial" pitchFamily="34" charset="0"/>
                </a:endParaRPr>
              </a:p>
            </p:txBody>
          </p:sp>
          <p:sp>
            <p:nvSpPr>
              <p:cNvPr id="56" name="椭圆 135">
                <a:extLst>
                  <a:ext uri="{FF2B5EF4-FFF2-40B4-BE49-F238E27FC236}">
                    <a16:creationId xmlns:a16="http://schemas.microsoft.com/office/drawing/2014/main" id="{962CF19B-9EF1-6744-976D-B40E235D0902}"/>
                  </a:ext>
                </a:extLst>
              </p:cNvPr>
              <p:cNvSpPr>
                <a:spLocks noChangeAspect="1"/>
              </p:cNvSpPr>
              <p:nvPr/>
            </p:nvSpPr>
            <p:spPr bwMode="auto">
              <a:xfrm>
                <a:off x="7248039" y="1964998"/>
                <a:ext cx="50762" cy="49573"/>
              </a:xfrm>
              <a:prstGeom prst="ellipse">
                <a:avLst/>
              </a:prstGeom>
              <a:solidFill>
                <a:schemeClr val="accent2">
                  <a:lumMod val="50000"/>
                </a:schemeClr>
              </a:solidFill>
              <a:ln>
                <a:noFill/>
              </a:ln>
              <a:effectLst/>
            </p:spPr>
            <p:txBody>
              <a:bodyPr lIns="68546" tIns="34273" rIns="68546" bIns="34273" anchor="ctr"/>
              <a:lstStyle/>
              <a:p>
                <a:pPr algn="ctr" defTabSz="1219200"/>
                <a:endParaRPr lang="zh-CN" altLang="en-US" sz="1200" kern="0">
                  <a:latin typeface="Arial" pitchFamily="34" charset="0"/>
                  <a:ea typeface="华文细黑"/>
                  <a:cs typeface="Arial" pitchFamily="34" charset="0"/>
                </a:endParaRPr>
              </a:p>
            </p:txBody>
          </p:sp>
          <p:sp>
            <p:nvSpPr>
              <p:cNvPr id="57" name="椭圆 136">
                <a:extLst>
                  <a:ext uri="{FF2B5EF4-FFF2-40B4-BE49-F238E27FC236}">
                    <a16:creationId xmlns:a16="http://schemas.microsoft.com/office/drawing/2014/main" id="{4B41F69E-BD52-9241-B1E7-D09DC7652299}"/>
                  </a:ext>
                </a:extLst>
              </p:cNvPr>
              <p:cNvSpPr>
                <a:spLocks noChangeAspect="1"/>
              </p:cNvSpPr>
              <p:nvPr/>
            </p:nvSpPr>
            <p:spPr bwMode="auto">
              <a:xfrm>
                <a:off x="7368872" y="1808052"/>
                <a:ext cx="50762" cy="49573"/>
              </a:xfrm>
              <a:prstGeom prst="ellipse">
                <a:avLst/>
              </a:prstGeom>
              <a:solidFill>
                <a:schemeClr val="accent2">
                  <a:lumMod val="50000"/>
                </a:schemeClr>
              </a:solidFill>
              <a:ln>
                <a:noFill/>
              </a:ln>
              <a:effectLst/>
            </p:spPr>
            <p:txBody>
              <a:bodyPr lIns="68546" tIns="34273" rIns="68546" bIns="34273" anchor="ctr"/>
              <a:lstStyle/>
              <a:p>
                <a:pPr algn="ctr" defTabSz="1219200"/>
                <a:endParaRPr lang="zh-CN" altLang="en-US" sz="1200" kern="0">
                  <a:latin typeface="Arial" pitchFamily="34" charset="0"/>
                  <a:ea typeface="华文细黑"/>
                  <a:cs typeface="Arial" pitchFamily="34" charset="0"/>
                </a:endParaRPr>
              </a:p>
            </p:txBody>
          </p:sp>
          <p:sp>
            <p:nvSpPr>
              <p:cNvPr id="58" name="椭圆 137">
                <a:extLst>
                  <a:ext uri="{FF2B5EF4-FFF2-40B4-BE49-F238E27FC236}">
                    <a16:creationId xmlns:a16="http://schemas.microsoft.com/office/drawing/2014/main" id="{3AB6B442-1444-2A41-92AD-6A610F71F95F}"/>
                  </a:ext>
                </a:extLst>
              </p:cNvPr>
              <p:cNvSpPr>
                <a:spLocks noChangeAspect="1"/>
              </p:cNvSpPr>
              <p:nvPr/>
            </p:nvSpPr>
            <p:spPr bwMode="auto">
              <a:xfrm>
                <a:off x="7462257" y="1945178"/>
                <a:ext cx="50762" cy="49573"/>
              </a:xfrm>
              <a:prstGeom prst="ellipse">
                <a:avLst/>
              </a:prstGeom>
              <a:solidFill>
                <a:schemeClr val="accent2">
                  <a:lumMod val="50000"/>
                </a:schemeClr>
              </a:solidFill>
              <a:ln>
                <a:noFill/>
              </a:ln>
              <a:effectLst/>
            </p:spPr>
            <p:txBody>
              <a:bodyPr lIns="68546" tIns="34273" rIns="68546" bIns="34273" anchor="ctr"/>
              <a:lstStyle/>
              <a:p>
                <a:pPr algn="ctr" defTabSz="1219200"/>
                <a:endParaRPr lang="zh-CN" altLang="en-US" sz="1200" kern="0">
                  <a:latin typeface="Arial" pitchFamily="34" charset="0"/>
                  <a:ea typeface="华文细黑"/>
                  <a:cs typeface="Arial" pitchFamily="34" charset="0"/>
                </a:endParaRPr>
              </a:p>
            </p:txBody>
          </p:sp>
          <p:sp>
            <p:nvSpPr>
              <p:cNvPr id="59" name="椭圆 138">
                <a:extLst>
                  <a:ext uri="{FF2B5EF4-FFF2-40B4-BE49-F238E27FC236}">
                    <a16:creationId xmlns:a16="http://schemas.microsoft.com/office/drawing/2014/main" id="{5D3C5569-1275-814E-AAF1-32D69EE35700}"/>
                  </a:ext>
                </a:extLst>
              </p:cNvPr>
              <p:cNvSpPr>
                <a:spLocks noChangeAspect="1"/>
              </p:cNvSpPr>
              <p:nvPr/>
            </p:nvSpPr>
            <p:spPr bwMode="auto">
              <a:xfrm>
                <a:off x="7290341" y="1770634"/>
                <a:ext cx="50762" cy="49573"/>
              </a:xfrm>
              <a:prstGeom prst="ellipse">
                <a:avLst/>
              </a:prstGeom>
              <a:solidFill>
                <a:schemeClr val="accent2">
                  <a:lumMod val="50000"/>
                </a:schemeClr>
              </a:solidFill>
              <a:ln>
                <a:noFill/>
              </a:ln>
              <a:effectLst/>
            </p:spPr>
            <p:txBody>
              <a:bodyPr lIns="68546" tIns="34273" rIns="68546" bIns="34273" anchor="ctr"/>
              <a:lstStyle/>
              <a:p>
                <a:pPr algn="ctr" defTabSz="1219200"/>
                <a:endParaRPr lang="zh-CN" altLang="en-US" sz="1200" kern="0">
                  <a:latin typeface="Arial" pitchFamily="34" charset="0"/>
                  <a:ea typeface="华文细黑"/>
                  <a:cs typeface="Arial" pitchFamily="34" charset="0"/>
                </a:endParaRPr>
              </a:p>
            </p:txBody>
          </p:sp>
          <p:sp>
            <p:nvSpPr>
              <p:cNvPr id="60" name="椭圆 139">
                <a:extLst>
                  <a:ext uri="{FF2B5EF4-FFF2-40B4-BE49-F238E27FC236}">
                    <a16:creationId xmlns:a16="http://schemas.microsoft.com/office/drawing/2014/main" id="{EF88C01D-BED9-D147-A938-9D929FCA75D8}"/>
                  </a:ext>
                </a:extLst>
              </p:cNvPr>
              <p:cNvSpPr>
                <a:spLocks noChangeAspect="1"/>
              </p:cNvSpPr>
              <p:nvPr/>
            </p:nvSpPr>
            <p:spPr bwMode="auto">
              <a:xfrm>
                <a:off x="7444441" y="1728927"/>
                <a:ext cx="50762" cy="49573"/>
              </a:xfrm>
              <a:prstGeom prst="ellipse">
                <a:avLst/>
              </a:prstGeom>
              <a:solidFill>
                <a:schemeClr val="accent2">
                  <a:lumMod val="50000"/>
                </a:schemeClr>
              </a:solidFill>
              <a:ln>
                <a:noFill/>
              </a:ln>
              <a:effectLst/>
            </p:spPr>
            <p:txBody>
              <a:bodyPr lIns="68546" tIns="34273" rIns="68546" bIns="34273" anchor="ctr"/>
              <a:lstStyle/>
              <a:p>
                <a:pPr algn="ctr" defTabSz="1219200"/>
                <a:endParaRPr lang="zh-CN" altLang="en-US" sz="1200" kern="0">
                  <a:latin typeface="Arial" pitchFamily="34" charset="0"/>
                  <a:ea typeface="华文细黑"/>
                  <a:cs typeface="Arial" pitchFamily="34" charset="0"/>
                </a:endParaRPr>
              </a:p>
            </p:txBody>
          </p:sp>
          <p:sp>
            <p:nvSpPr>
              <p:cNvPr id="61" name="椭圆 140">
                <a:extLst>
                  <a:ext uri="{FF2B5EF4-FFF2-40B4-BE49-F238E27FC236}">
                    <a16:creationId xmlns:a16="http://schemas.microsoft.com/office/drawing/2014/main" id="{68875FF5-9E8B-3A44-A145-17FACAD8162B}"/>
                  </a:ext>
                </a:extLst>
              </p:cNvPr>
              <p:cNvSpPr>
                <a:spLocks noChangeAspect="1"/>
              </p:cNvSpPr>
              <p:nvPr/>
            </p:nvSpPr>
            <p:spPr bwMode="auto">
              <a:xfrm>
                <a:off x="7165109" y="1783694"/>
                <a:ext cx="50762" cy="49573"/>
              </a:xfrm>
              <a:prstGeom prst="ellipse">
                <a:avLst/>
              </a:prstGeom>
              <a:solidFill>
                <a:schemeClr val="accent2">
                  <a:lumMod val="50000"/>
                </a:schemeClr>
              </a:solidFill>
              <a:ln>
                <a:noFill/>
              </a:ln>
              <a:effectLst/>
            </p:spPr>
            <p:txBody>
              <a:bodyPr lIns="68546" tIns="34273" rIns="68546" bIns="34273" anchor="ctr"/>
              <a:lstStyle/>
              <a:p>
                <a:pPr algn="ctr" defTabSz="1219200"/>
                <a:endParaRPr lang="zh-CN" altLang="en-US" sz="1200" kern="0">
                  <a:latin typeface="Arial" pitchFamily="34" charset="0"/>
                  <a:ea typeface="华文细黑"/>
                  <a:cs typeface="Arial" pitchFamily="34" charset="0"/>
                </a:endParaRPr>
              </a:p>
            </p:txBody>
          </p:sp>
          <p:sp>
            <p:nvSpPr>
              <p:cNvPr id="62" name="椭圆 127">
                <a:extLst>
                  <a:ext uri="{FF2B5EF4-FFF2-40B4-BE49-F238E27FC236}">
                    <a16:creationId xmlns:a16="http://schemas.microsoft.com/office/drawing/2014/main" id="{ECDB7323-80A6-404D-8E11-691EE3472A8C}"/>
                  </a:ext>
                </a:extLst>
              </p:cNvPr>
              <p:cNvSpPr>
                <a:spLocks noChangeAspect="1"/>
              </p:cNvSpPr>
              <p:nvPr/>
            </p:nvSpPr>
            <p:spPr bwMode="auto">
              <a:xfrm>
                <a:off x="5775963" y="1704927"/>
                <a:ext cx="50762" cy="49573"/>
              </a:xfrm>
              <a:prstGeom prst="ellipse">
                <a:avLst/>
              </a:prstGeom>
              <a:solidFill>
                <a:schemeClr val="accent2">
                  <a:lumMod val="50000"/>
                </a:schemeClr>
              </a:solidFill>
              <a:ln>
                <a:noFill/>
              </a:ln>
              <a:effectLst/>
            </p:spPr>
            <p:txBody>
              <a:bodyPr lIns="68546" tIns="34273" rIns="68546" bIns="34273" anchor="ctr"/>
              <a:lstStyle/>
              <a:p>
                <a:pPr algn="ctr" defTabSz="1219200"/>
                <a:endParaRPr lang="zh-CN" altLang="en-US" sz="1200" kern="0">
                  <a:latin typeface="Arial" pitchFamily="34" charset="0"/>
                  <a:ea typeface="华文细黑"/>
                  <a:cs typeface="Arial" pitchFamily="34" charset="0"/>
                </a:endParaRPr>
              </a:p>
            </p:txBody>
          </p:sp>
          <p:sp>
            <p:nvSpPr>
              <p:cNvPr id="63" name="椭圆 128">
                <a:extLst>
                  <a:ext uri="{FF2B5EF4-FFF2-40B4-BE49-F238E27FC236}">
                    <a16:creationId xmlns:a16="http://schemas.microsoft.com/office/drawing/2014/main" id="{B00E8D5C-FBAE-AD4D-A2B6-0C6A1EC876B9}"/>
                  </a:ext>
                </a:extLst>
              </p:cNvPr>
              <p:cNvSpPr>
                <a:spLocks noChangeAspect="1"/>
              </p:cNvSpPr>
              <p:nvPr/>
            </p:nvSpPr>
            <p:spPr bwMode="auto">
              <a:xfrm>
                <a:off x="5510507" y="1405625"/>
                <a:ext cx="50762" cy="49573"/>
              </a:xfrm>
              <a:prstGeom prst="ellipse">
                <a:avLst/>
              </a:prstGeom>
              <a:solidFill>
                <a:schemeClr val="accent2">
                  <a:lumMod val="50000"/>
                </a:schemeClr>
              </a:solidFill>
              <a:ln>
                <a:noFill/>
              </a:ln>
              <a:effectLst/>
            </p:spPr>
            <p:txBody>
              <a:bodyPr lIns="68546" tIns="34273" rIns="68546" bIns="34273" anchor="ctr"/>
              <a:lstStyle/>
              <a:p>
                <a:pPr algn="ctr" defTabSz="1219200"/>
                <a:endParaRPr lang="zh-CN" altLang="en-US" sz="1200" kern="0">
                  <a:latin typeface="Arial" pitchFamily="34" charset="0"/>
                  <a:ea typeface="华文细黑"/>
                  <a:cs typeface="Arial" pitchFamily="34" charset="0"/>
                </a:endParaRPr>
              </a:p>
            </p:txBody>
          </p:sp>
          <p:sp>
            <p:nvSpPr>
              <p:cNvPr id="64" name="椭圆 129">
                <a:extLst>
                  <a:ext uri="{FF2B5EF4-FFF2-40B4-BE49-F238E27FC236}">
                    <a16:creationId xmlns:a16="http://schemas.microsoft.com/office/drawing/2014/main" id="{2E60C66A-6B9B-2B41-A52F-AE7E6F3A6389}"/>
                  </a:ext>
                </a:extLst>
              </p:cNvPr>
              <p:cNvSpPr>
                <a:spLocks noChangeAspect="1"/>
              </p:cNvSpPr>
              <p:nvPr/>
            </p:nvSpPr>
            <p:spPr bwMode="auto">
              <a:xfrm>
                <a:off x="5377081" y="1635117"/>
                <a:ext cx="50762" cy="49573"/>
              </a:xfrm>
              <a:prstGeom prst="ellipse">
                <a:avLst/>
              </a:prstGeom>
              <a:solidFill>
                <a:schemeClr val="accent2">
                  <a:lumMod val="50000"/>
                </a:schemeClr>
              </a:solidFill>
              <a:ln>
                <a:noFill/>
              </a:ln>
              <a:effectLst/>
            </p:spPr>
            <p:txBody>
              <a:bodyPr lIns="68546" tIns="34273" rIns="68546" bIns="34273" anchor="ctr"/>
              <a:lstStyle/>
              <a:p>
                <a:pPr algn="ctr" defTabSz="1219200"/>
                <a:endParaRPr lang="zh-CN" altLang="en-US" sz="1200" kern="0">
                  <a:latin typeface="Arial" pitchFamily="34" charset="0"/>
                  <a:ea typeface="华文细黑"/>
                  <a:cs typeface="Arial" pitchFamily="34" charset="0"/>
                </a:endParaRPr>
              </a:p>
            </p:txBody>
          </p:sp>
          <p:sp>
            <p:nvSpPr>
              <p:cNvPr id="65" name="椭圆 130">
                <a:extLst>
                  <a:ext uri="{FF2B5EF4-FFF2-40B4-BE49-F238E27FC236}">
                    <a16:creationId xmlns:a16="http://schemas.microsoft.com/office/drawing/2014/main" id="{E78BC736-CE7D-F04F-8DBF-BA7071324EB2}"/>
                  </a:ext>
                </a:extLst>
              </p:cNvPr>
              <p:cNvSpPr>
                <a:spLocks noChangeAspect="1"/>
              </p:cNvSpPr>
              <p:nvPr/>
            </p:nvSpPr>
            <p:spPr bwMode="auto">
              <a:xfrm>
                <a:off x="5949922" y="1425486"/>
                <a:ext cx="50762" cy="49573"/>
              </a:xfrm>
              <a:prstGeom prst="ellipse">
                <a:avLst/>
              </a:prstGeom>
              <a:solidFill>
                <a:schemeClr val="accent2">
                  <a:lumMod val="50000"/>
                </a:schemeClr>
              </a:solidFill>
              <a:ln>
                <a:noFill/>
              </a:ln>
              <a:effectLst/>
            </p:spPr>
            <p:txBody>
              <a:bodyPr lIns="68546" tIns="34273" rIns="68546" bIns="34273" anchor="ctr"/>
              <a:lstStyle/>
              <a:p>
                <a:pPr algn="ctr" defTabSz="1219200"/>
                <a:endParaRPr lang="zh-CN" altLang="en-US" sz="1200" kern="0">
                  <a:latin typeface="Arial" pitchFamily="34" charset="0"/>
                  <a:ea typeface="华文细黑"/>
                  <a:cs typeface="Arial" pitchFamily="34" charset="0"/>
                </a:endParaRPr>
              </a:p>
            </p:txBody>
          </p:sp>
          <p:sp>
            <p:nvSpPr>
              <p:cNvPr id="66" name="椭圆 133">
                <a:extLst>
                  <a:ext uri="{FF2B5EF4-FFF2-40B4-BE49-F238E27FC236}">
                    <a16:creationId xmlns:a16="http://schemas.microsoft.com/office/drawing/2014/main" id="{6B728F16-DAA7-534F-9D15-ECC5338EC87F}"/>
                  </a:ext>
                </a:extLst>
              </p:cNvPr>
              <p:cNvSpPr>
                <a:spLocks noChangeAspect="1"/>
              </p:cNvSpPr>
              <p:nvPr/>
            </p:nvSpPr>
            <p:spPr bwMode="auto">
              <a:xfrm>
                <a:off x="6685417" y="2077436"/>
                <a:ext cx="50762" cy="49573"/>
              </a:xfrm>
              <a:prstGeom prst="ellipse">
                <a:avLst/>
              </a:prstGeom>
              <a:solidFill>
                <a:schemeClr val="accent2">
                  <a:lumMod val="50000"/>
                </a:schemeClr>
              </a:solidFill>
              <a:ln>
                <a:noFill/>
              </a:ln>
              <a:effectLst/>
            </p:spPr>
            <p:txBody>
              <a:bodyPr lIns="68546" tIns="34273" rIns="68546" bIns="34273" anchor="ctr"/>
              <a:lstStyle/>
              <a:p>
                <a:pPr algn="ctr" defTabSz="1219200"/>
                <a:endParaRPr lang="zh-CN" altLang="en-US" sz="1200" kern="0">
                  <a:latin typeface="Arial" pitchFamily="34" charset="0"/>
                  <a:ea typeface="华文细黑"/>
                  <a:cs typeface="Arial" pitchFamily="34" charset="0"/>
                </a:endParaRPr>
              </a:p>
            </p:txBody>
          </p:sp>
          <p:sp>
            <p:nvSpPr>
              <p:cNvPr id="67" name="Content Placeholder 3">
                <a:extLst>
                  <a:ext uri="{FF2B5EF4-FFF2-40B4-BE49-F238E27FC236}">
                    <a16:creationId xmlns:a16="http://schemas.microsoft.com/office/drawing/2014/main" id="{81B016C4-BF8B-7049-B808-4F6F0E8D3BBA}"/>
                  </a:ext>
                </a:extLst>
              </p:cNvPr>
              <p:cNvSpPr txBox="1">
                <a:spLocks/>
              </p:cNvSpPr>
              <p:nvPr/>
            </p:nvSpPr>
            <p:spPr>
              <a:xfrm>
                <a:off x="7886601" y="1693573"/>
                <a:ext cx="546471" cy="193744"/>
              </a:xfrm>
              <a:prstGeom prst="rect">
                <a:avLst/>
              </a:prstGeom>
              <a:ln>
                <a:noFill/>
              </a:ln>
            </p:spPr>
            <p:txBody>
              <a:bodyPr anchor="ctr"/>
              <a:lstStyle/>
              <a:p>
                <a:pPr algn="ctr" defTabSz="914217" eaLnBrk="0" fontAlgn="base" hangingPunct="0">
                  <a:spcBef>
                    <a:spcPct val="0"/>
                  </a:spcBef>
                  <a:spcAft>
                    <a:spcPct val="0"/>
                  </a:spcAft>
                  <a:buClr>
                    <a:srgbClr val="777777"/>
                  </a:buClr>
                  <a:buSzPct val="60000"/>
                  <a:defRPr/>
                </a:pPr>
                <a:r>
                  <a:rPr lang="en-US" altLang="zh-CN" sz="800" kern="0">
                    <a:ea typeface="微软雅黑" pitchFamily="34" charset="-122"/>
                  </a:rPr>
                  <a:t>Japan</a:t>
                </a:r>
              </a:p>
            </p:txBody>
          </p:sp>
          <p:sp>
            <p:nvSpPr>
              <p:cNvPr id="68" name="Content Placeholder 3">
                <a:extLst>
                  <a:ext uri="{FF2B5EF4-FFF2-40B4-BE49-F238E27FC236}">
                    <a16:creationId xmlns:a16="http://schemas.microsoft.com/office/drawing/2014/main" id="{43F6D353-2EEF-3B4A-B21B-B4002B385B57}"/>
                  </a:ext>
                </a:extLst>
              </p:cNvPr>
              <p:cNvSpPr txBox="1">
                <a:spLocks/>
              </p:cNvSpPr>
              <p:nvPr/>
            </p:nvSpPr>
            <p:spPr>
              <a:xfrm>
                <a:off x="6644911" y="1732209"/>
                <a:ext cx="567260" cy="190332"/>
              </a:xfrm>
              <a:prstGeom prst="rect">
                <a:avLst/>
              </a:prstGeom>
              <a:ln>
                <a:noFill/>
              </a:ln>
            </p:spPr>
            <p:txBody>
              <a:bodyPr anchor="ctr"/>
              <a:lstStyle/>
              <a:p>
                <a:pPr algn="ctr" defTabSz="1219200" eaLnBrk="0" hangingPunct="0">
                  <a:buClr>
                    <a:srgbClr val="777777"/>
                  </a:buClr>
                  <a:buSzPct val="60000"/>
                  <a:defRPr/>
                </a:pPr>
                <a:r>
                  <a:rPr lang="en-US" altLang="zh-CN" sz="800" kern="0">
                    <a:ea typeface="微软雅黑" pitchFamily="34" charset="-122"/>
                  </a:rPr>
                  <a:t>China</a:t>
                </a:r>
              </a:p>
            </p:txBody>
          </p:sp>
          <p:sp>
            <p:nvSpPr>
              <p:cNvPr id="69" name="Content Placeholder 3">
                <a:extLst>
                  <a:ext uri="{FF2B5EF4-FFF2-40B4-BE49-F238E27FC236}">
                    <a16:creationId xmlns:a16="http://schemas.microsoft.com/office/drawing/2014/main" id="{45172999-BF35-FF46-8AB5-119A919E0BFE}"/>
                  </a:ext>
                </a:extLst>
              </p:cNvPr>
              <p:cNvSpPr txBox="1">
                <a:spLocks/>
              </p:cNvSpPr>
              <p:nvPr/>
            </p:nvSpPr>
            <p:spPr>
              <a:xfrm>
                <a:off x="6403038" y="1300767"/>
                <a:ext cx="564432" cy="187799"/>
              </a:xfrm>
              <a:prstGeom prst="rect">
                <a:avLst/>
              </a:prstGeom>
              <a:ln>
                <a:noFill/>
              </a:ln>
            </p:spPr>
            <p:txBody>
              <a:bodyPr anchor="ctr"/>
              <a:lstStyle/>
              <a:p>
                <a:pPr algn="ctr" defTabSz="1219200" eaLnBrk="0" hangingPunct="0">
                  <a:buClr>
                    <a:srgbClr val="777777"/>
                  </a:buClr>
                  <a:buSzPct val="60000"/>
                  <a:defRPr/>
                </a:pPr>
                <a:r>
                  <a:rPr lang="en-US" altLang="zh-CN" sz="800" kern="0">
                    <a:ea typeface="微软雅黑" pitchFamily="34" charset="-122"/>
                  </a:rPr>
                  <a:t>Russia</a:t>
                </a:r>
              </a:p>
            </p:txBody>
          </p:sp>
          <p:sp>
            <p:nvSpPr>
              <p:cNvPr id="70" name="Content Placeholder 3">
                <a:extLst>
                  <a:ext uri="{FF2B5EF4-FFF2-40B4-BE49-F238E27FC236}">
                    <a16:creationId xmlns:a16="http://schemas.microsoft.com/office/drawing/2014/main" id="{D3C13D23-960E-2344-A0F9-31DA0520E057}"/>
                  </a:ext>
                </a:extLst>
              </p:cNvPr>
              <p:cNvSpPr txBox="1">
                <a:spLocks/>
              </p:cNvSpPr>
              <p:nvPr/>
            </p:nvSpPr>
            <p:spPr>
              <a:xfrm>
                <a:off x="7152516" y="2041302"/>
                <a:ext cx="699026" cy="192489"/>
              </a:xfrm>
              <a:prstGeom prst="rect">
                <a:avLst/>
              </a:prstGeom>
              <a:ln>
                <a:noFill/>
              </a:ln>
            </p:spPr>
            <p:txBody>
              <a:bodyPr anchor="ctr"/>
              <a:lstStyle/>
              <a:p>
                <a:pPr algn="ctr" defTabSz="1219200" eaLnBrk="0" hangingPunct="0">
                  <a:buClr>
                    <a:srgbClr val="777777"/>
                  </a:buClr>
                  <a:buSzPct val="60000"/>
                  <a:defRPr/>
                </a:pPr>
                <a:r>
                  <a:rPr lang="en-US" altLang="zh-CN" sz="800" kern="0">
                    <a:ea typeface="微软雅黑" pitchFamily="34" charset="-122"/>
                  </a:rPr>
                  <a:t>Thailand</a:t>
                </a:r>
              </a:p>
            </p:txBody>
          </p:sp>
          <p:sp>
            <p:nvSpPr>
              <p:cNvPr id="71" name="Content Placeholder 3">
                <a:extLst>
                  <a:ext uri="{FF2B5EF4-FFF2-40B4-BE49-F238E27FC236}">
                    <a16:creationId xmlns:a16="http://schemas.microsoft.com/office/drawing/2014/main" id="{D3065F80-3722-BB4B-93A4-DF325935B6D5}"/>
                  </a:ext>
                </a:extLst>
              </p:cNvPr>
              <p:cNvSpPr txBox="1">
                <a:spLocks/>
              </p:cNvSpPr>
              <p:nvPr/>
            </p:nvSpPr>
            <p:spPr>
              <a:xfrm>
                <a:off x="7379455" y="2247365"/>
                <a:ext cx="690717" cy="167986"/>
              </a:xfrm>
              <a:prstGeom prst="rect">
                <a:avLst/>
              </a:prstGeom>
              <a:ln>
                <a:noFill/>
              </a:ln>
            </p:spPr>
            <p:txBody>
              <a:bodyPr anchor="ctr"/>
              <a:lstStyle/>
              <a:p>
                <a:pPr algn="ctr" defTabSz="1219200" eaLnBrk="0" hangingPunct="0">
                  <a:buClr>
                    <a:srgbClr val="777777"/>
                  </a:buClr>
                  <a:buSzPct val="60000"/>
                  <a:defRPr/>
                </a:pPr>
                <a:r>
                  <a:rPr lang="en-US" altLang="zh-CN" sz="800" kern="0">
                    <a:ea typeface="微软雅黑" pitchFamily="34" charset="-122"/>
                  </a:rPr>
                  <a:t>Indonesia</a:t>
                </a:r>
              </a:p>
            </p:txBody>
          </p:sp>
          <p:sp>
            <p:nvSpPr>
              <p:cNvPr id="72" name="Content Placeholder 3">
                <a:extLst>
                  <a:ext uri="{FF2B5EF4-FFF2-40B4-BE49-F238E27FC236}">
                    <a16:creationId xmlns:a16="http://schemas.microsoft.com/office/drawing/2014/main" id="{477747C5-6E8D-6743-A0F2-54B1AE4363FB}"/>
                  </a:ext>
                </a:extLst>
              </p:cNvPr>
              <p:cNvSpPr txBox="1">
                <a:spLocks/>
              </p:cNvSpPr>
              <p:nvPr/>
            </p:nvSpPr>
            <p:spPr>
              <a:xfrm>
                <a:off x="6675912" y="2324638"/>
                <a:ext cx="671486" cy="161545"/>
              </a:xfrm>
              <a:prstGeom prst="rect">
                <a:avLst/>
              </a:prstGeom>
              <a:ln>
                <a:noFill/>
              </a:ln>
            </p:spPr>
            <p:txBody>
              <a:bodyPr anchor="ctr"/>
              <a:lstStyle/>
              <a:p>
                <a:pPr algn="ctr" defTabSz="1219200" eaLnBrk="0" hangingPunct="0">
                  <a:buClr>
                    <a:srgbClr val="777777"/>
                  </a:buClr>
                  <a:buSzPct val="60000"/>
                  <a:defRPr/>
                </a:pPr>
                <a:r>
                  <a:rPr lang="en-US" altLang="zh-CN" sz="800" kern="0">
                    <a:ea typeface="微软雅黑" pitchFamily="34" charset="-122"/>
                  </a:rPr>
                  <a:t>Malaysia</a:t>
                </a:r>
              </a:p>
            </p:txBody>
          </p:sp>
          <p:sp>
            <p:nvSpPr>
              <p:cNvPr id="73" name="Content Placeholder 3">
                <a:extLst>
                  <a:ext uri="{FF2B5EF4-FFF2-40B4-BE49-F238E27FC236}">
                    <a16:creationId xmlns:a16="http://schemas.microsoft.com/office/drawing/2014/main" id="{8E62E649-7144-E742-B4A2-DF053426673A}"/>
                  </a:ext>
                </a:extLst>
              </p:cNvPr>
              <p:cNvSpPr txBox="1">
                <a:spLocks/>
              </p:cNvSpPr>
              <p:nvPr/>
            </p:nvSpPr>
            <p:spPr>
              <a:xfrm>
                <a:off x="6471210" y="2137893"/>
                <a:ext cx="444744" cy="193395"/>
              </a:xfrm>
              <a:prstGeom prst="rect">
                <a:avLst/>
              </a:prstGeom>
              <a:ln>
                <a:noFill/>
              </a:ln>
            </p:spPr>
            <p:txBody>
              <a:bodyPr anchor="ctr"/>
              <a:lstStyle/>
              <a:p>
                <a:pPr algn="ctr" defTabSz="1219200" eaLnBrk="0" hangingPunct="0">
                  <a:buClr>
                    <a:srgbClr val="777777"/>
                  </a:buClr>
                  <a:buSzPct val="60000"/>
                  <a:defRPr/>
                </a:pPr>
                <a:r>
                  <a:rPr lang="en-US" altLang="zh-CN" sz="800" kern="0">
                    <a:ea typeface="微软雅黑" pitchFamily="34" charset="-122"/>
                  </a:rPr>
                  <a:t>India</a:t>
                </a:r>
              </a:p>
            </p:txBody>
          </p:sp>
          <p:sp>
            <p:nvSpPr>
              <p:cNvPr id="74" name="Content Placeholder 3">
                <a:extLst>
                  <a:ext uri="{FF2B5EF4-FFF2-40B4-BE49-F238E27FC236}">
                    <a16:creationId xmlns:a16="http://schemas.microsoft.com/office/drawing/2014/main" id="{9ACA17E1-9B12-904E-890B-FDF88FD0F2B6}"/>
                  </a:ext>
                </a:extLst>
              </p:cNvPr>
              <p:cNvSpPr txBox="1">
                <a:spLocks/>
              </p:cNvSpPr>
              <p:nvPr/>
            </p:nvSpPr>
            <p:spPr>
              <a:xfrm>
                <a:off x="5967666" y="2324637"/>
                <a:ext cx="523286" cy="167986"/>
              </a:xfrm>
              <a:prstGeom prst="rect">
                <a:avLst/>
              </a:prstGeom>
              <a:ln>
                <a:noFill/>
              </a:ln>
            </p:spPr>
            <p:txBody>
              <a:bodyPr anchor="ctr"/>
              <a:lstStyle/>
              <a:p>
                <a:pPr algn="ctr" defTabSz="1219200" eaLnBrk="0" hangingPunct="0">
                  <a:buClr>
                    <a:srgbClr val="777777"/>
                  </a:buClr>
                  <a:buSzPct val="60000"/>
                  <a:defRPr/>
                </a:pPr>
                <a:r>
                  <a:rPr lang="en-US" altLang="zh-CN" sz="800" kern="0">
                    <a:ea typeface="微软雅黑" pitchFamily="34" charset="-122"/>
                  </a:rPr>
                  <a:t>Kenya</a:t>
                </a:r>
              </a:p>
            </p:txBody>
          </p:sp>
          <p:sp>
            <p:nvSpPr>
              <p:cNvPr id="75" name="Content Placeholder 3">
                <a:extLst>
                  <a:ext uri="{FF2B5EF4-FFF2-40B4-BE49-F238E27FC236}">
                    <a16:creationId xmlns:a16="http://schemas.microsoft.com/office/drawing/2014/main" id="{CC652614-6DCE-4A4B-8F89-5B6C2106FF47}"/>
                  </a:ext>
                </a:extLst>
              </p:cNvPr>
              <p:cNvSpPr txBox="1">
                <a:spLocks/>
              </p:cNvSpPr>
              <p:nvPr/>
            </p:nvSpPr>
            <p:spPr>
              <a:xfrm>
                <a:off x="4932006" y="2228048"/>
                <a:ext cx="605915" cy="165169"/>
              </a:xfrm>
              <a:prstGeom prst="rect">
                <a:avLst/>
              </a:prstGeom>
              <a:ln>
                <a:noFill/>
              </a:ln>
            </p:spPr>
            <p:txBody>
              <a:bodyPr anchor="ctr"/>
              <a:lstStyle/>
              <a:p>
                <a:pPr algn="ctr" defTabSz="1219200" eaLnBrk="0" hangingPunct="0">
                  <a:buClr>
                    <a:srgbClr val="777777"/>
                  </a:buClr>
                  <a:buSzPct val="60000"/>
                  <a:defRPr/>
                </a:pPr>
                <a:r>
                  <a:rPr lang="en-US" altLang="zh-CN" sz="800" kern="0">
                    <a:ea typeface="微软雅黑" pitchFamily="34" charset="-122"/>
                  </a:rPr>
                  <a:t>Nigeria</a:t>
                </a:r>
              </a:p>
            </p:txBody>
          </p:sp>
          <p:sp>
            <p:nvSpPr>
              <p:cNvPr id="76" name="Content Placeholder 3">
                <a:extLst>
                  <a:ext uri="{FF2B5EF4-FFF2-40B4-BE49-F238E27FC236}">
                    <a16:creationId xmlns:a16="http://schemas.microsoft.com/office/drawing/2014/main" id="{9130EE64-7B52-3949-B8EC-56BA57930DB4}"/>
                  </a:ext>
                </a:extLst>
              </p:cNvPr>
              <p:cNvSpPr txBox="1">
                <a:spLocks/>
              </p:cNvSpPr>
              <p:nvPr/>
            </p:nvSpPr>
            <p:spPr>
              <a:xfrm>
                <a:off x="4183950" y="2414792"/>
                <a:ext cx="523286" cy="167986"/>
              </a:xfrm>
              <a:prstGeom prst="rect">
                <a:avLst/>
              </a:prstGeom>
              <a:ln>
                <a:noFill/>
              </a:ln>
            </p:spPr>
            <p:txBody>
              <a:bodyPr anchor="ctr"/>
              <a:lstStyle/>
              <a:p>
                <a:pPr algn="ctr" defTabSz="1219200" eaLnBrk="0" hangingPunct="0">
                  <a:buClr>
                    <a:srgbClr val="777777"/>
                  </a:buClr>
                  <a:buSzPct val="60000"/>
                  <a:defRPr/>
                </a:pPr>
                <a:r>
                  <a:rPr lang="en-US" altLang="zh-CN" sz="800" kern="0">
                    <a:ea typeface="微软雅黑" pitchFamily="34" charset="-122"/>
                  </a:rPr>
                  <a:t>Brazil</a:t>
                </a:r>
              </a:p>
            </p:txBody>
          </p:sp>
          <p:grpSp>
            <p:nvGrpSpPr>
              <p:cNvPr id="77" name="Group 685">
                <a:extLst>
                  <a:ext uri="{FF2B5EF4-FFF2-40B4-BE49-F238E27FC236}">
                    <a16:creationId xmlns:a16="http://schemas.microsoft.com/office/drawing/2014/main" id="{7E1440D4-1B96-7A4D-A416-40C320AA57EF}"/>
                  </a:ext>
                </a:extLst>
              </p:cNvPr>
              <p:cNvGrpSpPr/>
              <p:nvPr/>
            </p:nvGrpSpPr>
            <p:grpSpPr>
              <a:xfrm>
                <a:off x="3489352" y="2142660"/>
                <a:ext cx="212368" cy="80092"/>
                <a:chOff x="766195" y="2962451"/>
                <a:chExt cx="254673" cy="138429"/>
              </a:xfrm>
            </p:grpSpPr>
            <p:sp>
              <p:nvSpPr>
                <p:cNvPr id="98" name="Regular Pentagon 686">
                  <a:extLst>
                    <a:ext uri="{FF2B5EF4-FFF2-40B4-BE49-F238E27FC236}">
                      <a16:creationId xmlns:a16="http://schemas.microsoft.com/office/drawing/2014/main" id="{DB729727-E115-3649-9AC3-FBF7AEEA9C84}"/>
                    </a:ext>
                  </a:extLst>
                </p:cNvPr>
                <p:cNvSpPr/>
                <p:nvPr/>
              </p:nvSpPr>
              <p:spPr bwMode="gray">
                <a:xfrm>
                  <a:off x="766195" y="2962451"/>
                  <a:ext cx="98887" cy="124915"/>
                </a:xfrm>
                <a:prstGeom prst="pentagon">
                  <a:avLst/>
                </a:prstGeom>
                <a:solidFill>
                  <a:schemeClr val="accent1">
                    <a:lumMod val="75000"/>
                  </a:schemeClr>
                </a:solidFill>
                <a:ln w="12700" cap="flat" cmpd="sng" algn="ctr">
                  <a:no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defTabSz="1219200"/>
                  <a:endParaRPr lang="en-US" sz="1200">
                    <a:latin typeface="Arial" pitchFamily="34" charset="0"/>
                    <a:cs typeface="Arial" pitchFamily="34" charset="0"/>
                  </a:endParaRPr>
                </a:p>
              </p:txBody>
            </p:sp>
            <p:sp>
              <p:nvSpPr>
                <p:cNvPr id="99" name="Oval 687">
                  <a:extLst>
                    <a:ext uri="{FF2B5EF4-FFF2-40B4-BE49-F238E27FC236}">
                      <a16:creationId xmlns:a16="http://schemas.microsoft.com/office/drawing/2014/main" id="{665E1CA3-CFFA-004C-8F6E-575648519E95}"/>
                    </a:ext>
                  </a:extLst>
                </p:cNvPr>
                <p:cNvSpPr/>
                <p:nvPr/>
              </p:nvSpPr>
              <p:spPr bwMode="gray">
                <a:xfrm>
                  <a:off x="921981" y="2975965"/>
                  <a:ext cx="98887" cy="124915"/>
                </a:xfrm>
                <a:prstGeom prst="ellipse">
                  <a:avLst/>
                </a:prstGeom>
                <a:solidFill>
                  <a:srgbClr val="C00000"/>
                </a:solidFill>
                <a:ln w="12700" cap="flat" cmpd="sng" algn="ctr">
                  <a:no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defTabSz="1219200"/>
                  <a:endParaRPr lang="en-US" sz="1200">
                    <a:latin typeface="Arial" pitchFamily="34" charset="0"/>
                    <a:cs typeface="Arial" pitchFamily="34" charset="0"/>
                  </a:endParaRPr>
                </a:p>
              </p:txBody>
            </p:sp>
          </p:grpSp>
          <p:sp>
            <p:nvSpPr>
              <p:cNvPr id="78" name="Content Placeholder 3">
                <a:extLst>
                  <a:ext uri="{FF2B5EF4-FFF2-40B4-BE49-F238E27FC236}">
                    <a16:creationId xmlns:a16="http://schemas.microsoft.com/office/drawing/2014/main" id="{108282EF-71DE-3F47-864F-EB8EC3522CEB}"/>
                  </a:ext>
                </a:extLst>
              </p:cNvPr>
              <p:cNvSpPr txBox="1">
                <a:spLocks/>
              </p:cNvSpPr>
              <p:nvPr/>
            </p:nvSpPr>
            <p:spPr>
              <a:xfrm>
                <a:off x="3340388" y="1706455"/>
                <a:ext cx="523270" cy="167986"/>
              </a:xfrm>
              <a:prstGeom prst="rect">
                <a:avLst/>
              </a:prstGeom>
              <a:ln>
                <a:noFill/>
              </a:ln>
            </p:spPr>
            <p:txBody>
              <a:bodyPr anchor="ctr"/>
              <a:lstStyle/>
              <a:p>
                <a:pPr algn="ctr" defTabSz="1219200" eaLnBrk="0" hangingPunct="0">
                  <a:buClr>
                    <a:srgbClr val="777777"/>
                  </a:buClr>
                  <a:buSzPct val="60000"/>
                  <a:defRPr/>
                </a:pPr>
                <a:r>
                  <a:rPr lang="en-US" altLang="zh-CN" sz="800" kern="0">
                    <a:ea typeface="微软雅黑" pitchFamily="34" charset="-122"/>
                  </a:rPr>
                  <a:t>U.S.A</a:t>
                </a:r>
              </a:p>
            </p:txBody>
          </p:sp>
          <p:sp>
            <p:nvSpPr>
              <p:cNvPr id="79" name="Content Placeholder 3">
                <a:extLst>
                  <a:ext uri="{FF2B5EF4-FFF2-40B4-BE49-F238E27FC236}">
                    <a16:creationId xmlns:a16="http://schemas.microsoft.com/office/drawing/2014/main" id="{95A36831-C8A4-B54D-A99E-B296FAF6C0FA}"/>
                  </a:ext>
                </a:extLst>
              </p:cNvPr>
              <p:cNvSpPr txBox="1">
                <a:spLocks/>
              </p:cNvSpPr>
              <p:nvPr/>
            </p:nvSpPr>
            <p:spPr>
              <a:xfrm>
                <a:off x="4538958" y="1674257"/>
                <a:ext cx="535308" cy="152367"/>
              </a:xfrm>
              <a:prstGeom prst="rect">
                <a:avLst/>
              </a:prstGeom>
              <a:ln>
                <a:noFill/>
              </a:ln>
            </p:spPr>
            <p:txBody>
              <a:bodyPr anchor="ctr"/>
              <a:lstStyle/>
              <a:p>
                <a:pPr algn="ctr" defTabSz="914217" eaLnBrk="0" fontAlgn="base" hangingPunct="0">
                  <a:spcBef>
                    <a:spcPct val="0"/>
                  </a:spcBef>
                  <a:spcAft>
                    <a:spcPct val="0"/>
                  </a:spcAft>
                  <a:buClr>
                    <a:srgbClr val="777777"/>
                  </a:buClr>
                  <a:buSzPct val="60000"/>
                  <a:defRPr/>
                </a:pPr>
                <a:r>
                  <a:rPr lang="en-US" altLang="zh-CN" sz="800" kern="0">
                    <a:ea typeface="微软雅黑" pitchFamily="34" charset="-122"/>
                  </a:rPr>
                  <a:t>Turkey</a:t>
                </a:r>
              </a:p>
            </p:txBody>
          </p:sp>
          <p:cxnSp>
            <p:nvCxnSpPr>
              <p:cNvPr id="80" name="Straight Connector 580">
                <a:extLst>
                  <a:ext uri="{FF2B5EF4-FFF2-40B4-BE49-F238E27FC236}">
                    <a16:creationId xmlns:a16="http://schemas.microsoft.com/office/drawing/2014/main" id="{FD41DCB1-55A6-1944-8CBD-910B14D7DEE5}"/>
                  </a:ext>
                </a:extLst>
              </p:cNvPr>
              <p:cNvCxnSpPr/>
              <p:nvPr/>
            </p:nvCxnSpPr>
            <p:spPr bwMode="auto">
              <a:xfrm flipH="1">
                <a:off x="5012841" y="1775761"/>
                <a:ext cx="900000" cy="0"/>
              </a:xfrm>
              <a:prstGeom prst="line">
                <a:avLst/>
              </a:prstGeom>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1" name="Straight Connector 580">
                <a:extLst>
                  <a:ext uri="{FF2B5EF4-FFF2-40B4-BE49-F238E27FC236}">
                    <a16:creationId xmlns:a16="http://schemas.microsoft.com/office/drawing/2014/main" id="{DDC04A20-C459-9F47-A7B7-7F011FD02130}"/>
                  </a:ext>
                </a:extLst>
              </p:cNvPr>
              <p:cNvCxnSpPr/>
              <p:nvPr/>
            </p:nvCxnSpPr>
            <p:spPr bwMode="auto">
              <a:xfrm rot="10800000">
                <a:off x="5029201" y="1545466"/>
                <a:ext cx="632505" cy="88629"/>
              </a:xfrm>
              <a:prstGeom prst="line">
                <a:avLst/>
              </a:prstGeom>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82" name="Group 569">
                <a:extLst>
                  <a:ext uri="{FF2B5EF4-FFF2-40B4-BE49-F238E27FC236}">
                    <a16:creationId xmlns:a16="http://schemas.microsoft.com/office/drawing/2014/main" id="{181803EA-2316-C44B-9673-1F670915AB8D}"/>
                  </a:ext>
                </a:extLst>
              </p:cNvPr>
              <p:cNvGrpSpPr/>
              <p:nvPr/>
            </p:nvGrpSpPr>
            <p:grpSpPr>
              <a:xfrm>
                <a:off x="5566178" y="1604941"/>
                <a:ext cx="147218" cy="73887"/>
                <a:chOff x="2103992" y="2571042"/>
                <a:chExt cx="176543" cy="127704"/>
              </a:xfrm>
            </p:grpSpPr>
            <p:sp>
              <p:nvSpPr>
                <p:cNvPr id="96" name="Hexagon 693">
                  <a:extLst>
                    <a:ext uri="{FF2B5EF4-FFF2-40B4-BE49-F238E27FC236}">
                      <a16:creationId xmlns:a16="http://schemas.microsoft.com/office/drawing/2014/main" id="{350ACC89-5AAC-694B-99D1-775911EB5F71}"/>
                    </a:ext>
                  </a:extLst>
                </p:cNvPr>
                <p:cNvSpPr/>
                <p:nvPr/>
              </p:nvSpPr>
              <p:spPr bwMode="gray">
                <a:xfrm>
                  <a:off x="2190078" y="2576822"/>
                  <a:ext cx="90457" cy="121924"/>
                </a:xfrm>
                <a:prstGeom prst="hexagon">
                  <a:avLst/>
                </a:prstGeom>
                <a:solidFill>
                  <a:srgbClr val="00B050"/>
                </a:solidFill>
                <a:ln w="12700" cap="flat" cmpd="sng" algn="ctr">
                  <a:no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defTabSz="1219200"/>
                  <a:endParaRPr lang="en-US" sz="1200">
                    <a:latin typeface="Arial" pitchFamily="34" charset="0"/>
                    <a:cs typeface="Arial" pitchFamily="34" charset="0"/>
                  </a:endParaRPr>
                </a:p>
              </p:txBody>
            </p:sp>
            <p:sp>
              <p:nvSpPr>
                <p:cNvPr id="97" name="Regular Pentagon 673">
                  <a:extLst>
                    <a:ext uri="{FF2B5EF4-FFF2-40B4-BE49-F238E27FC236}">
                      <a16:creationId xmlns:a16="http://schemas.microsoft.com/office/drawing/2014/main" id="{0A2D33D0-961D-9441-BB46-3D7B075A19F0}"/>
                    </a:ext>
                  </a:extLst>
                </p:cNvPr>
                <p:cNvSpPr/>
                <p:nvPr/>
              </p:nvSpPr>
              <p:spPr bwMode="gray">
                <a:xfrm>
                  <a:off x="2103992" y="2571042"/>
                  <a:ext cx="90457" cy="121924"/>
                </a:xfrm>
                <a:prstGeom prst="pentagon">
                  <a:avLst/>
                </a:prstGeom>
                <a:solidFill>
                  <a:schemeClr val="accent1">
                    <a:lumMod val="75000"/>
                  </a:schemeClr>
                </a:solidFill>
                <a:ln w="12700" cap="flat" cmpd="sng" algn="ctr">
                  <a:no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defTabSz="1219200"/>
                  <a:endParaRPr lang="en-US" sz="1200">
                    <a:latin typeface="Arial" pitchFamily="34" charset="0"/>
                    <a:cs typeface="Arial" pitchFamily="34" charset="0"/>
                  </a:endParaRPr>
                </a:p>
              </p:txBody>
            </p:sp>
          </p:grpSp>
          <p:sp>
            <p:nvSpPr>
              <p:cNvPr id="83" name="椭圆 132">
                <a:extLst>
                  <a:ext uri="{FF2B5EF4-FFF2-40B4-BE49-F238E27FC236}">
                    <a16:creationId xmlns:a16="http://schemas.microsoft.com/office/drawing/2014/main" id="{304EEB54-55E2-4C4A-AA97-A01D290DC989}"/>
                  </a:ext>
                </a:extLst>
              </p:cNvPr>
              <p:cNvSpPr>
                <a:spLocks noChangeAspect="1"/>
              </p:cNvSpPr>
              <p:nvPr/>
            </p:nvSpPr>
            <p:spPr bwMode="auto">
              <a:xfrm>
                <a:off x="5455449" y="1562149"/>
                <a:ext cx="50762" cy="49573"/>
              </a:xfrm>
              <a:prstGeom prst="ellipse">
                <a:avLst/>
              </a:prstGeom>
              <a:solidFill>
                <a:schemeClr val="accent2">
                  <a:lumMod val="50000"/>
                </a:schemeClr>
              </a:solidFill>
              <a:ln>
                <a:noFill/>
              </a:ln>
              <a:effectLst/>
            </p:spPr>
            <p:txBody>
              <a:bodyPr lIns="68546" tIns="34273" rIns="68546" bIns="34273" anchor="ctr"/>
              <a:lstStyle/>
              <a:p>
                <a:pPr algn="ctr" defTabSz="1219200"/>
                <a:endParaRPr lang="zh-CN" altLang="en-US" sz="1200" kern="0">
                  <a:latin typeface="Arial" pitchFamily="34" charset="0"/>
                  <a:ea typeface="华文细黑"/>
                  <a:cs typeface="Arial" pitchFamily="34" charset="0"/>
                </a:endParaRPr>
              </a:p>
            </p:txBody>
          </p:sp>
          <p:sp>
            <p:nvSpPr>
              <p:cNvPr id="84" name="Content Placeholder 3">
                <a:extLst>
                  <a:ext uri="{FF2B5EF4-FFF2-40B4-BE49-F238E27FC236}">
                    <a16:creationId xmlns:a16="http://schemas.microsoft.com/office/drawing/2014/main" id="{8FFA6DAE-B71A-4D4A-839D-C6453E407760}"/>
                  </a:ext>
                </a:extLst>
              </p:cNvPr>
              <p:cNvSpPr txBox="1">
                <a:spLocks/>
              </p:cNvSpPr>
              <p:nvPr/>
            </p:nvSpPr>
            <p:spPr>
              <a:xfrm>
                <a:off x="4393631" y="1448877"/>
                <a:ext cx="712843" cy="186240"/>
              </a:xfrm>
              <a:prstGeom prst="rect">
                <a:avLst/>
              </a:prstGeom>
              <a:ln>
                <a:noFill/>
              </a:ln>
            </p:spPr>
            <p:txBody>
              <a:bodyPr anchor="ctr"/>
              <a:lstStyle/>
              <a:p>
                <a:pPr algn="ctr" defTabSz="1219200" eaLnBrk="0" hangingPunct="0">
                  <a:buClr>
                    <a:srgbClr val="777777"/>
                  </a:buClr>
                  <a:buSzPct val="60000"/>
                  <a:defRPr/>
                </a:pPr>
                <a:r>
                  <a:rPr lang="en-US" altLang="zh-CN" sz="800" kern="0">
                    <a:ea typeface="微软雅黑" pitchFamily="34" charset="-122"/>
                  </a:rPr>
                  <a:t>Hungary</a:t>
                </a:r>
              </a:p>
            </p:txBody>
          </p:sp>
          <p:cxnSp>
            <p:nvCxnSpPr>
              <p:cNvPr id="85" name="Straight Connector 580">
                <a:extLst>
                  <a:ext uri="{FF2B5EF4-FFF2-40B4-BE49-F238E27FC236}">
                    <a16:creationId xmlns:a16="http://schemas.microsoft.com/office/drawing/2014/main" id="{00D667D9-8533-DD49-A492-4D6832FAD740}"/>
                  </a:ext>
                </a:extLst>
              </p:cNvPr>
              <p:cNvCxnSpPr/>
              <p:nvPr/>
            </p:nvCxnSpPr>
            <p:spPr bwMode="auto">
              <a:xfrm rot="10800000">
                <a:off x="5299656" y="1326525"/>
                <a:ext cx="213946" cy="178785"/>
              </a:xfrm>
              <a:prstGeom prst="line">
                <a:avLst/>
              </a:prstGeom>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6" name="Content Placeholder 3">
                <a:extLst>
                  <a:ext uri="{FF2B5EF4-FFF2-40B4-BE49-F238E27FC236}">
                    <a16:creationId xmlns:a16="http://schemas.microsoft.com/office/drawing/2014/main" id="{7606784E-9A7F-3846-A11D-711CD02E2BD7}"/>
                  </a:ext>
                </a:extLst>
              </p:cNvPr>
              <p:cNvSpPr txBox="1">
                <a:spLocks/>
              </p:cNvSpPr>
              <p:nvPr/>
            </p:nvSpPr>
            <p:spPr>
              <a:xfrm>
                <a:off x="4798459" y="1165543"/>
                <a:ext cx="707259" cy="188900"/>
              </a:xfrm>
              <a:prstGeom prst="rect">
                <a:avLst/>
              </a:prstGeom>
              <a:ln>
                <a:noFill/>
              </a:ln>
            </p:spPr>
            <p:txBody>
              <a:bodyPr anchor="ctr"/>
              <a:lstStyle/>
              <a:p>
                <a:pPr algn="ctr" defTabSz="1219200" eaLnBrk="0" hangingPunct="0">
                  <a:buClr>
                    <a:srgbClr val="777777"/>
                  </a:buClr>
                  <a:buSzPct val="60000"/>
                  <a:defRPr/>
                </a:pPr>
                <a:r>
                  <a:rPr lang="en-US" altLang="zh-CN" sz="800" kern="0">
                    <a:ea typeface="微软雅黑" pitchFamily="34" charset="-122"/>
                  </a:rPr>
                  <a:t>Germany</a:t>
                </a:r>
              </a:p>
            </p:txBody>
          </p:sp>
          <p:sp>
            <p:nvSpPr>
              <p:cNvPr id="87" name="椭圆 131">
                <a:extLst>
                  <a:ext uri="{FF2B5EF4-FFF2-40B4-BE49-F238E27FC236}">
                    <a16:creationId xmlns:a16="http://schemas.microsoft.com/office/drawing/2014/main" id="{D345C758-A748-0741-B7DA-6061BF4C9E73}"/>
                  </a:ext>
                </a:extLst>
              </p:cNvPr>
              <p:cNvSpPr>
                <a:spLocks noChangeAspect="1"/>
              </p:cNvSpPr>
              <p:nvPr/>
            </p:nvSpPr>
            <p:spPr bwMode="auto">
              <a:xfrm>
                <a:off x="5300562" y="1581169"/>
                <a:ext cx="50762" cy="49573"/>
              </a:xfrm>
              <a:prstGeom prst="ellipse">
                <a:avLst/>
              </a:prstGeom>
              <a:solidFill>
                <a:schemeClr val="accent2">
                  <a:lumMod val="50000"/>
                </a:schemeClr>
              </a:solidFill>
              <a:ln>
                <a:noFill/>
              </a:ln>
              <a:effectLst/>
            </p:spPr>
            <p:txBody>
              <a:bodyPr lIns="68546" tIns="34273" rIns="68546" bIns="34273" anchor="ctr"/>
              <a:lstStyle/>
              <a:p>
                <a:pPr algn="ctr" defTabSz="1219200"/>
                <a:endParaRPr lang="zh-CN" altLang="en-US" sz="1200" kern="0">
                  <a:latin typeface="Arial" pitchFamily="34" charset="0"/>
                  <a:ea typeface="华文细黑"/>
                  <a:cs typeface="Arial" pitchFamily="34" charset="0"/>
                </a:endParaRPr>
              </a:p>
            </p:txBody>
          </p:sp>
          <p:cxnSp>
            <p:nvCxnSpPr>
              <p:cNvPr id="88" name="Straight Connector 580">
                <a:extLst>
                  <a:ext uri="{FF2B5EF4-FFF2-40B4-BE49-F238E27FC236}">
                    <a16:creationId xmlns:a16="http://schemas.microsoft.com/office/drawing/2014/main" id="{3431DA81-EA63-7845-AA19-01F4BFF47902}"/>
                  </a:ext>
                </a:extLst>
              </p:cNvPr>
              <p:cNvCxnSpPr/>
              <p:nvPr/>
            </p:nvCxnSpPr>
            <p:spPr bwMode="auto">
              <a:xfrm rot="5400000" flipH="1">
                <a:off x="5545539" y="1316753"/>
                <a:ext cx="324000" cy="0"/>
              </a:xfrm>
              <a:prstGeom prst="line">
                <a:avLst/>
              </a:prstGeom>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9" name="Content Placeholder 3">
                <a:extLst>
                  <a:ext uri="{FF2B5EF4-FFF2-40B4-BE49-F238E27FC236}">
                    <a16:creationId xmlns:a16="http://schemas.microsoft.com/office/drawing/2014/main" id="{C534EDE5-FD71-6243-9103-DD0652FF79BC}"/>
                  </a:ext>
                </a:extLst>
              </p:cNvPr>
              <p:cNvSpPr txBox="1">
                <a:spLocks/>
              </p:cNvSpPr>
              <p:nvPr/>
            </p:nvSpPr>
            <p:spPr>
              <a:xfrm>
                <a:off x="5430769" y="991676"/>
                <a:ext cx="545026" cy="170586"/>
              </a:xfrm>
              <a:prstGeom prst="rect">
                <a:avLst/>
              </a:prstGeom>
              <a:ln>
                <a:noFill/>
              </a:ln>
            </p:spPr>
            <p:txBody>
              <a:bodyPr anchor="ctr"/>
              <a:lstStyle/>
              <a:p>
                <a:pPr algn="ctr" defTabSz="1219200" eaLnBrk="0" hangingPunct="0">
                  <a:buClr>
                    <a:srgbClr val="777777"/>
                  </a:buClr>
                  <a:buSzPct val="60000"/>
                  <a:defRPr/>
                </a:pPr>
                <a:r>
                  <a:rPr lang="en-US" altLang="zh-CN" sz="800" kern="0">
                    <a:ea typeface="微软雅黑" pitchFamily="34" charset="-122"/>
                  </a:rPr>
                  <a:t>Poland</a:t>
                </a:r>
              </a:p>
            </p:txBody>
          </p:sp>
          <p:sp>
            <p:nvSpPr>
              <p:cNvPr id="90" name="Oval 630">
                <a:extLst>
                  <a:ext uri="{FF2B5EF4-FFF2-40B4-BE49-F238E27FC236}">
                    <a16:creationId xmlns:a16="http://schemas.microsoft.com/office/drawing/2014/main" id="{1150D6D8-615C-064B-9E72-A60C0344D8D1}"/>
                  </a:ext>
                </a:extLst>
              </p:cNvPr>
              <p:cNvSpPr/>
              <p:nvPr/>
            </p:nvSpPr>
            <p:spPr bwMode="gray">
              <a:xfrm>
                <a:off x="5726792" y="1608167"/>
                <a:ext cx="74433" cy="67330"/>
              </a:xfrm>
              <a:prstGeom prst="ellipse">
                <a:avLst/>
              </a:prstGeom>
              <a:solidFill>
                <a:srgbClr val="C00000"/>
              </a:solidFill>
              <a:ln w="12700" cap="flat" cmpd="sng" algn="ctr">
                <a:no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defTabSz="1219200"/>
                <a:endParaRPr lang="en-US" sz="1200">
                  <a:latin typeface="Arial" pitchFamily="34" charset="0"/>
                  <a:cs typeface="Arial" pitchFamily="34" charset="0"/>
                </a:endParaRPr>
              </a:p>
            </p:txBody>
          </p:sp>
          <p:cxnSp>
            <p:nvCxnSpPr>
              <p:cNvPr id="91" name="Straight Connector 580">
                <a:extLst>
                  <a:ext uri="{FF2B5EF4-FFF2-40B4-BE49-F238E27FC236}">
                    <a16:creationId xmlns:a16="http://schemas.microsoft.com/office/drawing/2014/main" id="{E4F41DF6-27D9-8348-AFDD-F9771C277219}"/>
                  </a:ext>
                </a:extLst>
              </p:cNvPr>
              <p:cNvCxnSpPr>
                <a:stCxn id="92" idx="2"/>
              </p:cNvCxnSpPr>
              <p:nvPr/>
            </p:nvCxnSpPr>
            <p:spPr bwMode="auto">
              <a:xfrm flipH="1">
                <a:off x="5801937" y="1172968"/>
                <a:ext cx="442614" cy="436894"/>
              </a:xfrm>
              <a:prstGeom prst="line">
                <a:avLst/>
              </a:prstGeom>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92" name="Content Placeholder 3">
                <a:extLst>
                  <a:ext uri="{FF2B5EF4-FFF2-40B4-BE49-F238E27FC236}">
                    <a16:creationId xmlns:a16="http://schemas.microsoft.com/office/drawing/2014/main" id="{1315D729-1F54-DC41-99F1-85EF559A27D2}"/>
                  </a:ext>
                </a:extLst>
              </p:cNvPr>
              <p:cNvSpPr txBox="1">
                <a:spLocks/>
              </p:cNvSpPr>
              <p:nvPr/>
            </p:nvSpPr>
            <p:spPr>
              <a:xfrm>
                <a:off x="5907283" y="991675"/>
                <a:ext cx="674535" cy="181293"/>
              </a:xfrm>
              <a:prstGeom prst="rect">
                <a:avLst/>
              </a:prstGeom>
              <a:ln>
                <a:noFill/>
              </a:ln>
            </p:spPr>
            <p:txBody>
              <a:bodyPr anchor="ctr"/>
              <a:lstStyle/>
              <a:p>
                <a:pPr algn="ctr" defTabSz="1219200" eaLnBrk="0" hangingPunct="0">
                  <a:buClr>
                    <a:srgbClr val="777777"/>
                  </a:buClr>
                  <a:buSzPct val="60000"/>
                  <a:defRPr/>
                </a:pPr>
                <a:r>
                  <a:rPr lang="en-US" altLang="zh-CN" sz="800" kern="0">
                    <a:ea typeface="微软雅黑" pitchFamily="34" charset="-122"/>
                  </a:rPr>
                  <a:t>Romania</a:t>
                </a:r>
              </a:p>
            </p:txBody>
          </p:sp>
          <p:sp>
            <p:nvSpPr>
              <p:cNvPr id="93" name="Content Placeholder 3">
                <a:extLst>
                  <a:ext uri="{FF2B5EF4-FFF2-40B4-BE49-F238E27FC236}">
                    <a16:creationId xmlns:a16="http://schemas.microsoft.com/office/drawing/2014/main" id="{9C3B43C6-20B0-9D4A-8240-4F8A3CEF58DF}"/>
                  </a:ext>
                </a:extLst>
              </p:cNvPr>
              <p:cNvSpPr txBox="1">
                <a:spLocks/>
              </p:cNvSpPr>
              <p:nvPr/>
            </p:nvSpPr>
            <p:spPr>
              <a:xfrm>
                <a:off x="5941909" y="1770847"/>
                <a:ext cx="671240" cy="146176"/>
              </a:xfrm>
              <a:prstGeom prst="rect">
                <a:avLst/>
              </a:prstGeom>
              <a:ln>
                <a:noFill/>
              </a:ln>
            </p:spPr>
            <p:txBody>
              <a:bodyPr anchor="ctr"/>
              <a:lstStyle/>
              <a:p>
                <a:pPr algn="ctr" defTabSz="1219200" eaLnBrk="0" hangingPunct="0">
                  <a:buClr>
                    <a:srgbClr val="777777"/>
                  </a:buClr>
                  <a:buSzPct val="60000"/>
                  <a:defRPr/>
                </a:pPr>
                <a:r>
                  <a:rPr lang="en-US" altLang="zh-CN" sz="800" kern="0">
                    <a:ea typeface="微软雅黑" pitchFamily="34" charset="-122"/>
                  </a:rPr>
                  <a:t>Bahrain</a:t>
                </a:r>
              </a:p>
            </p:txBody>
          </p:sp>
          <p:sp>
            <p:nvSpPr>
              <p:cNvPr id="94" name="Content Placeholder 3">
                <a:extLst>
                  <a:ext uri="{FF2B5EF4-FFF2-40B4-BE49-F238E27FC236}">
                    <a16:creationId xmlns:a16="http://schemas.microsoft.com/office/drawing/2014/main" id="{04A0F459-5466-2740-BFA1-B1F92CBA9CEB}"/>
                  </a:ext>
                </a:extLst>
              </p:cNvPr>
              <p:cNvSpPr txBox="1">
                <a:spLocks/>
              </p:cNvSpPr>
              <p:nvPr/>
            </p:nvSpPr>
            <p:spPr>
              <a:xfrm>
                <a:off x="5690770" y="2021986"/>
                <a:ext cx="529329" cy="160478"/>
              </a:xfrm>
              <a:prstGeom prst="rect">
                <a:avLst/>
              </a:prstGeom>
              <a:ln>
                <a:noFill/>
              </a:ln>
            </p:spPr>
            <p:txBody>
              <a:bodyPr anchor="ctr"/>
              <a:lstStyle/>
              <a:p>
                <a:pPr algn="ctr" defTabSz="1219200" eaLnBrk="0" hangingPunct="0">
                  <a:buClr>
                    <a:srgbClr val="777777"/>
                  </a:buClr>
                  <a:buSzPct val="60000"/>
                  <a:defRPr/>
                </a:pPr>
                <a:r>
                  <a:rPr lang="en-US" altLang="zh-CN" sz="800" kern="0">
                    <a:ea typeface="微软雅黑" pitchFamily="34" charset="-122"/>
                  </a:rPr>
                  <a:t>Egypt</a:t>
                </a:r>
              </a:p>
            </p:txBody>
          </p:sp>
          <p:sp>
            <p:nvSpPr>
              <p:cNvPr id="95" name="Content Placeholder 3">
                <a:extLst>
                  <a:ext uri="{FF2B5EF4-FFF2-40B4-BE49-F238E27FC236}">
                    <a16:creationId xmlns:a16="http://schemas.microsoft.com/office/drawing/2014/main" id="{C5D42F84-C8AD-D244-890B-2C1071E89E4C}"/>
                  </a:ext>
                </a:extLst>
              </p:cNvPr>
              <p:cNvSpPr txBox="1">
                <a:spLocks/>
              </p:cNvSpPr>
              <p:nvPr/>
            </p:nvSpPr>
            <p:spPr>
              <a:xfrm>
                <a:off x="2968439" y="2091175"/>
                <a:ext cx="568169" cy="163191"/>
              </a:xfrm>
              <a:prstGeom prst="rect">
                <a:avLst/>
              </a:prstGeom>
              <a:ln>
                <a:noFill/>
              </a:ln>
            </p:spPr>
            <p:txBody>
              <a:bodyPr anchor="ctr"/>
              <a:lstStyle/>
              <a:p>
                <a:pPr algn="ctr" defTabSz="1219200" eaLnBrk="0" hangingPunct="0">
                  <a:buClr>
                    <a:srgbClr val="777777"/>
                  </a:buClr>
                  <a:buSzPct val="60000"/>
                  <a:defRPr/>
                </a:pPr>
                <a:r>
                  <a:rPr lang="en-US" altLang="zh-CN" sz="800" kern="0">
                    <a:ea typeface="微软雅黑" pitchFamily="34" charset="-122"/>
                  </a:rPr>
                  <a:t>Mexico</a:t>
                </a:r>
              </a:p>
            </p:txBody>
          </p:sp>
        </p:grpSp>
        <p:sp>
          <p:nvSpPr>
            <p:cNvPr id="22" name="Isosceles Triangle 575">
              <a:extLst>
                <a:ext uri="{FF2B5EF4-FFF2-40B4-BE49-F238E27FC236}">
                  <a16:creationId xmlns:a16="http://schemas.microsoft.com/office/drawing/2014/main" id="{046DB7A1-E01B-4348-BA33-75110C702DB8}"/>
                </a:ext>
              </a:extLst>
            </p:cNvPr>
            <p:cNvSpPr/>
            <p:nvPr/>
          </p:nvSpPr>
          <p:spPr bwMode="gray">
            <a:xfrm>
              <a:off x="9732257" y="4038327"/>
              <a:ext cx="90811" cy="92191"/>
            </a:xfrm>
            <a:prstGeom prst="triangle">
              <a:avLst/>
            </a:prstGeom>
            <a:solidFill>
              <a:srgbClr val="7030A0"/>
            </a:solidFill>
            <a:ln w="12700" cap="flat" cmpd="sng" algn="ctr">
              <a:no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defTabSz="1219200"/>
              <a:endParaRPr lang="en-US" sz="1200">
                <a:latin typeface="Arial" pitchFamily="34" charset="0"/>
                <a:cs typeface="Arial" pitchFamily="34" charset="0"/>
              </a:endParaRPr>
            </a:p>
          </p:txBody>
        </p:sp>
        <p:pic>
          <p:nvPicPr>
            <p:cNvPr id="23" name="图片 144">
              <a:extLst>
                <a:ext uri="{FF2B5EF4-FFF2-40B4-BE49-F238E27FC236}">
                  <a16:creationId xmlns:a16="http://schemas.microsoft.com/office/drawing/2014/main" id="{25624480-BDFC-E641-B741-521E38B5EF5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6246" y="3179160"/>
              <a:ext cx="907640" cy="448940"/>
            </a:xfrm>
            <a:prstGeom prst="rect">
              <a:avLst/>
            </a:prstGeom>
            <a:noFill/>
            <a:ln>
              <a:noFill/>
            </a:ln>
          </p:spPr>
        </p:pic>
      </p:grpSp>
      <p:graphicFrame>
        <p:nvGraphicFramePr>
          <p:cNvPr id="368" name="Diagram 367">
            <a:extLst>
              <a:ext uri="{FF2B5EF4-FFF2-40B4-BE49-F238E27FC236}">
                <a16:creationId xmlns:a16="http://schemas.microsoft.com/office/drawing/2014/main" id="{32FA7DCE-C04A-5647-BDFE-2FC315C331D8}"/>
              </a:ext>
            </a:extLst>
          </p:cNvPr>
          <p:cNvGraphicFramePr/>
          <p:nvPr>
            <p:extLst>
              <p:ext uri="{D42A27DB-BD31-4B8C-83A1-F6EECF244321}">
                <p14:modId xmlns:p14="http://schemas.microsoft.com/office/powerpoint/2010/main" val="2223366064"/>
              </p:ext>
            </p:extLst>
          </p:nvPr>
        </p:nvGraphicFramePr>
        <p:xfrm>
          <a:off x="7039921" y="65907"/>
          <a:ext cx="5069711" cy="37594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21485484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a:extLst>
              <a:ext uri="{FF2B5EF4-FFF2-40B4-BE49-F238E27FC236}">
                <a16:creationId xmlns:a16="http://schemas.microsoft.com/office/drawing/2014/main" id="{0662962E-6578-214A-ABDA-C7EE93B7575B}"/>
              </a:ext>
            </a:extLst>
          </p:cNvPr>
          <p:cNvSpPr txBox="1">
            <a:spLocks/>
          </p:cNvSpPr>
          <p:nvPr/>
        </p:nvSpPr>
        <p:spPr>
          <a:xfrm>
            <a:off x="280684" y="498323"/>
            <a:ext cx="10458983" cy="759668"/>
          </a:xfrm>
          <a:prstGeom prst="rect">
            <a:avLst/>
          </a:prstGeom>
        </p:spPr>
        <p:txBody>
          <a:bodyPr/>
          <a:lstStyle>
            <a:lvl1pPr algn="l" defTabSz="914354" rtl="0" eaLnBrk="1" latinLnBrk="0" hangingPunct="1">
              <a:lnSpc>
                <a:spcPct val="90000"/>
              </a:lnSpc>
              <a:spcBef>
                <a:spcPct val="0"/>
              </a:spcBef>
              <a:buNone/>
              <a:defRPr sz="4400" kern="1200">
                <a:solidFill>
                  <a:schemeClr val="tx1"/>
                </a:solidFill>
                <a:latin typeface="+mj-lt"/>
                <a:ea typeface="+mj-ea"/>
                <a:cs typeface="+mj-cs"/>
              </a:defRPr>
            </a:lvl1pPr>
          </a:lstStyle>
          <a:p>
            <a:pPr defTabSz="1219170" fontAlgn="base">
              <a:lnSpc>
                <a:spcPts val="3430"/>
              </a:lnSpc>
              <a:spcAft>
                <a:spcPct val="0"/>
              </a:spcAft>
              <a:defRPr/>
            </a:pPr>
            <a:r>
              <a:rPr lang="en-US" altLang="zh-CN" sz="2800">
                <a:latin typeface="+mn-lt"/>
                <a:ea typeface="宋体" pitchFamily="2" charset="-122"/>
                <a:cs typeface="Arial" pitchFamily="34" charset="0"/>
              </a:rPr>
              <a:t>Managed ICT Operations and Services in 60+ Countries</a:t>
            </a:r>
            <a:endParaRPr lang="zh-CN" altLang="en-US" sz="2800" kern="0">
              <a:latin typeface="+mn-lt"/>
              <a:ea typeface="微软雅黑" panose="020B0503020204020204" pitchFamily="34" charset="-122"/>
              <a:cs typeface="Times New Roman" panose="02020603050405020304" pitchFamily="18" charset="0"/>
            </a:endParaRPr>
          </a:p>
        </p:txBody>
      </p:sp>
      <p:sp>
        <p:nvSpPr>
          <p:cNvPr id="8" name="TextBox 7">
            <a:extLst>
              <a:ext uri="{FF2B5EF4-FFF2-40B4-BE49-F238E27FC236}">
                <a16:creationId xmlns:a16="http://schemas.microsoft.com/office/drawing/2014/main" id="{A3D78741-9EA9-054F-BF1A-4E8082C4FBF3}"/>
              </a:ext>
            </a:extLst>
          </p:cNvPr>
          <p:cNvSpPr txBox="1"/>
          <p:nvPr/>
        </p:nvSpPr>
        <p:spPr>
          <a:xfrm>
            <a:off x="469980" y="936501"/>
            <a:ext cx="5798647" cy="3184141"/>
          </a:xfrm>
          <a:prstGeom prst="rect">
            <a:avLst/>
          </a:prstGeom>
          <a:noFill/>
        </p:spPr>
        <p:txBody>
          <a:bodyPr wrap="square" lIns="0" tIns="0" rIns="0" bIns="0" rtlCol="0">
            <a:spAutoFit/>
          </a:bodyPr>
          <a:lstStyle/>
          <a:p>
            <a:pPr marL="285750" indent="-285750" fontAlgn="ctr">
              <a:lnSpc>
                <a:spcPct val="150000"/>
              </a:lnSpc>
              <a:spcBef>
                <a:spcPct val="0"/>
              </a:spcBef>
              <a:spcAft>
                <a:spcPct val="0"/>
              </a:spcAft>
              <a:buSzPct val="60000"/>
              <a:buFont typeface="Arial" panose="020B0604020202020204" pitchFamily="34" charset="0"/>
              <a:buChar char="•"/>
              <a:defRPr/>
            </a:pPr>
            <a:r>
              <a:rPr lang="en-US" altLang="zh-CN" sz="1600">
                <a:solidFill>
                  <a:schemeClr val="tx2"/>
                </a:solidFill>
                <a:latin typeface="Arial" pitchFamily="34" charset="0"/>
                <a:cs typeface="Arial" pitchFamily="34" charset="0"/>
              </a:rPr>
              <a:t>Managing 50</a:t>
            </a:r>
            <a:r>
              <a:rPr lang="en-US" sz="1600">
                <a:solidFill>
                  <a:schemeClr val="tx2"/>
                </a:solidFill>
                <a:latin typeface="Arial" pitchFamily="34" charset="0"/>
                <a:cs typeface="Arial" pitchFamily="34" charset="0"/>
              </a:rPr>
              <a:t>+ </a:t>
            </a:r>
            <a:r>
              <a:rPr lang="en-US" altLang="zh-CN" sz="1600">
                <a:solidFill>
                  <a:schemeClr val="tx2"/>
                </a:solidFill>
                <a:latin typeface="Arial" pitchFamily="34" charset="0"/>
                <a:cs typeface="Arial" pitchFamily="34" charset="0"/>
              </a:rPr>
              <a:t>Projects in Europe, Asia, Africa, Americas</a:t>
            </a:r>
          </a:p>
          <a:p>
            <a:pPr marL="285750" indent="-285750" fontAlgn="ctr">
              <a:lnSpc>
                <a:spcPct val="150000"/>
              </a:lnSpc>
              <a:spcBef>
                <a:spcPct val="0"/>
              </a:spcBef>
              <a:spcAft>
                <a:spcPct val="0"/>
              </a:spcAft>
              <a:buSzPct val="60000"/>
              <a:buFont typeface="Arial" panose="020B0604020202020204" pitchFamily="34" charset="0"/>
              <a:buChar char="•"/>
              <a:defRPr/>
            </a:pPr>
            <a:r>
              <a:rPr lang="en-US" altLang="zh-CN" sz="1600">
                <a:solidFill>
                  <a:schemeClr val="tx2"/>
                </a:solidFill>
                <a:latin typeface="Arial" pitchFamily="34" charset="0"/>
                <a:cs typeface="Arial" pitchFamily="34" charset="0"/>
              </a:rPr>
              <a:t>Multi Network/Technology/Vendor service provider</a:t>
            </a:r>
          </a:p>
          <a:p>
            <a:pPr marL="285750" indent="-285750" fontAlgn="ctr">
              <a:lnSpc>
                <a:spcPct val="150000"/>
              </a:lnSpc>
              <a:spcBef>
                <a:spcPct val="0"/>
              </a:spcBef>
              <a:spcAft>
                <a:spcPct val="0"/>
              </a:spcAft>
              <a:buSzPct val="60000"/>
              <a:buFont typeface="Arial" panose="020B0604020202020204" pitchFamily="34" charset="0"/>
              <a:buChar char="•"/>
              <a:defRPr/>
            </a:pPr>
            <a:r>
              <a:rPr lang="en-US" altLang="zh-CN" sz="1600">
                <a:solidFill>
                  <a:schemeClr val="tx2"/>
                </a:solidFill>
                <a:latin typeface="Arial" pitchFamily="34" charset="0"/>
                <a:cs typeface="Arial" pitchFamily="34" charset="0"/>
              </a:rPr>
              <a:t>1500+ skilled professionals</a:t>
            </a:r>
          </a:p>
          <a:p>
            <a:pPr marL="285750" indent="-285750" fontAlgn="ctr">
              <a:lnSpc>
                <a:spcPct val="150000"/>
              </a:lnSpc>
              <a:spcBef>
                <a:spcPct val="0"/>
              </a:spcBef>
              <a:spcAft>
                <a:spcPct val="0"/>
              </a:spcAft>
              <a:buSzPct val="60000"/>
              <a:buFont typeface="Arial" panose="020B0604020202020204" pitchFamily="34" charset="0"/>
              <a:buChar char="•"/>
              <a:defRPr/>
            </a:pPr>
            <a:r>
              <a:rPr lang="en-US" altLang="zh-CN" sz="1600">
                <a:solidFill>
                  <a:schemeClr val="tx2"/>
                </a:solidFill>
                <a:latin typeface="Arial" pitchFamily="34" charset="0"/>
                <a:cs typeface="Arial" pitchFamily="34" charset="0"/>
              </a:rPr>
              <a:t>Language: English, German, Spanish, Italian, French</a:t>
            </a:r>
          </a:p>
          <a:p>
            <a:pPr marL="285750" indent="-285750" fontAlgn="ctr">
              <a:lnSpc>
                <a:spcPct val="150000"/>
              </a:lnSpc>
              <a:spcBef>
                <a:spcPct val="0"/>
              </a:spcBef>
              <a:spcAft>
                <a:spcPct val="0"/>
              </a:spcAft>
              <a:buSzPct val="60000"/>
              <a:buFont typeface="Arial" panose="020B0604020202020204" pitchFamily="34" charset="0"/>
              <a:buChar char="•"/>
              <a:defRPr/>
            </a:pPr>
            <a:r>
              <a:rPr lang="en-US" sz="1600">
                <a:solidFill>
                  <a:schemeClr val="tx2"/>
                </a:solidFill>
                <a:latin typeface="Arial" pitchFamily="34" charset="0"/>
                <a:cs typeface="Arial" pitchFamily="34" charset="0"/>
                <a:sym typeface="Wingdings" pitchFamily="2" charset="2"/>
              </a:rPr>
              <a:t>30% OPEX decrease for customer</a:t>
            </a:r>
          </a:p>
          <a:p>
            <a:pPr marL="285750" indent="-285750" fontAlgn="ctr">
              <a:lnSpc>
                <a:spcPct val="150000"/>
              </a:lnSpc>
              <a:spcBef>
                <a:spcPct val="0"/>
              </a:spcBef>
              <a:spcAft>
                <a:spcPct val="0"/>
              </a:spcAft>
              <a:buSzPct val="60000"/>
              <a:buFont typeface="Arial" panose="020B0604020202020204" pitchFamily="34" charset="0"/>
              <a:buChar char="•"/>
              <a:defRPr/>
            </a:pPr>
            <a:r>
              <a:rPr lang="en-US" sz="1600">
                <a:solidFill>
                  <a:schemeClr val="tx2"/>
                </a:solidFill>
                <a:latin typeface="Arial" pitchFamily="34" charset="0"/>
                <a:cs typeface="Arial" pitchFamily="34" charset="0"/>
                <a:sym typeface="Wingdings" pitchFamily="2" charset="2"/>
              </a:rPr>
              <a:t>70% less alarm and 24/7 risk monitoring</a:t>
            </a:r>
          </a:p>
          <a:p>
            <a:pPr marL="285750" indent="-285750" fontAlgn="ctr">
              <a:lnSpc>
                <a:spcPct val="150000"/>
              </a:lnSpc>
              <a:spcBef>
                <a:spcPct val="0"/>
              </a:spcBef>
              <a:spcAft>
                <a:spcPct val="0"/>
              </a:spcAft>
              <a:buSzPct val="60000"/>
              <a:buFont typeface="Arial" panose="020B0604020202020204" pitchFamily="34" charset="0"/>
              <a:buChar char="•"/>
              <a:defRPr/>
            </a:pPr>
            <a:r>
              <a:rPr lang="en-US" altLang="zh-CN" sz="1600">
                <a:solidFill>
                  <a:schemeClr val="tx2"/>
                </a:solidFill>
                <a:latin typeface="Arial" pitchFamily="34" charset="0"/>
                <a:cs typeface="Arial" pitchFamily="34" charset="0"/>
              </a:rPr>
              <a:t>Certifications: ISO27001, TL9000, ISO20000</a:t>
            </a:r>
          </a:p>
          <a:p>
            <a:pPr fontAlgn="ctr">
              <a:defRPr/>
            </a:pPr>
            <a:endParaRPr lang="en-US" b="1">
              <a:latin typeface="Arial" panose="020B0604020202020204" pitchFamily="34" charset="0"/>
              <a:ea typeface="微软雅黑" pitchFamily="34" charset="-122"/>
              <a:sym typeface="Wingdings" pitchFamily="2" charset="2"/>
            </a:endParaRPr>
          </a:p>
          <a:p>
            <a:pPr marL="284400" indent="-284400" defTabSz="914400" fontAlgn="base">
              <a:lnSpc>
                <a:spcPts val="2800"/>
              </a:lnSpc>
              <a:spcBef>
                <a:spcPct val="0"/>
              </a:spcBef>
              <a:spcAft>
                <a:spcPct val="0"/>
              </a:spcAft>
              <a:buSzPct val="60000"/>
              <a:buFont typeface="Wingdings" pitchFamily="2" charset="2"/>
              <a:buChar char="l"/>
            </a:pPr>
            <a:endParaRPr lang="en-US" altLang="zh-CN">
              <a:latin typeface="Arial" pitchFamily="34" charset="0"/>
              <a:ea typeface="宋体" pitchFamily="2" charset="-122"/>
              <a:cs typeface="Arial" pitchFamily="34" charset="0"/>
            </a:endParaRPr>
          </a:p>
        </p:txBody>
      </p:sp>
      <p:grpSp>
        <p:nvGrpSpPr>
          <p:cNvPr id="20" name="Group 19">
            <a:extLst>
              <a:ext uri="{FF2B5EF4-FFF2-40B4-BE49-F238E27FC236}">
                <a16:creationId xmlns:a16="http://schemas.microsoft.com/office/drawing/2014/main" id="{A30B96FB-A05B-1242-9C4E-26F7640AD657}"/>
              </a:ext>
            </a:extLst>
          </p:cNvPr>
          <p:cNvGrpSpPr/>
          <p:nvPr/>
        </p:nvGrpSpPr>
        <p:grpSpPr>
          <a:xfrm>
            <a:off x="5798799" y="1037413"/>
            <a:ext cx="5941255" cy="2890647"/>
            <a:chOff x="5396309" y="1437476"/>
            <a:chExt cx="6472608" cy="3880054"/>
          </a:xfrm>
        </p:grpSpPr>
        <p:grpSp>
          <p:nvGrpSpPr>
            <p:cNvPr id="21" name="组合 34">
              <a:extLst>
                <a:ext uri="{FF2B5EF4-FFF2-40B4-BE49-F238E27FC236}">
                  <a16:creationId xmlns:a16="http://schemas.microsoft.com/office/drawing/2014/main" id="{D5531CE6-6212-934E-B29D-5B8B3D6E16C9}"/>
                </a:ext>
              </a:extLst>
            </p:cNvPr>
            <p:cNvGrpSpPr/>
            <p:nvPr/>
          </p:nvGrpSpPr>
          <p:grpSpPr>
            <a:xfrm>
              <a:off x="5396309" y="1437476"/>
              <a:ext cx="6472608" cy="3880054"/>
              <a:chOff x="133350" y="1654343"/>
              <a:chExt cx="6472608" cy="3880054"/>
            </a:xfrm>
          </p:grpSpPr>
          <p:grpSp>
            <p:nvGrpSpPr>
              <p:cNvPr id="28" name="组合 38">
                <a:extLst>
                  <a:ext uri="{FF2B5EF4-FFF2-40B4-BE49-F238E27FC236}">
                    <a16:creationId xmlns:a16="http://schemas.microsoft.com/office/drawing/2014/main" id="{0719583E-712E-3F4A-8E18-8DECDD8B5843}"/>
                  </a:ext>
                </a:extLst>
              </p:cNvPr>
              <p:cNvGrpSpPr/>
              <p:nvPr/>
            </p:nvGrpSpPr>
            <p:grpSpPr>
              <a:xfrm>
                <a:off x="133350" y="1858852"/>
                <a:ext cx="6327369" cy="3675545"/>
                <a:chOff x="1029970" y="3015204"/>
                <a:chExt cx="4288424" cy="2421333"/>
              </a:xfrm>
            </p:grpSpPr>
            <p:grpSp>
              <p:nvGrpSpPr>
                <p:cNvPr id="32" name="2122252.25244.125244.8755016">
                  <a:extLst>
                    <a:ext uri="{FF2B5EF4-FFF2-40B4-BE49-F238E27FC236}">
                      <a16:creationId xmlns:a16="http://schemas.microsoft.com/office/drawing/2014/main" id="{7048511A-2D34-D741-B26B-309FE6077FC9}"/>
                    </a:ext>
                  </a:extLst>
                </p:cNvPr>
                <p:cNvGrpSpPr>
                  <a:grpSpLocks/>
                </p:cNvGrpSpPr>
                <p:nvPr>
                  <p:custDataLst>
                    <p:tags r:id="rId1"/>
                  </p:custDataLst>
                </p:nvPr>
              </p:nvGrpSpPr>
              <p:grpSpPr bwMode="auto">
                <a:xfrm>
                  <a:off x="1029970" y="3015204"/>
                  <a:ext cx="4288424" cy="2421333"/>
                  <a:chOff x="1953" y="2018"/>
                  <a:chExt cx="4008" cy="1959"/>
                </a:xfrm>
              </p:grpSpPr>
              <p:sp>
                <p:nvSpPr>
                  <p:cNvPr id="38" name="2074287244.125208.125185.55">
                    <a:extLst>
                      <a:ext uri="{FF2B5EF4-FFF2-40B4-BE49-F238E27FC236}">
                        <a16:creationId xmlns:a16="http://schemas.microsoft.com/office/drawing/2014/main" id="{97C3A5AD-FF6C-5B45-A89F-4C46E568D4E2}"/>
                      </a:ext>
                    </a:extLst>
                  </p:cNvPr>
                  <p:cNvSpPr>
                    <a:spLocks/>
                  </p:cNvSpPr>
                  <p:nvPr/>
                </p:nvSpPr>
                <p:spPr bwMode="gray">
                  <a:xfrm>
                    <a:off x="1953" y="2296"/>
                    <a:ext cx="1484" cy="1665"/>
                  </a:xfrm>
                  <a:custGeom>
                    <a:avLst/>
                    <a:gdLst/>
                    <a:ahLst/>
                    <a:cxnLst>
                      <a:cxn ang="0">
                        <a:pos x="178" y="435"/>
                      </a:cxn>
                      <a:cxn ang="0">
                        <a:pos x="138" y="611"/>
                      </a:cxn>
                      <a:cxn ang="0">
                        <a:pos x="191" y="716"/>
                      </a:cxn>
                      <a:cxn ang="0">
                        <a:pos x="250" y="844"/>
                      </a:cxn>
                      <a:cxn ang="0">
                        <a:pos x="328" y="817"/>
                      </a:cxn>
                      <a:cxn ang="0">
                        <a:pos x="543" y="616"/>
                      </a:cxn>
                      <a:cxn ang="0">
                        <a:pos x="705" y="593"/>
                      </a:cxn>
                      <a:cxn ang="0">
                        <a:pos x="1020" y="734"/>
                      </a:cxn>
                      <a:cxn ang="0">
                        <a:pos x="1304" y="1003"/>
                      </a:cxn>
                      <a:cxn ang="0">
                        <a:pos x="1435" y="1270"/>
                      </a:cxn>
                      <a:cxn ang="0">
                        <a:pos x="1707" y="1891"/>
                      </a:cxn>
                      <a:cxn ang="0">
                        <a:pos x="1731" y="1813"/>
                      </a:cxn>
                      <a:cxn ang="0">
                        <a:pos x="2048" y="2187"/>
                      </a:cxn>
                      <a:cxn ang="0">
                        <a:pos x="2536" y="2440"/>
                      </a:cxn>
                      <a:cxn ang="0">
                        <a:pos x="2842" y="2659"/>
                      </a:cxn>
                      <a:cxn ang="0">
                        <a:pos x="2861" y="2869"/>
                      </a:cxn>
                      <a:cxn ang="0">
                        <a:pos x="3182" y="3606"/>
                      </a:cxn>
                      <a:cxn ang="0">
                        <a:pos x="3103" y="4461"/>
                      </a:cxn>
                      <a:cxn ang="0">
                        <a:pos x="3097" y="4790"/>
                      </a:cxn>
                      <a:cxn ang="0">
                        <a:pos x="3254" y="4679"/>
                      </a:cxn>
                      <a:cxn ang="0">
                        <a:pos x="3433" y="4307"/>
                      </a:cxn>
                      <a:cxn ang="0">
                        <a:pos x="3726" y="4036"/>
                      </a:cxn>
                      <a:cxn ang="0">
                        <a:pos x="4197" y="3326"/>
                      </a:cxn>
                      <a:cxn ang="0">
                        <a:pos x="3933" y="2915"/>
                      </a:cxn>
                      <a:cxn ang="0">
                        <a:pos x="3611" y="2702"/>
                      </a:cxn>
                      <a:cxn ang="0">
                        <a:pos x="3143" y="2535"/>
                      </a:cxn>
                      <a:cxn ang="0">
                        <a:pos x="2821" y="2602"/>
                      </a:cxn>
                      <a:cxn ang="0">
                        <a:pos x="2607" y="2294"/>
                      </a:cxn>
                      <a:cxn ang="0">
                        <a:pos x="2288" y="2155"/>
                      </a:cxn>
                      <a:cxn ang="0">
                        <a:pos x="2558" y="1878"/>
                      </a:cxn>
                      <a:cxn ang="0">
                        <a:pos x="2846" y="2050"/>
                      </a:cxn>
                      <a:cxn ang="0">
                        <a:pos x="3001" y="1617"/>
                      </a:cxn>
                      <a:cxn ang="0">
                        <a:pos x="3285" y="1328"/>
                      </a:cxn>
                      <a:cxn ang="0">
                        <a:pos x="3340" y="1374"/>
                      </a:cxn>
                      <a:cxn ang="0">
                        <a:pos x="3388" y="1275"/>
                      </a:cxn>
                      <a:cxn ang="0">
                        <a:pos x="3227" y="1157"/>
                      </a:cxn>
                      <a:cxn ang="0">
                        <a:pos x="3604" y="922"/>
                      </a:cxn>
                      <a:cxn ang="0">
                        <a:pos x="3455" y="763"/>
                      </a:cxn>
                      <a:cxn ang="0">
                        <a:pos x="3307" y="706"/>
                      </a:cxn>
                      <a:cxn ang="0">
                        <a:pos x="3200" y="598"/>
                      </a:cxn>
                      <a:cxn ang="0">
                        <a:pos x="2920" y="552"/>
                      </a:cxn>
                      <a:cxn ang="0">
                        <a:pos x="2965" y="828"/>
                      </a:cxn>
                      <a:cxn ang="0">
                        <a:pos x="2840" y="1032"/>
                      </a:cxn>
                      <a:cxn ang="0">
                        <a:pos x="2446" y="798"/>
                      </a:cxn>
                      <a:cxn ang="0">
                        <a:pos x="2518" y="500"/>
                      </a:cxn>
                      <a:cxn ang="0">
                        <a:pos x="2570" y="378"/>
                      </a:cxn>
                      <a:cxn ang="0">
                        <a:pos x="2781" y="207"/>
                      </a:cxn>
                      <a:cxn ang="0">
                        <a:pos x="2607" y="216"/>
                      </a:cxn>
                      <a:cxn ang="0">
                        <a:pos x="2489" y="110"/>
                      </a:cxn>
                      <a:cxn ang="0">
                        <a:pos x="2424" y="201"/>
                      </a:cxn>
                      <a:cxn ang="0">
                        <a:pos x="2136" y="252"/>
                      </a:cxn>
                      <a:cxn ang="0">
                        <a:pos x="1976" y="280"/>
                      </a:cxn>
                      <a:cxn ang="0">
                        <a:pos x="1415" y="156"/>
                      </a:cxn>
                      <a:cxn ang="0">
                        <a:pos x="1086" y="173"/>
                      </a:cxn>
                      <a:cxn ang="0">
                        <a:pos x="369" y="39"/>
                      </a:cxn>
                      <a:cxn ang="0">
                        <a:pos x="40" y="212"/>
                      </a:cxn>
                      <a:cxn ang="0">
                        <a:pos x="112" y="310"/>
                      </a:cxn>
                    </a:cxnLst>
                    <a:rect l="0" t="0" r="r" b="b"/>
                    <a:pathLst>
                      <a:path w="4318" h="4844">
                        <a:moveTo>
                          <a:pt x="0" y="365"/>
                        </a:moveTo>
                        <a:lnTo>
                          <a:pt x="60" y="380"/>
                        </a:lnTo>
                        <a:lnTo>
                          <a:pt x="38" y="388"/>
                        </a:lnTo>
                        <a:lnTo>
                          <a:pt x="61" y="418"/>
                        </a:lnTo>
                        <a:lnTo>
                          <a:pt x="160" y="414"/>
                        </a:lnTo>
                        <a:lnTo>
                          <a:pt x="178" y="435"/>
                        </a:lnTo>
                        <a:lnTo>
                          <a:pt x="217" y="420"/>
                        </a:lnTo>
                        <a:lnTo>
                          <a:pt x="228" y="475"/>
                        </a:lnTo>
                        <a:lnTo>
                          <a:pt x="93" y="526"/>
                        </a:lnTo>
                        <a:lnTo>
                          <a:pt x="70" y="580"/>
                        </a:lnTo>
                        <a:lnTo>
                          <a:pt x="92" y="601"/>
                        </a:lnTo>
                        <a:lnTo>
                          <a:pt x="138" y="611"/>
                        </a:lnTo>
                        <a:lnTo>
                          <a:pt x="116" y="637"/>
                        </a:lnTo>
                        <a:lnTo>
                          <a:pt x="137" y="664"/>
                        </a:lnTo>
                        <a:lnTo>
                          <a:pt x="161" y="665"/>
                        </a:lnTo>
                        <a:lnTo>
                          <a:pt x="186" y="633"/>
                        </a:lnTo>
                        <a:lnTo>
                          <a:pt x="209" y="691"/>
                        </a:lnTo>
                        <a:lnTo>
                          <a:pt x="191" y="716"/>
                        </a:lnTo>
                        <a:lnTo>
                          <a:pt x="250" y="685"/>
                        </a:lnTo>
                        <a:lnTo>
                          <a:pt x="295" y="727"/>
                        </a:lnTo>
                        <a:lnTo>
                          <a:pt x="367" y="692"/>
                        </a:lnTo>
                        <a:lnTo>
                          <a:pt x="302" y="802"/>
                        </a:lnTo>
                        <a:lnTo>
                          <a:pt x="252" y="822"/>
                        </a:lnTo>
                        <a:lnTo>
                          <a:pt x="250" y="844"/>
                        </a:lnTo>
                        <a:lnTo>
                          <a:pt x="191" y="848"/>
                        </a:lnTo>
                        <a:lnTo>
                          <a:pt x="150" y="889"/>
                        </a:lnTo>
                        <a:lnTo>
                          <a:pt x="209" y="857"/>
                        </a:lnTo>
                        <a:lnTo>
                          <a:pt x="268" y="857"/>
                        </a:lnTo>
                        <a:lnTo>
                          <a:pt x="288" y="826"/>
                        </a:lnTo>
                        <a:lnTo>
                          <a:pt x="328" y="817"/>
                        </a:lnTo>
                        <a:lnTo>
                          <a:pt x="451" y="737"/>
                        </a:lnTo>
                        <a:lnTo>
                          <a:pt x="476" y="706"/>
                        </a:lnTo>
                        <a:lnTo>
                          <a:pt x="452" y="681"/>
                        </a:lnTo>
                        <a:lnTo>
                          <a:pt x="566" y="584"/>
                        </a:lnTo>
                        <a:lnTo>
                          <a:pt x="585" y="594"/>
                        </a:lnTo>
                        <a:lnTo>
                          <a:pt x="543" y="616"/>
                        </a:lnTo>
                        <a:lnTo>
                          <a:pt x="526" y="664"/>
                        </a:lnTo>
                        <a:lnTo>
                          <a:pt x="554" y="664"/>
                        </a:lnTo>
                        <a:lnTo>
                          <a:pt x="527" y="688"/>
                        </a:lnTo>
                        <a:lnTo>
                          <a:pt x="633" y="652"/>
                        </a:lnTo>
                        <a:lnTo>
                          <a:pt x="653" y="606"/>
                        </a:lnTo>
                        <a:lnTo>
                          <a:pt x="705" y="593"/>
                        </a:lnTo>
                        <a:lnTo>
                          <a:pt x="691" y="618"/>
                        </a:lnTo>
                        <a:lnTo>
                          <a:pt x="778" y="652"/>
                        </a:lnTo>
                        <a:lnTo>
                          <a:pt x="943" y="658"/>
                        </a:lnTo>
                        <a:lnTo>
                          <a:pt x="955" y="691"/>
                        </a:lnTo>
                        <a:lnTo>
                          <a:pt x="987" y="719"/>
                        </a:lnTo>
                        <a:lnTo>
                          <a:pt x="1020" y="734"/>
                        </a:lnTo>
                        <a:lnTo>
                          <a:pt x="1081" y="728"/>
                        </a:lnTo>
                        <a:lnTo>
                          <a:pt x="1133" y="753"/>
                        </a:lnTo>
                        <a:lnTo>
                          <a:pt x="1126" y="786"/>
                        </a:lnTo>
                        <a:lnTo>
                          <a:pt x="1200" y="834"/>
                        </a:lnTo>
                        <a:lnTo>
                          <a:pt x="1223" y="910"/>
                        </a:lnTo>
                        <a:lnTo>
                          <a:pt x="1304" y="1003"/>
                        </a:lnTo>
                        <a:lnTo>
                          <a:pt x="1310" y="1057"/>
                        </a:lnTo>
                        <a:lnTo>
                          <a:pt x="1412" y="1109"/>
                        </a:lnTo>
                        <a:lnTo>
                          <a:pt x="1462" y="1118"/>
                        </a:lnTo>
                        <a:lnTo>
                          <a:pt x="1478" y="1186"/>
                        </a:lnTo>
                        <a:lnTo>
                          <a:pt x="1412" y="1185"/>
                        </a:lnTo>
                        <a:lnTo>
                          <a:pt x="1435" y="1270"/>
                        </a:lnTo>
                        <a:lnTo>
                          <a:pt x="1422" y="1496"/>
                        </a:lnTo>
                        <a:lnTo>
                          <a:pt x="1488" y="1617"/>
                        </a:lnTo>
                        <a:lnTo>
                          <a:pt x="1547" y="1718"/>
                        </a:lnTo>
                        <a:lnTo>
                          <a:pt x="1612" y="1737"/>
                        </a:lnTo>
                        <a:lnTo>
                          <a:pt x="1661" y="1793"/>
                        </a:lnTo>
                        <a:lnTo>
                          <a:pt x="1707" y="1891"/>
                        </a:lnTo>
                        <a:lnTo>
                          <a:pt x="1788" y="1991"/>
                        </a:lnTo>
                        <a:lnTo>
                          <a:pt x="1819" y="2065"/>
                        </a:lnTo>
                        <a:lnTo>
                          <a:pt x="1891" y="2132"/>
                        </a:lnTo>
                        <a:lnTo>
                          <a:pt x="1910" y="2112"/>
                        </a:lnTo>
                        <a:lnTo>
                          <a:pt x="1740" y="1878"/>
                        </a:lnTo>
                        <a:lnTo>
                          <a:pt x="1731" y="1813"/>
                        </a:lnTo>
                        <a:lnTo>
                          <a:pt x="1766" y="1826"/>
                        </a:lnTo>
                        <a:lnTo>
                          <a:pt x="1831" y="1931"/>
                        </a:lnTo>
                        <a:lnTo>
                          <a:pt x="1918" y="2008"/>
                        </a:lnTo>
                        <a:lnTo>
                          <a:pt x="1916" y="2038"/>
                        </a:lnTo>
                        <a:lnTo>
                          <a:pt x="2032" y="2142"/>
                        </a:lnTo>
                        <a:lnTo>
                          <a:pt x="2048" y="2187"/>
                        </a:lnTo>
                        <a:lnTo>
                          <a:pt x="2035" y="2219"/>
                        </a:lnTo>
                        <a:lnTo>
                          <a:pt x="2062" y="2259"/>
                        </a:lnTo>
                        <a:lnTo>
                          <a:pt x="2296" y="2367"/>
                        </a:lnTo>
                        <a:lnTo>
                          <a:pt x="2399" y="2360"/>
                        </a:lnTo>
                        <a:lnTo>
                          <a:pt x="2467" y="2410"/>
                        </a:lnTo>
                        <a:lnTo>
                          <a:pt x="2536" y="2440"/>
                        </a:lnTo>
                        <a:lnTo>
                          <a:pt x="2610" y="2450"/>
                        </a:lnTo>
                        <a:lnTo>
                          <a:pt x="2676" y="2530"/>
                        </a:lnTo>
                        <a:lnTo>
                          <a:pt x="2677" y="2565"/>
                        </a:lnTo>
                        <a:lnTo>
                          <a:pt x="2701" y="2559"/>
                        </a:lnTo>
                        <a:lnTo>
                          <a:pt x="2766" y="2617"/>
                        </a:lnTo>
                        <a:lnTo>
                          <a:pt x="2842" y="2659"/>
                        </a:lnTo>
                        <a:lnTo>
                          <a:pt x="2847" y="2625"/>
                        </a:lnTo>
                        <a:lnTo>
                          <a:pt x="2887" y="2597"/>
                        </a:lnTo>
                        <a:lnTo>
                          <a:pt x="2925" y="2617"/>
                        </a:lnTo>
                        <a:lnTo>
                          <a:pt x="2929" y="2655"/>
                        </a:lnTo>
                        <a:lnTo>
                          <a:pt x="2945" y="2763"/>
                        </a:lnTo>
                        <a:lnTo>
                          <a:pt x="2861" y="2869"/>
                        </a:lnTo>
                        <a:lnTo>
                          <a:pt x="2836" y="2967"/>
                        </a:lnTo>
                        <a:lnTo>
                          <a:pt x="2830" y="3083"/>
                        </a:lnTo>
                        <a:lnTo>
                          <a:pt x="2897" y="3165"/>
                        </a:lnTo>
                        <a:lnTo>
                          <a:pt x="2981" y="3363"/>
                        </a:lnTo>
                        <a:lnTo>
                          <a:pt x="3171" y="3494"/>
                        </a:lnTo>
                        <a:lnTo>
                          <a:pt x="3182" y="3606"/>
                        </a:lnTo>
                        <a:lnTo>
                          <a:pt x="3138" y="3867"/>
                        </a:lnTo>
                        <a:lnTo>
                          <a:pt x="3139" y="4005"/>
                        </a:lnTo>
                        <a:lnTo>
                          <a:pt x="3071" y="4170"/>
                        </a:lnTo>
                        <a:lnTo>
                          <a:pt x="3064" y="4327"/>
                        </a:lnTo>
                        <a:lnTo>
                          <a:pt x="3113" y="4340"/>
                        </a:lnTo>
                        <a:lnTo>
                          <a:pt x="3103" y="4461"/>
                        </a:lnTo>
                        <a:lnTo>
                          <a:pt x="3050" y="4542"/>
                        </a:lnTo>
                        <a:lnTo>
                          <a:pt x="3043" y="4594"/>
                        </a:lnTo>
                        <a:lnTo>
                          <a:pt x="3066" y="4660"/>
                        </a:lnTo>
                        <a:lnTo>
                          <a:pt x="3055" y="4718"/>
                        </a:lnTo>
                        <a:lnTo>
                          <a:pt x="3095" y="4745"/>
                        </a:lnTo>
                        <a:lnTo>
                          <a:pt x="3097" y="4790"/>
                        </a:lnTo>
                        <a:lnTo>
                          <a:pt x="3115" y="4830"/>
                        </a:lnTo>
                        <a:lnTo>
                          <a:pt x="3151" y="4844"/>
                        </a:lnTo>
                        <a:lnTo>
                          <a:pt x="3161" y="4795"/>
                        </a:lnTo>
                        <a:lnTo>
                          <a:pt x="3241" y="4777"/>
                        </a:lnTo>
                        <a:lnTo>
                          <a:pt x="3206" y="4747"/>
                        </a:lnTo>
                        <a:lnTo>
                          <a:pt x="3254" y="4679"/>
                        </a:lnTo>
                        <a:lnTo>
                          <a:pt x="3330" y="4573"/>
                        </a:lnTo>
                        <a:lnTo>
                          <a:pt x="3268" y="4512"/>
                        </a:lnTo>
                        <a:lnTo>
                          <a:pt x="3332" y="4472"/>
                        </a:lnTo>
                        <a:lnTo>
                          <a:pt x="3389" y="4353"/>
                        </a:lnTo>
                        <a:lnTo>
                          <a:pt x="3348" y="4304"/>
                        </a:lnTo>
                        <a:lnTo>
                          <a:pt x="3433" y="4307"/>
                        </a:lnTo>
                        <a:lnTo>
                          <a:pt x="3437" y="4228"/>
                        </a:lnTo>
                        <a:lnTo>
                          <a:pt x="3578" y="4210"/>
                        </a:lnTo>
                        <a:lnTo>
                          <a:pt x="3621" y="4156"/>
                        </a:lnTo>
                        <a:lnTo>
                          <a:pt x="3562" y="4046"/>
                        </a:lnTo>
                        <a:lnTo>
                          <a:pt x="3678" y="4082"/>
                        </a:lnTo>
                        <a:lnTo>
                          <a:pt x="3726" y="4036"/>
                        </a:lnTo>
                        <a:lnTo>
                          <a:pt x="3882" y="3840"/>
                        </a:lnTo>
                        <a:lnTo>
                          <a:pt x="3891" y="3740"/>
                        </a:lnTo>
                        <a:lnTo>
                          <a:pt x="4015" y="3653"/>
                        </a:lnTo>
                        <a:lnTo>
                          <a:pt x="4123" y="3620"/>
                        </a:lnTo>
                        <a:lnTo>
                          <a:pt x="4186" y="3472"/>
                        </a:lnTo>
                        <a:lnTo>
                          <a:pt x="4197" y="3326"/>
                        </a:lnTo>
                        <a:lnTo>
                          <a:pt x="4318" y="3186"/>
                        </a:lnTo>
                        <a:lnTo>
                          <a:pt x="4307" y="3062"/>
                        </a:lnTo>
                        <a:lnTo>
                          <a:pt x="4182" y="2995"/>
                        </a:lnTo>
                        <a:lnTo>
                          <a:pt x="4018" y="2981"/>
                        </a:lnTo>
                        <a:lnTo>
                          <a:pt x="4005" y="2941"/>
                        </a:lnTo>
                        <a:lnTo>
                          <a:pt x="3933" y="2915"/>
                        </a:lnTo>
                        <a:lnTo>
                          <a:pt x="3792" y="2960"/>
                        </a:lnTo>
                        <a:lnTo>
                          <a:pt x="3795" y="2909"/>
                        </a:lnTo>
                        <a:lnTo>
                          <a:pt x="3842" y="2842"/>
                        </a:lnTo>
                        <a:lnTo>
                          <a:pt x="3790" y="2758"/>
                        </a:lnTo>
                        <a:lnTo>
                          <a:pt x="3708" y="2710"/>
                        </a:lnTo>
                        <a:lnTo>
                          <a:pt x="3611" y="2702"/>
                        </a:lnTo>
                        <a:lnTo>
                          <a:pt x="3517" y="2619"/>
                        </a:lnTo>
                        <a:lnTo>
                          <a:pt x="3479" y="2586"/>
                        </a:lnTo>
                        <a:lnTo>
                          <a:pt x="3420" y="2553"/>
                        </a:lnTo>
                        <a:lnTo>
                          <a:pt x="3254" y="2547"/>
                        </a:lnTo>
                        <a:lnTo>
                          <a:pt x="3188" y="2490"/>
                        </a:lnTo>
                        <a:lnTo>
                          <a:pt x="3143" y="2535"/>
                        </a:lnTo>
                        <a:lnTo>
                          <a:pt x="3138" y="2487"/>
                        </a:lnTo>
                        <a:lnTo>
                          <a:pt x="3025" y="2531"/>
                        </a:lnTo>
                        <a:lnTo>
                          <a:pt x="2965" y="2629"/>
                        </a:lnTo>
                        <a:lnTo>
                          <a:pt x="2946" y="2608"/>
                        </a:lnTo>
                        <a:lnTo>
                          <a:pt x="2887" y="2576"/>
                        </a:lnTo>
                        <a:lnTo>
                          <a:pt x="2821" y="2602"/>
                        </a:lnTo>
                        <a:lnTo>
                          <a:pt x="2781" y="2575"/>
                        </a:lnTo>
                        <a:lnTo>
                          <a:pt x="2742" y="2532"/>
                        </a:lnTo>
                        <a:lnTo>
                          <a:pt x="2757" y="2396"/>
                        </a:lnTo>
                        <a:lnTo>
                          <a:pt x="2696" y="2365"/>
                        </a:lnTo>
                        <a:lnTo>
                          <a:pt x="2572" y="2365"/>
                        </a:lnTo>
                        <a:lnTo>
                          <a:pt x="2607" y="2294"/>
                        </a:lnTo>
                        <a:lnTo>
                          <a:pt x="2641" y="2188"/>
                        </a:lnTo>
                        <a:lnTo>
                          <a:pt x="2601" y="2170"/>
                        </a:lnTo>
                        <a:lnTo>
                          <a:pt x="2525" y="2191"/>
                        </a:lnTo>
                        <a:lnTo>
                          <a:pt x="2485" y="2279"/>
                        </a:lnTo>
                        <a:lnTo>
                          <a:pt x="2352" y="2268"/>
                        </a:lnTo>
                        <a:lnTo>
                          <a:pt x="2288" y="2155"/>
                        </a:lnTo>
                        <a:lnTo>
                          <a:pt x="2311" y="2029"/>
                        </a:lnTo>
                        <a:lnTo>
                          <a:pt x="2299" y="1959"/>
                        </a:lnTo>
                        <a:lnTo>
                          <a:pt x="2377" y="1891"/>
                        </a:lnTo>
                        <a:lnTo>
                          <a:pt x="2475" y="1887"/>
                        </a:lnTo>
                        <a:lnTo>
                          <a:pt x="2557" y="1918"/>
                        </a:lnTo>
                        <a:lnTo>
                          <a:pt x="2558" y="1878"/>
                        </a:lnTo>
                        <a:lnTo>
                          <a:pt x="2602" y="1849"/>
                        </a:lnTo>
                        <a:lnTo>
                          <a:pt x="2740" y="1880"/>
                        </a:lnTo>
                        <a:lnTo>
                          <a:pt x="2772" y="1913"/>
                        </a:lnTo>
                        <a:lnTo>
                          <a:pt x="2777" y="1973"/>
                        </a:lnTo>
                        <a:lnTo>
                          <a:pt x="2822" y="2052"/>
                        </a:lnTo>
                        <a:lnTo>
                          <a:pt x="2846" y="2050"/>
                        </a:lnTo>
                        <a:lnTo>
                          <a:pt x="2857" y="1991"/>
                        </a:lnTo>
                        <a:lnTo>
                          <a:pt x="2815" y="1849"/>
                        </a:lnTo>
                        <a:lnTo>
                          <a:pt x="2839" y="1791"/>
                        </a:lnTo>
                        <a:lnTo>
                          <a:pt x="3001" y="1677"/>
                        </a:lnTo>
                        <a:lnTo>
                          <a:pt x="2982" y="1590"/>
                        </a:lnTo>
                        <a:lnTo>
                          <a:pt x="3001" y="1617"/>
                        </a:lnTo>
                        <a:lnTo>
                          <a:pt x="3032" y="1550"/>
                        </a:lnTo>
                        <a:lnTo>
                          <a:pt x="3064" y="1477"/>
                        </a:lnTo>
                        <a:lnTo>
                          <a:pt x="3191" y="1445"/>
                        </a:lnTo>
                        <a:lnTo>
                          <a:pt x="3156" y="1424"/>
                        </a:lnTo>
                        <a:lnTo>
                          <a:pt x="3182" y="1366"/>
                        </a:lnTo>
                        <a:lnTo>
                          <a:pt x="3285" y="1328"/>
                        </a:lnTo>
                        <a:lnTo>
                          <a:pt x="3286" y="1306"/>
                        </a:lnTo>
                        <a:lnTo>
                          <a:pt x="3363" y="1275"/>
                        </a:lnTo>
                        <a:lnTo>
                          <a:pt x="3359" y="1302"/>
                        </a:lnTo>
                        <a:lnTo>
                          <a:pt x="3406" y="1298"/>
                        </a:lnTo>
                        <a:lnTo>
                          <a:pt x="3317" y="1331"/>
                        </a:lnTo>
                        <a:lnTo>
                          <a:pt x="3340" y="1374"/>
                        </a:lnTo>
                        <a:lnTo>
                          <a:pt x="3380" y="1330"/>
                        </a:lnTo>
                        <a:lnTo>
                          <a:pt x="3478" y="1302"/>
                        </a:lnTo>
                        <a:lnTo>
                          <a:pt x="3517" y="1267"/>
                        </a:lnTo>
                        <a:lnTo>
                          <a:pt x="3493" y="1231"/>
                        </a:lnTo>
                        <a:lnTo>
                          <a:pt x="3469" y="1289"/>
                        </a:lnTo>
                        <a:lnTo>
                          <a:pt x="3388" y="1275"/>
                        </a:lnTo>
                        <a:lnTo>
                          <a:pt x="3343" y="1228"/>
                        </a:lnTo>
                        <a:lnTo>
                          <a:pt x="3359" y="1197"/>
                        </a:lnTo>
                        <a:lnTo>
                          <a:pt x="3301" y="1190"/>
                        </a:lnTo>
                        <a:lnTo>
                          <a:pt x="3379" y="1165"/>
                        </a:lnTo>
                        <a:lnTo>
                          <a:pt x="3332" y="1141"/>
                        </a:lnTo>
                        <a:lnTo>
                          <a:pt x="3227" y="1157"/>
                        </a:lnTo>
                        <a:lnTo>
                          <a:pt x="3308" y="1096"/>
                        </a:lnTo>
                        <a:lnTo>
                          <a:pt x="3510" y="1096"/>
                        </a:lnTo>
                        <a:lnTo>
                          <a:pt x="3656" y="1013"/>
                        </a:lnTo>
                        <a:lnTo>
                          <a:pt x="3648" y="949"/>
                        </a:lnTo>
                        <a:lnTo>
                          <a:pt x="3604" y="958"/>
                        </a:lnTo>
                        <a:lnTo>
                          <a:pt x="3604" y="922"/>
                        </a:lnTo>
                        <a:lnTo>
                          <a:pt x="3504" y="962"/>
                        </a:lnTo>
                        <a:lnTo>
                          <a:pt x="3478" y="945"/>
                        </a:lnTo>
                        <a:lnTo>
                          <a:pt x="3599" y="902"/>
                        </a:lnTo>
                        <a:lnTo>
                          <a:pt x="3504" y="850"/>
                        </a:lnTo>
                        <a:lnTo>
                          <a:pt x="3456" y="812"/>
                        </a:lnTo>
                        <a:lnTo>
                          <a:pt x="3455" y="763"/>
                        </a:lnTo>
                        <a:lnTo>
                          <a:pt x="3411" y="743"/>
                        </a:lnTo>
                        <a:lnTo>
                          <a:pt x="3421" y="716"/>
                        </a:lnTo>
                        <a:lnTo>
                          <a:pt x="3403" y="686"/>
                        </a:lnTo>
                        <a:lnTo>
                          <a:pt x="3363" y="636"/>
                        </a:lnTo>
                        <a:lnTo>
                          <a:pt x="3332" y="664"/>
                        </a:lnTo>
                        <a:lnTo>
                          <a:pt x="3307" y="706"/>
                        </a:lnTo>
                        <a:lnTo>
                          <a:pt x="3243" y="739"/>
                        </a:lnTo>
                        <a:lnTo>
                          <a:pt x="3240" y="706"/>
                        </a:lnTo>
                        <a:lnTo>
                          <a:pt x="3161" y="727"/>
                        </a:lnTo>
                        <a:lnTo>
                          <a:pt x="3215" y="685"/>
                        </a:lnTo>
                        <a:lnTo>
                          <a:pt x="3204" y="649"/>
                        </a:lnTo>
                        <a:lnTo>
                          <a:pt x="3200" y="598"/>
                        </a:lnTo>
                        <a:lnTo>
                          <a:pt x="3138" y="593"/>
                        </a:lnTo>
                        <a:lnTo>
                          <a:pt x="3138" y="572"/>
                        </a:lnTo>
                        <a:lnTo>
                          <a:pt x="3064" y="529"/>
                        </a:lnTo>
                        <a:lnTo>
                          <a:pt x="3025" y="543"/>
                        </a:lnTo>
                        <a:lnTo>
                          <a:pt x="2933" y="527"/>
                        </a:lnTo>
                        <a:lnTo>
                          <a:pt x="2920" y="552"/>
                        </a:lnTo>
                        <a:lnTo>
                          <a:pt x="2945" y="572"/>
                        </a:lnTo>
                        <a:lnTo>
                          <a:pt x="2922" y="614"/>
                        </a:lnTo>
                        <a:lnTo>
                          <a:pt x="2959" y="670"/>
                        </a:lnTo>
                        <a:lnTo>
                          <a:pt x="2900" y="709"/>
                        </a:lnTo>
                        <a:lnTo>
                          <a:pt x="2945" y="734"/>
                        </a:lnTo>
                        <a:lnTo>
                          <a:pt x="2965" y="828"/>
                        </a:lnTo>
                        <a:lnTo>
                          <a:pt x="2873" y="906"/>
                        </a:lnTo>
                        <a:lnTo>
                          <a:pt x="2905" y="998"/>
                        </a:lnTo>
                        <a:lnTo>
                          <a:pt x="2929" y="1011"/>
                        </a:lnTo>
                        <a:lnTo>
                          <a:pt x="2871" y="1060"/>
                        </a:lnTo>
                        <a:lnTo>
                          <a:pt x="2825" y="1063"/>
                        </a:lnTo>
                        <a:lnTo>
                          <a:pt x="2840" y="1032"/>
                        </a:lnTo>
                        <a:lnTo>
                          <a:pt x="2788" y="978"/>
                        </a:lnTo>
                        <a:lnTo>
                          <a:pt x="2788" y="882"/>
                        </a:lnTo>
                        <a:lnTo>
                          <a:pt x="2686" y="869"/>
                        </a:lnTo>
                        <a:lnTo>
                          <a:pt x="2563" y="802"/>
                        </a:lnTo>
                        <a:lnTo>
                          <a:pt x="2500" y="783"/>
                        </a:lnTo>
                        <a:lnTo>
                          <a:pt x="2446" y="798"/>
                        </a:lnTo>
                        <a:lnTo>
                          <a:pt x="2433" y="710"/>
                        </a:lnTo>
                        <a:lnTo>
                          <a:pt x="2399" y="726"/>
                        </a:lnTo>
                        <a:lnTo>
                          <a:pt x="2390" y="581"/>
                        </a:lnTo>
                        <a:lnTo>
                          <a:pt x="2453" y="548"/>
                        </a:lnTo>
                        <a:lnTo>
                          <a:pt x="2458" y="512"/>
                        </a:lnTo>
                        <a:lnTo>
                          <a:pt x="2518" y="500"/>
                        </a:lnTo>
                        <a:lnTo>
                          <a:pt x="2424" y="444"/>
                        </a:lnTo>
                        <a:lnTo>
                          <a:pt x="2517" y="475"/>
                        </a:lnTo>
                        <a:lnTo>
                          <a:pt x="2542" y="442"/>
                        </a:lnTo>
                        <a:lnTo>
                          <a:pt x="2593" y="444"/>
                        </a:lnTo>
                        <a:lnTo>
                          <a:pt x="2639" y="386"/>
                        </a:lnTo>
                        <a:lnTo>
                          <a:pt x="2570" y="378"/>
                        </a:lnTo>
                        <a:lnTo>
                          <a:pt x="2536" y="350"/>
                        </a:lnTo>
                        <a:lnTo>
                          <a:pt x="2643" y="368"/>
                        </a:lnTo>
                        <a:lnTo>
                          <a:pt x="2651" y="312"/>
                        </a:lnTo>
                        <a:lnTo>
                          <a:pt x="2757" y="321"/>
                        </a:lnTo>
                        <a:lnTo>
                          <a:pt x="2818" y="283"/>
                        </a:lnTo>
                        <a:lnTo>
                          <a:pt x="2781" y="207"/>
                        </a:lnTo>
                        <a:lnTo>
                          <a:pt x="2821" y="199"/>
                        </a:lnTo>
                        <a:lnTo>
                          <a:pt x="2683" y="129"/>
                        </a:lnTo>
                        <a:lnTo>
                          <a:pt x="2709" y="190"/>
                        </a:lnTo>
                        <a:lnTo>
                          <a:pt x="2676" y="199"/>
                        </a:lnTo>
                        <a:lnTo>
                          <a:pt x="2624" y="274"/>
                        </a:lnTo>
                        <a:lnTo>
                          <a:pt x="2607" y="216"/>
                        </a:lnTo>
                        <a:lnTo>
                          <a:pt x="2556" y="160"/>
                        </a:lnTo>
                        <a:lnTo>
                          <a:pt x="2526" y="216"/>
                        </a:lnTo>
                        <a:lnTo>
                          <a:pt x="2493" y="156"/>
                        </a:lnTo>
                        <a:lnTo>
                          <a:pt x="2448" y="137"/>
                        </a:lnTo>
                        <a:lnTo>
                          <a:pt x="2458" y="110"/>
                        </a:lnTo>
                        <a:lnTo>
                          <a:pt x="2489" y="110"/>
                        </a:lnTo>
                        <a:lnTo>
                          <a:pt x="2440" y="44"/>
                        </a:lnTo>
                        <a:lnTo>
                          <a:pt x="2369" y="0"/>
                        </a:lnTo>
                        <a:lnTo>
                          <a:pt x="2332" y="44"/>
                        </a:lnTo>
                        <a:lnTo>
                          <a:pt x="2324" y="112"/>
                        </a:lnTo>
                        <a:lnTo>
                          <a:pt x="2415" y="147"/>
                        </a:lnTo>
                        <a:lnTo>
                          <a:pt x="2424" y="201"/>
                        </a:lnTo>
                        <a:lnTo>
                          <a:pt x="2355" y="226"/>
                        </a:lnTo>
                        <a:lnTo>
                          <a:pt x="2363" y="274"/>
                        </a:lnTo>
                        <a:lnTo>
                          <a:pt x="2330" y="258"/>
                        </a:lnTo>
                        <a:lnTo>
                          <a:pt x="2319" y="231"/>
                        </a:lnTo>
                        <a:lnTo>
                          <a:pt x="2266" y="245"/>
                        </a:lnTo>
                        <a:lnTo>
                          <a:pt x="2136" y="252"/>
                        </a:lnTo>
                        <a:lnTo>
                          <a:pt x="2102" y="223"/>
                        </a:lnTo>
                        <a:lnTo>
                          <a:pt x="2010" y="178"/>
                        </a:lnTo>
                        <a:lnTo>
                          <a:pt x="1926" y="212"/>
                        </a:lnTo>
                        <a:lnTo>
                          <a:pt x="1952" y="223"/>
                        </a:lnTo>
                        <a:lnTo>
                          <a:pt x="2021" y="194"/>
                        </a:lnTo>
                        <a:lnTo>
                          <a:pt x="1976" y="280"/>
                        </a:lnTo>
                        <a:lnTo>
                          <a:pt x="1883" y="231"/>
                        </a:lnTo>
                        <a:lnTo>
                          <a:pt x="1706" y="232"/>
                        </a:lnTo>
                        <a:lnTo>
                          <a:pt x="1757" y="205"/>
                        </a:lnTo>
                        <a:lnTo>
                          <a:pt x="1640" y="181"/>
                        </a:lnTo>
                        <a:lnTo>
                          <a:pt x="1474" y="127"/>
                        </a:lnTo>
                        <a:lnTo>
                          <a:pt x="1415" y="156"/>
                        </a:lnTo>
                        <a:lnTo>
                          <a:pt x="1418" y="110"/>
                        </a:lnTo>
                        <a:lnTo>
                          <a:pt x="1375" y="156"/>
                        </a:lnTo>
                        <a:lnTo>
                          <a:pt x="1310" y="105"/>
                        </a:lnTo>
                        <a:lnTo>
                          <a:pt x="1203" y="164"/>
                        </a:lnTo>
                        <a:lnTo>
                          <a:pt x="1200" y="150"/>
                        </a:lnTo>
                        <a:lnTo>
                          <a:pt x="1086" y="173"/>
                        </a:lnTo>
                        <a:lnTo>
                          <a:pt x="1102" y="203"/>
                        </a:lnTo>
                        <a:lnTo>
                          <a:pt x="880" y="136"/>
                        </a:lnTo>
                        <a:lnTo>
                          <a:pt x="532" y="92"/>
                        </a:lnTo>
                        <a:lnTo>
                          <a:pt x="517" y="69"/>
                        </a:lnTo>
                        <a:lnTo>
                          <a:pt x="407" y="48"/>
                        </a:lnTo>
                        <a:lnTo>
                          <a:pt x="369" y="39"/>
                        </a:lnTo>
                        <a:lnTo>
                          <a:pt x="331" y="69"/>
                        </a:lnTo>
                        <a:lnTo>
                          <a:pt x="254" y="85"/>
                        </a:lnTo>
                        <a:lnTo>
                          <a:pt x="186" y="115"/>
                        </a:lnTo>
                        <a:lnTo>
                          <a:pt x="146" y="170"/>
                        </a:lnTo>
                        <a:lnTo>
                          <a:pt x="58" y="181"/>
                        </a:lnTo>
                        <a:lnTo>
                          <a:pt x="40" y="212"/>
                        </a:lnTo>
                        <a:lnTo>
                          <a:pt x="145" y="283"/>
                        </a:lnTo>
                        <a:lnTo>
                          <a:pt x="195" y="308"/>
                        </a:lnTo>
                        <a:lnTo>
                          <a:pt x="232" y="328"/>
                        </a:lnTo>
                        <a:lnTo>
                          <a:pt x="145" y="338"/>
                        </a:lnTo>
                        <a:lnTo>
                          <a:pt x="145" y="310"/>
                        </a:lnTo>
                        <a:lnTo>
                          <a:pt x="112" y="310"/>
                        </a:lnTo>
                        <a:lnTo>
                          <a:pt x="0" y="365"/>
                        </a:lnTo>
                        <a:close/>
                      </a:path>
                    </a:pathLst>
                  </a:custGeom>
                  <a:solidFill>
                    <a:srgbClr val="C0C0C0"/>
                  </a:solidFill>
                  <a:ln w="3175" cap="flat" cmpd="sng">
                    <a:noFill/>
                    <a:prstDash val="solid"/>
                    <a:round/>
                    <a:headEnd type="none" w="med" len="med"/>
                    <a:tailEnd type="none" w="med" len="med"/>
                  </a:ln>
                  <a:effectLst/>
                </p:spPr>
                <p:txBody>
                  <a:bodyPr>
                    <a:noAutofit/>
                  </a:bodyPr>
                  <a:lstStyle/>
                  <a:p>
                    <a:endParaRPr lang="en-US" sz="1200">
                      <a:latin typeface="Arial" panose="020B0604020202020204" pitchFamily="34" charset="0"/>
                      <a:cs typeface="Arial" panose="020B0604020202020204" pitchFamily="34" charset="0"/>
                    </a:endParaRPr>
                  </a:p>
                </p:txBody>
              </p:sp>
              <p:sp>
                <p:nvSpPr>
                  <p:cNvPr id="39" name="2075378.125360.54.87514.755">
                    <a:extLst>
                      <a:ext uri="{FF2B5EF4-FFF2-40B4-BE49-F238E27FC236}">
                        <a16:creationId xmlns:a16="http://schemas.microsoft.com/office/drawing/2014/main" id="{63E0CFB5-A853-5B4C-A4F6-3186F3C7734D}"/>
                      </a:ext>
                    </a:extLst>
                  </p:cNvPr>
                  <p:cNvSpPr>
                    <a:spLocks/>
                  </p:cNvSpPr>
                  <p:nvPr/>
                </p:nvSpPr>
                <p:spPr bwMode="gray">
                  <a:xfrm>
                    <a:off x="2884" y="3025"/>
                    <a:ext cx="118" cy="39"/>
                  </a:xfrm>
                  <a:custGeom>
                    <a:avLst/>
                    <a:gdLst/>
                    <a:ahLst/>
                    <a:cxnLst>
                      <a:cxn ang="0">
                        <a:pos x="0" y="46"/>
                      </a:cxn>
                      <a:cxn ang="0">
                        <a:pos x="45" y="7"/>
                      </a:cxn>
                      <a:cxn ang="0">
                        <a:pos x="133" y="0"/>
                      </a:cxn>
                      <a:cxn ang="0">
                        <a:pos x="344" y="96"/>
                      </a:cxn>
                      <a:cxn ang="0">
                        <a:pos x="232" y="112"/>
                      </a:cxn>
                      <a:cxn ang="0">
                        <a:pos x="199" y="51"/>
                      </a:cxn>
                      <a:cxn ang="0">
                        <a:pos x="93" y="32"/>
                      </a:cxn>
                      <a:cxn ang="0">
                        <a:pos x="0" y="46"/>
                      </a:cxn>
                    </a:cxnLst>
                    <a:rect l="0" t="0" r="r" b="b"/>
                    <a:pathLst>
                      <a:path w="344" h="112">
                        <a:moveTo>
                          <a:pt x="0" y="46"/>
                        </a:moveTo>
                        <a:lnTo>
                          <a:pt x="45" y="7"/>
                        </a:lnTo>
                        <a:lnTo>
                          <a:pt x="133" y="0"/>
                        </a:lnTo>
                        <a:lnTo>
                          <a:pt x="344" y="96"/>
                        </a:lnTo>
                        <a:lnTo>
                          <a:pt x="232" y="112"/>
                        </a:lnTo>
                        <a:lnTo>
                          <a:pt x="199" y="51"/>
                        </a:lnTo>
                        <a:lnTo>
                          <a:pt x="93" y="32"/>
                        </a:lnTo>
                        <a:lnTo>
                          <a:pt x="0" y="46"/>
                        </a:lnTo>
                        <a:close/>
                      </a:path>
                    </a:pathLst>
                  </a:custGeom>
                  <a:solidFill>
                    <a:srgbClr val="C0C0C0"/>
                  </a:solidFill>
                  <a:ln w="3175" cap="flat" cmpd="sng">
                    <a:noFill/>
                    <a:prstDash val="solid"/>
                    <a:round/>
                    <a:headEnd type="none" w="med" len="med"/>
                    <a:tailEnd type="none" w="med" len="med"/>
                  </a:ln>
                  <a:effectLst/>
                </p:spPr>
                <p:txBody>
                  <a:bodyPr>
                    <a:noAutofit/>
                  </a:bodyPr>
                  <a:lstStyle/>
                  <a:p>
                    <a:endParaRPr lang="en-US" sz="1200">
                      <a:latin typeface="Arial" panose="020B0604020202020204" pitchFamily="34" charset="0"/>
                      <a:cs typeface="Arial" panose="020B0604020202020204" pitchFamily="34" charset="0"/>
                    </a:endParaRPr>
                  </a:p>
                </p:txBody>
              </p:sp>
              <p:sp>
                <p:nvSpPr>
                  <p:cNvPr id="40" name="2076383.125375.1252.58.255">
                    <a:extLst>
                      <a:ext uri="{FF2B5EF4-FFF2-40B4-BE49-F238E27FC236}">
                        <a16:creationId xmlns:a16="http://schemas.microsoft.com/office/drawing/2014/main" id="{1DB3ECAA-A061-604A-B243-D683409CD5D3}"/>
                      </a:ext>
                    </a:extLst>
                  </p:cNvPr>
                  <p:cNvSpPr>
                    <a:spLocks/>
                  </p:cNvSpPr>
                  <p:nvPr/>
                </p:nvSpPr>
                <p:spPr bwMode="gray">
                  <a:xfrm>
                    <a:off x="3001" y="3065"/>
                    <a:ext cx="66" cy="20"/>
                  </a:xfrm>
                  <a:custGeom>
                    <a:avLst/>
                    <a:gdLst/>
                    <a:ahLst/>
                    <a:cxnLst>
                      <a:cxn ang="0">
                        <a:pos x="0" y="43"/>
                      </a:cxn>
                      <a:cxn ang="0">
                        <a:pos x="64" y="39"/>
                      </a:cxn>
                      <a:cxn ang="0">
                        <a:pos x="31" y="0"/>
                      </a:cxn>
                      <a:cxn ang="0">
                        <a:pos x="142" y="5"/>
                      </a:cxn>
                      <a:cxn ang="0">
                        <a:pos x="195" y="35"/>
                      </a:cxn>
                      <a:cxn ang="0">
                        <a:pos x="85" y="58"/>
                      </a:cxn>
                      <a:cxn ang="0">
                        <a:pos x="0" y="43"/>
                      </a:cxn>
                    </a:cxnLst>
                    <a:rect l="0" t="0" r="r" b="b"/>
                    <a:pathLst>
                      <a:path w="195" h="58">
                        <a:moveTo>
                          <a:pt x="0" y="43"/>
                        </a:moveTo>
                        <a:lnTo>
                          <a:pt x="64" y="39"/>
                        </a:lnTo>
                        <a:lnTo>
                          <a:pt x="31" y="0"/>
                        </a:lnTo>
                        <a:lnTo>
                          <a:pt x="142" y="5"/>
                        </a:lnTo>
                        <a:lnTo>
                          <a:pt x="195" y="35"/>
                        </a:lnTo>
                        <a:lnTo>
                          <a:pt x="85" y="58"/>
                        </a:lnTo>
                        <a:lnTo>
                          <a:pt x="0" y="43"/>
                        </a:lnTo>
                        <a:close/>
                      </a:path>
                    </a:pathLst>
                  </a:custGeom>
                  <a:solidFill>
                    <a:srgbClr val="C0C0C0"/>
                  </a:solidFill>
                  <a:ln w="3175" cap="flat" cmpd="sng">
                    <a:noFill/>
                    <a:prstDash val="solid"/>
                    <a:round/>
                    <a:headEnd type="none" w="med" len="med"/>
                    <a:tailEnd type="none" w="med" len="med"/>
                  </a:ln>
                  <a:effectLst/>
                </p:spPr>
                <p:txBody>
                  <a:bodyPr>
                    <a:noAutofit/>
                  </a:bodyPr>
                  <a:lstStyle/>
                  <a:p>
                    <a:endParaRPr lang="en-US" sz="1200">
                      <a:latin typeface="Arial" panose="020B0604020202020204" pitchFamily="34" charset="0"/>
                      <a:cs typeface="Arial" panose="020B0604020202020204" pitchFamily="34" charset="0"/>
                    </a:endParaRPr>
                  </a:p>
                </p:txBody>
              </p:sp>
              <p:sp>
                <p:nvSpPr>
                  <p:cNvPr id="41" name="2077493379.3754.1258.6255">
                    <a:extLst>
                      <a:ext uri="{FF2B5EF4-FFF2-40B4-BE49-F238E27FC236}">
                        <a16:creationId xmlns:a16="http://schemas.microsoft.com/office/drawing/2014/main" id="{4A0AA37A-4E02-E940-ADF2-573C4B70F592}"/>
                      </a:ext>
                    </a:extLst>
                  </p:cNvPr>
                  <p:cNvSpPr>
                    <a:spLocks/>
                  </p:cNvSpPr>
                  <p:nvPr/>
                </p:nvSpPr>
                <p:spPr bwMode="gray">
                  <a:xfrm>
                    <a:off x="3035" y="3944"/>
                    <a:ext cx="69" cy="33"/>
                  </a:xfrm>
                  <a:custGeom>
                    <a:avLst/>
                    <a:gdLst/>
                    <a:ahLst/>
                    <a:cxnLst>
                      <a:cxn ang="0">
                        <a:pos x="0" y="80"/>
                      </a:cxn>
                      <a:cxn ang="0">
                        <a:pos x="11" y="63"/>
                      </a:cxn>
                      <a:cxn ang="0">
                        <a:pos x="30" y="27"/>
                      </a:cxn>
                      <a:cxn ang="0">
                        <a:pos x="85" y="0"/>
                      </a:cxn>
                      <a:cxn ang="0">
                        <a:pos x="109" y="45"/>
                      </a:cxn>
                      <a:cxn ang="0">
                        <a:pos x="201" y="90"/>
                      </a:cxn>
                      <a:cxn ang="0">
                        <a:pos x="87" y="96"/>
                      </a:cxn>
                      <a:cxn ang="0">
                        <a:pos x="0" y="80"/>
                      </a:cxn>
                    </a:cxnLst>
                    <a:rect l="0" t="0" r="r" b="b"/>
                    <a:pathLst>
                      <a:path w="201" h="96">
                        <a:moveTo>
                          <a:pt x="0" y="80"/>
                        </a:moveTo>
                        <a:lnTo>
                          <a:pt x="11" y="63"/>
                        </a:lnTo>
                        <a:lnTo>
                          <a:pt x="30" y="27"/>
                        </a:lnTo>
                        <a:lnTo>
                          <a:pt x="85" y="0"/>
                        </a:lnTo>
                        <a:lnTo>
                          <a:pt x="109" y="45"/>
                        </a:lnTo>
                        <a:lnTo>
                          <a:pt x="201" y="90"/>
                        </a:lnTo>
                        <a:lnTo>
                          <a:pt x="87" y="96"/>
                        </a:lnTo>
                        <a:lnTo>
                          <a:pt x="0" y="80"/>
                        </a:lnTo>
                        <a:close/>
                      </a:path>
                    </a:pathLst>
                  </a:custGeom>
                  <a:solidFill>
                    <a:srgbClr val="C0C0C0"/>
                  </a:solidFill>
                  <a:ln w="3175" cap="flat" cmpd="sng">
                    <a:noFill/>
                    <a:prstDash val="solid"/>
                    <a:round/>
                    <a:headEnd type="none" w="med" len="med"/>
                    <a:tailEnd type="none" w="med" len="med"/>
                  </a:ln>
                  <a:effectLst/>
                </p:spPr>
                <p:txBody>
                  <a:bodyPr>
                    <a:noAutofit/>
                  </a:bodyPr>
                  <a:lstStyle/>
                  <a:p>
                    <a:endParaRPr lang="en-US" sz="1200">
                      <a:latin typeface="Arial" panose="020B0604020202020204" pitchFamily="34" charset="0"/>
                      <a:cs typeface="Arial" panose="020B0604020202020204" pitchFamily="34" charset="0"/>
                    </a:endParaRPr>
                  </a:p>
                </p:txBody>
              </p:sp>
              <p:sp>
                <p:nvSpPr>
                  <p:cNvPr id="42" name="2078331.625396.258.59.1255">
                    <a:extLst>
                      <a:ext uri="{FF2B5EF4-FFF2-40B4-BE49-F238E27FC236}">
                        <a16:creationId xmlns:a16="http://schemas.microsoft.com/office/drawing/2014/main" id="{0A19B97A-B8A6-6C47-B5B2-ADACA29627C3}"/>
                      </a:ext>
                    </a:extLst>
                  </p:cNvPr>
                  <p:cNvSpPr>
                    <a:spLocks/>
                  </p:cNvSpPr>
                  <p:nvPr/>
                </p:nvSpPr>
                <p:spPr bwMode="gray">
                  <a:xfrm>
                    <a:off x="3170" y="2653"/>
                    <a:ext cx="73" cy="68"/>
                  </a:xfrm>
                  <a:custGeom>
                    <a:avLst/>
                    <a:gdLst/>
                    <a:ahLst/>
                    <a:cxnLst>
                      <a:cxn ang="0">
                        <a:pos x="0" y="162"/>
                      </a:cxn>
                      <a:cxn ang="0">
                        <a:pos x="85" y="13"/>
                      </a:cxn>
                      <a:cxn ang="0">
                        <a:pos x="124" y="0"/>
                      </a:cxn>
                      <a:cxn ang="0">
                        <a:pos x="107" y="64"/>
                      </a:cxn>
                      <a:cxn ang="0">
                        <a:pos x="131" y="103"/>
                      </a:cxn>
                      <a:cxn ang="0">
                        <a:pos x="187" y="96"/>
                      </a:cxn>
                      <a:cxn ang="0">
                        <a:pos x="207" y="145"/>
                      </a:cxn>
                      <a:cxn ang="0">
                        <a:pos x="213" y="176"/>
                      </a:cxn>
                      <a:cxn ang="0">
                        <a:pos x="168" y="199"/>
                      </a:cxn>
                      <a:cxn ang="0">
                        <a:pos x="168" y="158"/>
                      </a:cxn>
                      <a:cxn ang="0">
                        <a:pos x="101" y="174"/>
                      </a:cxn>
                      <a:cxn ang="0">
                        <a:pos x="0" y="162"/>
                      </a:cxn>
                    </a:cxnLst>
                    <a:rect l="0" t="0" r="r" b="b"/>
                    <a:pathLst>
                      <a:path w="213" h="199">
                        <a:moveTo>
                          <a:pt x="0" y="162"/>
                        </a:moveTo>
                        <a:lnTo>
                          <a:pt x="85" y="13"/>
                        </a:lnTo>
                        <a:lnTo>
                          <a:pt x="124" y="0"/>
                        </a:lnTo>
                        <a:lnTo>
                          <a:pt x="107" y="64"/>
                        </a:lnTo>
                        <a:lnTo>
                          <a:pt x="131" y="103"/>
                        </a:lnTo>
                        <a:lnTo>
                          <a:pt x="187" y="96"/>
                        </a:lnTo>
                        <a:lnTo>
                          <a:pt x="207" y="145"/>
                        </a:lnTo>
                        <a:lnTo>
                          <a:pt x="213" y="176"/>
                        </a:lnTo>
                        <a:lnTo>
                          <a:pt x="168" y="199"/>
                        </a:lnTo>
                        <a:lnTo>
                          <a:pt x="168" y="158"/>
                        </a:lnTo>
                        <a:lnTo>
                          <a:pt x="101" y="174"/>
                        </a:lnTo>
                        <a:lnTo>
                          <a:pt x="0" y="162"/>
                        </a:lnTo>
                        <a:close/>
                      </a:path>
                    </a:pathLst>
                  </a:custGeom>
                  <a:solidFill>
                    <a:srgbClr val="C0C0C0"/>
                  </a:solidFill>
                  <a:ln w="3175" cap="flat" cmpd="sng">
                    <a:noFill/>
                    <a:prstDash val="solid"/>
                    <a:round/>
                    <a:headEnd type="none" w="med" len="med"/>
                    <a:tailEnd type="none" w="med" len="med"/>
                  </a:ln>
                  <a:effectLst/>
                </p:spPr>
                <p:txBody>
                  <a:bodyPr>
                    <a:noAutofit/>
                  </a:bodyPr>
                  <a:lstStyle/>
                  <a:p>
                    <a:endParaRPr lang="en-US" sz="1200">
                      <a:latin typeface="Arial" panose="020B0604020202020204" pitchFamily="34" charset="0"/>
                      <a:cs typeface="Arial" panose="020B0604020202020204" pitchFamily="34" charset="0"/>
                    </a:endParaRPr>
                  </a:p>
                </p:txBody>
              </p:sp>
              <p:sp>
                <p:nvSpPr>
                  <p:cNvPr id="43" name="2079319.375262.52.1253.755">
                    <a:extLst>
                      <a:ext uri="{FF2B5EF4-FFF2-40B4-BE49-F238E27FC236}">
                        <a16:creationId xmlns:a16="http://schemas.microsoft.com/office/drawing/2014/main" id="{E90F1148-576B-0744-B58E-EEF2D203A364}"/>
                      </a:ext>
                    </a:extLst>
                  </p:cNvPr>
                  <p:cNvSpPr>
                    <a:spLocks/>
                  </p:cNvSpPr>
                  <p:nvPr/>
                </p:nvSpPr>
                <p:spPr bwMode="gray">
                  <a:xfrm>
                    <a:off x="2100" y="2555"/>
                    <a:ext cx="30" cy="17"/>
                  </a:xfrm>
                  <a:custGeom>
                    <a:avLst/>
                    <a:gdLst/>
                    <a:ahLst/>
                    <a:cxnLst>
                      <a:cxn ang="0">
                        <a:pos x="0" y="25"/>
                      </a:cxn>
                      <a:cxn ang="0">
                        <a:pos x="25" y="49"/>
                      </a:cxn>
                      <a:cxn ang="0">
                        <a:pos x="87" y="10"/>
                      </a:cxn>
                      <a:cxn ang="0">
                        <a:pos x="31" y="0"/>
                      </a:cxn>
                      <a:cxn ang="0">
                        <a:pos x="33" y="21"/>
                      </a:cxn>
                      <a:cxn ang="0">
                        <a:pos x="0" y="25"/>
                      </a:cxn>
                    </a:cxnLst>
                    <a:rect l="0" t="0" r="r" b="b"/>
                    <a:pathLst>
                      <a:path w="87" h="49">
                        <a:moveTo>
                          <a:pt x="0" y="25"/>
                        </a:moveTo>
                        <a:lnTo>
                          <a:pt x="25" y="49"/>
                        </a:lnTo>
                        <a:lnTo>
                          <a:pt x="87" y="10"/>
                        </a:lnTo>
                        <a:lnTo>
                          <a:pt x="31" y="0"/>
                        </a:lnTo>
                        <a:lnTo>
                          <a:pt x="33" y="21"/>
                        </a:lnTo>
                        <a:lnTo>
                          <a:pt x="0" y="25"/>
                        </a:lnTo>
                        <a:close/>
                      </a:path>
                    </a:pathLst>
                  </a:custGeom>
                  <a:solidFill>
                    <a:srgbClr val="C0C0C0"/>
                  </a:solidFill>
                  <a:ln w="3175" cap="flat" cmpd="sng">
                    <a:noFill/>
                    <a:prstDash val="solid"/>
                    <a:round/>
                    <a:headEnd type="none" w="med" len="med"/>
                    <a:tailEnd type="none" w="med" len="med"/>
                  </a:ln>
                  <a:effectLst/>
                </p:spPr>
                <p:txBody>
                  <a:bodyPr>
                    <a:noAutofit/>
                  </a:bodyPr>
                  <a:lstStyle/>
                  <a:p>
                    <a:endParaRPr lang="en-US" sz="1200">
                      <a:latin typeface="Arial" panose="020B0604020202020204" pitchFamily="34" charset="0"/>
                      <a:cs typeface="Arial" panose="020B0604020202020204" pitchFamily="34" charset="0"/>
                    </a:endParaRPr>
                  </a:p>
                </p:txBody>
              </p:sp>
              <p:sp>
                <p:nvSpPr>
                  <p:cNvPr id="44" name="2080300.5444.757.12515.55">
                    <a:extLst>
                      <a:ext uri="{FF2B5EF4-FFF2-40B4-BE49-F238E27FC236}">
                        <a16:creationId xmlns:a16="http://schemas.microsoft.com/office/drawing/2014/main" id="{71E8083D-1193-4A45-9174-DEDF78B98848}"/>
                      </a:ext>
                    </a:extLst>
                  </p:cNvPr>
                  <p:cNvSpPr>
                    <a:spLocks/>
                  </p:cNvSpPr>
                  <p:nvPr/>
                </p:nvSpPr>
                <p:spPr bwMode="gray">
                  <a:xfrm>
                    <a:off x="3558" y="2404"/>
                    <a:ext cx="124" cy="57"/>
                  </a:xfrm>
                  <a:custGeom>
                    <a:avLst/>
                    <a:gdLst/>
                    <a:ahLst/>
                    <a:cxnLst>
                      <a:cxn ang="0">
                        <a:pos x="0" y="57"/>
                      </a:cxn>
                      <a:cxn ang="0">
                        <a:pos x="48" y="0"/>
                      </a:cxn>
                      <a:cxn ang="0">
                        <a:pos x="106" y="68"/>
                      </a:cxn>
                      <a:cxn ang="0">
                        <a:pos x="202" y="17"/>
                      </a:cxn>
                      <a:cxn ang="0">
                        <a:pos x="322" y="5"/>
                      </a:cxn>
                      <a:cxn ang="0">
                        <a:pos x="358" y="75"/>
                      </a:cxn>
                      <a:cxn ang="0">
                        <a:pos x="178" y="165"/>
                      </a:cxn>
                      <a:cxn ang="0">
                        <a:pos x="62" y="144"/>
                      </a:cxn>
                      <a:cxn ang="0">
                        <a:pos x="0" y="57"/>
                      </a:cxn>
                    </a:cxnLst>
                    <a:rect l="0" t="0" r="r" b="b"/>
                    <a:pathLst>
                      <a:path w="358" h="165">
                        <a:moveTo>
                          <a:pt x="0" y="57"/>
                        </a:moveTo>
                        <a:lnTo>
                          <a:pt x="48" y="0"/>
                        </a:lnTo>
                        <a:lnTo>
                          <a:pt x="106" y="68"/>
                        </a:lnTo>
                        <a:lnTo>
                          <a:pt x="202" y="17"/>
                        </a:lnTo>
                        <a:lnTo>
                          <a:pt x="322" y="5"/>
                        </a:lnTo>
                        <a:lnTo>
                          <a:pt x="358" y="75"/>
                        </a:lnTo>
                        <a:lnTo>
                          <a:pt x="178" y="165"/>
                        </a:lnTo>
                        <a:lnTo>
                          <a:pt x="62" y="144"/>
                        </a:lnTo>
                        <a:lnTo>
                          <a:pt x="0" y="57"/>
                        </a:lnTo>
                        <a:close/>
                      </a:path>
                    </a:pathLst>
                  </a:custGeom>
                  <a:solidFill>
                    <a:srgbClr val="C0C0C0"/>
                  </a:solidFill>
                  <a:ln w="3175" cap="flat" cmpd="sng">
                    <a:noFill/>
                    <a:prstDash val="solid"/>
                    <a:round/>
                    <a:headEnd type="none" w="med" len="med"/>
                    <a:tailEnd type="none" w="med" len="med"/>
                  </a:ln>
                  <a:effectLst/>
                </p:spPr>
                <p:txBody>
                  <a:bodyPr>
                    <a:noAutofit/>
                  </a:bodyPr>
                  <a:lstStyle/>
                  <a:p>
                    <a:endParaRPr lang="en-US" sz="1200">
                      <a:latin typeface="Arial" panose="020B0604020202020204" pitchFamily="34" charset="0"/>
                      <a:cs typeface="Arial" panose="020B0604020202020204" pitchFamily="34" charset="0"/>
                    </a:endParaRPr>
                  </a:p>
                </p:txBody>
              </p:sp>
              <p:sp>
                <p:nvSpPr>
                  <p:cNvPr id="45" name="20813023576.1258.8755">
                    <a:extLst>
                      <a:ext uri="{FF2B5EF4-FFF2-40B4-BE49-F238E27FC236}">
                        <a16:creationId xmlns:a16="http://schemas.microsoft.com/office/drawing/2014/main" id="{8B912842-877F-4B4B-BC03-55AF321204E2}"/>
                      </a:ext>
                    </a:extLst>
                  </p:cNvPr>
                  <p:cNvSpPr>
                    <a:spLocks/>
                  </p:cNvSpPr>
                  <p:nvPr/>
                </p:nvSpPr>
                <p:spPr bwMode="gray">
                  <a:xfrm>
                    <a:off x="2856" y="2416"/>
                    <a:ext cx="71" cy="49"/>
                  </a:xfrm>
                  <a:custGeom>
                    <a:avLst/>
                    <a:gdLst/>
                    <a:ahLst/>
                    <a:cxnLst>
                      <a:cxn ang="0">
                        <a:pos x="0" y="117"/>
                      </a:cxn>
                      <a:cxn ang="0">
                        <a:pos x="34" y="89"/>
                      </a:cxn>
                      <a:cxn ang="0">
                        <a:pos x="56" y="0"/>
                      </a:cxn>
                      <a:cxn ang="0">
                        <a:pos x="206" y="124"/>
                      </a:cxn>
                      <a:cxn ang="0">
                        <a:pos x="65" y="140"/>
                      </a:cxn>
                      <a:cxn ang="0">
                        <a:pos x="0" y="117"/>
                      </a:cxn>
                    </a:cxnLst>
                    <a:rect l="0" t="0" r="r" b="b"/>
                    <a:pathLst>
                      <a:path w="206" h="140">
                        <a:moveTo>
                          <a:pt x="0" y="117"/>
                        </a:moveTo>
                        <a:lnTo>
                          <a:pt x="34" y="89"/>
                        </a:lnTo>
                        <a:lnTo>
                          <a:pt x="56" y="0"/>
                        </a:lnTo>
                        <a:lnTo>
                          <a:pt x="206" y="124"/>
                        </a:lnTo>
                        <a:lnTo>
                          <a:pt x="65" y="140"/>
                        </a:lnTo>
                        <a:lnTo>
                          <a:pt x="0" y="117"/>
                        </a:lnTo>
                        <a:close/>
                      </a:path>
                    </a:pathLst>
                  </a:custGeom>
                  <a:solidFill>
                    <a:srgbClr val="C0C0C0"/>
                  </a:solidFill>
                  <a:ln w="3175" cap="flat" cmpd="sng">
                    <a:noFill/>
                    <a:prstDash val="solid"/>
                    <a:round/>
                    <a:headEnd type="none" w="med" len="med"/>
                    <a:tailEnd type="none" w="med" len="med"/>
                  </a:ln>
                  <a:effectLst/>
                </p:spPr>
                <p:txBody>
                  <a:bodyPr>
                    <a:noAutofit/>
                  </a:bodyPr>
                  <a:lstStyle/>
                  <a:p>
                    <a:endParaRPr lang="en-US" sz="1200">
                      <a:latin typeface="Arial" panose="020B0604020202020204" pitchFamily="34" charset="0"/>
                      <a:cs typeface="Arial" panose="020B0604020202020204" pitchFamily="34" charset="0"/>
                    </a:endParaRPr>
                  </a:p>
                </p:txBody>
              </p:sp>
              <p:sp>
                <p:nvSpPr>
                  <p:cNvPr id="46" name="2082279.875302.8759.12514.8755">
                    <a:extLst>
                      <a:ext uri="{FF2B5EF4-FFF2-40B4-BE49-F238E27FC236}">
                        <a16:creationId xmlns:a16="http://schemas.microsoft.com/office/drawing/2014/main" id="{33978AD3-21A3-3C44-86D8-2E0ED2551E6A}"/>
                      </a:ext>
                    </a:extLst>
                  </p:cNvPr>
                  <p:cNvSpPr>
                    <a:spLocks/>
                  </p:cNvSpPr>
                  <p:nvPr/>
                </p:nvSpPr>
                <p:spPr bwMode="gray">
                  <a:xfrm>
                    <a:off x="2423" y="2239"/>
                    <a:ext cx="119" cy="73"/>
                  </a:xfrm>
                  <a:custGeom>
                    <a:avLst/>
                    <a:gdLst/>
                    <a:ahLst/>
                    <a:cxnLst>
                      <a:cxn ang="0">
                        <a:pos x="0" y="162"/>
                      </a:cxn>
                      <a:cxn ang="0">
                        <a:pos x="69" y="50"/>
                      </a:cxn>
                      <a:cxn ang="0">
                        <a:pos x="42" y="11"/>
                      </a:cxn>
                      <a:cxn ang="0">
                        <a:pos x="145" y="0"/>
                      </a:cxn>
                      <a:cxn ang="0">
                        <a:pos x="217" y="35"/>
                      </a:cxn>
                      <a:cxn ang="0">
                        <a:pos x="266" y="22"/>
                      </a:cxn>
                      <a:cxn ang="0">
                        <a:pos x="345" y="62"/>
                      </a:cxn>
                      <a:cxn ang="0">
                        <a:pos x="186" y="147"/>
                      </a:cxn>
                      <a:cxn ang="0">
                        <a:pos x="170" y="189"/>
                      </a:cxn>
                      <a:cxn ang="0">
                        <a:pos x="96" y="211"/>
                      </a:cxn>
                      <a:cxn ang="0">
                        <a:pos x="0" y="162"/>
                      </a:cxn>
                    </a:cxnLst>
                    <a:rect l="0" t="0" r="r" b="b"/>
                    <a:pathLst>
                      <a:path w="345" h="211">
                        <a:moveTo>
                          <a:pt x="0" y="162"/>
                        </a:moveTo>
                        <a:lnTo>
                          <a:pt x="69" y="50"/>
                        </a:lnTo>
                        <a:lnTo>
                          <a:pt x="42" y="11"/>
                        </a:lnTo>
                        <a:lnTo>
                          <a:pt x="145" y="0"/>
                        </a:lnTo>
                        <a:lnTo>
                          <a:pt x="217" y="35"/>
                        </a:lnTo>
                        <a:lnTo>
                          <a:pt x="266" y="22"/>
                        </a:lnTo>
                        <a:lnTo>
                          <a:pt x="345" y="62"/>
                        </a:lnTo>
                        <a:lnTo>
                          <a:pt x="186" y="147"/>
                        </a:lnTo>
                        <a:lnTo>
                          <a:pt x="170" y="189"/>
                        </a:lnTo>
                        <a:lnTo>
                          <a:pt x="96" y="211"/>
                        </a:lnTo>
                        <a:lnTo>
                          <a:pt x="0" y="162"/>
                        </a:lnTo>
                        <a:close/>
                      </a:path>
                    </a:pathLst>
                  </a:custGeom>
                  <a:solidFill>
                    <a:srgbClr val="C0C0C0"/>
                  </a:solidFill>
                  <a:ln w="3175" cap="flat" cmpd="sng">
                    <a:noFill/>
                    <a:prstDash val="solid"/>
                    <a:round/>
                    <a:headEnd type="none" w="med" len="med"/>
                    <a:tailEnd type="none" w="med" len="med"/>
                  </a:ln>
                  <a:effectLst/>
                </p:spPr>
                <p:txBody>
                  <a:bodyPr>
                    <a:noAutofit/>
                  </a:bodyPr>
                  <a:lstStyle/>
                  <a:p>
                    <a:endParaRPr lang="en-US" sz="1200">
                      <a:latin typeface="Arial" panose="020B0604020202020204" pitchFamily="34" charset="0"/>
                      <a:cs typeface="Arial" panose="020B0604020202020204" pitchFamily="34" charset="0"/>
                    </a:endParaRPr>
                  </a:p>
                </p:txBody>
              </p:sp>
              <p:sp>
                <p:nvSpPr>
                  <p:cNvPr id="47" name="2083283.5312.7512.37525.1255">
                    <a:extLst>
                      <a:ext uri="{FF2B5EF4-FFF2-40B4-BE49-F238E27FC236}">
                        <a16:creationId xmlns:a16="http://schemas.microsoft.com/office/drawing/2014/main" id="{A3547360-B797-FD48-9557-420B64986DC1}"/>
                      </a:ext>
                    </a:extLst>
                  </p:cNvPr>
                  <p:cNvSpPr>
                    <a:spLocks/>
                  </p:cNvSpPr>
                  <p:nvPr/>
                </p:nvSpPr>
                <p:spPr bwMode="gray">
                  <a:xfrm>
                    <a:off x="2502" y="2268"/>
                    <a:ext cx="201" cy="99"/>
                  </a:xfrm>
                  <a:custGeom>
                    <a:avLst/>
                    <a:gdLst/>
                    <a:ahLst/>
                    <a:cxnLst>
                      <a:cxn ang="0">
                        <a:pos x="0" y="88"/>
                      </a:cxn>
                      <a:cxn ang="0">
                        <a:pos x="86" y="13"/>
                      </a:cxn>
                      <a:cxn ang="0">
                        <a:pos x="226" y="62"/>
                      </a:cxn>
                      <a:cxn ang="0">
                        <a:pos x="352" y="0"/>
                      </a:cxn>
                      <a:cxn ang="0">
                        <a:pos x="441" y="31"/>
                      </a:cxn>
                      <a:cxn ang="0">
                        <a:pos x="472" y="135"/>
                      </a:cxn>
                      <a:cxn ang="0">
                        <a:pos x="588" y="192"/>
                      </a:cxn>
                      <a:cxn ang="0">
                        <a:pos x="523" y="270"/>
                      </a:cxn>
                      <a:cxn ang="0">
                        <a:pos x="402" y="229"/>
                      </a:cxn>
                      <a:cxn ang="0">
                        <a:pos x="186" y="287"/>
                      </a:cxn>
                      <a:cxn ang="0">
                        <a:pos x="53" y="197"/>
                      </a:cxn>
                      <a:cxn ang="0">
                        <a:pos x="48" y="162"/>
                      </a:cxn>
                      <a:cxn ang="0">
                        <a:pos x="111" y="108"/>
                      </a:cxn>
                      <a:cxn ang="0">
                        <a:pos x="29" y="120"/>
                      </a:cxn>
                      <a:cxn ang="0">
                        <a:pos x="0" y="88"/>
                      </a:cxn>
                    </a:cxnLst>
                    <a:rect l="0" t="0" r="r" b="b"/>
                    <a:pathLst>
                      <a:path w="588" h="287">
                        <a:moveTo>
                          <a:pt x="0" y="88"/>
                        </a:moveTo>
                        <a:lnTo>
                          <a:pt x="86" y="13"/>
                        </a:lnTo>
                        <a:lnTo>
                          <a:pt x="226" y="62"/>
                        </a:lnTo>
                        <a:lnTo>
                          <a:pt x="352" y="0"/>
                        </a:lnTo>
                        <a:lnTo>
                          <a:pt x="441" y="31"/>
                        </a:lnTo>
                        <a:lnTo>
                          <a:pt x="472" y="135"/>
                        </a:lnTo>
                        <a:lnTo>
                          <a:pt x="588" y="192"/>
                        </a:lnTo>
                        <a:lnTo>
                          <a:pt x="523" y="270"/>
                        </a:lnTo>
                        <a:lnTo>
                          <a:pt x="402" y="229"/>
                        </a:lnTo>
                        <a:lnTo>
                          <a:pt x="186" y="287"/>
                        </a:lnTo>
                        <a:lnTo>
                          <a:pt x="53" y="197"/>
                        </a:lnTo>
                        <a:lnTo>
                          <a:pt x="48" y="162"/>
                        </a:lnTo>
                        <a:lnTo>
                          <a:pt x="111" y="108"/>
                        </a:lnTo>
                        <a:lnTo>
                          <a:pt x="29" y="120"/>
                        </a:lnTo>
                        <a:lnTo>
                          <a:pt x="0" y="88"/>
                        </a:lnTo>
                        <a:close/>
                      </a:path>
                    </a:pathLst>
                  </a:custGeom>
                  <a:solidFill>
                    <a:srgbClr val="C0C0C0"/>
                  </a:solidFill>
                  <a:ln w="3175" cap="flat" cmpd="sng">
                    <a:noFill/>
                    <a:prstDash val="solid"/>
                    <a:round/>
                    <a:headEnd type="none" w="med" len="med"/>
                    <a:tailEnd type="none" w="med" len="med"/>
                  </a:ln>
                  <a:effectLst/>
                </p:spPr>
                <p:txBody>
                  <a:bodyPr>
                    <a:noAutofit/>
                  </a:bodyPr>
                  <a:lstStyle/>
                  <a:p>
                    <a:endParaRPr lang="en-US" sz="1200">
                      <a:latin typeface="Arial" panose="020B0604020202020204" pitchFamily="34" charset="0"/>
                      <a:cs typeface="Arial" panose="020B0604020202020204" pitchFamily="34" charset="0"/>
                    </a:endParaRPr>
                  </a:p>
                </p:txBody>
              </p:sp>
              <p:sp>
                <p:nvSpPr>
                  <p:cNvPr id="48" name="2084428.375539.2519.6259.8755">
                    <a:extLst>
                      <a:ext uri="{FF2B5EF4-FFF2-40B4-BE49-F238E27FC236}">
                        <a16:creationId xmlns:a16="http://schemas.microsoft.com/office/drawing/2014/main" id="{256FEA48-FA8F-D740-AE5C-FB6F499455D0}"/>
                      </a:ext>
                    </a:extLst>
                  </p:cNvPr>
                  <p:cNvSpPr>
                    <a:spLocks/>
                  </p:cNvSpPr>
                  <p:nvPr/>
                </p:nvSpPr>
                <p:spPr bwMode="gray">
                  <a:xfrm>
                    <a:off x="4314" y="3427"/>
                    <a:ext cx="79" cy="157"/>
                  </a:xfrm>
                  <a:custGeom>
                    <a:avLst/>
                    <a:gdLst/>
                    <a:ahLst/>
                    <a:cxnLst>
                      <a:cxn ang="0">
                        <a:pos x="0" y="327"/>
                      </a:cxn>
                      <a:cxn ang="0">
                        <a:pos x="22" y="419"/>
                      </a:cxn>
                      <a:cxn ang="0">
                        <a:pos x="66" y="456"/>
                      </a:cxn>
                      <a:cxn ang="0">
                        <a:pos x="134" y="419"/>
                      </a:cxn>
                      <a:cxn ang="0">
                        <a:pos x="232" y="117"/>
                      </a:cxn>
                      <a:cxn ang="0">
                        <a:pos x="191" y="0"/>
                      </a:cxn>
                      <a:cxn ang="0">
                        <a:pos x="23" y="180"/>
                      </a:cxn>
                      <a:cxn ang="0">
                        <a:pos x="40" y="258"/>
                      </a:cxn>
                      <a:cxn ang="0">
                        <a:pos x="0" y="327"/>
                      </a:cxn>
                    </a:cxnLst>
                    <a:rect l="0" t="0" r="r" b="b"/>
                    <a:pathLst>
                      <a:path w="232" h="456">
                        <a:moveTo>
                          <a:pt x="0" y="327"/>
                        </a:moveTo>
                        <a:lnTo>
                          <a:pt x="22" y="419"/>
                        </a:lnTo>
                        <a:lnTo>
                          <a:pt x="66" y="456"/>
                        </a:lnTo>
                        <a:lnTo>
                          <a:pt x="134" y="419"/>
                        </a:lnTo>
                        <a:lnTo>
                          <a:pt x="232" y="117"/>
                        </a:lnTo>
                        <a:lnTo>
                          <a:pt x="191" y="0"/>
                        </a:lnTo>
                        <a:lnTo>
                          <a:pt x="23" y="180"/>
                        </a:lnTo>
                        <a:lnTo>
                          <a:pt x="40" y="258"/>
                        </a:lnTo>
                        <a:lnTo>
                          <a:pt x="0" y="327"/>
                        </a:lnTo>
                        <a:close/>
                      </a:path>
                    </a:pathLst>
                  </a:custGeom>
                  <a:solidFill>
                    <a:srgbClr val="C0C0C0"/>
                  </a:solidFill>
                  <a:ln w="3175" cap="flat" cmpd="sng">
                    <a:noFill/>
                    <a:prstDash val="solid"/>
                    <a:round/>
                    <a:headEnd type="none" w="med" len="med"/>
                    <a:tailEnd type="none" w="med" len="med"/>
                  </a:ln>
                  <a:effectLst/>
                </p:spPr>
                <p:txBody>
                  <a:bodyPr>
                    <a:noAutofit/>
                  </a:bodyPr>
                  <a:lstStyle/>
                  <a:p>
                    <a:endParaRPr lang="en-US" sz="1200">
                      <a:latin typeface="Arial" panose="020B0604020202020204" pitchFamily="34" charset="0"/>
                      <a:cs typeface="Arial" panose="020B0604020202020204" pitchFamily="34" charset="0"/>
                    </a:endParaRPr>
                  </a:p>
                </p:txBody>
              </p:sp>
              <p:sp>
                <p:nvSpPr>
                  <p:cNvPr id="49" name="2085426.25638.12542.37555.3755">
                    <a:extLst>
                      <a:ext uri="{FF2B5EF4-FFF2-40B4-BE49-F238E27FC236}">
                        <a16:creationId xmlns:a16="http://schemas.microsoft.com/office/drawing/2014/main" id="{91ED23ED-39D8-9345-8C6B-A8C34D6C346D}"/>
                      </a:ext>
                    </a:extLst>
                  </p:cNvPr>
                  <p:cNvSpPr>
                    <a:spLocks/>
                  </p:cNvSpPr>
                  <p:nvPr/>
                </p:nvSpPr>
                <p:spPr bwMode="gray">
                  <a:xfrm>
                    <a:off x="5105" y="3410"/>
                    <a:ext cx="443" cy="339"/>
                  </a:xfrm>
                  <a:custGeom>
                    <a:avLst/>
                    <a:gdLst/>
                    <a:ahLst/>
                    <a:cxnLst>
                      <a:cxn ang="0">
                        <a:pos x="0" y="538"/>
                      </a:cxn>
                      <a:cxn ang="0">
                        <a:pos x="5" y="401"/>
                      </a:cxn>
                      <a:cxn ang="0">
                        <a:pos x="93" y="334"/>
                      </a:cxn>
                      <a:cxn ang="0">
                        <a:pos x="231" y="304"/>
                      </a:cxn>
                      <a:cxn ang="0">
                        <a:pos x="272" y="215"/>
                      </a:cxn>
                      <a:cxn ang="0">
                        <a:pos x="396" y="112"/>
                      </a:cxn>
                      <a:cxn ang="0">
                        <a:pos x="475" y="139"/>
                      </a:cxn>
                      <a:cxn ang="0">
                        <a:pos x="532" y="73"/>
                      </a:cxn>
                      <a:cxn ang="0">
                        <a:pos x="586" y="18"/>
                      </a:cxn>
                      <a:cxn ang="0">
                        <a:pos x="734" y="58"/>
                      </a:cxn>
                      <a:cxn ang="0">
                        <a:pos x="707" y="148"/>
                      </a:cxn>
                      <a:cxn ang="0">
                        <a:pos x="852" y="239"/>
                      </a:cxn>
                      <a:cxn ang="0">
                        <a:pos x="891" y="201"/>
                      </a:cxn>
                      <a:cxn ang="0">
                        <a:pos x="907" y="47"/>
                      </a:cxn>
                      <a:cxn ang="0">
                        <a:pos x="942" y="0"/>
                      </a:cxn>
                      <a:cxn ang="0">
                        <a:pos x="1024" y="148"/>
                      </a:cxn>
                      <a:cxn ang="0">
                        <a:pos x="1059" y="283"/>
                      </a:cxn>
                      <a:cxn ang="0">
                        <a:pos x="1140" y="326"/>
                      </a:cxn>
                      <a:cxn ang="0">
                        <a:pos x="1203" y="438"/>
                      </a:cxn>
                      <a:cxn ang="0">
                        <a:pos x="1268" y="492"/>
                      </a:cxn>
                      <a:cxn ang="0">
                        <a:pos x="1291" y="600"/>
                      </a:cxn>
                      <a:cxn ang="0">
                        <a:pos x="1275" y="702"/>
                      </a:cxn>
                      <a:cxn ang="0">
                        <a:pos x="1219" y="790"/>
                      </a:cxn>
                      <a:cxn ang="0">
                        <a:pos x="1176" y="942"/>
                      </a:cxn>
                      <a:cxn ang="0">
                        <a:pos x="1056" y="986"/>
                      </a:cxn>
                      <a:cxn ang="0">
                        <a:pos x="1010" y="949"/>
                      </a:cxn>
                      <a:cxn ang="0">
                        <a:pos x="960" y="988"/>
                      </a:cxn>
                      <a:cxn ang="0">
                        <a:pos x="848" y="937"/>
                      </a:cxn>
                      <a:cxn ang="0">
                        <a:pos x="828" y="857"/>
                      </a:cxn>
                      <a:cxn ang="0">
                        <a:pos x="778" y="754"/>
                      </a:cxn>
                      <a:cxn ang="0">
                        <a:pos x="719" y="845"/>
                      </a:cxn>
                      <a:cxn ang="0">
                        <a:pos x="664" y="754"/>
                      </a:cxn>
                      <a:cxn ang="0">
                        <a:pos x="567" y="719"/>
                      </a:cxn>
                      <a:cxn ang="0">
                        <a:pos x="393" y="745"/>
                      </a:cxn>
                      <a:cxn ang="0">
                        <a:pos x="320" y="797"/>
                      </a:cxn>
                      <a:cxn ang="0">
                        <a:pos x="199" y="801"/>
                      </a:cxn>
                      <a:cxn ang="0">
                        <a:pos x="132" y="845"/>
                      </a:cxn>
                      <a:cxn ang="0">
                        <a:pos x="40" y="813"/>
                      </a:cxn>
                      <a:cxn ang="0">
                        <a:pos x="63" y="723"/>
                      </a:cxn>
                      <a:cxn ang="0">
                        <a:pos x="0" y="538"/>
                      </a:cxn>
                    </a:cxnLst>
                    <a:rect l="0" t="0" r="r" b="b"/>
                    <a:pathLst>
                      <a:path w="1291" h="988">
                        <a:moveTo>
                          <a:pt x="0" y="538"/>
                        </a:moveTo>
                        <a:lnTo>
                          <a:pt x="5" y="401"/>
                        </a:lnTo>
                        <a:lnTo>
                          <a:pt x="93" y="334"/>
                        </a:lnTo>
                        <a:lnTo>
                          <a:pt x="231" y="304"/>
                        </a:lnTo>
                        <a:lnTo>
                          <a:pt x="272" y="215"/>
                        </a:lnTo>
                        <a:lnTo>
                          <a:pt x="396" y="112"/>
                        </a:lnTo>
                        <a:lnTo>
                          <a:pt x="475" y="139"/>
                        </a:lnTo>
                        <a:lnTo>
                          <a:pt x="532" y="73"/>
                        </a:lnTo>
                        <a:lnTo>
                          <a:pt x="586" y="18"/>
                        </a:lnTo>
                        <a:lnTo>
                          <a:pt x="734" y="58"/>
                        </a:lnTo>
                        <a:lnTo>
                          <a:pt x="707" y="148"/>
                        </a:lnTo>
                        <a:lnTo>
                          <a:pt x="852" y="239"/>
                        </a:lnTo>
                        <a:lnTo>
                          <a:pt x="891" y="201"/>
                        </a:lnTo>
                        <a:lnTo>
                          <a:pt x="907" y="47"/>
                        </a:lnTo>
                        <a:lnTo>
                          <a:pt x="942" y="0"/>
                        </a:lnTo>
                        <a:lnTo>
                          <a:pt x="1024" y="148"/>
                        </a:lnTo>
                        <a:lnTo>
                          <a:pt x="1059" y="283"/>
                        </a:lnTo>
                        <a:lnTo>
                          <a:pt x="1140" y="326"/>
                        </a:lnTo>
                        <a:lnTo>
                          <a:pt x="1203" y="438"/>
                        </a:lnTo>
                        <a:lnTo>
                          <a:pt x="1268" y="492"/>
                        </a:lnTo>
                        <a:lnTo>
                          <a:pt x="1291" y="600"/>
                        </a:lnTo>
                        <a:lnTo>
                          <a:pt x="1275" y="702"/>
                        </a:lnTo>
                        <a:lnTo>
                          <a:pt x="1219" y="790"/>
                        </a:lnTo>
                        <a:lnTo>
                          <a:pt x="1176" y="942"/>
                        </a:lnTo>
                        <a:lnTo>
                          <a:pt x="1056" y="986"/>
                        </a:lnTo>
                        <a:lnTo>
                          <a:pt x="1010" y="949"/>
                        </a:lnTo>
                        <a:lnTo>
                          <a:pt x="960" y="988"/>
                        </a:lnTo>
                        <a:lnTo>
                          <a:pt x="848" y="937"/>
                        </a:lnTo>
                        <a:lnTo>
                          <a:pt x="828" y="857"/>
                        </a:lnTo>
                        <a:lnTo>
                          <a:pt x="778" y="754"/>
                        </a:lnTo>
                        <a:lnTo>
                          <a:pt x="719" y="845"/>
                        </a:lnTo>
                        <a:lnTo>
                          <a:pt x="664" y="754"/>
                        </a:lnTo>
                        <a:lnTo>
                          <a:pt x="567" y="719"/>
                        </a:lnTo>
                        <a:lnTo>
                          <a:pt x="393" y="745"/>
                        </a:lnTo>
                        <a:lnTo>
                          <a:pt x="320" y="797"/>
                        </a:lnTo>
                        <a:lnTo>
                          <a:pt x="199" y="801"/>
                        </a:lnTo>
                        <a:lnTo>
                          <a:pt x="132" y="845"/>
                        </a:lnTo>
                        <a:lnTo>
                          <a:pt x="40" y="813"/>
                        </a:lnTo>
                        <a:lnTo>
                          <a:pt x="63" y="723"/>
                        </a:lnTo>
                        <a:lnTo>
                          <a:pt x="0" y="538"/>
                        </a:lnTo>
                        <a:close/>
                      </a:path>
                    </a:pathLst>
                  </a:custGeom>
                  <a:solidFill>
                    <a:srgbClr val="C0C0C0"/>
                  </a:solidFill>
                  <a:ln w="3175" cap="flat" cmpd="sng">
                    <a:noFill/>
                    <a:prstDash val="solid"/>
                    <a:round/>
                    <a:headEnd type="none" w="med" len="med"/>
                    <a:tailEnd type="none" w="med" len="med"/>
                  </a:ln>
                  <a:effectLst/>
                </p:spPr>
                <p:txBody>
                  <a:bodyPr>
                    <a:noAutofit/>
                  </a:bodyPr>
                  <a:lstStyle/>
                  <a:p>
                    <a:endParaRPr lang="en-US" sz="1200">
                      <a:latin typeface="Arial" panose="020B0604020202020204" pitchFamily="34" charset="0"/>
                      <a:cs typeface="Arial" panose="020B0604020202020204" pitchFamily="34" charset="0"/>
                    </a:endParaRPr>
                  </a:p>
                </p:txBody>
              </p:sp>
              <p:sp>
                <p:nvSpPr>
                  <p:cNvPr id="50" name="2086471.625681.375555">
                    <a:extLst>
                      <a:ext uri="{FF2B5EF4-FFF2-40B4-BE49-F238E27FC236}">
                        <a16:creationId xmlns:a16="http://schemas.microsoft.com/office/drawing/2014/main" id="{E6F4667B-8D02-FE49-BC3C-4F9BED584C48}"/>
                      </a:ext>
                    </a:extLst>
                  </p:cNvPr>
                  <p:cNvSpPr>
                    <a:spLocks/>
                  </p:cNvSpPr>
                  <p:nvPr/>
                </p:nvSpPr>
                <p:spPr bwMode="gray">
                  <a:xfrm>
                    <a:off x="5451" y="3773"/>
                    <a:ext cx="40" cy="40"/>
                  </a:xfrm>
                  <a:custGeom>
                    <a:avLst/>
                    <a:gdLst/>
                    <a:ahLst/>
                    <a:cxnLst>
                      <a:cxn ang="0">
                        <a:pos x="0" y="22"/>
                      </a:cxn>
                      <a:cxn ang="0">
                        <a:pos x="1" y="0"/>
                      </a:cxn>
                      <a:cxn ang="0">
                        <a:pos x="104" y="5"/>
                      </a:cxn>
                      <a:cxn ang="0">
                        <a:pos x="116" y="63"/>
                      </a:cxn>
                      <a:cxn ang="0">
                        <a:pos x="68" y="112"/>
                      </a:cxn>
                      <a:cxn ang="0">
                        <a:pos x="0" y="22"/>
                      </a:cxn>
                    </a:cxnLst>
                    <a:rect l="0" t="0" r="r" b="b"/>
                    <a:pathLst>
                      <a:path w="116" h="112">
                        <a:moveTo>
                          <a:pt x="0" y="22"/>
                        </a:moveTo>
                        <a:lnTo>
                          <a:pt x="1" y="0"/>
                        </a:lnTo>
                        <a:lnTo>
                          <a:pt x="104" y="5"/>
                        </a:lnTo>
                        <a:lnTo>
                          <a:pt x="116" y="63"/>
                        </a:lnTo>
                        <a:lnTo>
                          <a:pt x="68" y="112"/>
                        </a:lnTo>
                        <a:lnTo>
                          <a:pt x="0" y="22"/>
                        </a:lnTo>
                        <a:close/>
                      </a:path>
                    </a:pathLst>
                  </a:custGeom>
                  <a:solidFill>
                    <a:srgbClr val="C0C0C0"/>
                  </a:solidFill>
                  <a:ln w="3175" cap="flat" cmpd="sng">
                    <a:noFill/>
                    <a:prstDash val="solid"/>
                    <a:round/>
                    <a:headEnd type="none" w="med" len="med"/>
                    <a:tailEnd type="none" w="med" len="med"/>
                  </a:ln>
                  <a:effectLst/>
                </p:spPr>
                <p:txBody>
                  <a:bodyPr>
                    <a:noAutofit/>
                  </a:bodyPr>
                  <a:lstStyle/>
                  <a:p>
                    <a:endParaRPr lang="en-US" sz="1200">
                      <a:latin typeface="Arial" panose="020B0604020202020204" pitchFamily="34" charset="0"/>
                      <a:cs typeface="Arial" panose="020B0604020202020204" pitchFamily="34" charset="0"/>
                    </a:endParaRPr>
                  </a:p>
                </p:txBody>
              </p:sp>
              <p:sp>
                <p:nvSpPr>
                  <p:cNvPr id="51" name="2087471.625711.62510.510.755">
                    <a:extLst>
                      <a:ext uri="{FF2B5EF4-FFF2-40B4-BE49-F238E27FC236}">
                        <a16:creationId xmlns:a16="http://schemas.microsoft.com/office/drawing/2014/main" id="{310BF048-9B0D-4841-A6A7-2664A376028D}"/>
                      </a:ext>
                    </a:extLst>
                  </p:cNvPr>
                  <p:cNvSpPr>
                    <a:spLocks/>
                  </p:cNvSpPr>
                  <p:nvPr/>
                </p:nvSpPr>
                <p:spPr bwMode="gray">
                  <a:xfrm>
                    <a:off x="5693" y="3773"/>
                    <a:ext cx="86" cy="84"/>
                  </a:xfrm>
                  <a:custGeom>
                    <a:avLst/>
                    <a:gdLst/>
                    <a:ahLst/>
                    <a:cxnLst>
                      <a:cxn ang="0">
                        <a:pos x="0" y="210"/>
                      </a:cxn>
                      <a:cxn ang="0">
                        <a:pos x="54" y="138"/>
                      </a:cxn>
                      <a:cxn ang="0">
                        <a:pos x="145" y="81"/>
                      </a:cxn>
                      <a:cxn ang="0">
                        <a:pos x="191" y="0"/>
                      </a:cxn>
                      <a:cxn ang="0">
                        <a:pos x="248" y="42"/>
                      </a:cxn>
                      <a:cxn ang="0">
                        <a:pos x="212" y="126"/>
                      </a:cxn>
                      <a:cxn ang="0">
                        <a:pos x="160" y="133"/>
                      </a:cxn>
                      <a:cxn ang="0">
                        <a:pos x="80" y="242"/>
                      </a:cxn>
                      <a:cxn ang="0">
                        <a:pos x="0" y="210"/>
                      </a:cxn>
                    </a:cxnLst>
                    <a:rect l="0" t="0" r="r" b="b"/>
                    <a:pathLst>
                      <a:path w="248" h="242">
                        <a:moveTo>
                          <a:pt x="0" y="210"/>
                        </a:moveTo>
                        <a:lnTo>
                          <a:pt x="54" y="138"/>
                        </a:lnTo>
                        <a:lnTo>
                          <a:pt x="145" y="81"/>
                        </a:lnTo>
                        <a:lnTo>
                          <a:pt x="191" y="0"/>
                        </a:lnTo>
                        <a:lnTo>
                          <a:pt x="248" y="42"/>
                        </a:lnTo>
                        <a:lnTo>
                          <a:pt x="212" y="126"/>
                        </a:lnTo>
                        <a:lnTo>
                          <a:pt x="160" y="133"/>
                        </a:lnTo>
                        <a:lnTo>
                          <a:pt x="80" y="242"/>
                        </a:lnTo>
                        <a:lnTo>
                          <a:pt x="0" y="210"/>
                        </a:lnTo>
                        <a:close/>
                      </a:path>
                    </a:pathLst>
                  </a:custGeom>
                  <a:solidFill>
                    <a:srgbClr val="C0C0C0"/>
                  </a:solidFill>
                  <a:ln w="3175" cap="flat" cmpd="sng">
                    <a:noFill/>
                    <a:prstDash val="solid"/>
                    <a:round/>
                    <a:headEnd type="none" w="med" len="med"/>
                    <a:tailEnd type="none" w="med" len="med"/>
                  </a:ln>
                  <a:effectLst/>
                </p:spPr>
                <p:txBody>
                  <a:bodyPr>
                    <a:noAutofit/>
                  </a:bodyPr>
                  <a:lstStyle/>
                  <a:p>
                    <a:endParaRPr lang="en-US" sz="1200">
                      <a:latin typeface="Arial" panose="020B0604020202020204" pitchFamily="34" charset="0"/>
                      <a:cs typeface="Arial" panose="020B0604020202020204" pitchFamily="34" charset="0"/>
                    </a:endParaRPr>
                  </a:p>
                </p:txBody>
              </p:sp>
              <p:sp>
                <p:nvSpPr>
                  <p:cNvPr id="52" name="2088461.625720.2511.257.8755">
                    <a:extLst>
                      <a:ext uri="{FF2B5EF4-FFF2-40B4-BE49-F238E27FC236}">
                        <a16:creationId xmlns:a16="http://schemas.microsoft.com/office/drawing/2014/main" id="{C284B02B-6D17-0644-9C2F-69340CFE2079}"/>
                      </a:ext>
                    </a:extLst>
                  </p:cNvPr>
                  <p:cNvSpPr>
                    <a:spLocks/>
                  </p:cNvSpPr>
                  <p:nvPr/>
                </p:nvSpPr>
                <p:spPr bwMode="gray">
                  <a:xfrm>
                    <a:off x="5762" y="3693"/>
                    <a:ext cx="63" cy="90"/>
                  </a:xfrm>
                  <a:custGeom>
                    <a:avLst/>
                    <a:gdLst/>
                    <a:ahLst/>
                    <a:cxnLst>
                      <a:cxn ang="0">
                        <a:pos x="0" y="0"/>
                      </a:cxn>
                      <a:cxn ang="0">
                        <a:pos x="105" y="94"/>
                      </a:cxn>
                      <a:cxn ang="0">
                        <a:pos x="185" y="120"/>
                      </a:cxn>
                      <a:cxn ang="0">
                        <a:pos x="171" y="179"/>
                      </a:cxn>
                      <a:cxn ang="0">
                        <a:pos x="104" y="263"/>
                      </a:cxn>
                      <a:cxn ang="0">
                        <a:pos x="33" y="187"/>
                      </a:cxn>
                      <a:cxn ang="0">
                        <a:pos x="73" y="135"/>
                      </a:cxn>
                      <a:cxn ang="0">
                        <a:pos x="68" y="96"/>
                      </a:cxn>
                      <a:cxn ang="0">
                        <a:pos x="0" y="0"/>
                      </a:cxn>
                    </a:cxnLst>
                    <a:rect l="0" t="0" r="r" b="b"/>
                    <a:pathLst>
                      <a:path w="185" h="263">
                        <a:moveTo>
                          <a:pt x="0" y="0"/>
                        </a:moveTo>
                        <a:lnTo>
                          <a:pt x="105" y="94"/>
                        </a:lnTo>
                        <a:lnTo>
                          <a:pt x="185" y="120"/>
                        </a:lnTo>
                        <a:lnTo>
                          <a:pt x="171" y="179"/>
                        </a:lnTo>
                        <a:lnTo>
                          <a:pt x="104" y="263"/>
                        </a:lnTo>
                        <a:lnTo>
                          <a:pt x="33" y="187"/>
                        </a:lnTo>
                        <a:lnTo>
                          <a:pt x="73" y="135"/>
                        </a:lnTo>
                        <a:lnTo>
                          <a:pt x="68" y="96"/>
                        </a:lnTo>
                        <a:lnTo>
                          <a:pt x="0" y="0"/>
                        </a:lnTo>
                        <a:close/>
                      </a:path>
                    </a:pathLst>
                  </a:custGeom>
                  <a:solidFill>
                    <a:srgbClr val="C0C0C0"/>
                  </a:solidFill>
                  <a:ln w="3175" cap="flat" cmpd="sng">
                    <a:noFill/>
                    <a:prstDash val="solid"/>
                    <a:round/>
                    <a:headEnd type="none" w="med" len="med"/>
                    <a:tailEnd type="none" w="med" len="med"/>
                  </a:ln>
                  <a:effectLst/>
                </p:spPr>
                <p:txBody>
                  <a:bodyPr>
                    <a:noAutofit/>
                  </a:bodyPr>
                  <a:lstStyle/>
                  <a:p>
                    <a:endParaRPr lang="en-US" sz="1200">
                      <a:latin typeface="Arial" panose="020B0604020202020204" pitchFamily="34" charset="0"/>
                      <a:cs typeface="Arial" panose="020B0604020202020204" pitchFamily="34" charset="0"/>
                    </a:endParaRPr>
                  </a:p>
                </p:txBody>
              </p:sp>
              <p:sp>
                <p:nvSpPr>
                  <p:cNvPr id="53" name="2089356.625454.7510596.1255">
                    <a:extLst>
                      <a:ext uri="{FF2B5EF4-FFF2-40B4-BE49-F238E27FC236}">
                        <a16:creationId xmlns:a16="http://schemas.microsoft.com/office/drawing/2014/main" id="{11A88489-595C-1C46-A155-D00C74043755}"/>
                      </a:ext>
                    </a:extLst>
                  </p:cNvPr>
                  <p:cNvSpPr>
                    <a:spLocks/>
                  </p:cNvSpPr>
                  <p:nvPr/>
                </p:nvSpPr>
                <p:spPr bwMode="gray">
                  <a:xfrm>
                    <a:off x="3638" y="2853"/>
                    <a:ext cx="769" cy="840"/>
                  </a:xfrm>
                  <a:custGeom>
                    <a:avLst/>
                    <a:gdLst/>
                    <a:ahLst/>
                    <a:cxnLst>
                      <a:cxn ang="0">
                        <a:pos x="68" y="885"/>
                      </a:cxn>
                      <a:cxn ang="0">
                        <a:pos x="82" y="908"/>
                      </a:cxn>
                      <a:cxn ang="0">
                        <a:pos x="139" y="970"/>
                      </a:cxn>
                      <a:cxn ang="0">
                        <a:pos x="198" y="1038"/>
                      </a:cxn>
                      <a:cxn ang="0">
                        <a:pos x="324" y="1126"/>
                      </a:cxn>
                      <a:cxn ang="0">
                        <a:pos x="506" y="1117"/>
                      </a:cxn>
                      <a:cxn ang="0">
                        <a:pos x="726" y="1069"/>
                      </a:cxn>
                      <a:cxn ang="0">
                        <a:pos x="771" y="1130"/>
                      </a:cxn>
                      <a:cxn ang="0">
                        <a:pos x="842" y="1116"/>
                      </a:cxn>
                      <a:cxn ang="0">
                        <a:pos x="855" y="1292"/>
                      </a:cxn>
                      <a:cxn ang="0">
                        <a:pos x="957" y="1435"/>
                      </a:cxn>
                      <a:cxn ang="0">
                        <a:pos x="1017" y="1626"/>
                      </a:cxn>
                      <a:cxn ang="0">
                        <a:pos x="948" y="1840"/>
                      </a:cxn>
                      <a:cxn ang="0">
                        <a:pos x="1038" y="2020"/>
                      </a:cxn>
                      <a:cxn ang="0">
                        <a:pos x="1061" y="2188"/>
                      </a:cxn>
                      <a:cxn ang="0">
                        <a:pos x="1167" y="2440"/>
                      </a:cxn>
                      <a:cxn ang="0">
                        <a:pos x="1453" y="2405"/>
                      </a:cxn>
                      <a:cxn ang="0">
                        <a:pos x="1623" y="2225"/>
                      </a:cxn>
                      <a:cxn ang="0">
                        <a:pos x="1635" y="2123"/>
                      </a:cxn>
                      <a:cxn ang="0">
                        <a:pos x="1720" y="2075"/>
                      </a:cxn>
                      <a:cxn ang="0">
                        <a:pos x="1696" y="1926"/>
                      </a:cxn>
                      <a:cxn ang="0">
                        <a:pos x="1884" y="1779"/>
                      </a:cxn>
                      <a:cxn ang="0">
                        <a:pos x="1887" y="1609"/>
                      </a:cxn>
                      <a:cxn ang="0">
                        <a:pos x="1834" y="1474"/>
                      </a:cxn>
                      <a:cxn ang="0">
                        <a:pos x="1923" y="1320"/>
                      </a:cxn>
                      <a:cxn ang="0">
                        <a:pos x="2118" y="1135"/>
                      </a:cxn>
                      <a:cxn ang="0">
                        <a:pos x="2237" y="933"/>
                      </a:cxn>
                      <a:cxn ang="0">
                        <a:pos x="2223" y="877"/>
                      </a:cxn>
                      <a:cxn ang="0">
                        <a:pos x="2032" y="929"/>
                      </a:cxn>
                      <a:cxn ang="0">
                        <a:pos x="1969" y="849"/>
                      </a:cxn>
                      <a:cxn ang="0">
                        <a:pos x="1858" y="771"/>
                      </a:cxn>
                      <a:cxn ang="0">
                        <a:pos x="1820" y="671"/>
                      </a:cxn>
                      <a:cxn ang="0">
                        <a:pos x="1731" y="470"/>
                      </a:cxn>
                      <a:cxn ang="0">
                        <a:pos x="1620" y="273"/>
                      </a:cxn>
                      <a:cxn ang="0">
                        <a:pos x="1567" y="202"/>
                      </a:cxn>
                      <a:cxn ang="0">
                        <a:pos x="1512" y="228"/>
                      </a:cxn>
                      <a:cxn ang="0">
                        <a:pos x="1382" y="201"/>
                      </a:cxn>
                      <a:cxn ang="0">
                        <a:pos x="1213" y="184"/>
                      </a:cxn>
                      <a:cxn ang="0">
                        <a:pos x="1181" y="248"/>
                      </a:cxn>
                      <a:cxn ang="0">
                        <a:pos x="1058" y="175"/>
                      </a:cxn>
                      <a:cxn ang="0">
                        <a:pos x="891" y="114"/>
                      </a:cxn>
                      <a:cxn ang="0">
                        <a:pos x="928" y="0"/>
                      </a:cxn>
                      <a:cxn ang="0">
                        <a:pos x="854" y="5"/>
                      </a:cxn>
                      <a:cxn ang="0">
                        <a:pos x="621" y="18"/>
                      </a:cxn>
                      <a:cxn ang="0">
                        <a:pos x="501" y="71"/>
                      </a:cxn>
                      <a:cxn ang="0">
                        <a:pos x="381" y="49"/>
                      </a:cxn>
                      <a:cxn ang="0">
                        <a:pos x="275" y="170"/>
                      </a:cxn>
                      <a:cxn ang="0">
                        <a:pos x="239" y="284"/>
                      </a:cxn>
                      <a:cxn ang="0">
                        <a:pos x="150" y="336"/>
                      </a:cxn>
                      <a:cxn ang="0">
                        <a:pos x="22" y="568"/>
                      </a:cxn>
                      <a:cxn ang="0">
                        <a:pos x="51" y="653"/>
                      </a:cxn>
                      <a:cxn ang="0">
                        <a:pos x="0" y="781"/>
                      </a:cxn>
                      <a:cxn ang="0">
                        <a:pos x="68" y="885"/>
                      </a:cxn>
                    </a:cxnLst>
                    <a:rect l="0" t="0" r="r" b="b"/>
                    <a:pathLst>
                      <a:path w="2237" h="2440">
                        <a:moveTo>
                          <a:pt x="68" y="885"/>
                        </a:moveTo>
                        <a:lnTo>
                          <a:pt x="82" y="908"/>
                        </a:lnTo>
                        <a:lnTo>
                          <a:pt x="139" y="970"/>
                        </a:lnTo>
                        <a:lnTo>
                          <a:pt x="198" y="1038"/>
                        </a:lnTo>
                        <a:lnTo>
                          <a:pt x="324" y="1126"/>
                        </a:lnTo>
                        <a:lnTo>
                          <a:pt x="506" y="1117"/>
                        </a:lnTo>
                        <a:lnTo>
                          <a:pt x="726" y="1069"/>
                        </a:lnTo>
                        <a:lnTo>
                          <a:pt x="771" y="1130"/>
                        </a:lnTo>
                        <a:lnTo>
                          <a:pt x="842" y="1116"/>
                        </a:lnTo>
                        <a:lnTo>
                          <a:pt x="855" y="1292"/>
                        </a:lnTo>
                        <a:lnTo>
                          <a:pt x="957" y="1435"/>
                        </a:lnTo>
                        <a:lnTo>
                          <a:pt x="1017" y="1626"/>
                        </a:lnTo>
                        <a:lnTo>
                          <a:pt x="948" y="1840"/>
                        </a:lnTo>
                        <a:lnTo>
                          <a:pt x="1038" y="2020"/>
                        </a:lnTo>
                        <a:lnTo>
                          <a:pt x="1061" y="2188"/>
                        </a:lnTo>
                        <a:lnTo>
                          <a:pt x="1167" y="2440"/>
                        </a:lnTo>
                        <a:lnTo>
                          <a:pt x="1453" y="2405"/>
                        </a:lnTo>
                        <a:lnTo>
                          <a:pt x="1623" y="2225"/>
                        </a:lnTo>
                        <a:lnTo>
                          <a:pt x="1635" y="2123"/>
                        </a:lnTo>
                        <a:lnTo>
                          <a:pt x="1720" y="2075"/>
                        </a:lnTo>
                        <a:lnTo>
                          <a:pt x="1696" y="1926"/>
                        </a:lnTo>
                        <a:lnTo>
                          <a:pt x="1884" y="1779"/>
                        </a:lnTo>
                        <a:lnTo>
                          <a:pt x="1887" y="1609"/>
                        </a:lnTo>
                        <a:lnTo>
                          <a:pt x="1834" y="1474"/>
                        </a:lnTo>
                        <a:lnTo>
                          <a:pt x="1923" y="1320"/>
                        </a:lnTo>
                        <a:lnTo>
                          <a:pt x="2118" y="1135"/>
                        </a:lnTo>
                        <a:lnTo>
                          <a:pt x="2237" y="933"/>
                        </a:lnTo>
                        <a:lnTo>
                          <a:pt x="2223" y="877"/>
                        </a:lnTo>
                        <a:lnTo>
                          <a:pt x="2032" y="929"/>
                        </a:lnTo>
                        <a:lnTo>
                          <a:pt x="1969" y="849"/>
                        </a:lnTo>
                        <a:lnTo>
                          <a:pt x="1858" y="771"/>
                        </a:lnTo>
                        <a:lnTo>
                          <a:pt x="1820" y="671"/>
                        </a:lnTo>
                        <a:lnTo>
                          <a:pt x="1731" y="470"/>
                        </a:lnTo>
                        <a:lnTo>
                          <a:pt x="1620" y="273"/>
                        </a:lnTo>
                        <a:lnTo>
                          <a:pt x="1567" y="202"/>
                        </a:lnTo>
                        <a:lnTo>
                          <a:pt x="1512" y="228"/>
                        </a:lnTo>
                        <a:lnTo>
                          <a:pt x="1382" y="201"/>
                        </a:lnTo>
                        <a:lnTo>
                          <a:pt x="1213" y="184"/>
                        </a:lnTo>
                        <a:lnTo>
                          <a:pt x="1181" y="248"/>
                        </a:lnTo>
                        <a:lnTo>
                          <a:pt x="1058" y="175"/>
                        </a:lnTo>
                        <a:lnTo>
                          <a:pt x="891" y="114"/>
                        </a:lnTo>
                        <a:lnTo>
                          <a:pt x="928" y="0"/>
                        </a:lnTo>
                        <a:lnTo>
                          <a:pt x="854" y="5"/>
                        </a:lnTo>
                        <a:lnTo>
                          <a:pt x="621" y="18"/>
                        </a:lnTo>
                        <a:lnTo>
                          <a:pt x="501" y="71"/>
                        </a:lnTo>
                        <a:lnTo>
                          <a:pt x="381" y="49"/>
                        </a:lnTo>
                        <a:lnTo>
                          <a:pt x="275" y="170"/>
                        </a:lnTo>
                        <a:lnTo>
                          <a:pt x="239" y="284"/>
                        </a:lnTo>
                        <a:lnTo>
                          <a:pt x="150" y="336"/>
                        </a:lnTo>
                        <a:lnTo>
                          <a:pt x="22" y="568"/>
                        </a:lnTo>
                        <a:lnTo>
                          <a:pt x="51" y="653"/>
                        </a:lnTo>
                        <a:lnTo>
                          <a:pt x="0" y="781"/>
                        </a:lnTo>
                        <a:lnTo>
                          <a:pt x="68" y="885"/>
                        </a:lnTo>
                        <a:close/>
                      </a:path>
                    </a:pathLst>
                  </a:custGeom>
                  <a:solidFill>
                    <a:srgbClr val="C0C0C0"/>
                  </a:solidFill>
                  <a:ln w="3175" cap="flat" cmpd="sng">
                    <a:noFill/>
                    <a:prstDash val="solid"/>
                    <a:round/>
                    <a:headEnd type="none" w="med" len="med"/>
                    <a:tailEnd type="none" w="med" len="med"/>
                  </a:ln>
                  <a:effectLst/>
                </p:spPr>
                <p:txBody>
                  <a:bodyPr>
                    <a:noAutofit/>
                  </a:bodyPr>
                  <a:lstStyle/>
                  <a:p>
                    <a:endParaRPr lang="en-US" sz="1200">
                      <a:latin typeface="Arial" panose="020B0604020202020204" pitchFamily="34" charset="0"/>
                      <a:cs typeface="Arial" panose="020B0604020202020204" pitchFamily="34" charset="0"/>
                    </a:endParaRPr>
                  </a:p>
                </p:txBody>
              </p:sp>
              <p:sp>
                <p:nvSpPr>
                  <p:cNvPr id="54" name="2090411.75661.8751428.1255">
                    <a:extLst>
                      <a:ext uri="{FF2B5EF4-FFF2-40B4-BE49-F238E27FC236}">
                        <a16:creationId xmlns:a16="http://schemas.microsoft.com/office/drawing/2014/main" id="{4A07C099-00E2-1147-9E4D-E70D84FC9FCF}"/>
                      </a:ext>
                    </a:extLst>
                  </p:cNvPr>
                  <p:cNvSpPr>
                    <a:spLocks/>
                  </p:cNvSpPr>
                  <p:nvPr/>
                </p:nvSpPr>
                <p:spPr bwMode="gray">
                  <a:xfrm>
                    <a:off x="5295" y="3294"/>
                    <a:ext cx="225" cy="112"/>
                  </a:xfrm>
                  <a:custGeom>
                    <a:avLst/>
                    <a:gdLst/>
                    <a:ahLst/>
                    <a:cxnLst>
                      <a:cxn ang="0">
                        <a:pos x="0" y="31"/>
                      </a:cxn>
                      <a:cxn ang="0">
                        <a:pos x="99" y="57"/>
                      </a:cxn>
                      <a:cxn ang="0">
                        <a:pos x="65" y="120"/>
                      </a:cxn>
                      <a:cxn ang="0">
                        <a:pos x="236" y="167"/>
                      </a:cxn>
                      <a:cxn ang="0">
                        <a:pos x="227" y="268"/>
                      </a:cxn>
                      <a:cxn ang="0">
                        <a:pos x="389" y="292"/>
                      </a:cxn>
                      <a:cxn ang="0">
                        <a:pos x="442" y="236"/>
                      </a:cxn>
                      <a:cxn ang="0">
                        <a:pos x="653" y="325"/>
                      </a:cxn>
                      <a:cxn ang="0">
                        <a:pos x="546" y="187"/>
                      </a:cxn>
                      <a:cxn ang="0">
                        <a:pos x="228" y="31"/>
                      </a:cxn>
                      <a:cxn ang="0">
                        <a:pos x="49" y="0"/>
                      </a:cxn>
                      <a:cxn ang="0">
                        <a:pos x="0" y="31"/>
                      </a:cxn>
                    </a:cxnLst>
                    <a:rect l="0" t="0" r="r" b="b"/>
                    <a:pathLst>
                      <a:path w="653" h="325">
                        <a:moveTo>
                          <a:pt x="0" y="31"/>
                        </a:moveTo>
                        <a:lnTo>
                          <a:pt x="99" y="57"/>
                        </a:lnTo>
                        <a:lnTo>
                          <a:pt x="65" y="120"/>
                        </a:lnTo>
                        <a:lnTo>
                          <a:pt x="236" y="167"/>
                        </a:lnTo>
                        <a:lnTo>
                          <a:pt x="227" y="268"/>
                        </a:lnTo>
                        <a:lnTo>
                          <a:pt x="389" y="292"/>
                        </a:lnTo>
                        <a:lnTo>
                          <a:pt x="442" y="236"/>
                        </a:lnTo>
                        <a:lnTo>
                          <a:pt x="653" y="325"/>
                        </a:lnTo>
                        <a:lnTo>
                          <a:pt x="546" y="187"/>
                        </a:lnTo>
                        <a:lnTo>
                          <a:pt x="228" y="31"/>
                        </a:lnTo>
                        <a:lnTo>
                          <a:pt x="49" y="0"/>
                        </a:lnTo>
                        <a:lnTo>
                          <a:pt x="0" y="31"/>
                        </a:lnTo>
                        <a:close/>
                      </a:path>
                    </a:pathLst>
                  </a:custGeom>
                  <a:solidFill>
                    <a:srgbClr val="C0C0C0"/>
                  </a:solidFill>
                  <a:ln w="3175" cap="flat" cmpd="sng">
                    <a:noFill/>
                    <a:prstDash val="solid"/>
                    <a:round/>
                    <a:headEnd type="none" w="med" len="med"/>
                    <a:tailEnd type="none" w="med" len="med"/>
                  </a:ln>
                  <a:effectLst/>
                </p:spPr>
                <p:txBody>
                  <a:bodyPr>
                    <a:noAutofit/>
                  </a:bodyPr>
                  <a:lstStyle/>
                  <a:p>
                    <a:endParaRPr lang="en-US" sz="1200">
                      <a:latin typeface="Arial" panose="020B0604020202020204" pitchFamily="34" charset="0"/>
                      <a:cs typeface="Arial" panose="020B0604020202020204" pitchFamily="34" charset="0"/>
                    </a:endParaRPr>
                  </a:p>
                </p:txBody>
              </p:sp>
              <p:sp>
                <p:nvSpPr>
                  <p:cNvPr id="55" name="2091397.5649.3755.8755.8755">
                    <a:extLst>
                      <a:ext uri="{FF2B5EF4-FFF2-40B4-BE49-F238E27FC236}">
                        <a16:creationId xmlns:a16="http://schemas.microsoft.com/office/drawing/2014/main" id="{6861A765-0C5F-E74C-8668-906BE7F27FAA}"/>
                      </a:ext>
                    </a:extLst>
                  </p:cNvPr>
                  <p:cNvSpPr>
                    <a:spLocks/>
                  </p:cNvSpPr>
                  <p:nvPr/>
                </p:nvSpPr>
                <p:spPr bwMode="gray">
                  <a:xfrm>
                    <a:off x="5195" y="3180"/>
                    <a:ext cx="47" cy="47"/>
                  </a:xfrm>
                  <a:custGeom>
                    <a:avLst/>
                    <a:gdLst/>
                    <a:ahLst/>
                    <a:cxnLst>
                      <a:cxn ang="0">
                        <a:pos x="0" y="89"/>
                      </a:cxn>
                      <a:cxn ang="0">
                        <a:pos x="30" y="45"/>
                      </a:cxn>
                      <a:cxn ang="0">
                        <a:pos x="117" y="0"/>
                      </a:cxn>
                      <a:cxn ang="0">
                        <a:pos x="135" y="83"/>
                      </a:cxn>
                      <a:cxn ang="0">
                        <a:pos x="113" y="136"/>
                      </a:cxn>
                      <a:cxn ang="0">
                        <a:pos x="55" y="63"/>
                      </a:cxn>
                      <a:cxn ang="0">
                        <a:pos x="0" y="89"/>
                      </a:cxn>
                    </a:cxnLst>
                    <a:rect l="0" t="0" r="r" b="b"/>
                    <a:pathLst>
                      <a:path w="135" h="136">
                        <a:moveTo>
                          <a:pt x="0" y="89"/>
                        </a:moveTo>
                        <a:lnTo>
                          <a:pt x="30" y="45"/>
                        </a:lnTo>
                        <a:lnTo>
                          <a:pt x="117" y="0"/>
                        </a:lnTo>
                        <a:lnTo>
                          <a:pt x="135" y="83"/>
                        </a:lnTo>
                        <a:lnTo>
                          <a:pt x="113" y="136"/>
                        </a:lnTo>
                        <a:lnTo>
                          <a:pt x="55" y="63"/>
                        </a:lnTo>
                        <a:lnTo>
                          <a:pt x="0" y="89"/>
                        </a:lnTo>
                        <a:close/>
                      </a:path>
                    </a:pathLst>
                  </a:custGeom>
                  <a:solidFill>
                    <a:srgbClr val="C0C0C0"/>
                  </a:solidFill>
                  <a:ln w="3175" cap="flat" cmpd="sng">
                    <a:noFill/>
                    <a:prstDash val="solid"/>
                    <a:round/>
                    <a:headEnd type="none" w="med" len="med"/>
                    <a:tailEnd type="none" w="med" len="med"/>
                  </a:ln>
                  <a:effectLst/>
                </p:spPr>
                <p:txBody>
                  <a:bodyPr>
                    <a:noAutofit/>
                  </a:bodyPr>
                  <a:lstStyle/>
                  <a:p>
                    <a:endParaRPr lang="en-US" sz="1200">
                      <a:latin typeface="Arial" panose="020B0604020202020204" pitchFamily="34" charset="0"/>
                      <a:cs typeface="Arial" panose="020B0604020202020204" pitchFamily="34" charset="0"/>
                    </a:endParaRPr>
                  </a:p>
                </p:txBody>
              </p:sp>
              <p:sp>
                <p:nvSpPr>
                  <p:cNvPr id="56" name="2092384.75646.6258.8755.6255">
                    <a:extLst>
                      <a:ext uri="{FF2B5EF4-FFF2-40B4-BE49-F238E27FC236}">
                        <a16:creationId xmlns:a16="http://schemas.microsoft.com/office/drawing/2014/main" id="{3205C454-4320-6D48-BB1F-84A63E6A78D5}"/>
                      </a:ext>
                    </a:extLst>
                  </p:cNvPr>
                  <p:cNvSpPr>
                    <a:spLocks/>
                  </p:cNvSpPr>
                  <p:nvPr/>
                </p:nvSpPr>
                <p:spPr bwMode="gray">
                  <a:xfrm>
                    <a:off x="5173" y="3078"/>
                    <a:ext cx="45" cy="71"/>
                  </a:xfrm>
                  <a:custGeom>
                    <a:avLst/>
                    <a:gdLst/>
                    <a:ahLst/>
                    <a:cxnLst>
                      <a:cxn ang="0">
                        <a:pos x="0" y="81"/>
                      </a:cxn>
                      <a:cxn ang="0">
                        <a:pos x="24" y="0"/>
                      </a:cxn>
                      <a:cxn ang="0">
                        <a:pos x="72" y="1"/>
                      </a:cxn>
                      <a:cxn ang="0">
                        <a:pos x="82" y="56"/>
                      </a:cxn>
                      <a:cxn ang="0">
                        <a:pos x="47" y="113"/>
                      </a:cxn>
                      <a:cxn ang="0">
                        <a:pos x="132" y="207"/>
                      </a:cxn>
                      <a:cxn ang="0">
                        <a:pos x="24" y="161"/>
                      </a:cxn>
                      <a:cxn ang="0">
                        <a:pos x="0" y="81"/>
                      </a:cxn>
                    </a:cxnLst>
                    <a:rect l="0" t="0" r="r" b="b"/>
                    <a:pathLst>
                      <a:path w="132" h="207">
                        <a:moveTo>
                          <a:pt x="0" y="81"/>
                        </a:moveTo>
                        <a:lnTo>
                          <a:pt x="24" y="0"/>
                        </a:lnTo>
                        <a:lnTo>
                          <a:pt x="72" y="1"/>
                        </a:lnTo>
                        <a:lnTo>
                          <a:pt x="82" y="56"/>
                        </a:lnTo>
                        <a:lnTo>
                          <a:pt x="47" y="113"/>
                        </a:lnTo>
                        <a:lnTo>
                          <a:pt x="132" y="207"/>
                        </a:lnTo>
                        <a:lnTo>
                          <a:pt x="24" y="161"/>
                        </a:lnTo>
                        <a:lnTo>
                          <a:pt x="0" y="81"/>
                        </a:lnTo>
                        <a:close/>
                      </a:path>
                    </a:pathLst>
                  </a:custGeom>
                  <a:solidFill>
                    <a:srgbClr val="C0C0C0"/>
                  </a:solidFill>
                  <a:ln w="3175" cap="flat" cmpd="sng">
                    <a:noFill/>
                    <a:prstDash val="solid"/>
                    <a:round/>
                    <a:headEnd type="none" w="med" len="med"/>
                    <a:tailEnd type="none" w="med" len="med"/>
                  </a:ln>
                  <a:effectLst/>
                </p:spPr>
                <p:txBody>
                  <a:bodyPr>
                    <a:noAutofit/>
                  </a:bodyPr>
                  <a:lstStyle/>
                  <a:p>
                    <a:endParaRPr lang="en-US" sz="1200">
                      <a:latin typeface="Arial" panose="020B0604020202020204" pitchFamily="34" charset="0"/>
                      <a:cs typeface="Arial" panose="020B0604020202020204" pitchFamily="34" charset="0"/>
                    </a:endParaRPr>
                  </a:p>
                </p:txBody>
              </p:sp>
              <p:sp>
                <p:nvSpPr>
                  <p:cNvPr id="57" name="2093408.875645.125108.755">
                    <a:extLst>
                      <a:ext uri="{FF2B5EF4-FFF2-40B4-BE49-F238E27FC236}">
                        <a16:creationId xmlns:a16="http://schemas.microsoft.com/office/drawing/2014/main" id="{D323541F-8E68-424E-9B8E-0E6DCCAB6929}"/>
                      </a:ext>
                    </a:extLst>
                  </p:cNvPr>
                  <p:cNvSpPr>
                    <a:spLocks/>
                  </p:cNvSpPr>
                  <p:nvPr/>
                </p:nvSpPr>
                <p:spPr bwMode="gray">
                  <a:xfrm>
                    <a:off x="5161" y="3271"/>
                    <a:ext cx="70" cy="80"/>
                  </a:xfrm>
                  <a:custGeom>
                    <a:avLst/>
                    <a:gdLst/>
                    <a:ahLst/>
                    <a:cxnLst>
                      <a:cxn ang="0">
                        <a:pos x="0" y="141"/>
                      </a:cxn>
                      <a:cxn ang="0">
                        <a:pos x="17" y="226"/>
                      </a:cxn>
                      <a:cxn ang="0">
                        <a:pos x="81" y="235"/>
                      </a:cxn>
                      <a:cxn ang="0">
                        <a:pos x="129" y="199"/>
                      </a:cxn>
                      <a:cxn ang="0">
                        <a:pos x="81" y="114"/>
                      </a:cxn>
                      <a:cxn ang="0">
                        <a:pos x="175" y="43"/>
                      </a:cxn>
                      <a:cxn ang="0">
                        <a:pos x="204" y="0"/>
                      </a:cxn>
                      <a:cxn ang="0">
                        <a:pos x="71" y="12"/>
                      </a:cxn>
                      <a:cxn ang="0">
                        <a:pos x="39" y="33"/>
                      </a:cxn>
                      <a:cxn ang="0">
                        <a:pos x="0" y="141"/>
                      </a:cxn>
                    </a:cxnLst>
                    <a:rect l="0" t="0" r="r" b="b"/>
                    <a:pathLst>
                      <a:path w="204" h="235">
                        <a:moveTo>
                          <a:pt x="0" y="141"/>
                        </a:moveTo>
                        <a:lnTo>
                          <a:pt x="17" y="226"/>
                        </a:lnTo>
                        <a:lnTo>
                          <a:pt x="81" y="235"/>
                        </a:lnTo>
                        <a:lnTo>
                          <a:pt x="129" y="199"/>
                        </a:lnTo>
                        <a:lnTo>
                          <a:pt x="81" y="114"/>
                        </a:lnTo>
                        <a:lnTo>
                          <a:pt x="175" y="43"/>
                        </a:lnTo>
                        <a:lnTo>
                          <a:pt x="204" y="0"/>
                        </a:lnTo>
                        <a:lnTo>
                          <a:pt x="71" y="12"/>
                        </a:lnTo>
                        <a:lnTo>
                          <a:pt x="39" y="33"/>
                        </a:lnTo>
                        <a:lnTo>
                          <a:pt x="0" y="141"/>
                        </a:lnTo>
                        <a:close/>
                      </a:path>
                    </a:pathLst>
                  </a:custGeom>
                  <a:solidFill>
                    <a:srgbClr val="C0C0C0"/>
                  </a:solidFill>
                  <a:ln w="3175" cap="flat" cmpd="sng">
                    <a:noFill/>
                    <a:prstDash val="solid"/>
                    <a:round/>
                    <a:headEnd type="none" w="med" len="med"/>
                    <a:tailEnd type="none" w="med" len="med"/>
                  </a:ln>
                  <a:effectLst/>
                </p:spPr>
                <p:txBody>
                  <a:bodyPr>
                    <a:noAutofit/>
                  </a:bodyPr>
                  <a:lstStyle/>
                  <a:p>
                    <a:endParaRPr lang="en-US" sz="1200">
                      <a:latin typeface="Arial" panose="020B0604020202020204" pitchFamily="34" charset="0"/>
                      <a:cs typeface="Arial" panose="020B0604020202020204" pitchFamily="34" charset="0"/>
                    </a:endParaRPr>
                  </a:p>
                </p:txBody>
              </p:sp>
              <p:sp>
                <p:nvSpPr>
                  <p:cNvPr id="58" name="2094401.375631.37515.62514.255">
                    <a:extLst>
                      <a:ext uri="{FF2B5EF4-FFF2-40B4-BE49-F238E27FC236}">
                        <a16:creationId xmlns:a16="http://schemas.microsoft.com/office/drawing/2014/main" id="{84EF1BBA-27B0-8C4A-A53D-03FDA965D053}"/>
                      </a:ext>
                    </a:extLst>
                  </p:cNvPr>
                  <p:cNvSpPr>
                    <a:spLocks/>
                  </p:cNvSpPr>
                  <p:nvPr/>
                </p:nvSpPr>
                <p:spPr bwMode="gray">
                  <a:xfrm>
                    <a:off x="5051" y="3211"/>
                    <a:ext cx="114" cy="125"/>
                  </a:xfrm>
                  <a:custGeom>
                    <a:avLst/>
                    <a:gdLst/>
                    <a:ahLst/>
                    <a:cxnLst>
                      <a:cxn ang="0">
                        <a:pos x="0" y="215"/>
                      </a:cxn>
                      <a:cxn ang="0">
                        <a:pos x="25" y="177"/>
                      </a:cxn>
                      <a:cxn ang="0">
                        <a:pos x="266" y="0"/>
                      </a:cxn>
                      <a:cxn ang="0">
                        <a:pos x="334" y="58"/>
                      </a:cxn>
                      <a:cxn ang="0">
                        <a:pos x="267" y="115"/>
                      </a:cxn>
                      <a:cxn ang="0">
                        <a:pos x="294" y="196"/>
                      </a:cxn>
                      <a:cxn ang="0">
                        <a:pos x="192" y="365"/>
                      </a:cxn>
                      <a:cxn ang="0">
                        <a:pos x="44" y="328"/>
                      </a:cxn>
                      <a:cxn ang="0">
                        <a:pos x="0" y="215"/>
                      </a:cxn>
                    </a:cxnLst>
                    <a:rect l="0" t="0" r="r" b="b"/>
                    <a:pathLst>
                      <a:path w="334" h="365">
                        <a:moveTo>
                          <a:pt x="0" y="215"/>
                        </a:moveTo>
                        <a:lnTo>
                          <a:pt x="25" y="177"/>
                        </a:lnTo>
                        <a:lnTo>
                          <a:pt x="266" y="0"/>
                        </a:lnTo>
                        <a:lnTo>
                          <a:pt x="334" y="58"/>
                        </a:lnTo>
                        <a:lnTo>
                          <a:pt x="267" y="115"/>
                        </a:lnTo>
                        <a:lnTo>
                          <a:pt x="294" y="196"/>
                        </a:lnTo>
                        <a:lnTo>
                          <a:pt x="192" y="365"/>
                        </a:lnTo>
                        <a:lnTo>
                          <a:pt x="44" y="328"/>
                        </a:lnTo>
                        <a:lnTo>
                          <a:pt x="0" y="215"/>
                        </a:lnTo>
                        <a:close/>
                      </a:path>
                    </a:pathLst>
                  </a:custGeom>
                  <a:solidFill>
                    <a:srgbClr val="C0C0C0"/>
                  </a:solidFill>
                  <a:ln w="3175" cap="flat" cmpd="sng">
                    <a:noFill/>
                    <a:prstDash val="solid"/>
                    <a:round/>
                    <a:headEnd type="none" w="med" len="med"/>
                    <a:tailEnd type="none" w="med" len="med"/>
                  </a:ln>
                  <a:effectLst/>
                </p:spPr>
                <p:txBody>
                  <a:bodyPr>
                    <a:noAutofit/>
                  </a:bodyPr>
                  <a:lstStyle/>
                  <a:p>
                    <a:endParaRPr lang="en-US" sz="1200">
                      <a:latin typeface="Arial" panose="020B0604020202020204" pitchFamily="34" charset="0"/>
                      <a:cs typeface="Arial" panose="020B0604020202020204" pitchFamily="34" charset="0"/>
                    </a:endParaRPr>
                  </a:p>
                </p:txBody>
              </p:sp>
              <p:sp>
                <p:nvSpPr>
                  <p:cNvPr id="59" name="2095419.625626.3754.12512.6255">
                    <a:extLst>
                      <a:ext uri="{FF2B5EF4-FFF2-40B4-BE49-F238E27FC236}">
                        <a16:creationId xmlns:a16="http://schemas.microsoft.com/office/drawing/2014/main" id="{572DAAEC-8763-B44B-830D-B0443F361211}"/>
                      </a:ext>
                    </a:extLst>
                  </p:cNvPr>
                  <p:cNvSpPr>
                    <a:spLocks/>
                  </p:cNvSpPr>
                  <p:nvPr/>
                </p:nvSpPr>
                <p:spPr bwMode="gray">
                  <a:xfrm>
                    <a:off x="5011" y="3357"/>
                    <a:ext cx="101" cy="33"/>
                  </a:xfrm>
                  <a:custGeom>
                    <a:avLst/>
                    <a:gdLst/>
                    <a:ahLst/>
                    <a:cxnLst>
                      <a:cxn ang="0">
                        <a:pos x="0" y="24"/>
                      </a:cxn>
                      <a:cxn ang="0">
                        <a:pos x="21" y="0"/>
                      </a:cxn>
                      <a:cxn ang="0">
                        <a:pos x="230" y="27"/>
                      </a:cxn>
                      <a:cxn ang="0">
                        <a:pos x="292" y="59"/>
                      </a:cxn>
                      <a:cxn ang="0">
                        <a:pos x="294" y="95"/>
                      </a:cxn>
                      <a:cxn ang="0">
                        <a:pos x="51" y="47"/>
                      </a:cxn>
                      <a:cxn ang="0">
                        <a:pos x="0" y="24"/>
                      </a:cxn>
                    </a:cxnLst>
                    <a:rect l="0" t="0" r="r" b="b"/>
                    <a:pathLst>
                      <a:path w="294" h="95">
                        <a:moveTo>
                          <a:pt x="0" y="24"/>
                        </a:moveTo>
                        <a:lnTo>
                          <a:pt x="21" y="0"/>
                        </a:lnTo>
                        <a:lnTo>
                          <a:pt x="230" y="27"/>
                        </a:lnTo>
                        <a:lnTo>
                          <a:pt x="292" y="59"/>
                        </a:lnTo>
                        <a:lnTo>
                          <a:pt x="294" y="95"/>
                        </a:lnTo>
                        <a:lnTo>
                          <a:pt x="51" y="47"/>
                        </a:lnTo>
                        <a:lnTo>
                          <a:pt x="0" y="24"/>
                        </a:lnTo>
                        <a:close/>
                      </a:path>
                    </a:pathLst>
                  </a:custGeom>
                  <a:solidFill>
                    <a:srgbClr val="C0C0C0"/>
                  </a:solidFill>
                  <a:ln w="3175" cap="flat" cmpd="sng">
                    <a:noFill/>
                    <a:prstDash val="solid"/>
                    <a:round/>
                    <a:headEnd type="none" w="med" len="med"/>
                    <a:tailEnd type="none" w="med" len="med"/>
                  </a:ln>
                  <a:effectLst/>
                </p:spPr>
                <p:txBody>
                  <a:bodyPr>
                    <a:noAutofit/>
                  </a:bodyPr>
                  <a:lstStyle/>
                  <a:p>
                    <a:endParaRPr lang="en-US" sz="1200">
                      <a:latin typeface="Arial" panose="020B0604020202020204" pitchFamily="34" charset="0"/>
                      <a:cs typeface="Arial" panose="020B0604020202020204" pitchFamily="34" charset="0"/>
                    </a:endParaRPr>
                  </a:p>
                </p:txBody>
              </p:sp>
              <p:sp>
                <p:nvSpPr>
                  <p:cNvPr id="60" name="2096403.375612.251615.1255">
                    <a:extLst>
                      <a:ext uri="{FF2B5EF4-FFF2-40B4-BE49-F238E27FC236}">
                        <a16:creationId xmlns:a16="http://schemas.microsoft.com/office/drawing/2014/main" id="{1A68328A-8F86-144C-9DBF-CBA9562ECF34}"/>
                      </a:ext>
                    </a:extLst>
                  </p:cNvPr>
                  <p:cNvSpPr>
                    <a:spLocks/>
                  </p:cNvSpPr>
                  <p:nvPr/>
                </p:nvSpPr>
                <p:spPr bwMode="gray">
                  <a:xfrm>
                    <a:off x="4898" y="3227"/>
                    <a:ext cx="121" cy="128"/>
                  </a:xfrm>
                  <a:custGeom>
                    <a:avLst/>
                    <a:gdLst/>
                    <a:ahLst/>
                    <a:cxnLst>
                      <a:cxn ang="0">
                        <a:pos x="0" y="0"/>
                      </a:cxn>
                      <a:cxn ang="0">
                        <a:pos x="74" y="15"/>
                      </a:cxn>
                      <a:cxn ang="0">
                        <a:pos x="256" y="150"/>
                      </a:cxn>
                      <a:cxn ang="0">
                        <a:pos x="271" y="211"/>
                      </a:cxn>
                      <a:cxn ang="0">
                        <a:pos x="351" y="284"/>
                      </a:cxn>
                      <a:cxn ang="0">
                        <a:pos x="306" y="373"/>
                      </a:cxn>
                      <a:cxn ang="0">
                        <a:pos x="234" y="318"/>
                      </a:cxn>
                      <a:cxn ang="0">
                        <a:pos x="114" y="130"/>
                      </a:cxn>
                      <a:cxn ang="0">
                        <a:pos x="0" y="0"/>
                      </a:cxn>
                    </a:cxnLst>
                    <a:rect l="0" t="0" r="r" b="b"/>
                    <a:pathLst>
                      <a:path w="351" h="373">
                        <a:moveTo>
                          <a:pt x="0" y="0"/>
                        </a:moveTo>
                        <a:lnTo>
                          <a:pt x="74" y="15"/>
                        </a:lnTo>
                        <a:lnTo>
                          <a:pt x="256" y="150"/>
                        </a:lnTo>
                        <a:lnTo>
                          <a:pt x="271" y="211"/>
                        </a:lnTo>
                        <a:lnTo>
                          <a:pt x="351" y="284"/>
                        </a:lnTo>
                        <a:lnTo>
                          <a:pt x="306" y="373"/>
                        </a:lnTo>
                        <a:lnTo>
                          <a:pt x="234" y="318"/>
                        </a:lnTo>
                        <a:lnTo>
                          <a:pt x="114" y="130"/>
                        </a:lnTo>
                        <a:lnTo>
                          <a:pt x="0" y="0"/>
                        </a:lnTo>
                        <a:close/>
                      </a:path>
                    </a:pathLst>
                  </a:custGeom>
                  <a:solidFill>
                    <a:srgbClr val="C0C0C0"/>
                  </a:solidFill>
                  <a:ln w="3175" cap="flat" cmpd="sng">
                    <a:noFill/>
                    <a:prstDash val="solid"/>
                    <a:round/>
                    <a:headEnd type="none" w="med" len="med"/>
                    <a:tailEnd type="none" w="med" len="med"/>
                  </a:ln>
                  <a:effectLst/>
                </p:spPr>
                <p:txBody>
                  <a:bodyPr>
                    <a:noAutofit/>
                  </a:bodyPr>
                  <a:lstStyle/>
                  <a:p>
                    <a:endParaRPr lang="en-US" sz="1200">
                      <a:latin typeface="Arial" panose="020B0604020202020204" pitchFamily="34" charset="0"/>
                      <a:cs typeface="Arial" panose="020B0604020202020204" pitchFamily="34" charset="0"/>
                    </a:endParaRPr>
                  </a:p>
                </p:txBody>
              </p:sp>
              <p:sp>
                <p:nvSpPr>
                  <p:cNvPr id="61" name="2097342.625674.56.1258.255">
                    <a:extLst>
                      <a:ext uri="{FF2B5EF4-FFF2-40B4-BE49-F238E27FC236}">
                        <a16:creationId xmlns:a16="http://schemas.microsoft.com/office/drawing/2014/main" id="{C7AC5B93-49F7-9C48-85D2-6F26E8A3A0F5}"/>
                      </a:ext>
                    </a:extLst>
                  </p:cNvPr>
                  <p:cNvSpPr>
                    <a:spLocks/>
                  </p:cNvSpPr>
                  <p:nvPr/>
                </p:nvSpPr>
                <p:spPr bwMode="gray">
                  <a:xfrm>
                    <a:off x="5396" y="2741"/>
                    <a:ext cx="66" cy="49"/>
                  </a:xfrm>
                  <a:custGeom>
                    <a:avLst/>
                    <a:gdLst/>
                    <a:ahLst/>
                    <a:cxnLst>
                      <a:cxn ang="0">
                        <a:pos x="0" y="117"/>
                      </a:cxn>
                      <a:cxn ang="0">
                        <a:pos x="22" y="118"/>
                      </a:cxn>
                      <a:cxn ang="0">
                        <a:pos x="112" y="140"/>
                      </a:cxn>
                      <a:cxn ang="0">
                        <a:pos x="192" y="83"/>
                      </a:cxn>
                      <a:cxn ang="0">
                        <a:pos x="180" y="46"/>
                      </a:cxn>
                      <a:cxn ang="0">
                        <a:pos x="69" y="0"/>
                      </a:cxn>
                      <a:cxn ang="0">
                        <a:pos x="0" y="117"/>
                      </a:cxn>
                    </a:cxnLst>
                    <a:rect l="0" t="0" r="r" b="b"/>
                    <a:pathLst>
                      <a:path w="192" h="140">
                        <a:moveTo>
                          <a:pt x="0" y="117"/>
                        </a:moveTo>
                        <a:lnTo>
                          <a:pt x="22" y="118"/>
                        </a:lnTo>
                        <a:lnTo>
                          <a:pt x="112" y="140"/>
                        </a:lnTo>
                        <a:lnTo>
                          <a:pt x="192" y="83"/>
                        </a:lnTo>
                        <a:lnTo>
                          <a:pt x="180" y="46"/>
                        </a:lnTo>
                        <a:lnTo>
                          <a:pt x="69" y="0"/>
                        </a:lnTo>
                        <a:lnTo>
                          <a:pt x="0" y="117"/>
                        </a:lnTo>
                        <a:close/>
                      </a:path>
                    </a:pathLst>
                  </a:custGeom>
                  <a:solidFill>
                    <a:srgbClr val="C0C0C0"/>
                  </a:solidFill>
                  <a:ln w="3175" cap="flat" cmpd="sng">
                    <a:noFill/>
                    <a:prstDash val="solid"/>
                    <a:round/>
                    <a:headEnd type="none" w="med" len="med"/>
                    <a:tailEnd type="none" w="med" len="med"/>
                  </a:ln>
                  <a:effectLst/>
                </p:spPr>
                <p:txBody>
                  <a:bodyPr>
                    <a:noAutofit/>
                  </a:bodyPr>
                  <a:lstStyle/>
                  <a:p>
                    <a:endParaRPr lang="en-US" sz="1200">
                      <a:latin typeface="Arial" panose="020B0604020202020204" pitchFamily="34" charset="0"/>
                      <a:cs typeface="Arial" panose="020B0604020202020204" pitchFamily="34" charset="0"/>
                    </a:endParaRPr>
                  </a:p>
                </p:txBody>
              </p:sp>
              <p:sp>
                <p:nvSpPr>
                  <p:cNvPr id="62" name="2098326.125677.12515.6254.255">
                    <a:extLst>
                      <a:ext uri="{FF2B5EF4-FFF2-40B4-BE49-F238E27FC236}">
                        <a16:creationId xmlns:a16="http://schemas.microsoft.com/office/drawing/2014/main" id="{1E26E84E-F1CC-114E-A02F-5A86258C3C5B}"/>
                      </a:ext>
                    </a:extLst>
                  </p:cNvPr>
                  <p:cNvSpPr>
                    <a:spLocks/>
                  </p:cNvSpPr>
                  <p:nvPr/>
                </p:nvSpPr>
                <p:spPr bwMode="gray">
                  <a:xfrm>
                    <a:off x="5417" y="2609"/>
                    <a:ext cx="34" cy="125"/>
                  </a:xfrm>
                  <a:custGeom>
                    <a:avLst/>
                    <a:gdLst/>
                    <a:ahLst/>
                    <a:cxnLst>
                      <a:cxn ang="0">
                        <a:pos x="0" y="91"/>
                      </a:cxn>
                      <a:cxn ang="0">
                        <a:pos x="18" y="362"/>
                      </a:cxn>
                      <a:cxn ang="0">
                        <a:pos x="99" y="248"/>
                      </a:cxn>
                      <a:cxn ang="0">
                        <a:pos x="32" y="0"/>
                      </a:cxn>
                      <a:cxn ang="0">
                        <a:pos x="0" y="91"/>
                      </a:cxn>
                    </a:cxnLst>
                    <a:rect l="0" t="0" r="r" b="b"/>
                    <a:pathLst>
                      <a:path w="99" h="362">
                        <a:moveTo>
                          <a:pt x="0" y="91"/>
                        </a:moveTo>
                        <a:lnTo>
                          <a:pt x="18" y="362"/>
                        </a:lnTo>
                        <a:lnTo>
                          <a:pt x="99" y="248"/>
                        </a:lnTo>
                        <a:lnTo>
                          <a:pt x="32" y="0"/>
                        </a:lnTo>
                        <a:lnTo>
                          <a:pt x="0" y="91"/>
                        </a:lnTo>
                        <a:close/>
                      </a:path>
                    </a:pathLst>
                  </a:custGeom>
                  <a:solidFill>
                    <a:srgbClr val="C0C0C0"/>
                  </a:solidFill>
                  <a:ln w="3175" cap="flat" cmpd="sng">
                    <a:noFill/>
                    <a:prstDash val="solid"/>
                    <a:round/>
                    <a:headEnd type="none" w="med" len="med"/>
                    <a:tailEnd type="none" w="med" len="med"/>
                  </a:ln>
                  <a:effectLst/>
                </p:spPr>
                <p:txBody>
                  <a:bodyPr>
                    <a:noAutofit/>
                  </a:bodyPr>
                  <a:lstStyle/>
                  <a:p>
                    <a:endParaRPr lang="en-US" sz="1200">
                      <a:latin typeface="Arial" panose="020B0604020202020204" pitchFamily="34" charset="0"/>
                      <a:cs typeface="Arial" panose="020B0604020202020204" pitchFamily="34" charset="0"/>
                    </a:endParaRPr>
                  </a:p>
                </p:txBody>
              </p:sp>
              <p:sp>
                <p:nvSpPr>
                  <p:cNvPr id="63" name="2099349.625662.1251215.6255">
                    <a:extLst>
                      <a:ext uri="{FF2B5EF4-FFF2-40B4-BE49-F238E27FC236}">
                        <a16:creationId xmlns:a16="http://schemas.microsoft.com/office/drawing/2014/main" id="{BFAB42C3-9216-BC4B-A505-9AFFDE43C251}"/>
                      </a:ext>
                    </a:extLst>
                  </p:cNvPr>
                  <p:cNvSpPr>
                    <a:spLocks/>
                  </p:cNvSpPr>
                  <p:nvPr/>
                </p:nvSpPr>
                <p:spPr bwMode="gray">
                  <a:xfrm>
                    <a:off x="5297" y="2797"/>
                    <a:ext cx="125" cy="96"/>
                  </a:xfrm>
                  <a:custGeom>
                    <a:avLst/>
                    <a:gdLst/>
                    <a:ahLst/>
                    <a:cxnLst>
                      <a:cxn ang="0">
                        <a:pos x="0" y="278"/>
                      </a:cxn>
                      <a:cxn ang="0">
                        <a:pos x="61" y="223"/>
                      </a:cxn>
                      <a:cxn ang="0">
                        <a:pos x="157" y="223"/>
                      </a:cxn>
                      <a:cxn ang="0">
                        <a:pos x="206" y="148"/>
                      </a:cxn>
                      <a:cxn ang="0">
                        <a:pos x="287" y="99"/>
                      </a:cxn>
                      <a:cxn ang="0">
                        <a:pos x="343" y="0"/>
                      </a:cxn>
                      <a:cxn ang="0">
                        <a:pos x="365" y="72"/>
                      </a:cxn>
                      <a:cxn ang="0">
                        <a:pos x="308" y="233"/>
                      </a:cxn>
                      <a:cxn ang="0">
                        <a:pos x="192" y="272"/>
                      </a:cxn>
                      <a:cxn ang="0">
                        <a:pos x="107" y="260"/>
                      </a:cxn>
                      <a:cxn ang="0">
                        <a:pos x="0" y="278"/>
                      </a:cxn>
                    </a:cxnLst>
                    <a:rect l="0" t="0" r="r" b="b"/>
                    <a:pathLst>
                      <a:path w="365" h="278">
                        <a:moveTo>
                          <a:pt x="0" y="278"/>
                        </a:moveTo>
                        <a:lnTo>
                          <a:pt x="61" y="223"/>
                        </a:lnTo>
                        <a:lnTo>
                          <a:pt x="157" y="223"/>
                        </a:lnTo>
                        <a:lnTo>
                          <a:pt x="206" y="148"/>
                        </a:lnTo>
                        <a:lnTo>
                          <a:pt x="287" y="99"/>
                        </a:lnTo>
                        <a:lnTo>
                          <a:pt x="343" y="0"/>
                        </a:lnTo>
                        <a:lnTo>
                          <a:pt x="365" y="72"/>
                        </a:lnTo>
                        <a:lnTo>
                          <a:pt x="308" y="233"/>
                        </a:lnTo>
                        <a:lnTo>
                          <a:pt x="192" y="272"/>
                        </a:lnTo>
                        <a:lnTo>
                          <a:pt x="107" y="260"/>
                        </a:lnTo>
                        <a:lnTo>
                          <a:pt x="0" y="278"/>
                        </a:lnTo>
                        <a:close/>
                      </a:path>
                    </a:pathLst>
                  </a:custGeom>
                  <a:solidFill>
                    <a:srgbClr val="C0C0C0"/>
                  </a:solidFill>
                  <a:ln w="3175" cap="flat" cmpd="sng">
                    <a:noFill/>
                    <a:prstDash val="solid"/>
                    <a:round/>
                    <a:headEnd type="none" w="med" len="med"/>
                    <a:tailEnd type="none" w="med" len="med"/>
                  </a:ln>
                  <a:effectLst/>
                </p:spPr>
                <p:txBody>
                  <a:bodyPr>
                    <a:noAutofit/>
                  </a:bodyPr>
                  <a:lstStyle/>
                  <a:p>
                    <a:endParaRPr lang="en-US" sz="1200">
                      <a:latin typeface="Arial" panose="020B0604020202020204" pitchFamily="34" charset="0"/>
                      <a:cs typeface="Arial" panose="020B0604020202020204" pitchFamily="34" charset="0"/>
                    </a:endParaRPr>
                  </a:p>
                </p:txBody>
              </p:sp>
              <p:sp>
                <p:nvSpPr>
                  <p:cNvPr id="64" name="2100397.5590.6255.252.6255">
                    <a:extLst>
                      <a:ext uri="{FF2B5EF4-FFF2-40B4-BE49-F238E27FC236}">
                        <a16:creationId xmlns:a16="http://schemas.microsoft.com/office/drawing/2014/main" id="{0CA373AE-FE48-034F-8997-AFB8BB8F19E3}"/>
                      </a:ext>
                    </a:extLst>
                  </p:cNvPr>
                  <p:cNvSpPr>
                    <a:spLocks/>
                  </p:cNvSpPr>
                  <p:nvPr/>
                </p:nvSpPr>
                <p:spPr bwMode="gray">
                  <a:xfrm>
                    <a:off x="4725" y="3180"/>
                    <a:ext cx="21" cy="42"/>
                  </a:xfrm>
                  <a:custGeom>
                    <a:avLst/>
                    <a:gdLst/>
                    <a:ahLst/>
                    <a:cxnLst>
                      <a:cxn ang="0">
                        <a:pos x="0" y="0"/>
                      </a:cxn>
                      <a:cxn ang="0">
                        <a:pos x="10" y="121"/>
                      </a:cxn>
                      <a:cxn ang="0">
                        <a:pos x="62" y="98"/>
                      </a:cxn>
                      <a:cxn ang="0">
                        <a:pos x="33" y="25"/>
                      </a:cxn>
                      <a:cxn ang="0">
                        <a:pos x="0" y="0"/>
                      </a:cxn>
                    </a:cxnLst>
                    <a:rect l="0" t="0" r="r" b="b"/>
                    <a:pathLst>
                      <a:path w="62" h="121">
                        <a:moveTo>
                          <a:pt x="0" y="0"/>
                        </a:moveTo>
                        <a:lnTo>
                          <a:pt x="10" y="121"/>
                        </a:lnTo>
                        <a:lnTo>
                          <a:pt x="62" y="98"/>
                        </a:lnTo>
                        <a:lnTo>
                          <a:pt x="33" y="25"/>
                        </a:lnTo>
                        <a:lnTo>
                          <a:pt x="0" y="0"/>
                        </a:lnTo>
                        <a:close/>
                      </a:path>
                    </a:pathLst>
                  </a:custGeom>
                  <a:solidFill>
                    <a:srgbClr val="C0C0C0"/>
                  </a:solidFill>
                  <a:ln w="3175" cap="flat" cmpd="sng">
                    <a:noFill/>
                    <a:prstDash val="solid"/>
                    <a:round/>
                    <a:headEnd type="none" w="med" len="med"/>
                    <a:tailEnd type="none" w="med" len="med"/>
                  </a:ln>
                  <a:effectLst/>
                </p:spPr>
                <p:txBody>
                  <a:bodyPr>
                    <a:noAutofit/>
                  </a:bodyPr>
                  <a:lstStyle/>
                  <a:p>
                    <a:endParaRPr lang="en-US" sz="1200">
                      <a:latin typeface="Arial" panose="020B0604020202020204" pitchFamily="34" charset="0"/>
                      <a:cs typeface="Arial" panose="020B0604020202020204" pitchFamily="34" charset="0"/>
                    </a:endParaRPr>
                  </a:p>
                </p:txBody>
              </p:sp>
              <p:sp>
                <p:nvSpPr>
                  <p:cNvPr id="65" name="2101263.625494.12510.514.8755">
                    <a:extLst>
                      <a:ext uri="{FF2B5EF4-FFF2-40B4-BE49-F238E27FC236}">
                        <a16:creationId xmlns:a16="http://schemas.microsoft.com/office/drawing/2014/main" id="{EEA6C946-912B-1B4C-8A4F-E3842AA003A5}"/>
                      </a:ext>
                    </a:extLst>
                  </p:cNvPr>
                  <p:cNvSpPr>
                    <a:spLocks/>
                  </p:cNvSpPr>
                  <p:nvPr/>
                </p:nvSpPr>
                <p:spPr bwMode="gray">
                  <a:xfrm>
                    <a:off x="3953" y="2109"/>
                    <a:ext cx="119" cy="84"/>
                  </a:xfrm>
                  <a:custGeom>
                    <a:avLst/>
                    <a:gdLst/>
                    <a:ahLst/>
                    <a:cxnLst>
                      <a:cxn ang="0">
                        <a:pos x="0" y="30"/>
                      </a:cxn>
                      <a:cxn ang="0">
                        <a:pos x="2" y="60"/>
                      </a:cxn>
                      <a:cxn ang="0">
                        <a:pos x="61" y="137"/>
                      </a:cxn>
                      <a:cxn ang="0">
                        <a:pos x="158" y="120"/>
                      </a:cxn>
                      <a:cxn ang="0">
                        <a:pos x="94" y="150"/>
                      </a:cxn>
                      <a:cxn ang="0">
                        <a:pos x="168" y="188"/>
                      </a:cxn>
                      <a:cxn ang="0">
                        <a:pos x="104" y="194"/>
                      </a:cxn>
                      <a:cxn ang="0">
                        <a:pos x="203" y="246"/>
                      </a:cxn>
                      <a:cxn ang="0">
                        <a:pos x="345" y="91"/>
                      </a:cxn>
                      <a:cxn ang="0">
                        <a:pos x="179" y="0"/>
                      </a:cxn>
                      <a:cxn ang="0">
                        <a:pos x="184" y="87"/>
                      </a:cxn>
                      <a:cxn ang="0">
                        <a:pos x="117" y="20"/>
                      </a:cxn>
                      <a:cxn ang="0">
                        <a:pos x="0" y="30"/>
                      </a:cxn>
                    </a:cxnLst>
                    <a:rect l="0" t="0" r="r" b="b"/>
                    <a:pathLst>
                      <a:path w="345" h="246">
                        <a:moveTo>
                          <a:pt x="0" y="30"/>
                        </a:moveTo>
                        <a:lnTo>
                          <a:pt x="2" y="60"/>
                        </a:lnTo>
                        <a:lnTo>
                          <a:pt x="61" y="137"/>
                        </a:lnTo>
                        <a:lnTo>
                          <a:pt x="158" y="120"/>
                        </a:lnTo>
                        <a:lnTo>
                          <a:pt x="94" y="150"/>
                        </a:lnTo>
                        <a:lnTo>
                          <a:pt x="168" y="188"/>
                        </a:lnTo>
                        <a:lnTo>
                          <a:pt x="104" y="194"/>
                        </a:lnTo>
                        <a:lnTo>
                          <a:pt x="203" y="246"/>
                        </a:lnTo>
                        <a:lnTo>
                          <a:pt x="345" y="91"/>
                        </a:lnTo>
                        <a:lnTo>
                          <a:pt x="179" y="0"/>
                        </a:lnTo>
                        <a:lnTo>
                          <a:pt x="184" y="87"/>
                        </a:lnTo>
                        <a:lnTo>
                          <a:pt x="117" y="20"/>
                        </a:lnTo>
                        <a:lnTo>
                          <a:pt x="0" y="30"/>
                        </a:lnTo>
                        <a:close/>
                      </a:path>
                    </a:pathLst>
                  </a:custGeom>
                  <a:solidFill>
                    <a:srgbClr val="C0C0C0"/>
                  </a:solidFill>
                  <a:ln w="3175" cap="flat" cmpd="sng">
                    <a:noFill/>
                    <a:prstDash val="solid"/>
                    <a:round/>
                    <a:headEnd type="none" w="med" len="med"/>
                    <a:tailEnd type="none" w="med" len="med"/>
                  </a:ln>
                  <a:effectLst/>
                </p:spPr>
                <p:txBody>
                  <a:bodyPr>
                    <a:noAutofit/>
                  </a:bodyPr>
                  <a:lstStyle/>
                  <a:p>
                    <a:endParaRPr lang="en-US" sz="1200">
                      <a:latin typeface="Arial" panose="020B0604020202020204" pitchFamily="34" charset="0"/>
                      <a:cs typeface="Arial" panose="020B0604020202020204" pitchFamily="34" charset="0"/>
                    </a:endParaRPr>
                  </a:p>
                </p:txBody>
              </p:sp>
              <p:sp>
                <p:nvSpPr>
                  <p:cNvPr id="66" name="2102262.25504.54.12512.55">
                    <a:extLst>
                      <a:ext uri="{FF2B5EF4-FFF2-40B4-BE49-F238E27FC236}">
                        <a16:creationId xmlns:a16="http://schemas.microsoft.com/office/drawing/2014/main" id="{C74844F1-4819-0446-923B-FCEE60F355FB}"/>
                      </a:ext>
                    </a:extLst>
                  </p:cNvPr>
                  <p:cNvSpPr>
                    <a:spLocks/>
                  </p:cNvSpPr>
                  <p:nvPr/>
                </p:nvSpPr>
                <p:spPr bwMode="gray">
                  <a:xfrm>
                    <a:off x="4036" y="2098"/>
                    <a:ext cx="100" cy="33"/>
                  </a:xfrm>
                  <a:custGeom>
                    <a:avLst/>
                    <a:gdLst/>
                    <a:ahLst/>
                    <a:cxnLst>
                      <a:cxn ang="0">
                        <a:pos x="0" y="45"/>
                      </a:cxn>
                      <a:cxn ang="0">
                        <a:pos x="51" y="72"/>
                      </a:cxn>
                      <a:cxn ang="0">
                        <a:pos x="167" y="99"/>
                      </a:cxn>
                      <a:cxn ang="0">
                        <a:pos x="293" y="45"/>
                      </a:cxn>
                      <a:cxn ang="0">
                        <a:pos x="217" y="12"/>
                      </a:cxn>
                      <a:cxn ang="0">
                        <a:pos x="134" y="41"/>
                      </a:cxn>
                      <a:cxn ang="0">
                        <a:pos x="51" y="0"/>
                      </a:cxn>
                      <a:cxn ang="0">
                        <a:pos x="0" y="45"/>
                      </a:cxn>
                    </a:cxnLst>
                    <a:rect l="0" t="0" r="r" b="b"/>
                    <a:pathLst>
                      <a:path w="293" h="99">
                        <a:moveTo>
                          <a:pt x="0" y="45"/>
                        </a:moveTo>
                        <a:lnTo>
                          <a:pt x="51" y="72"/>
                        </a:lnTo>
                        <a:lnTo>
                          <a:pt x="167" y="99"/>
                        </a:lnTo>
                        <a:lnTo>
                          <a:pt x="293" y="45"/>
                        </a:lnTo>
                        <a:lnTo>
                          <a:pt x="217" y="12"/>
                        </a:lnTo>
                        <a:lnTo>
                          <a:pt x="134" y="41"/>
                        </a:lnTo>
                        <a:lnTo>
                          <a:pt x="51" y="0"/>
                        </a:lnTo>
                        <a:lnTo>
                          <a:pt x="0" y="45"/>
                        </a:lnTo>
                        <a:close/>
                      </a:path>
                    </a:pathLst>
                  </a:custGeom>
                  <a:solidFill>
                    <a:srgbClr val="C0C0C0"/>
                  </a:solidFill>
                  <a:ln w="3175" cap="flat" cmpd="sng">
                    <a:noFill/>
                    <a:prstDash val="solid"/>
                    <a:round/>
                    <a:headEnd type="none" w="med" len="med"/>
                    <a:tailEnd type="none" w="med" len="med"/>
                  </a:ln>
                  <a:effectLst/>
                </p:spPr>
                <p:txBody>
                  <a:bodyPr>
                    <a:noAutofit/>
                  </a:bodyPr>
                  <a:lstStyle/>
                  <a:p>
                    <a:endParaRPr lang="en-US" sz="1200">
                      <a:latin typeface="Arial" panose="020B0604020202020204" pitchFamily="34" charset="0"/>
                      <a:cs typeface="Arial" panose="020B0604020202020204" pitchFamily="34" charset="0"/>
                    </a:endParaRPr>
                  </a:p>
                </p:txBody>
              </p:sp>
              <p:sp>
                <p:nvSpPr>
                  <p:cNvPr id="67" name="2103269.3755082.8755.755">
                    <a:extLst>
                      <a:ext uri="{FF2B5EF4-FFF2-40B4-BE49-F238E27FC236}">
                        <a16:creationId xmlns:a16="http://schemas.microsoft.com/office/drawing/2014/main" id="{4EEA34C5-0425-7841-89E9-9AA04EC9488B}"/>
                      </a:ext>
                    </a:extLst>
                  </p:cNvPr>
                  <p:cNvSpPr>
                    <a:spLocks/>
                  </p:cNvSpPr>
                  <p:nvPr/>
                </p:nvSpPr>
                <p:spPr bwMode="gray">
                  <a:xfrm>
                    <a:off x="4064" y="2155"/>
                    <a:ext cx="46" cy="23"/>
                  </a:xfrm>
                  <a:custGeom>
                    <a:avLst/>
                    <a:gdLst/>
                    <a:ahLst/>
                    <a:cxnLst>
                      <a:cxn ang="0">
                        <a:pos x="0" y="56"/>
                      </a:cxn>
                      <a:cxn ang="0">
                        <a:pos x="11" y="20"/>
                      </a:cxn>
                      <a:cxn ang="0">
                        <a:pos x="69" y="0"/>
                      </a:cxn>
                      <a:cxn ang="0">
                        <a:pos x="134" y="35"/>
                      </a:cxn>
                      <a:cxn ang="0">
                        <a:pos x="56" y="67"/>
                      </a:cxn>
                      <a:cxn ang="0">
                        <a:pos x="0" y="56"/>
                      </a:cxn>
                    </a:cxnLst>
                    <a:rect l="0" t="0" r="r" b="b"/>
                    <a:pathLst>
                      <a:path w="134" h="67">
                        <a:moveTo>
                          <a:pt x="0" y="56"/>
                        </a:moveTo>
                        <a:lnTo>
                          <a:pt x="11" y="20"/>
                        </a:lnTo>
                        <a:lnTo>
                          <a:pt x="69" y="0"/>
                        </a:lnTo>
                        <a:lnTo>
                          <a:pt x="134" y="35"/>
                        </a:lnTo>
                        <a:lnTo>
                          <a:pt x="56" y="67"/>
                        </a:lnTo>
                        <a:lnTo>
                          <a:pt x="0" y="56"/>
                        </a:lnTo>
                        <a:close/>
                      </a:path>
                    </a:pathLst>
                  </a:custGeom>
                  <a:solidFill>
                    <a:srgbClr val="C0C0C0"/>
                  </a:solidFill>
                  <a:ln w="3175" cap="flat" cmpd="sng">
                    <a:noFill/>
                    <a:prstDash val="solid"/>
                    <a:round/>
                    <a:headEnd type="none" w="med" len="med"/>
                    <a:tailEnd type="none" w="med" len="med"/>
                  </a:ln>
                  <a:effectLst/>
                </p:spPr>
                <p:txBody>
                  <a:bodyPr>
                    <a:noAutofit/>
                  </a:bodyPr>
                  <a:lstStyle/>
                  <a:p>
                    <a:endParaRPr lang="en-US" sz="1200">
                      <a:latin typeface="Arial" panose="020B0604020202020204" pitchFamily="34" charset="0"/>
                      <a:cs typeface="Arial" panose="020B0604020202020204" pitchFamily="34" charset="0"/>
                    </a:endParaRPr>
                  </a:p>
                </p:txBody>
              </p:sp>
              <p:sp>
                <p:nvSpPr>
                  <p:cNvPr id="68" name="21042845516.258.6255">
                    <a:extLst>
                      <a:ext uri="{FF2B5EF4-FFF2-40B4-BE49-F238E27FC236}">
                        <a16:creationId xmlns:a16="http://schemas.microsoft.com/office/drawing/2014/main" id="{A0A65D37-1880-0A40-9395-FB274963150B}"/>
                      </a:ext>
                    </a:extLst>
                  </p:cNvPr>
                  <p:cNvSpPr>
                    <a:spLocks/>
                  </p:cNvSpPr>
                  <p:nvPr/>
                </p:nvSpPr>
                <p:spPr bwMode="gray">
                  <a:xfrm>
                    <a:off x="4408" y="2272"/>
                    <a:ext cx="69" cy="50"/>
                  </a:xfrm>
                  <a:custGeom>
                    <a:avLst/>
                    <a:gdLst/>
                    <a:ahLst/>
                    <a:cxnLst>
                      <a:cxn ang="0">
                        <a:pos x="0" y="67"/>
                      </a:cxn>
                      <a:cxn ang="0">
                        <a:pos x="79" y="102"/>
                      </a:cxn>
                      <a:cxn ang="0">
                        <a:pos x="73" y="141"/>
                      </a:cxn>
                      <a:cxn ang="0">
                        <a:pos x="200" y="144"/>
                      </a:cxn>
                      <a:cxn ang="0">
                        <a:pos x="128" y="21"/>
                      </a:cxn>
                      <a:cxn ang="0">
                        <a:pos x="54" y="0"/>
                      </a:cxn>
                      <a:cxn ang="0">
                        <a:pos x="0" y="67"/>
                      </a:cxn>
                    </a:cxnLst>
                    <a:rect l="0" t="0" r="r" b="b"/>
                    <a:pathLst>
                      <a:path w="200" h="144">
                        <a:moveTo>
                          <a:pt x="0" y="67"/>
                        </a:moveTo>
                        <a:lnTo>
                          <a:pt x="79" y="102"/>
                        </a:lnTo>
                        <a:lnTo>
                          <a:pt x="73" y="141"/>
                        </a:lnTo>
                        <a:lnTo>
                          <a:pt x="200" y="144"/>
                        </a:lnTo>
                        <a:lnTo>
                          <a:pt x="128" y="21"/>
                        </a:lnTo>
                        <a:lnTo>
                          <a:pt x="54" y="0"/>
                        </a:lnTo>
                        <a:lnTo>
                          <a:pt x="0" y="67"/>
                        </a:lnTo>
                        <a:close/>
                      </a:path>
                    </a:pathLst>
                  </a:custGeom>
                  <a:solidFill>
                    <a:srgbClr val="C0C0C0"/>
                  </a:solidFill>
                  <a:ln w="3175" cap="flat" cmpd="sng">
                    <a:noFill/>
                    <a:prstDash val="solid"/>
                    <a:round/>
                    <a:headEnd type="none" w="med" len="med"/>
                    <a:tailEnd type="none" w="med" len="med"/>
                  </a:ln>
                  <a:effectLst/>
                </p:spPr>
                <p:txBody>
                  <a:bodyPr>
                    <a:noAutofit/>
                  </a:bodyPr>
                  <a:lstStyle/>
                  <a:p>
                    <a:endParaRPr lang="en-US" sz="1200">
                      <a:latin typeface="Arial" panose="020B0604020202020204" pitchFamily="34" charset="0"/>
                      <a:cs typeface="Arial" panose="020B0604020202020204" pitchFamily="34" charset="0"/>
                    </a:endParaRPr>
                  </a:p>
                </p:txBody>
              </p:sp>
              <p:sp>
                <p:nvSpPr>
                  <p:cNvPr id="69" name="2105273.25553.87510.37520.3755">
                    <a:extLst>
                      <a:ext uri="{FF2B5EF4-FFF2-40B4-BE49-F238E27FC236}">
                        <a16:creationId xmlns:a16="http://schemas.microsoft.com/office/drawing/2014/main" id="{6245E0E6-97C5-6A40-B302-A4E0B2CC8101}"/>
                      </a:ext>
                    </a:extLst>
                  </p:cNvPr>
                  <p:cNvSpPr>
                    <a:spLocks/>
                  </p:cNvSpPr>
                  <p:nvPr/>
                </p:nvSpPr>
                <p:spPr bwMode="gray">
                  <a:xfrm>
                    <a:off x="4431" y="2186"/>
                    <a:ext cx="163" cy="83"/>
                  </a:xfrm>
                  <a:custGeom>
                    <a:avLst/>
                    <a:gdLst/>
                    <a:ahLst/>
                    <a:cxnLst>
                      <a:cxn ang="0">
                        <a:pos x="0" y="210"/>
                      </a:cxn>
                      <a:cxn ang="0">
                        <a:pos x="100" y="242"/>
                      </a:cxn>
                      <a:cxn ang="0">
                        <a:pos x="223" y="126"/>
                      </a:cxn>
                      <a:cxn ang="0">
                        <a:pos x="474" y="51"/>
                      </a:cxn>
                      <a:cxn ang="0">
                        <a:pos x="451" y="0"/>
                      </a:cxn>
                      <a:cxn ang="0">
                        <a:pos x="238" y="46"/>
                      </a:cxn>
                      <a:cxn ang="0">
                        <a:pos x="63" y="118"/>
                      </a:cxn>
                      <a:cxn ang="0">
                        <a:pos x="0" y="210"/>
                      </a:cxn>
                    </a:cxnLst>
                    <a:rect l="0" t="0" r="r" b="b"/>
                    <a:pathLst>
                      <a:path w="474" h="242">
                        <a:moveTo>
                          <a:pt x="0" y="210"/>
                        </a:moveTo>
                        <a:lnTo>
                          <a:pt x="100" y="242"/>
                        </a:lnTo>
                        <a:lnTo>
                          <a:pt x="223" y="126"/>
                        </a:lnTo>
                        <a:lnTo>
                          <a:pt x="474" y="51"/>
                        </a:lnTo>
                        <a:lnTo>
                          <a:pt x="451" y="0"/>
                        </a:lnTo>
                        <a:lnTo>
                          <a:pt x="238" y="46"/>
                        </a:lnTo>
                        <a:lnTo>
                          <a:pt x="63" y="118"/>
                        </a:lnTo>
                        <a:lnTo>
                          <a:pt x="0" y="210"/>
                        </a:lnTo>
                        <a:close/>
                      </a:path>
                    </a:pathLst>
                  </a:custGeom>
                  <a:solidFill>
                    <a:srgbClr val="C0C0C0"/>
                  </a:solidFill>
                  <a:ln w="3175" cap="flat" cmpd="sng">
                    <a:noFill/>
                    <a:prstDash val="solid"/>
                    <a:round/>
                    <a:headEnd type="none" w="med" len="med"/>
                    <a:tailEnd type="none" w="med" len="med"/>
                  </a:ln>
                  <a:effectLst/>
                </p:spPr>
                <p:txBody>
                  <a:bodyPr>
                    <a:noAutofit/>
                  </a:bodyPr>
                  <a:lstStyle/>
                  <a:p>
                    <a:endParaRPr lang="en-US" sz="1200">
                      <a:latin typeface="Arial" panose="020B0604020202020204" pitchFamily="34" charset="0"/>
                      <a:cs typeface="Arial" panose="020B0604020202020204" pitchFamily="34" charset="0"/>
                    </a:endParaRPr>
                  </a:p>
                </p:txBody>
              </p:sp>
              <p:sp>
                <p:nvSpPr>
                  <p:cNvPr id="70" name="2106324.54656.56.3755">
                    <a:extLst>
                      <a:ext uri="{FF2B5EF4-FFF2-40B4-BE49-F238E27FC236}">
                        <a16:creationId xmlns:a16="http://schemas.microsoft.com/office/drawing/2014/main" id="{5799943E-C971-574D-8578-52673F944148}"/>
                      </a:ext>
                    </a:extLst>
                  </p:cNvPr>
                  <p:cNvSpPr>
                    <a:spLocks/>
                  </p:cNvSpPr>
                  <p:nvPr/>
                </p:nvSpPr>
                <p:spPr bwMode="gray">
                  <a:xfrm>
                    <a:off x="3720" y="2596"/>
                    <a:ext cx="51" cy="52"/>
                  </a:xfrm>
                  <a:custGeom>
                    <a:avLst/>
                    <a:gdLst/>
                    <a:ahLst/>
                    <a:cxnLst>
                      <a:cxn ang="0">
                        <a:pos x="13" y="154"/>
                      </a:cxn>
                      <a:cxn ang="0">
                        <a:pos x="123" y="143"/>
                      </a:cxn>
                      <a:cxn ang="0">
                        <a:pos x="148" y="39"/>
                      </a:cxn>
                      <a:cxn ang="0">
                        <a:pos x="93" y="0"/>
                      </a:cxn>
                      <a:cxn ang="0">
                        <a:pos x="0" y="62"/>
                      </a:cxn>
                      <a:cxn ang="0">
                        <a:pos x="38" y="100"/>
                      </a:cxn>
                      <a:cxn ang="0">
                        <a:pos x="13" y="154"/>
                      </a:cxn>
                    </a:cxnLst>
                    <a:rect l="0" t="0" r="r" b="b"/>
                    <a:pathLst>
                      <a:path w="148" h="154">
                        <a:moveTo>
                          <a:pt x="13" y="154"/>
                        </a:moveTo>
                        <a:lnTo>
                          <a:pt x="123" y="143"/>
                        </a:lnTo>
                        <a:lnTo>
                          <a:pt x="148" y="39"/>
                        </a:lnTo>
                        <a:lnTo>
                          <a:pt x="93" y="0"/>
                        </a:lnTo>
                        <a:lnTo>
                          <a:pt x="0" y="62"/>
                        </a:lnTo>
                        <a:lnTo>
                          <a:pt x="38" y="100"/>
                        </a:lnTo>
                        <a:lnTo>
                          <a:pt x="13" y="154"/>
                        </a:lnTo>
                        <a:close/>
                      </a:path>
                    </a:pathLst>
                  </a:custGeom>
                  <a:solidFill>
                    <a:srgbClr val="C0C0C0"/>
                  </a:solidFill>
                  <a:ln w="3175" cap="flat" cmpd="sng">
                    <a:noFill/>
                    <a:prstDash val="solid"/>
                    <a:round/>
                    <a:headEnd type="none" w="med" len="med"/>
                    <a:tailEnd type="none" w="med" len="med"/>
                  </a:ln>
                  <a:effectLst/>
                </p:spPr>
                <p:txBody>
                  <a:bodyPr>
                    <a:noAutofit/>
                  </a:bodyPr>
                  <a:lstStyle/>
                  <a:p>
                    <a:endParaRPr lang="en-US" sz="1200">
                      <a:latin typeface="Arial" panose="020B0604020202020204" pitchFamily="34" charset="0"/>
                      <a:cs typeface="Arial" panose="020B0604020202020204" pitchFamily="34" charset="0"/>
                    </a:endParaRPr>
                  </a:p>
                </p:txBody>
              </p:sp>
              <p:sp>
                <p:nvSpPr>
                  <p:cNvPr id="71" name="2107317.875470.62516.7510.755">
                    <a:extLst>
                      <a:ext uri="{FF2B5EF4-FFF2-40B4-BE49-F238E27FC236}">
                        <a16:creationId xmlns:a16="http://schemas.microsoft.com/office/drawing/2014/main" id="{705973F3-013F-144D-8DDA-FB181B7696F6}"/>
                      </a:ext>
                    </a:extLst>
                  </p:cNvPr>
                  <p:cNvSpPr>
                    <a:spLocks/>
                  </p:cNvSpPr>
                  <p:nvPr/>
                </p:nvSpPr>
                <p:spPr bwMode="gray">
                  <a:xfrm>
                    <a:off x="3765" y="2543"/>
                    <a:ext cx="86" cy="134"/>
                  </a:xfrm>
                  <a:custGeom>
                    <a:avLst/>
                    <a:gdLst/>
                    <a:ahLst/>
                    <a:cxnLst>
                      <a:cxn ang="0">
                        <a:pos x="0" y="86"/>
                      </a:cxn>
                      <a:cxn ang="0">
                        <a:pos x="38" y="1"/>
                      </a:cxn>
                      <a:cxn ang="0">
                        <a:pos x="92" y="0"/>
                      </a:cxn>
                      <a:cxn ang="0">
                        <a:pos x="59" y="47"/>
                      </a:cxn>
                      <a:cxn ang="0">
                        <a:pos x="136" y="54"/>
                      </a:cxn>
                      <a:cxn ang="0">
                        <a:pos x="91" y="122"/>
                      </a:cxn>
                      <a:cxn ang="0">
                        <a:pos x="145" y="139"/>
                      </a:cxn>
                      <a:cxn ang="0">
                        <a:pos x="203" y="221"/>
                      </a:cxn>
                      <a:cxn ang="0">
                        <a:pos x="197" y="263"/>
                      </a:cxn>
                      <a:cxn ang="0">
                        <a:pos x="251" y="269"/>
                      </a:cxn>
                      <a:cxn ang="0">
                        <a:pos x="242" y="336"/>
                      </a:cxn>
                      <a:cxn ang="0">
                        <a:pos x="15" y="388"/>
                      </a:cxn>
                      <a:cxn ang="0">
                        <a:pos x="83" y="327"/>
                      </a:cxn>
                      <a:cxn ang="0">
                        <a:pos x="25" y="304"/>
                      </a:cxn>
                      <a:cxn ang="0">
                        <a:pos x="42" y="263"/>
                      </a:cxn>
                      <a:cxn ang="0">
                        <a:pos x="101" y="237"/>
                      </a:cxn>
                      <a:cxn ang="0">
                        <a:pos x="98" y="168"/>
                      </a:cxn>
                      <a:cxn ang="0">
                        <a:pos x="34" y="179"/>
                      </a:cxn>
                      <a:cxn ang="0">
                        <a:pos x="25" y="92"/>
                      </a:cxn>
                      <a:cxn ang="0">
                        <a:pos x="0" y="86"/>
                      </a:cxn>
                    </a:cxnLst>
                    <a:rect l="0" t="0" r="r" b="b"/>
                    <a:pathLst>
                      <a:path w="251" h="388">
                        <a:moveTo>
                          <a:pt x="0" y="86"/>
                        </a:moveTo>
                        <a:lnTo>
                          <a:pt x="38" y="1"/>
                        </a:lnTo>
                        <a:lnTo>
                          <a:pt x="92" y="0"/>
                        </a:lnTo>
                        <a:lnTo>
                          <a:pt x="59" y="47"/>
                        </a:lnTo>
                        <a:lnTo>
                          <a:pt x="136" y="54"/>
                        </a:lnTo>
                        <a:lnTo>
                          <a:pt x="91" y="122"/>
                        </a:lnTo>
                        <a:lnTo>
                          <a:pt x="145" y="139"/>
                        </a:lnTo>
                        <a:lnTo>
                          <a:pt x="203" y="221"/>
                        </a:lnTo>
                        <a:lnTo>
                          <a:pt x="197" y="263"/>
                        </a:lnTo>
                        <a:lnTo>
                          <a:pt x="251" y="269"/>
                        </a:lnTo>
                        <a:lnTo>
                          <a:pt x="242" y="336"/>
                        </a:lnTo>
                        <a:lnTo>
                          <a:pt x="15" y="388"/>
                        </a:lnTo>
                        <a:lnTo>
                          <a:pt x="83" y="327"/>
                        </a:lnTo>
                        <a:lnTo>
                          <a:pt x="25" y="304"/>
                        </a:lnTo>
                        <a:lnTo>
                          <a:pt x="42" y="263"/>
                        </a:lnTo>
                        <a:lnTo>
                          <a:pt x="101" y="237"/>
                        </a:lnTo>
                        <a:lnTo>
                          <a:pt x="98" y="168"/>
                        </a:lnTo>
                        <a:lnTo>
                          <a:pt x="34" y="179"/>
                        </a:lnTo>
                        <a:lnTo>
                          <a:pt x="25" y="92"/>
                        </a:lnTo>
                        <a:lnTo>
                          <a:pt x="0" y="86"/>
                        </a:lnTo>
                        <a:close/>
                      </a:path>
                    </a:pathLst>
                  </a:custGeom>
                  <a:solidFill>
                    <a:srgbClr val="C0C0C0"/>
                  </a:solidFill>
                  <a:ln w="3175" cap="flat" cmpd="sng">
                    <a:noFill/>
                    <a:prstDash val="solid"/>
                    <a:round/>
                    <a:headEnd type="none" w="med" len="med"/>
                    <a:tailEnd type="none" w="med" len="med"/>
                  </a:ln>
                  <a:effectLst/>
                </p:spPr>
                <p:txBody>
                  <a:bodyPr>
                    <a:noAutofit/>
                  </a:bodyPr>
                  <a:lstStyle/>
                  <a:p>
                    <a:endParaRPr lang="en-US" sz="1200">
                      <a:latin typeface="Arial" panose="020B0604020202020204" pitchFamily="34" charset="0"/>
                      <a:cs typeface="Arial" panose="020B0604020202020204" pitchFamily="34" charset="0"/>
                    </a:endParaRPr>
                  </a:p>
                </p:txBody>
              </p:sp>
              <p:sp>
                <p:nvSpPr>
                  <p:cNvPr id="72" name="2108349.75490.53.8752.255">
                    <a:extLst>
                      <a:ext uri="{FF2B5EF4-FFF2-40B4-BE49-F238E27FC236}">
                        <a16:creationId xmlns:a16="http://schemas.microsoft.com/office/drawing/2014/main" id="{79C58D73-2F27-3649-AEB4-CEEF4BA137B0}"/>
                      </a:ext>
                    </a:extLst>
                  </p:cNvPr>
                  <p:cNvSpPr>
                    <a:spLocks/>
                  </p:cNvSpPr>
                  <p:nvPr/>
                </p:nvSpPr>
                <p:spPr bwMode="gray">
                  <a:xfrm>
                    <a:off x="3924" y="2798"/>
                    <a:ext cx="18" cy="31"/>
                  </a:xfrm>
                  <a:custGeom>
                    <a:avLst/>
                    <a:gdLst/>
                    <a:ahLst/>
                    <a:cxnLst>
                      <a:cxn ang="0">
                        <a:pos x="0" y="12"/>
                      </a:cxn>
                      <a:cxn ang="0">
                        <a:pos x="10" y="80"/>
                      </a:cxn>
                      <a:cxn ang="0">
                        <a:pos x="28" y="89"/>
                      </a:cxn>
                      <a:cxn ang="0">
                        <a:pos x="50" y="33"/>
                      </a:cxn>
                      <a:cxn ang="0">
                        <a:pos x="31" y="0"/>
                      </a:cxn>
                      <a:cxn ang="0">
                        <a:pos x="0" y="12"/>
                      </a:cxn>
                    </a:cxnLst>
                    <a:rect l="0" t="0" r="r" b="b"/>
                    <a:pathLst>
                      <a:path w="50" h="89">
                        <a:moveTo>
                          <a:pt x="0" y="12"/>
                        </a:moveTo>
                        <a:lnTo>
                          <a:pt x="10" y="80"/>
                        </a:lnTo>
                        <a:lnTo>
                          <a:pt x="28" y="89"/>
                        </a:lnTo>
                        <a:lnTo>
                          <a:pt x="50" y="33"/>
                        </a:lnTo>
                        <a:lnTo>
                          <a:pt x="31" y="0"/>
                        </a:lnTo>
                        <a:lnTo>
                          <a:pt x="0" y="12"/>
                        </a:lnTo>
                        <a:close/>
                      </a:path>
                    </a:pathLst>
                  </a:custGeom>
                  <a:solidFill>
                    <a:srgbClr val="C0C0C0"/>
                  </a:solidFill>
                  <a:ln w="3175" cap="flat" cmpd="sng">
                    <a:noFill/>
                    <a:prstDash val="solid"/>
                    <a:round/>
                    <a:headEnd type="none" w="med" len="med"/>
                    <a:tailEnd type="none" w="med" len="med"/>
                  </a:ln>
                  <a:effectLst/>
                </p:spPr>
                <p:txBody>
                  <a:bodyPr>
                    <a:noAutofit/>
                  </a:bodyPr>
                  <a:lstStyle/>
                  <a:p>
                    <a:endParaRPr lang="en-US" sz="1200">
                      <a:latin typeface="Arial" panose="020B0604020202020204" pitchFamily="34" charset="0"/>
                      <a:cs typeface="Arial" panose="020B0604020202020204" pitchFamily="34" charset="0"/>
                    </a:endParaRPr>
                  </a:p>
                </p:txBody>
              </p:sp>
              <p:sp>
                <p:nvSpPr>
                  <p:cNvPr id="73" name="2109354.625496.52.6254.255">
                    <a:extLst>
                      <a:ext uri="{FF2B5EF4-FFF2-40B4-BE49-F238E27FC236}">
                        <a16:creationId xmlns:a16="http://schemas.microsoft.com/office/drawing/2014/main" id="{226C93B8-5725-BD43-8E02-DFA35550071F}"/>
                      </a:ext>
                    </a:extLst>
                  </p:cNvPr>
                  <p:cNvSpPr>
                    <a:spLocks/>
                  </p:cNvSpPr>
                  <p:nvPr/>
                </p:nvSpPr>
                <p:spPr bwMode="gray">
                  <a:xfrm>
                    <a:off x="3972" y="2837"/>
                    <a:ext cx="34" cy="21"/>
                  </a:xfrm>
                  <a:custGeom>
                    <a:avLst/>
                    <a:gdLst/>
                    <a:ahLst/>
                    <a:cxnLst>
                      <a:cxn ang="0">
                        <a:pos x="0" y="15"/>
                      </a:cxn>
                      <a:cxn ang="0">
                        <a:pos x="85" y="61"/>
                      </a:cxn>
                      <a:cxn ang="0">
                        <a:pos x="99" y="0"/>
                      </a:cxn>
                      <a:cxn ang="0">
                        <a:pos x="0" y="15"/>
                      </a:cxn>
                    </a:cxnLst>
                    <a:rect l="0" t="0" r="r" b="b"/>
                    <a:pathLst>
                      <a:path w="99" h="61">
                        <a:moveTo>
                          <a:pt x="0" y="15"/>
                        </a:moveTo>
                        <a:lnTo>
                          <a:pt x="85" y="61"/>
                        </a:lnTo>
                        <a:lnTo>
                          <a:pt x="99" y="0"/>
                        </a:lnTo>
                        <a:lnTo>
                          <a:pt x="0" y="15"/>
                        </a:lnTo>
                        <a:close/>
                      </a:path>
                    </a:pathLst>
                  </a:custGeom>
                  <a:solidFill>
                    <a:srgbClr val="C0C0C0"/>
                  </a:solidFill>
                  <a:ln w="3175" cap="flat" cmpd="sng">
                    <a:noFill/>
                    <a:prstDash val="solid"/>
                    <a:round/>
                    <a:headEnd type="none" w="med" len="med"/>
                    <a:tailEnd type="none" w="med" len="med"/>
                  </a:ln>
                  <a:effectLst/>
                </p:spPr>
                <p:txBody>
                  <a:bodyPr>
                    <a:noAutofit/>
                  </a:bodyPr>
                  <a:lstStyle/>
                  <a:p>
                    <a:endParaRPr lang="en-US" sz="1200">
                      <a:latin typeface="Arial" panose="020B0604020202020204" pitchFamily="34" charset="0"/>
                      <a:cs typeface="Arial" panose="020B0604020202020204" pitchFamily="34" charset="0"/>
                    </a:endParaRPr>
                  </a:p>
                </p:txBody>
              </p:sp>
              <p:sp>
                <p:nvSpPr>
                  <p:cNvPr id="74" name="2110270.875466.25138.25278.8755">
                    <a:extLst>
                      <a:ext uri="{FF2B5EF4-FFF2-40B4-BE49-F238E27FC236}">
                        <a16:creationId xmlns:a16="http://schemas.microsoft.com/office/drawing/2014/main" id="{FDF9D298-B2FE-9C4A-9B75-89CB59C2AF89}"/>
                      </a:ext>
                    </a:extLst>
                  </p:cNvPr>
                  <p:cNvSpPr>
                    <a:spLocks/>
                  </p:cNvSpPr>
                  <p:nvPr/>
                </p:nvSpPr>
                <p:spPr bwMode="gray">
                  <a:xfrm>
                    <a:off x="3730" y="2167"/>
                    <a:ext cx="2231" cy="1106"/>
                  </a:xfrm>
                  <a:custGeom>
                    <a:avLst/>
                    <a:gdLst/>
                    <a:ahLst/>
                    <a:cxnLst>
                      <a:cxn ang="0">
                        <a:pos x="1691" y="2725"/>
                      </a:cxn>
                      <a:cxn ang="0">
                        <a:pos x="2243" y="2516"/>
                      </a:cxn>
                      <a:cxn ang="0">
                        <a:pos x="1872" y="2305"/>
                      </a:cxn>
                      <a:cxn ang="0">
                        <a:pos x="2461" y="2416"/>
                      </a:cxn>
                      <a:cxn ang="0">
                        <a:pos x="2815" y="2999"/>
                      </a:cxn>
                      <a:cxn ang="0">
                        <a:pos x="3278" y="2511"/>
                      </a:cxn>
                      <a:cxn ang="0">
                        <a:pos x="3563" y="3052"/>
                      </a:cxn>
                      <a:cxn ang="0">
                        <a:pos x="3574" y="3024"/>
                      </a:cxn>
                      <a:cxn ang="0">
                        <a:pos x="3852" y="2882"/>
                      </a:cxn>
                      <a:cxn ang="0">
                        <a:pos x="3974" y="2537"/>
                      </a:cxn>
                      <a:cxn ang="0">
                        <a:pos x="4232" y="1969"/>
                      </a:cxn>
                      <a:cxn ang="0">
                        <a:pos x="4381" y="1903"/>
                      </a:cxn>
                      <a:cxn ang="0">
                        <a:pos x="4589" y="1750"/>
                      </a:cxn>
                      <a:cxn ang="0">
                        <a:pos x="4698" y="1271"/>
                      </a:cxn>
                      <a:cxn ang="0">
                        <a:pos x="5516" y="927"/>
                      </a:cxn>
                      <a:cxn ang="0">
                        <a:pos x="5399" y="1440"/>
                      </a:cxn>
                      <a:cxn ang="0">
                        <a:pos x="5837" y="1029"/>
                      </a:cxn>
                      <a:cxn ang="0">
                        <a:pos x="6402" y="796"/>
                      </a:cxn>
                      <a:cxn ang="0">
                        <a:pos x="5829" y="563"/>
                      </a:cxn>
                      <a:cxn ang="0">
                        <a:pos x="5159" y="362"/>
                      </a:cxn>
                      <a:cxn ang="0">
                        <a:pos x="4510" y="309"/>
                      </a:cxn>
                      <a:cxn ang="0">
                        <a:pos x="3757" y="301"/>
                      </a:cxn>
                      <a:cxn ang="0">
                        <a:pos x="3786" y="53"/>
                      </a:cxn>
                      <a:cxn ang="0">
                        <a:pos x="3119" y="256"/>
                      </a:cxn>
                      <a:cxn ang="0">
                        <a:pos x="2850" y="438"/>
                      </a:cxn>
                      <a:cxn ang="0">
                        <a:pos x="2677" y="625"/>
                      </a:cxn>
                      <a:cxn ang="0">
                        <a:pos x="2521" y="594"/>
                      </a:cxn>
                      <a:cxn ang="0">
                        <a:pos x="2050" y="554"/>
                      </a:cxn>
                      <a:cxn ang="0">
                        <a:pos x="1597" y="738"/>
                      </a:cxn>
                      <a:cxn ang="0">
                        <a:pos x="1434" y="725"/>
                      </a:cxn>
                      <a:cxn ang="0">
                        <a:pos x="1337" y="498"/>
                      </a:cxn>
                      <a:cxn ang="0">
                        <a:pos x="1056" y="494"/>
                      </a:cxn>
                      <a:cxn ang="0">
                        <a:pos x="810" y="604"/>
                      </a:cxn>
                      <a:cxn ang="0">
                        <a:pos x="467" y="976"/>
                      </a:cxn>
                      <a:cxn ang="0">
                        <a:pos x="720" y="1186"/>
                      </a:cxn>
                      <a:cxn ang="0">
                        <a:pos x="912" y="1029"/>
                      </a:cxn>
                      <a:cxn ang="0">
                        <a:pos x="1080" y="720"/>
                      </a:cxn>
                      <a:cxn ang="0">
                        <a:pos x="1203" y="996"/>
                      </a:cxn>
                      <a:cxn ang="0">
                        <a:pos x="985" y="1176"/>
                      </a:cxn>
                      <a:cxn ang="0">
                        <a:pos x="709" y="1283"/>
                      </a:cxn>
                      <a:cxn ang="0">
                        <a:pos x="573" y="1171"/>
                      </a:cxn>
                      <a:cxn ang="0">
                        <a:pos x="462" y="1405"/>
                      </a:cxn>
                      <a:cxn ang="0">
                        <a:pos x="154" y="1542"/>
                      </a:cxn>
                      <a:cxn ang="0">
                        <a:pos x="248" y="1751"/>
                      </a:cxn>
                      <a:cxn ang="0">
                        <a:pos x="68" y="1990"/>
                      </a:cxn>
                      <a:cxn ang="0">
                        <a:pos x="405" y="1815"/>
                      </a:cxn>
                      <a:cxn ang="0">
                        <a:pos x="591" y="1707"/>
                      </a:cxn>
                      <a:cxn ang="0">
                        <a:pos x="859" y="1918"/>
                      </a:cxn>
                      <a:cxn ang="0">
                        <a:pos x="702" y="1671"/>
                      </a:cxn>
                      <a:cxn ang="0">
                        <a:pos x="961" y="1895"/>
                      </a:cxn>
                      <a:cxn ang="0">
                        <a:pos x="1051" y="2016"/>
                      </a:cxn>
                      <a:cxn ang="0">
                        <a:pos x="1203" y="1844"/>
                      </a:cxn>
                      <a:cxn ang="0">
                        <a:pos x="1340" y="1613"/>
                      </a:cxn>
                      <a:cxn ang="0">
                        <a:pos x="1492" y="1668"/>
                      </a:cxn>
                      <a:cxn ang="0">
                        <a:pos x="1532" y="1617"/>
                      </a:cxn>
                      <a:cxn ang="0">
                        <a:pos x="1446" y="1800"/>
                      </a:cxn>
                      <a:cxn ang="0">
                        <a:pos x="1186" y="1945"/>
                      </a:cxn>
                      <a:cxn ang="0">
                        <a:pos x="1477" y="2003"/>
                      </a:cxn>
                    </a:cxnLst>
                    <a:rect l="0" t="0" r="r" b="b"/>
                    <a:pathLst>
                      <a:path w="6487" h="3215">
                        <a:moveTo>
                          <a:pt x="1352" y="2269"/>
                        </a:moveTo>
                        <a:lnTo>
                          <a:pt x="1440" y="2275"/>
                        </a:lnTo>
                        <a:lnTo>
                          <a:pt x="1549" y="2474"/>
                        </a:lnTo>
                        <a:lnTo>
                          <a:pt x="1632" y="2619"/>
                        </a:lnTo>
                        <a:lnTo>
                          <a:pt x="1691" y="2725"/>
                        </a:lnTo>
                        <a:lnTo>
                          <a:pt x="1715" y="2850"/>
                        </a:lnTo>
                        <a:lnTo>
                          <a:pt x="1881" y="2806"/>
                        </a:lnTo>
                        <a:lnTo>
                          <a:pt x="2089" y="2704"/>
                        </a:lnTo>
                        <a:lnTo>
                          <a:pt x="2179" y="2637"/>
                        </a:lnTo>
                        <a:lnTo>
                          <a:pt x="2243" y="2516"/>
                        </a:lnTo>
                        <a:lnTo>
                          <a:pt x="2122" y="2393"/>
                        </a:lnTo>
                        <a:lnTo>
                          <a:pt x="2053" y="2460"/>
                        </a:lnTo>
                        <a:lnTo>
                          <a:pt x="2002" y="2458"/>
                        </a:lnTo>
                        <a:lnTo>
                          <a:pt x="1952" y="2438"/>
                        </a:lnTo>
                        <a:lnTo>
                          <a:pt x="1872" y="2305"/>
                        </a:lnTo>
                        <a:lnTo>
                          <a:pt x="1862" y="2257"/>
                        </a:lnTo>
                        <a:lnTo>
                          <a:pt x="1929" y="2251"/>
                        </a:lnTo>
                        <a:lnTo>
                          <a:pt x="1974" y="2328"/>
                        </a:lnTo>
                        <a:lnTo>
                          <a:pt x="2166" y="2407"/>
                        </a:lnTo>
                        <a:lnTo>
                          <a:pt x="2461" y="2416"/>
                        </a:lnTo>
                        <a:lnTo>
                          <a:pt x="2588" y="2578"/>
                        </a:lnTo>
                        <a:lnTo>
                          <a:pt x="2636" y="2564"/>
                        </a:lnTo>
                        <a:lnTo>
                          <a:pt x="2712" y="2751"/>
                        </a:lnTo>
                        <a:lnTo>
                          <a:pt x="2743" y="2860"/>
                        </a:lnTo>
                        <a:lnTo>
                          <a:pt x="2815" y="2999"/>
                        </a:lnTo>
                        <a:lnTo>
                          <a:pt x="2894" y="2929"/>
                        </a:lnTo>
                        <a:lnTo>
                          <a:pt x="2910" y="2748"/>
                        </a:lnTo>
                        <a:lnTo>
                          <a:pt x="3163" y="2530"/>
                        </a:lnTo>
                        <a:lnTo>
                          <a:pt x="3232" y="2542"/>
                        </a:lnTo>
                        <a:lnTo>
                          <a:pt x="3278" y="2511"/>
                        </a:lnTo>
                        <a:lnTo>
                          <a:pt x="3370" y="2659"/>
                        </a:lnTo>
                        <a:lnTo>
                          <a:pt x="3368" y="2735"/>
                        </a:lnTo>
                        <a:lnTo>
                          <a:pt x="3449" y="2691"/>
                        </a:lnTo>
                        <a:lnTo>
                          <a:pt x="3499" y="2996"/>
                        </a:lnTo>
                        <a:lnTo>
                          <a:pt x="3563" y="3052"/>
                        </a:lnTo>
                        <a:lnTo>
                          <a:pt x="3598" y="3168"/>
                        </a:lnTo>
                        <a:lnTo>
                          <a:pt x="3682" y="3215"/>
                        </a:lnTo>
                        <a:lnTo>
                          <a:pt x="3683" y="3215"/>
                        </a:lnTo>
                        <a:lnTo>
                          <a:pt x="3668" y="3101"/>
                        </a:lnTo>
                        <a:lnTo>
                          <a:pt x="3574" y="3024"/>
                        </a:lnTo>
                        <a:lnTo>
                          <a:pt x="3526" y="2929"/>
                        </a:lnTo>
                        <a:lnTo>
                          <a:pt x="3560" y="2818"/>
                        </a:lnTo>
                        <a:lnTo>
                          <a:pt x="3668" y="2916"/>
                        </a:lnTo>
                        <a:lnTo>
                          <a:pt x="3715" y="2981"/>
                        </a:lnTo>
                        <a:lnTo>
                          <a:pt x="3852" y="2882"/>
                        </a:lnTo>
                        <a:lnTo>
                          <a:pt x="3839" y="2760"/>
                        </a:lnTo>
                        <a:lnTo>
                          <a:pt x="3733" y="2642"/>
                        </a:lnTo>
                        <a:lnTo>
                          <a:pt x="3813" y="2550"/>
                        </a:lnTo>
                        <a:lnTo>
                          <a:pt x="3882" y="2595"/>
                        </a:lnTo>
                        <a:lnTo>
                          <a:pt x="3974" y="2537"/>
                        </a:lnTo>
                        <a:lnTo>
                          <a:pt x="4161" y="2440"/>
                        </a:lnTo>
                        <a:lnTo>
                          <a:pt x="4264" y="2195"/>
                        </a:lnTo>
                        <a:lnTo>
                          <a:pt x="4179" y="2079"/>
                        </a:lnTo>
                        <a:lnTo>
                          <a:pt x="4290" y="1988"/>
                        </a:lnTo>
                        <a:lnTo>
                          <a:pt x="4232" y="1969"/>
                        </a:lnTo>
                        <a:lnTo>
                          <a:pt x="4171" y="1990"/>
                        </a:lnTo>
                        <a:lnTo>
                          <a:pt x="4125" y="1945"/>
                        </a:lnTo>
                        <a:lnTo>
                          <a:pt x="4260" y="1844"/>
                        </a:lnTo>
                        <a:lnTo>
                          <a:pt x="4243" y="1935"/>
                        </a:lnTo>
                        <a:lnTo>
                          <a:pt x="4381" y="1903"/>
                        </a:lnTo>
                        <a:lnTo>
                          <a:pt x="4419" y="1969"/>
                        </a:lnTo>
                        <a:lnTo>
                          <a:pt x="4406" y="2097"/>
                        </a:lnTo>
                        <a:lnTo>
                          <a:pt x="4515" y="2034"/>
                        </a:lnTo>
                        <a:lnTo>
                          <a:pt x="4448" y="1893"/>
                        </a:lnTo>
                        <a:lnTo>
                          <a:pt x="4589" y="1750"/>
                        </a:lnTo>
                        <a:lnTo>
                          <a:pt x="4638" y="1780"/>
                        </a:lnTo>
                        <a:lnTo>
                          <a:pt x="4863" y="1545"/>
                        </a:lnTo>
                        <a:lnTo>
                          <a:pt x="4903" y="1386"/>
                        </a:lnTo>
                        <a:lnTo>
                          <a:pt x="4845" y="1293"/>
                        </a:lnTo>
                        <a:lnTo>
                          <a:pt x="4698" y="1271"/>
                        </a:lnTo>
                        <a:lnTo>
                          <a:pt x="4939" y="1061"/>
                        </a:lnTo>
                        <a:lnTo>
                          <a:pt x="5136" y="1060"/>
                        </a:lnTo>
                        <a:lnTo>
                          <a:pt x="5336" y="1064"/>
                        </a:lnTo>
                        <a:lnTo>
                          <a:pt x="5413" y="942"/>
                        </a:lnTo>
                        <a:lnTo>
                          <a:pt x="5516" y="927"/>
                        </a:lnTo>
                        <a:lnTo>
                          <a:pt x="5507" y="996"/>
                        </a:lnTo>
                        <a:lnTo>
                          <a:pt x="5638" y="913"/>
                        </a:lnTo>
                        <a:lnTo>
                          <a:pt x="5399" y="1127"/>
                        </a:lnTo>
                        <a:lnTo>
                          <a:pt x="5369" y="1180"/>
                        </a:lnTo>
                        <a:lnTo>
                          <a:pt x="5399" y="1440"/>
                        </a:lnTo>
                        <a:lnTo>
                          <a:pt x="5571" y="1273"/>
                        </a:lnTo>
                        <a:lnTo>
                          <a:pt x="5566" y="1116"/>
                        </a:lnTo>
                        <a:lnTo>
                          <a:pt x="5618" y="1031"/>
                        </a:lnTo>
                        <a:lnTo>
                          <a:pt x="5768" y="996"/>
                        </a:lnTo>
                        <a:lnTo>
                          <a:pt x="5837" y="1029"/>
                        </a:lnTo>
                        <a:lnTo>
                          <a:pt x="6061" y="899"/>
                        </a:lnTo>
                        <a:lnTo>
                          <a:pt x="6133" y="869"/>
                        </a:lnTo>
                        <a:lnTo>
                          <a:pt x="6105" y="791"/>
                        </a:lnTo>
                        <a:lnTo>
                          <a:pt x="6201" y="741"/>
                        </a:lnTo>
                        <a:lnTo>
                          <a:pt x="6402" y="796"/>
                        </a:lnTo>
                        <a:lnTo>
                          <a:pt x="6487" y="708"/>
                        </a:lnTo>
                        <a:lnTo>
                          <a:pt x="6304" y="625"/>
                        </a:lnTo>
                        <a:lnTo>
                          <a:pt x="6097" y="524"/>
                        </a:lnTo>
                        <a:lnTo>
                          <a:pt x="5847" y="488"/>
                        </a:lnTo>
                        <a:lnTo>
                          <a:pt x="5829" y="563"/>
                        </a:lnTo>
                        <a:lnTo>
                          <a:pt x="5725" y="523"/>
                        </a:lnTo>
                        <a:lnTo>
                          <a:pt x="5551" y="529"/>
                        </a:lnTo>
                        <a:lnTo>
                          <a:pt x="5466" y="438"/>
                        </a:lnTo>
                        <a:lnTo>
                          <a:pt x="5264" y="446"/>
                        </a:lnTo>
                        <a:lnTo>
                          <a:pt x="5159" y="362"/>
                        </a:lnTo>
                        <a:lnTo>
                          <a:pt x="4887" y="321"/>
                        </a:lnTo>
                        <a:lnTo>
                          <a:pt x="4787" y="421"/>
                        </a:lnTo>
                        <a:lnTo>
                          <a:pt x="4616" y="372"/>
                        </a:lnTo>
                        <a:lnTo>
                          <a:pt x="4571" y="451"/>
                        </a:lnTo>
                        <a:lnTo>
                          <a:pt x="4510" y="309"/>
                        </a:lnTo>
                        <a:lnTo>
                          <a:pt x="4313" y="263"/>
                        </a:lnTo>
                        <a:lnTo>
                          <a:pt x="4305" y="309"/>
                        </a:lnTo>
                        <a:lnTo>
                          <a:pt x="4064" y="266"/>
                        </a:lnTo>
                        <a:lnTo>
                          <a:pt x="3903" y="269"/>
                        </a:lnTo>
                        <a:lnTo>
                          <a:pt x="3757" y="301"/>
                        </a:lnTo>
                        <a:lnTo>
                          <a:pt x="3978" y="180"/>
                        </a:lnTo>
                        <a:lnTo>
                          <a:pt x="4000" y="126"/>
                        </a:lnTo>
                        <a:lnTo>
                          <a:pt x="3912" y="67"/>
                        </a:lnTo>
                        <a:lnTo>
                          <a:pt x="3749" y="87"/>
                        </a:lnTo>
                        <a:lnTo>
                          <a:pt x="3786" y="53"/>
                        </a:lnTo>
                        <a:lnTo>
                          <a:pt x="3686" y="0"/>
                        </a:lnTo>
                        <a:lnTo>
                          <a:pt x="3507" y="101"/>
                        </a:lnTo>
                        <a:lnTo>
                          <a:pt x="3338" y="126"/>
                        </a:lnTo>
                        <a:lnTo>
                          <a:pt x="3151" y="184"/>
                        </a:lnTo>
                        <a:lnTo>
                          <a:pt x="3119" y="256"/>
                        </a:lnTo>
                        <a:lnTo>
                          <a:pt x="2919" y="274"/>
                        </a:lnTo>
                        <a:lnTo>
                          <a:pt x="2934" y="348"/>
                        </a:lnTo>
                        <a:lnTo>
                          <a:pt x="3011" y="394"/>
                        </a:lnTo>
                        <a:lnTo>
                          <a:pt x="2850" y="353"/>
                        </a:lnTo>
                        <a:lnTo>
                          <a:pt x="2850" y="438"/>
                        </a:lnTo>
                        <a:lnTo>
                          <a:pt x="2765" y="417"/>
                        </a:lnTo>
                        <a:lnTo>
                          <a:pt x="2738" y="357"/>
                        </a:lnTo>
                        <a:lnTo>
                          <a:pt x="2673" y="399"/>
                        </a:lnTo>
                        <a:lnTo>
                          <a:pt x="2716" y="451"/>
                        </a:lnTo>
                        <a:lnTo>
                          <a:pt x="2677" y="625"/>
                        </a:lnTo>
                        <a:lnTo>
                          <a:pt x="2628" y="315"/>
                        </a:lnTo>
                        <a:lnTo>
                          <a:pt x="2555" y="315"/>
                        </a:lnTo>
                        <a:lnTo>
                          <a:pt x="2475" y="514"/>
                        </a:lnTo>
                        <a:lnTo>
                          <a:pt x="2547" y="559"/>
                        </a:lnTo>
                        <a:lnTo>
                          <a:pt x="2521" y="594"/>
                        </a:lnTo>
                        <a:lnTo>
                          <a:pt x="2388" y="520"/>
                        </a:lnTo>
                        <a:lnTo>
                          <a:pt x="2281" y="500"/>
                        </a:lnTo>
                        <a:lnTo>
                          <a:pt x="2281" y="554"/>
                        </a:lnTo>
                        <a:lnTo>
                          <a:pt x="2080" y="596"/>
                        </a:lnTo>
                        <a:lnTo>
                          <a:pt x="2050" y="554"/>
                        </a:lnTo>
                        <a:lnTo>
                          <a:pt x="1862" y="631"/>
                        </a:lnTo>
                        <a:lnTo>
                          <a:pt x="1735" y="589"/>
                        </a:lnTo>
                        <a:lnTo>
                          <a:pt x="1736" y="725"/>
                        </a:lnTo>
                        <a:lnTo>
                          <a:pt x="1678" y="685"/>
                        </a:lnTo>
                        <a:lnTo>
                          <a:pt x="1597" y="738"/>
                        </a:lnTo>
                        <a:lnTo>
                          <a:pt x="1632" y="795"/>
                        </a:lnTo>
                        <a:lnTo>
                          <a:pt x="1494" y="784"/>
                        </a:lnTo>
                        <a:lnTo>
                          <a:pt x="1523" y="839"/>
                        </a:lnTo>
                        <a:lnTo>
                          <a:pt x="1428" y="795"/>
                        </a:lnTo>
                        <a:lnTo>
                          <a:pt x="1434" y="725"/>
                        </a:lnTo>
                        <a:lnTo>
                          <a:pt x="1340" y="658"/>
                        </a:lnTo>
                        <a:lnTo>
                          <a:pt x="1566" y="711"/>
                        </a:lnTo>
                        <a:lnTo>
                          <a:pt x="1635" y="627"/>
                        </a:lnTo>
                        <a:lnTo>
                          <a:pt x="1465" y="538"/>
                        </a:lnTo>
                        <a:lnTo>
                          <a:pt x="1337" y="498"/>
                        </a:lnTo>
                        <a:lnTo>
                          <a:pt x="1234" y="483"/>
                        </a:lnTo>
                        <a:lnTo>
                          <a:pt x="1308" y="470"/>
                        </a:lnTo>
                        <a:lnTo>
                          <a:pt x="1200" y="426"/>
                        </a:lnTo>
                        <a:lnTo>
                          <a:pt x="1112" y="435"/>
                        </a:lnTo>
                        <a:lnTo>
                          <a:pt x="1056" y="494"/>
                        </a:lnTo>
                        <a:lnTo>
                          <a:pt x="1003" y="474"/>
                        </a:lnTo>
                        <a:lnTo>
                          <a:pt x="935" y="536"/>
                        </a:lnTo>
                        <a:lnTo>
                          <a:pt x="894" y="523"/>
                        </a:lnTo>
                        <a:lnTo>
                          <a:pt x="875" y="565"/>
                        </a:lnTo>
                        <a:lnTo>
                          <a:pt x="810" y="604"/>
                        </a:lnTo>
                        <a:lnTo>
                          <a:pt x="704" y="761"/>
                        </a:lnTo>
                        <a:lnTo>
                          <a:pt x="619" y="830"/>
                        </a:lnTo>
                        <a:lnTo>
                          <a:pt x="470" y="917"/>
                        </a:lnTo>
                        <a:lnTo>
                          <a:pt x="547" y="948"/>
                        </a:lnTo>
                        <a:lnTo>
                          <a:pt x="467" y="976"/>
                        </a:lnTo>
                        <a:lnTo>
                          <a:pt x="487" y="1095"/>
                        </a:lnTo>
                        <a:lnTo>
                          <a:pt x="565" y="1110"/>
                        </a:lnTo>
                        <a:lnTo>
                          <a:pt x="646" y="1031"/>
                        </a:lnTo>
                        <a:lnTo>
                          <a:pt x="682" y="1148"/>
                        </a:lnTo>
                        <a:lnTo>
                          <a:pt x="720" y="1186"/>
                        </a:lnTo>
                        <a:lnTo>
                          <a:pt x="717" y="1239"/>
                        </a:lnTo>
                        <a:lnTo>
                          <a:pt x="816" y="1206"/>
                        </a:lnTo>
                        <a:lnTo>
                          <a:pt x="847" y="1099"/>
                        </a:lnTo>
                        <a:lnTo>
                          <a:pt x="825" y="1089"/>
                        </a:lnTo>
                        <a:lnTo>
                          <a:pt x="912" y="1029"/>
                        </a:lnTo>
                        <a:lnTo>
                          <a:pt x="863" y="996"/>
                        </a:lnTo>
                        <a:lnTo>
                          <a:pt x="863" y="899"/>
                        </a:lnTo>
                        <a:lnTo>
                          <a:pt x="1003" y="797"/>
                        </a:lnTo>
                        <a:lnTo>
                          <a:pt x="1012" y="733"/>
                        </a:lnTo>
                        <a:lnTo>
                          <a:pt x="1080" y="720"/>
                        </a:lnTo>
                        <a:lnTo>
                          <a:pt x="1131" y="773"/>
                        </a:lnTo>
                        <a:lnTo>
                          <a:pt x="985" y="885"/>
                        </a:lnTo>
                        <a:lnTo>
                          <a:pt x="993" y="994"/>
                        </a:lnTo>
                        <a:lnTo>
                          <a:pt x="1047" y="1031"/>
                        </a:lnTo>
                        <a:lnTo>
                          <a:pt x="1203" y="996"/>
                        </a:lnTo>
                        <a:lnTo>
                          <a:pt x="1282" y="1028"/>
                        </a:lnTo>
                        <a:lnTo>
                          <a:pt x="1066" y="1058"/>
                        </a:lnTo>
                        <a:lnTo>
                          <a:pt x="1082" y="1171"/>
                        </a:lnTo>
                        <a:lnTo>
                          <a:pt x="1031" y="1131"/>
                        </a:lnTo>
                        <a:lnTo>
                          <a:pt x="985" y="1176"/>
                        </a:lnTo>
                        <a:lnTo>
                          <a:pt x="984" y="1242"/>
                        </a:lnTo>
                        <a:lnTo>
                          <a:pt x="939" y="1283"/>
                        </a:lnTo>
                        <a:lnTo>
                          <a:pt x="863" y="1270"/>
                        </a:lnTo>
                        <a:lnTo>
                          <a:pt x="758" y="1315"/>
                        </a:lnTo>
                        <a:lnTo>
                          <a:pt x="709" y="1283"/>
                        </a:lnTo>
                        <a:lnTo>
                          <a:pt x="655" y="1286"/>
                        </a:lnTo>
                        <a:lnTo>
                          <a:pt x="608" y="1264"/>
                        </a:lnTo>
                        <a:lnTo>
                          <a:pt x="653" y="1201"/>
                        </a:lnTo>
                        <a:lnTo>
                          <a:pt x="639" y="1134"/>
                        </a:lnTo>
                        <a:lnTo>
                          <a:pt x="573" y="1171"/>
                        </a:lnTo>
                        <a:lnTo>
                          <a:pt x="565" y="1232"/>
                        </a:lnTo>
                        <a:lnTo>
                          <a:pt x="582" y="1333"/>
                        </a:lnTo>
                        <a:lnTo>
                          <a:pt x="554" y="1318"/>
                        </a:lnTo>
                        <a:lnTo>
                          <a:pt x="480" y="1337"/>
                        </a:lnTo>
                        <a:lnTo>
                          <a:pt x="462" y="1405"/>
                        </a:lnTo>
                        <a:lnTo>
                          <a:pt x="362" y="1440"/>
                        </a:lnTo>
                        <a:lnTo>
                          <a:pt x="322" y="1501"/>
                        </a:lnTo>
                        <a:lnTo>
                          <a:pt x="244" y="1491"/>
                        </a:lnTo>
                        <a:lnTo>
                          <a:pt x="257" y="1537"/>
                        </a:lnTo>
                        <a:lnTo>
                          <a:pt x="154" y="1542"/>
                        </a:lnTo>
                        <a:lnTo>
                          <a:pt x="163" y="1570"/>
                        </a:lnTo>
                        <a:lnTo>
                          <a:pt x="248" y="1592"/>
                        </a:lnTo>
                        <a:lnTo>
                          <a:pt x="238" y="1613"/>
                        </a:lnTo>
                        <a:lnTo>
                          <a:pt x="283" y="1677"/>
                        </a:lnTo>
                        <a:lnTo>
                          <a:pt x="248" y="1751"/>
                        </a:lnTo>
                        <a:lnTo>
                          <a:pt x="41" y="1742"/>
                        </a:lnTo>
                        <a:lnTo>
                          <a:pt x="6" y="1765"/>
                        </a:lnTo>
                        <a:lnTo>
                          <a:pt x="0" y="1933"/>
                        </a:lnTo>
                        <a:lnTo>
                          <a:pt x="20" y="1996"/>
                        </a:lnTo>
                        <a:lnTo>
                          <a:pt x="68" y="1990"/>
                        </a:lnTo>
                        <a:lnTo>
                          <a:pt x="241" y="2006"/>
                        </a:lnTo>
                        <a:lnTo>
                          <a:pt x="310" y="1936"/>
                        </a:lnTo>
                        <a:lnTo>
                          <a:pt x="297" y="1907"/>
                        </a:lnTo>
                        <a:lnTo>
                          <a:pt x="332" y="1853"/>
                        </a:lnTo>
                        <a:lnTo>
                          <a:pt x="405" y="1815"/>
                        </a:lnTo>
                        <a:lnTo>
                          <a:pt x="405" y="1757"/>
                        </a:lnTo>
                        <a:lnTo>
                          <a:pt x="434" y="1747"/>
                        </a:lnTo>
                        <a:lnTo>
                          <a:pt x="503" y="1764"/>
                        </a:lnTo>
                        <a:lnTo>
                          <a:pt x="547" y="1734"/>
                        </a:lnTo>
                        <a:lnTo>
                          <a:pt x="591" y="1707"/>
                        </a:lnTo>
                        <a:lnTo>
                          <a:pt x="632" y="1728"/>
                        </a:lnTo>
                        <a:lnTo>
                          <a:pt x="664" y="1789"/>
                        </a:lnTo>
                        <a:lnTo>
                          <a:pt x="810" y="1880"/>
                        </a:lnTo>
                        <a:lnTo>
                          <a:pt x="825" y="1961"/>
                        </a:lnTo>
                        <a:lnTo>
                          <a:pt x="859" y="1918"/>
                        </a:lnTo>
                        <a:lnTo>
                          <a:pt x="847" y="1871"/>
                        </a:lnTo>
                        <a:lnTo>
                          <a:pt x="904" y="1880"/>
                        </a:lnTo>
                        <a:lnTo>
                          <a:pt x="781" y="1800"/>
                        </a:lnTo>
                        <a:lnTo>
                          <a:pt x="705" y="1721"/>
                        </a:lnTo>
                        <a:lnTo>
                          <a:pt x="702" y="1671"/>
                        </a:lnTo>
                        <a:lnTo>
                          <a:pt x="774" y="1675"/>
                        </a:lnTo>
                        <a:lnTo>
                          <a:pt x="824" y="1747"/>
                        </a:lnTo>
                        <a:lnTo>
                          <a:pt x="931" y="1810"/>
                        </a:lnTo>
                        <a:lnTo>
                          <a:pt x="931" y="1866"/>
                        </a:lnTo>
                        <a:lnTo>
                          <a:pt x="961" y="1895"/>
                        </a:lnTo>
                        <a:lnTo>
                          <a:pt x="988" y="1948"/>
                        </a:lnTo>
                        <a:lnTo>
                          <a:pt x="1055" y="1957"/>
                        </a:lnTo>
                        <a:lnTo>
                          <a:pt x="986" y="1967"/>
                        </a:lnTo>
                        <a:lnTo>
                          <a:pt x="1007" y="2006"/>
                        </a:lnTo>
                        <a:lnTo>
                          <a:pt x="1051" y="2016"/>
                        </a:lnTo>
                        <a:lnTo>
                          <a:pt x="1080" y="1954"/>
                        </a:lnTo>
                        <a:lnTo>
                          <a:pt x="1035" y="1926"/>
                        </a:lnTo>
                        <a:lnTo>
                          <a:pt x="1058" y="1913"/>
                        </a:lnTo>
                        <a:lnTo>
                          <a:pt x="1039" y="1859"/>
                        </a:lnTo>
                        <a:lnTo>
                          <a:pt x="1203" y="1844"/>
                        </a:lnTo>
                        <a:lnTo>
                          <a:pt x="1196" y="1787"/>
                        </a:lnTo>
                        <a:lnTo>
                          <a:pt x="1234" y="1735"/>
                        </a:lnTo>
                        <a:lnTo>
                          <a:pt x="1266" y="1672"/>
                        </a:lnTo>
                        <a:lnTo>
                          <a:pt x="1282" y="1630"/>
                        </a:lnTo>
                        <a:lnTo>
                          <a:pt x="1340" y="1613"/>
                        </a:lnTo>
                        <a:lnTo>
                          <a:pt x="1337" y="1637"/>
                        </a:lnTo>
                        <a:lnTo>
                          <a:pt x="1397" y="1641"/>
                        </a:lnTo>
                        <a:lnTo>
                          <a:pt x="1361" y="1670"/>
                        </a:lnTo>
                        <a:lnTo>
                          <a:pt x="1407" y="1706"/>
                        </a:lnTo>
                        <a:lnTo>
                          <a:pt x="1492" y="1668"/>
                        </a:lnTo>
                        <a:lnTo>
                          <a:pt x="1443" y="1675"/>
                        </a:lnTo>
                        <a:lnTo>
                          <a:pt x="1440" y="1650"/>
                        </a:lnTo>
                        <a:lnTo>
                          <a:pt x="1446" y="1627"/>
                        </a:lnTo>
                        <a:lnTo>
                          <a:pt x="1575" y="1591"/>
                        </a:lnTo>
                        <a:lnTo>
                          <a:pt x="1532" y="1617"/>
                        </a:lnTo>
                        <a:lnTo>
                          <a:pt x="1492" y="1677"/>
                        </a:lnTo>
                        <a:lnTo>
                          <a:pt x="1647" y="1770"/>
                        </a:lnTo>
                        <a:lnTo>
                          <a:pt x="1651" y="1822"/>
                        </a:lnTo>
                        <a:lnTo>
                          <a:pt x="1543" y="1845"/>
                        </a:lnTo>
                        <a:lnTo>
                          <a:pt x="1446" y="1800"/>
                        </a:lnTo>
                        <a:lnTo>
                          <a:pt x="1315" y="1841"/>
                        </a:lnTo>
                        <a:lnTo>
                          <a:pt x="1255" y="1833"/>
                        </a:lnTo>
                        <a:lnTo>
                          <a:pt x="1273" y="1854"/>
                        </a:lnTo>
                        <a:lnTo>
                          <a:pt x="1155" y="1884"/>
                        </a:lnTo>
                        <a:lnTo>
                          <a:pt x="1186" y="1945"/>
                        </a:lnTo>
                        <a:lnTo>
                          <a:pt x="1195" y="2011"/>
                        </a:lnTo>
                        <a:lnTo>
                          <a:pt x="1273" y="2027"/>
                        </a:lnTo>
                        <a:lnTo>
                          <a:pt x="1308" y="2003"/>
                        </a:lnTo>
                        <a:lnTo>
                          <a:pt x="1373" y="2033"/>
                        </a:lnTo>
                        <a:lnTo>
                          <a:pt x="1477" y="2003"/>
                        </a:lnTo>
                        <a:lnTo>
                          <a:pt x="1471" y="2083"/>
                        </a:lnTo>
                        <a:lnTo>
                          <a:pt x="1407" y="2208"/>
                        </a:lnTo>
                        <a:lnTo>
                          <a:pt x="1299" y="2198"/>
                        </a:lnTo>
                        <a:lnTo>
                          <a:pt x="1352" y="2269"/>
                        </a:lnTo>
                        <a:close/>
                      </a:path>
                    </a:pathLst>
                  </a:custGeom>
                  <a:solidFill>
                    <a:srgbClr val="C0C0C0"/>
                  </a:solidFill>
                  <a:ln w="3175" cap="flat" cmpd="sng">
                    <a:noFill/>
                    <a:prstDash val="solid"/>
                    <a:round/>
                    <a:headEnd type="none" w="med" len="med"/>
                    <a:tailEnd type="none" w="med" len="med"/>
                  </a:ln>
                  <a:effectLst/>
                </p:spPr>
                <p:txBody>
                  <a:bodyPr>
                    <a:noAutofit/>
                  </a:bodyPr>
                  <a:lstStyle/>
                  <a:p>
                    <a:endParaRPr lang="en-US" sz="1200">
                      <a:latin typeface="Arial" panose="020B0604020202020204" pitchFamily="34" charset="0"/>
                      <a:cs typeface="Arial" panose="020B0604020202020204" pitchFamily="34" charset="0"/>
                    </a:endParaRPr>
                  </a:p>
                </p:txBody>
              </p:sp>
              <p:sp>
                <p:nvSpPr>
                  <p:cNvPr id="75" name="2111252.25377.2562.62584.755">
                    <a:extLst>
                      <a:ext uri="{FF2B5EF4-FFF2-40B4-BE49-F238E27FC236}">
                        <a16:creationId xmlns:a16="http://schemas.microsoft.com/office/drawing/2014/main" id="{5D76203D-9AD8-A14E-BB5C-8615557A06DC}"/>
                      </a:ext>
                    </a:extLst>
                  </p:cNvPr>
                  <p:cNvSpPr>
                    <a:spLocks/>
                  </p:cNvSpPr>
                  <p:nvPr/>
                </p:nvSpPr>
                <p:spPr bwMode="gray">
                  <a:xfrm>
                    <a:off x="3018" y="2018"/>
                    <a:ext cx="678" cy="501"/>
                  </a:xfrm>
                  <a:custGeom>
                    <a:avLst/>
                    <a:gdLst/>
                    <a:ahLst/>
                    <a:cxnLst>
                      <a:cxn ang="0">
                        <a:pos x="11" y="382"/>
                      </a:cxn>
                      <a:cxn ang="0">
                        <a:pos x="219" y="340"/>
                      </a:cxn>
                      <a:cxn ang="0">
                        <a:pos x="228" y="275"/>
                      </a:cxn>
                      <a:cxn ang="0">
                        <a:pos x="286" y="187"/>
                      </a:cxn>
                      <a:cxn ang="0">
                        <a:pos x="365" y="134"/>
                      </a:cxn>
                      <a:cxn ang="0">
                        <a:pos x="418" y="123"/>
                      </a:cxn>
                      <a:cxn ang="0">
                        <a:pos x="630" y="117"/>
                      </a:cxn>
                      <a:cxn ang="0">
                        <a:pos x="710" y="76"/>
                      </a:cxn>
                      <a:cxn ang="0">
                        <a:pos x="1024" y="92"/>
                      </a:cxn>
                      <a:cxn ang="0">
                        <a:pos x="946" y="18"/>
                      </a:cxn>
                      <a:cxn ang="0">
                        <a:pos x="1125" y="27"/>
                      </a:cxn>
                      <a:cxn ang="0">
                        <a:pos x="1439" y="18"/>
                      </a:cxn>
                      <a:cxn ang="0">
                        <a:pos x="1657" y="72"/>
                      </a:cxn>
                      <a:cxn ang="0">
                        <a:pos x="1265" y="147"/>
                      </a:cxn>
                      <a:cxn ang="0">
                        <a:pos x="1470" y="165"/>
                      </a:cxn>
                      <a:cxn ang="0">
                        <a:pos x="1637" y="160"/>
                      </a:cxn>
                      <a:cxn ang="0">
                        <a:pos x="1705" y="165"/>
                      </a:cxn>
                      <a:cxn ang="0">
                        <a:pos x="1875" y="125"/>
                      </a:cxn>
                      <a:cxn ang="0">
                        <a:pos x="1885" y="208"/>
                      </a:cxn>
                      <a:cxn ang="0">
                        <a:pos x="1843" y="235"/>
                      </a:cxn>
                      <a:cxn ang="0">
                        <a:pos x="1749" y="326"/>
                      </a:cxn>
                      <a:cxn ang="0">
                        <a:pos x="1744" y="433"/>
                      </a:cxn>
                      <a:cxn ang="0">
                        <a:pos x="1778" y="465"/>
                      </a:cxn>
                      <a:cxn ang="0">
                        <a:pos x="1724" y="541"/>
                      </a:cxn>
                      <a:cxn ang="0">
                        <a:pos x="1650" y="592"/>
                      </a:cxn>
                      <a:cxn ang="0">
                        <a:pos x="1749" y="661"/>
                      </a:cxn>
                      <a:cxn ang="0">
                        <a:pos x="1708" y="697"/>
                      </a:cxn>
                      <a:cxn ang="0">
                        <a:pos x="1582" y="699"/>
                      </a:cxn>
                      <a:cxn ang="0">
                        <a:pos x="1541" y="807"/>
                      </a:cxn>
                      <a:cxn ang="0">
                        <a:pos x="1663" y="844"/>
                      </a:cxn>
                      <a:cxn ang="0">
                        <a:pos x="1566" y="852"/>
                      </a:cxn>
                      <a:cxn ang="0">
                        <a:pos x="1453" y="875"/>
                      </a:cxn>
                      <a:cxn ang="0">
                        <a:pos x="1439" y="925"/>
                      </a:cxn>
                      <a:cxn ang="0">
                        <a:pos x="1514" y="1005"/>
                      </a:cxn>
                      <a:cxn ang="0">
                        <a:pos x="1289" y="1063"/>
                      </a:cxn>
                      <a:cxn ang="0">
                        <a:pos x="1140" y="1130"/>
                      </a:cxn>
                      <a:cxn ang="0">
                        <a:pos x="1064" y="1179"/>
                      </a:cxn>
                      <a:cxn ang="0">
                        <a:pos x="1045" y="1281"/>
                      </a:cxn>
                      <a:cxn ang="0">
                        <a:pos x="1001" y="1371"/>
                      </a:cxn>
                      <a:cxn ang="0">
                        <a:pos x="907" y="1458"/>
                      </a:cxn>
                      <a:cxn ang="0">
                        <a:pos x="759" y="1362"/>
                      </a:cxn>
                      <a:cxn ang="0">
                        <a:pos x="636" y="1153"/>
                      </a:cxn>
                      <a:cxn ang="0">
                        <a:pos x="652" y="1023"/>
                      </a:cxn>
                      <a:cxn ang="0">
                        <a:pos x="732" y="929"/>
                      </a:cxn>
                      <a:cxn ang="0">
                        <a:pos x="599" y="889"/>
                      </a:cxn>
                      <a:cxn ang="0">
                        <a:pos x="648" y="847"/>
                      </a:cxn>
                      <a:cxn ang="0">
                        <a:pos x="616" y="844"/>
                      </a:cxn>
                      <a:cxn ang="0">
                        <a:pos x="567" y="808"/>
                      </a:cxn>
                      <a:cxn ang="0">
                        <a:pos x="523" y="657"/>
                      </a:cxn>
                      <a:cxn ang="0">
                        <a:pos x="393" y="546"/>
                      </a:cxn>
                      <a:cxn ang="0">
                        <a:pos x="110" y="530"/>
                      </a:cxn>
                      <a:cxn ang="0">
                        <a:pos x="49" y="490"/>
                      </a:cxn>
                      <a:cxn ang="0">
                        <a:pos x="117" y="454"/>
                      </a:cxn>
                    </a:cxnLst>
                    <a:rect l="0" t="0" r="r" b="b"/>
                    <a:pathLst>
                      <a:path w="1971" h="1458">
                        <a:moveTo>
                          <a:pt x="0" y="407"/>
                        </a:moveTo>
                        <a:lnTo>
                          <a:pt x="11" y="382"/>
                        </a:lnTo>
                        <a:lnTo>
                          <a:pt x="135" y="340"/>
                        </a:lnTo>
                        <a:lnTo>
                          <a:pt x="219" y="340"/>
                        </a:lnTo>
                        <a:lnTo>
                          <a:pt x="286" y="251"/>
                        </a:lnTo>
                        <a:lnTo>
                          <a:pt x="228" y="275"/>
                        </a:lnTo>
                        <a:lnTo>
                          <a:pt x="170" y="251"/>
                        </a:lnTo>
                        <a:lnTo>
                          <a:pt x="286" y="187"/>
                        </a:lnTo>
                        <a:lnTo>
                          <a:pt x="370" y="182"/>
                        </a:lnTo>
                        <a:lnTo>
                          <a:pt x="365" y="134"/>
                        </a:lnTo>
                        <a:lnTo>
                          <a:pt x="496" y="168"/>
                        </a:lnTo>
                        <a:lnTo>
                          <a:pt x="418" y="123"/>
                        </a:lnTo>
                        <a:lnTo>
                          <a:pt x="570" y="92"/>
                        </a:lnTo>
                        <a:lnTo>
                          <a:pt x="630" y="117"/>
                        </a:lnTo>
                        <a:lnTo>
                          <a:pt x="738" y="125"/>
                        </a:lnTo>
                        <a:lnTo>
                          <a:pt x="710" y="76"/>
                        </a:lnTo>
                        <a:lnTo>
                          <a:pt x="895" y="138"/>
                        </a:lnTo>
                        <a:lnTo>
                          <a:pt x="1024" y="92"/>
                        </a:lnTo>
                        <a:lnTo>
                          <a:pt x="864" y="27"/>
                        </a:lnTo>
                        <a:lnTo>
                          <a:pt x="946" y="18"/>
                        </a:lnTo>
                        <a:lnTo>
                          <a:pt x="1081" y="57"/>
                        </a:lnTo>
                        <a:lnTo>
                          <a:pt x="1125" y="27"/>
                        </a:lnTo>
                        <a:lnTo>
                          <a:pt x="1107" y="0"/>
                        </a:lnTo>
                        <a:lnTo>
                          <a:pt x="1439" y="18"/>
                        </a:lnTo>
                        <a:lnTo>
                          <a:pt x="1566" y="49"/>
                        </a:lnTo>
                        <a:lnTo>
                          <a:pt x="1657" y="72"/>
                        </a:lnTo>
                        <a:lnTo>
                          <a:pt x="1302" y="106"/>
                        </a:lnTo>
                        <a:lnTo>
                          <a:pt x="1265" y="147"/>
                        </a:lnTo>
                        <a:lnTo>
                          <a:pt x="1521" y="135"/>
                        </a:lnTo>
                        <a:lnTo>
                          <a:pt x="1470" y="165"/>
                        </a:lnTo>
                        <a:lnTo>
                          <a:pt x="1627" y="116"/>
                        </a:lnTo>
                        <a:lnTo>
                          <a:pt x="1637" y="160"/>
                        </a:lnTo>
                        <a:lnTo>
                          <a:pt x="1560" y="236"/>
                        </a:lnTo>
                        <a:lnTo>
                          <a:pt x="1705" y="165"/>
                        </a:lnTo>
                        <a:lnTo>
                          <a:pt x="1801" y="134"/>
                        </a:lnTo>
                        <a:lnTo>
                          <a:pt x="1875" y="125"/>
                        </a:lnTo>
                        <a:lnTo>
                          <a:pt x="1971" y="151"/>
                        </a:lnTo>
                        <a:lnTo>
                          <a:pt x="1885" y="208"/>
                        </a:lnTo>
                        <a:lnTo>
                          <a:pt x="1671" y="231"/>
                        </a:lnTo>
                        <a:lnTo>
                          <a:pt x="1843" y="235"/>
                        </a:lnTo>
                        <a:lnTo>
                          <a:pt x="1704" y="267"/>
                        </a:lnTo>
                        <a:lnTo>
                          <a:pt x="1749" y="326"/>
                        </a:lnTo>
                        <a:lnTo>
                          <a:pt x="1681" y="365"/>
                        </a:lnTo>
                        <a:lnTo>
                          <a:pt x="1744" y="433"/>
                        </a:lnTo>
                        <a:lnTo>
                          <a:pt x="1703" y="458"/>
                        </a:lnTo>
                        <a:lnTo>
                          <a:pt x="1778" y="465"/>
                        </a:lnTo>
                        <a:lnTo>
                          <a:pt x="1695" y="501"/>
                        </a:lnTo>
                        <a:lnTo>
                          <a:pt x="1724" y="541"/>
                        </a:lnTo>
                        <a:lnTo>
                          <a:pt x="1734" y="611"/>
                        </a:lnTo>
                        <a:lnTo>
                          <a:pt x="1650" y="592"/>
                        </a:lnTo>
                        <a:lnTo>
                          <a:pt x="1685" y="646"/>
                        </a:lnTo>
                        <a:lnTo>
                          <a:pt x="1749" y="661"/>
                        </a:lnTo>
                        <a:lnTo>
                          <a:pt x="1639" y="669"/>
                        </a:lnTo>
                        <a:lnTo>
                          <a:pt x="1708" y="697"/>
                        </a:lnTo>
                        <a:lnTo>
                          <a:pt x="1640" y="733"/>
                        </a:lnTo>
                        <a:lnTo>
                          <a:pt x="1582" y="699"/>
                        </a:lnTo>
                        <a:lnTo>
                          <a:pt x="1493" y="729"/>
                        </a:lnTo>
                        <a:lnTo>
                          <a:pt x="1541" y="807"/>
                        </a:lnTo>
                        <a:lnTo>
                          <a:pt x="1568" y="787"/>
                        </a:lnTo>
                        <a:lnTo>
                          <a:pt x="1663" y="844"/>
                        </a:lnTo>
                        <a:lnTo>
                          <a:pt x="1666" y="905"/>
                        </a:lnTo>
                        <a:lnTo>
                          <a:pt x="1566" y="852"/>
                        </a:lnTo>
                        <a:lnTo>
                          <a:pt x="1471" y="820"/>
                        </a:lnTo>
                        <a:lnTo>
                          <a:pt x="1453" y="875"/>
                        </a:lnTo>
                        <a:lnTo>
                          <a:pt x="1507" y="910"/>
                        </a:lnTo>
                        <a:lnTo>
                          <a:pt x="1439" y="925"/>
                        </a:lnTo>
                        <a:lnTo>
                          <a:pt x="1642" y="936"/>
                        </a:lnTo>
                        <a:lnTo>
                          <a:pt x="1514" y="1005"/>
                        </a:lnTo>
                        <a:lnTo>
                          <a:pt x="1386" y="1037"/>
                        </a:lnTo>
                        <a:lnTo>
                          <a:pt x="1289" y="1063"/>
                        </a:lnTo>
                        <a:lnTo>
                          <a:pt x="1241" y="1134"/>
                        </a:lnTo>
                        <a:lnTo>
                          <a:pt x="1140" y="1130"/>
                        </a:lnTo>
                        <a:lnTo>
                          <a:pt x="1123" y="1177"/>
                        </a:lnTo>
                        <a:lnTo>
                          <a:pt x="1064" y="1179"/>
                        </a:lnTo>
                        <a:lnTo>
                          <a:pt x="1031" y="1210"/>
                        </a:lnTo>
                        <a:lnTo>
                          <a:pt x="1045" y="1281"/>
                        </a:lnTo>
                        <a:lnTo>
                          <a:pt x="979" y="1330"/>
                        </a:lnTo>
                        <a:lnTo>
                          <a:pt x="1001" y="1371"/>
                        </a:lnTo>
                        <a:lnTo>
                          <a:pt x="969" y="1458"/>
                        </a:lnTo>
                        <a:lnTo>
                          <a:pt x="907" y="1458"/>
                        </a:lnTo>
                        <a:lnTo>
                          <a:pt x="826" y="1410"/>
                        </a:lnTo>
                        <a:lnTo>
                          <a:pt x="759" y="1362"/>
                        </a:lnTo>
                        <a:lnTo>
                          <a:pt x="682" y="1249"/>
                        </a:lnTo>
                        <a:lnTo>
                          <a:pt x="636" y="1153"/>
                        </a:lnTo>
                        <a:lnTo>
                          <a:pt x="620" y="1085"/>
                        </a:lnTo>
                        <a:lnTo>
                          <a:pt x="652" y="1023"/>
                        </a:lnTo>
                        <a:lnTo>
                          <a:pt x="716" y="968"/>
                        </a:lnTo>
                        <a:lnTo>
                          <a:pt x="732" y="929"/>
                        </a:lnTo>
                        <a:lnTo>
                          <a:pt x="669" y="924"/>
                        </a:lnTo>
                        <a:lnTo>
                          <a:pt x="599" y="889"/>
                        </a:lnTo>
                        <a:lnTo>
                          <a:pt x="725" y="889"/>
                        </a:lnTo>
                        <a:lnTo>
                          <a:pt x="648" y="847"/>
                        </a:lnTo>
                        <a:lnTo>
                          <a:pt x="684" y="831"/>
                        </a:lnTo>
                        <a:lnTo>
                          <a:pt x="616" y="844"/>
                        </a:lnTo>
                        <a:lnTo>
                          <a:pt x="571" y="847"/>
                        </a:lnTo>
                        <a:lnTo>
                          <a:pt x="567" y="808"/>
                        </a:lnTo>
                        <a:lnTo>
                          <a:pt x="599" y="757"/>
                        </a:lnTo>
                        <a:lnTo>
                          <a:pt x="523" y="657"/>
                        </a:lnTo>
                        <a:lnTo>
                          <a:pt x="466" y="572"/>
                        </a:lnTo>
                        <a:lnTo>
                          <a:pt x="393" y="546"/>
                        </a:lnTo>
                        <a:lnTo>
                          <a:pt x="251" y="557"/>
                        </a:lnTo>
                        <a:lnTo>
                          <a:pt x="110" y="530"/>
                        </a:lnTo>
                        <a:lnTo>
                          <a:pt x="155" y="509"/>
                        </a:lnTo>
                        <a:lnTo>
                          <a:pt x="49" y="490"/>
                        </a:lnTo>
                        <a:lnTo>
                          <a:pt x="233" y="443"/>
                        </a:lnTo>
                        <a:lnTo>
                          <a:pt x="117" y="454"/>
                        </a:lnTo>
                        <a:lnTo>
                          <a:pt x="0" y="407"/>
                        </a:lnTo>
                        <a:close/>
                      </a:path>
                    </a:pathLst>
                  </a:custGeom>
                  <a:solidFill>
                    <a:srgbClr val="C0C0C0"/>
                  </a:solidFill>
                  <a:ln w="3175" cap="flat" cmpd="sng">
                    <a:noFill/>
                    <a:prstDash val="solid"/>
                    <a:round/>
                    <a:headEnd type="none" w="med" len="med"/>
                    <a:tailEnd type="none" w="med" len="med"/>
                  </a:ln>
                  <a:effectLst/>
                </p:spPr>
                <p:txBody>
                  <a:bodyPr>
                    <a:noAutofit/>
                  </a:bodyPr>
                  <a:lstStyle/>
                  <a:p>
                    <a:endParaRPr lang="en-US" sz="1200">
                      <a:latin typeface="Arial" panose="020B0604020202020204" pitchFamily="34" charset="0"/>
                      <a:cs typeface="Arial" panose="020B0604020202020204" pitchFamily="34" charset="0"/>
                    </a:endParaRPr>
                  </a:p>
                </p:txBody>
              </p:sp>
              <p:sp>
                <p:nvSpPr>
                  <p:cNvPr id="76" name="2112281.5345.3754.8757.3755">
                    <a:extLst>
                      <a:ext uri="{FF2B5EF4-FFF2-40B4-BE49-F238E27FC236}">
                        <a16:creationId xmlns:a16="http://schemas.microsoft.com/office/drawing/2014/main" id="{077E0A4F-3B80-234C-8E11-84587B7025AC}"/>
                      </a:ext>
                    </a:extLst>
                  </p:cNvPr>
                  <p:cNvSpPr>
                    <a:spLocks/>
                  </p:cNvSpPr>
                  <p:nvPr/>
                </p:nvSpPr>
                <p:spPr bwMode="gray">
                  <a:xfrm>
                    <a:off x="2763" y="2252"/>
                    <a:ext cx="59" cy="39"/>
                  </a:xfrm>
                  <a:custGeom>
                    <a:avLst/>
                    <a:gdLst/>
                    <a:ahLst/>
                    <a:cxnLst>
                      <a:cxn ang="0">
                        <a:pos x="0" y="81"/>
                      </a:cxn>
                      <a:cxn ang="0">
                        <a:pos x="85" y="114"/>
                      </a:cxn>
                      <a:cxn ang="0">
                        <a:pos x="173" y="11"/>
                      </a:cxn>
                      <a:cxn ang="0">
                        <a:pos x="7" y="0"/>
                      </a:cxn>
                      <a:cxn ang="0">
                        <a:pos x="0" y="81"/>
                      </a:cxn>
                    </a:cxnLst>
                    <a:rect l="0" t="0" r="r" b="b"/>
                    <a:pathLst>
                      <a:path w="173" h="114">
                        <a:moveTo>
                          <a:pt x="0" y="81"/>
                        </a:moveTo>
                        <a:lnTo>
                          <a:pt x="85" y="114"/>
                        </a:lnTo>
                        <a:lnTo>
                          <a:pt x="173" y="11"/>
                        </a:lnTo>
                        <a:lnTo>
                          <a:pt x="7" y="0"/>
                        </a:lnTo>
                        <a:lnTo>
                          <a:pt x="0" y="81"/>
                        </a:lnTo>
                        <a:close/>
                      </a:path>
                    </a:pathLst>
                  </a:custGeom>
                  <a:solidFill>
                    <a:srgbClr val="C0C0C0"/>
                  </a:solidFill>
                  <a:ln w="3175" cap="flat" cmpd="sng">
                    <a:noFill/>
                    <a:prstDash val="solid"/>
                    <a:round/>
                    <a:headEnd type="none" w="med" len="med"/>
                    <a:tailEnd type="none" w="med" len="med"/>
                  </a:ln>
                  <a:effectLst/>
                </p:spPr>
                <p:txBody>
                  <a:bodyPr>
                    <a:noAutofit/>
                  </a:bodyPr>
                  <a:lstStyle/>
                  <a:p>
                    <a:endParaRPr lang="en-US" sz="1200">
                      <a:latin typeface="Arial" panose="020B0604020202020204" pitchFamily="34" charset="0"/>
                      <a:cs typeface="Arial" panose="020B0604020202020204" pitchFamily="34" charset="0"/>
                    </a:endParaRPr>
                  </a:p>
                </p:txBody>
              </p:sp>
              <p:sp>
                <p:nvSpPr>
                  <p:cNvPr id="77" name="2113274.375335.8754.2575">
                    <a:extLst>
                      <a:ext uri="{FF2B5EF4-FFF2-40B4-BE49-F238E27FC236}">
                        <a16:creationId xmlns:a16="http://schemas.microsoft.com/office/drawing/2014/main" id="{47C1DB86-E234-C846-A4E5-9098F845CBA4}"/>
                      </a:ext>
                    </a:extLst>
                  </p:cNvPr>
                  <p:cNvSpPr>
                    <a:spLocks/>
                  </p:cNvSpPr>
                  <p:nvPr/>
                </p:nvSpPr>
                <p:spPr bwMode="gray">
                  <a:xfrm>
                    <a:off x="2687" y="2195"/>
                    <a:ext cx="56" cy="34"/>
                  </a:xfrm>
                  <a:custGeom>
                    <a:avLst/>
                    <a:gdLst/>
                    <a:ahLst/>
                    <a:cxnLst>
                      <a:cxn ang="0">
                        <a:pos x="0" y="67"/>
                      </a:cxn>
                      <a:cxn ang="0">
                        <a:pos x="15" y="6"/>
                      </a:cxn>
                      <a:cxn ang="0">
                        <a:pos x="146" y="0"/>
                      </a:cxn>
                      <a:cxn ang="0">
                        <a:pos x="162" y="75"/>
                      </a:cxn>
                      <a:cxn ang="0">
                        <a:pos x="140" y="98"/>
                      </a:cxn>
                      <a:cxn ang="0">
                        <a:pos x="60" y="95"/>
                      </a:cxn>
                      <a:cxn ang="0">
                        <a:pos x="0" y="67"/>
                      </a:cxn>
                    </a:cxnLst>
                    <a:rect l="0" t="0" r="r" b="b"/>
                    <a:pathLst>
                      <a:path w="162" h="98">
                        <a:moveTo>
                          <a:pt x="0" y="67"/>
                        </a:moveTo>
                        <a:lnTo>
                          <a:pt x="15" y="6"/>
                        </a:lnTo>
                        <a:lnTo>
                          <a:pt x="146" y="0"/>
                        </a:lnTo>
                        <a:lnTo>
                          <a:pt x="162" y="75"/>
                        </a:lnTo>
                        <a:lnTo>
                          <a:pt x="140" y="98"/>
                        </a:lnTo>
                        <a:lnTo>
                          <a:pt x="60" y="95"/>
                        </a:lnTo>
                        <a:lnTo>
                          <a:pt x="0" y="67"/>
                        </a:lnTo>
                        <a:close/>
                      </a:path>
                    </a:pathLst>
                  </a:custGeom>
                  <a:solidFill>
                    <a:srgbClr val="C0C0C0"/>
                  </a:solidFill>
                  <a:ln w="3175" cap="flat" cmpd="sng">
                    <a:noFill/>
                    <a:prstDash val="solid"/>
                    <a:round/>
                    <a:headEnd type="none" w="med" len="med"/>
                    <a:tailEnd type="none" w="med" len="med"/>
                  </a:ln>
                  <a:effectLst/>
                </p:spPr>
                <p:txBody>
                  <a:bodyPr>
                    <a:noAutofit/>
                  </a:bodyPr>
                  <a:lstStyle/>
                  <a:p>
                    <a:endParaRPr lang="en-US" sz="1200">
                      <a:latin typeface="Arial" panose="020B0604020202020204" pitchFamily="34" charset="0"/>
                      <a:cs typeface="Arial" panose="020B0604020202020204" pitchFamily="34" charset="0"/>
                    </a:endParaRPr>
                  </a:p>
                </p:txBody>
              </p:sp>
              <p:sp>
                <p:nvSpPr>
                  <p:cNvPr id="78" name="2114281.5335.8757.258.255">
                    <a:extLst>
                      <a:ext uri="{FF2B5EF4-FFF2-40B4-BE49-F238E27FC236}">
                        <a16:creationId xmlns:a16="http://schemas.microsoft.com/office/drawing/2014/main" id="{2C8C4EAD-8A9D-1A40-A736-B01AD106DEE0}"/>
                      </a:ext>
                    </a:extLst>
                  </p:cNvPr>
                  <p:cNvSpPr>
                    <a:spLocks/>
                  </p:cNvSpPr>
                  <p:nvPr/>
                </p:nvSpPr>
                <p:spPr bwMode="gray">
                  <a:xfrm>
                    <a:off x="2687" y="2252"/>
                    <a:ext cx="66" cy="58"/>
                  </a:xfrm>
                  <a:custGeom>
                    <a:avLst/>
                    <a:gdLst/>
                    <a:ahLst/>
                    <a:cxnLst>
                      <a:cxn ang="0">
                        <a:pos x="0" y="90"/>
                      </a:cxn>
                      <a:cxn ang="0">
                        <a:pos x="73" y="0"/>
                      </a:cxn>
                      <a:cxn ang="0">
                        <a:pos x="168" y="46"/>
                      </a:cxn>
                      <a:cxn ang="0">
                        <a:pos x="131" y="74"/>
                      </a:cxn>
                      <a:cxn ang="0">
                        <a:pos x="185" y="82"/>
                      </a:cxn>
                      <a:cxn ang="0">
                        <a:pos x="193" y="135"/>
                      </a:cxn>
                      <a:cxn ang="0">
                        <a:pos x="110" y="171"/>
                      </a:cxn>
                      <a:cxn ang="0">
                        <a:pos x="0" y="90"/>
                      </a:cxn>
                    </a:cxnLst>
                    <a:rect l="0" t="0" r="r" b="b"/>
                    <a:pathLst>
                      <a:path w="193" h="171">
                        <a:moveTo>
                          <a:pt x="0" y="90"/>
                        </a:moveTo>
                        <a:lnTo>
                          <a:pt x="73" y="0"/>
                        </a:lnTo>
                        <a:lnTo>
                          <a:pt x="168" y="46"/>
                        </a:lnTo>
                        <a:lnTo>
                          <a:pt x="131" y="74"/>
                        </a:lnTo>
                        <a:lnTo>
                          <a:pt x="185" y="82"/>
                        </a:lnTo>
                        <a:lnTo>
                          <a:pt x="193" y="135"/>
                        </a:lnTo>
                        <a:lnTo>
                          <a:pt x="110" y="171"/>
                        </a:lnTo>
                        <a:lnTo>
                          <a:pt x="0" y="90"/>
                        </a:lnTo>
                        <a:close/>
                      </a:path>
                    </a:pathLst>
                  </a:custGeom>
                  <a:solidFill>
                    <a:srgbClr val="C0C0C0"/>
                  </a:solidFill>
                  <a:ln w="3175" cap="flat" cmpd="sng">
                    <a:noFill/>
                    <a:prstDash val="solid"/>
                    <a:round/>
                    <a:headEnd type="none" w="med" len="med"/>
                    <a:tailEnd type="none" w="med" len="med"/>
                  </a:ln>
                  <a:effectLst/>
                </p:spPr>
                <p:txBody>
                  <a:bodyPr>
                    <a:noAutofit/>
                  </a:bodyPr>
                  <a:lstStyle/>
                  <a:p>
                    <a:endParaRPr lang="en-US" sz="1200">
                      <a:latin typeface="Arial" panose="020B0604020202020204" pitchFamily="34" charset="0"/>
                      <a:cs typeface="Arial" panose="020B0604020202020204" pitchFamily="34" charset="0"/>
                    </a:endParaRPr>
                  </a:p>
                </p:txBody>
              </p:sp>
              <p:sp>
                <p:nvSpPr>
                  <p:cNvPr id="79" name="2115273.375314.6257175">
                    <a:extLst>
                      <a:ext uri="{FF2B5EF4-FFF2-40B4-BE49-F238E27FC236}">
                        <a16:creationId xmlns:a16="http://schemas.microsoft.com/office/drawing/2014/main" id="{6798EDB6-F167-274E-B4F4-47BDECEF15E7}"/>
                      </a:ext>
                    </a:extLst>
                  </p:cNvPr>
                  <p:cNvSpPr>
                    <a:spLocks/>
                  </p:cNvSpPr>
                  <p:nvPr/>
                </p:nvSpPr>
                <p:spPr bwMode="gray">
                  <a:xfrm>
                    <a:off x="2517" y="2187"/>
                    <a:ext cx="136" cy="56"/>
                  </a:xfrm>
                  <a:custGeom>
                    <a:avLst/>
                    <a:gdLst/>
                    <a:ahLst/>
                    <a:cxnLst>
                      <a:cxn ang="0">
                        <a:pos x="0" y="104"/>
                      </a:cxn>
                      <a:cxn ang="0">
                        <a:pos x="85" y="24"/>
                      </a:cxn>
                      <a:cxn ang="0">
                        <a:pos x="164" y="46"/>
                      </a:cxn>
                      <a:cxn ang="0">
                        <a:pos x="204" y="87"/>
                      </a:cxn>
                      <a:cxn ang="0">
                        <a:pos x="282" y="90"/>
                      </a:cxn>
                      <a:cxn ang="0">
                        <a:pos x="233" y="29"/>
                      </a:cxn>
                      <a:cxn ang="0">
                        <a:pos x="286" y="0"/>
                      </a:cxn>
                      <a:cxn ang="0">
                        <a:pos x="309" y="40"/>
                      </a:cxn>
                      <a:cxn ang="0">
                        <a:pos x="369" y="54"/>
                      </a:cxn>
                      <a:cxn ang="0">
                        <a:pos x="396" y="83"/>
                      </a:cxn>
                      <a:cxn ang="0">
                        <a:pos x="374" y="118"/>
                      </a:cxn>
                      <a:cxn ang="0">
                        <a:pos x="289" y="116"/>
                      </a:cxn>
                      <a:cxn ang="0">
                        <a:pos x="163" y="161"/>
                      </a:cxn>
                      <a:cxn ang="0">
                        <a:pos x="0" y="104"/>
                      </a:cxn>
                    </a:cxnLst>
                    <a:rect l="0" t="0" r="r" b="b"/>
                    <a:pathLst>
                      <a:path w="396" h="161">
                        <a:moveTo>
                          <a:pt x="0" y="104"/>
                        </a:moveTo>
                        <a:lnTo>
                          <a:pt x="85" y="24"/>
                        </a:lnTo>
                        <a:lnTo>
                          <a:pt x="164" y="46"/>
                        </a:lnTo>
                        <a:lnTo>
                          <a:pt x="204" y="87"/>
                        </a:lnTo>
                        <a:lnTo>
                          <a:pt x="282" y="90"/>
                        </a:lnTo>
                        <a:lnTo>
                          <a:pt x="233" y="29"/>
                        </a:lnTo>
                        <a:lnTo>
                          <a:pt x="286" y="0"/>
                        </a:lnTo>
                        <a:lnTo>
                          <a:pt x="309" y="40"/>
                        </a:lnTo>
                        <a:lnTo>
                          <a:pt x="369" y="54"/>
                        </a:lnTo>
                        <a:lnTo>
                          <a:pt x="396" y="83"/>
                        </a:lnTo>
                        <a:lnTo>
                          <a:pt x="374" y="118"/>
                        </a:lnTo>
                        <a:lnTo>
                          <a:pt x="289" y="116"/>
                        </a:lnTo>
                        <a:lnTo>
                          <a:pt x="163" y="161"/>
                        </a:lnTo>
                        <a:lnTo>
                          <a:pt x="0" y="104"/>
                        </a:lnTo>
                        <a:close/>
                      </a:path>
                    </a:pathLst>
                  </a:custGeom>
                  <a:solidFill>
                    <a:srgbClr val="C0C0C0"/>
                  </a:solidFill>
                  <a:ln w="3175" cap="flat" cmpd="sng">
                    <a:noFill/>
                    <a:prstDash val="solid"/>
                    <a:round/>
                    <a:headEnd type="none" w="med" len="med"/>
                    <a:tailEnd type="none" w="med" len="med"/>
                  </a:ln>
                  <a:effectLst/>
                </p:spPr>
                <p:txBody>
                  <a:bodyPr>
                    <a:noAutofit/>
                  </a:bodyPr>
                  <a:lstStyle/>
                  <a:p>
                    <a:endParaRPr lang="en-US" sz="1200">
                      <a:latin typeface="Arial" panose="020B0604020202020204" pitchFamily="34" charset="0"/>
                      <a:cs typeface="Arial" panose="020B0604020202020204" pitchFamily="34" charset="0"/>
                    </a:endParaRPr>
                  </a:p>
                </p:txBody>
              </p:sp>
              <p:sp>
                <p:nvSpPr>
                  <p:cNvPr id="80" name="2116271.25307.3755.12510.1255">
                    <a:extLst>
                      <a:ext uri="{FF2B5EF4-FFF2-40B4-BE49-F238E27FC236}">
                        <a16:creationId xmlns:a16="http://schemas.microsoft.com/office/drawing/2014/main" id="{1492A0A2-6AEB-3B4A-930B-DF7641DC40C7}"/>
                      </a:ext>
                    </a:extLst>
                  </p:cNvPr>
                  <p:cNvSpPr>
                    <a:spLocks/>
                  </p:cNvSpPr>
                  <p:nvPr/>
                </p:nvSpPr>
                <p:spPr bwMode="gray">
                  <a:xfrm>
                    <a:off x="2459" y="2170"/>
                    <a:ext cx="81" cy="41"/>
                  </a:xfrm>
                  <a:custGeom>
                    <a:avLst/>
                    <a:gdLst/>
                    <a:ahLst/>
                    <a:cxnLst>
                      <a:cxn ang="0">
                        <a:pos x="0" y="97"/>
                      </a:cxn>
                      <a:cxn ang="0">
                        <a:pos x="78" y="120"/>
                      </a:cxn>
                      <a:cxn ang="0">
                        <a:pos x="159" y="54"/>
                      </a:cxn>
                      <a:cxn ang="0">
                        <a:pos x="168" y="89"/>
                      </a:cxn>
                      <a:cxn ang="0">
                        <a:pos x="220" y="61"/>
                      </a:cxn>
                      <a:cxn ang="0">
                        <a:pos x="234" y="16"/>
                      </a:cxn>
                      <a:cxn ang="0">
                        <a:pos x="203" y="0"/>
                      </a:cxn>
                      <a:cxn ang="0">
                        <a:pos x="114" y="18"/>
                      </a:cxn>
                      <a:cxn ang="0">
                        <a:pos x="0" y="97"/>
                      </a:cxn>
                    </a:cxnLst>
                    <a:rect l="0" t="0" r="r" b="b"/>
                    <a:pathLst>
                      <a:path w="234" h="120">
                        <a:moveTo>
                          <a:pt x="0" y="97"/>
                        </a:moveTo>
                        <a:lnTo>
                          <a:pt x="78" y="120"/>
                        </a:lnTo>
                        <a:lnTo>
                          <a:pt x="159" y="54"/>
                        </a:lnTo>
                        <a:lnTo>
                          <a:pt x="168" y="89"/>
                        </a:lnTo>
                        <a:lnTo>
                          <a:pt x="220" y="61"/>
                        </a:lnTo>
                        <a:lnTo>
                          <a:pt x="234" y="16"/>
                        </a:lnTo>
                        <a:lnTo>
                          <a:pt x="203" y="0"/>
                        </a:lnTo>
                        <a:lnTo>
                          <a:pt x="114" y="18"/>
                        </a:lnTo>
                        <a:lnTo>
                          <a:pt x="0" y="97"/>
                        </a:lnTo>
                        <a:close/>
                      </a:path>
                    </a:pathLst>
                  </a:custGeom>
                  <a:solidFill>
                    <a:srgbClr val="C0C0C0"/>
                  </a:solidFill>
                  <a:ln w="3175" cap="flat" cmpd="sng">
                    <a:noFill/>
                    <a:prstDash val="solid"/>
                    <a:round/>
                    <a:headEnd type="none" w="med" len="med"/>
                    <a:tailEnd type="none" w="med" len="med"/>
                  </a:ln>
                  <a:effectLst/>
                </p:spPr>
                <p:txBody>
                  <a:bodyPr>
                    <a:noAutofit/>
                  </a:bodyPr>
                  <a:lstStyle/>
                  <a:p>
                    <a:endParaRPr lang="en-US" sz="1200">
                      <a:latin typeface="Arial" panose="020B0604020202020204" pitchFamily="34" charset="0"/>
                      <a:cs typeface="Arial" panose="020B0604020202020204" pitchFamily="34" charset="0"/>
                    </a:endParaRPr>
                  </a:p>
                </p:txBody>
              </p:sp>
              <p:sp>
                <p:nvSpPr>
                  <p:cNvPr id="81" name="2117266.125331.6254.258.755">
                    <a:extLst>
                      <a:ext uri="{FF2B5EF4-FFF2-40B4-BE49-F238E27FC236}">
                        <a16:creationId xmlns:a16="http://schemas.microsoft.com/office/drawing/2014/main" id="{16073F24-3C8E-FB49-862A-2DCB05D1417B}"/>
                      </a:ext>
                    </a:extLst>
                  </p:cNvPr>
                  <p:cNvSpPr>
                    <a:spLocks/>
                  </p:cNvSpPr>
                  <p:nvPr/>
                </p:nvSpPr>
                <p:spPr bwMode="gray">
                  <a:xfrm>
                    <a:off x="2653" y="2129"/>
                    <a:ext cx="70" cy="34"/>
                  </a:xfrm>
                  <a:custGeom>
                    <a:avLst/>
                    <a:gdLst/>
                    <a:ahLst/>
                    <a:cxnLst>
                      <a:cxn ang="0">
                        <a:pos x="0" y="0"/>
                      </a:cxn>
                      <a:cxn ang="0">
                        <a:pos x="16" y="36"/>
                      </a:cxn>
                      <a:cxn ang="0">
                        <a:pos x="18" y="60"/>
                      </a:cxn>
                      <a:cxn ang="0">
                        <a:pos x="204" y="99"/>
                      </a:cxn>
                      <a:cxn ang="0">
                        <a:pos x="192" y="45"/>
                      </a:cxn>
                      <a:cxn ang="0">
                        <a:pos x="105" y="6"/>
                      </a:cxn>
                      <a:cxn ang="0">
                        <a:pos x="71" y="0"/>
                      </a:cxn>
                      <a:cxn ang="0">
                        <a:pos x="0" y="0"/>
                      </a:cxn>
                    </a:cxnLst>
                    <a:rect l="0" t="0" r="r" b="b"/>
                    <a:pathLst>
                      <a:path w="204" h="99">
                        <a:moveTo>
                          <a:pt x="0" y="0"/>
                        </a:moveTo>
                        <a:lnTo>
                          <a:pt x="16" y="36"/>
                        </a:lnTo>
                        <a:lnTo>
                          <a:pt x="18" y="60"/>
                        </a:lnTo>
                        <a:lnTo>
                          <a:pt x="204" y="99"/>
                        </a:lnTo>
                        <a:lnTo>
                          <a:pt x="192" y="45"/>
                        </a:lnTo>
                        <a:lnTo>
                          <a:pt x="105" y="6"/>
                        </a:lnTo>
                        <a:lnTo>
                          <a:pt x="71" y="0"/>
                        </a:lnTo>
                        <a:lnTo>
                          <a:pt x="0" y="0"/>
                        </a:lnTo>
                        <a:close/>
                      </a:path>
                    </a:pathLst>
                  </a:custGeom>
                  <a:solidFill>
                    <a:srgbClr val="C0C0C0"/>
                  </a:solidFill>
                  <a:ln w="3175" cap="flat" cmpd="sng">
                    <a:noFill/>
                    <a:prstDash val="solid"/>
                    <a:round/>
                    <a:headEnd type="none" w="med" len="med"/>
                    <a:tailEnd type="none" w="med" len="med"/>
                  </a:ln>
                  <a:effectLst/>
                </p:spPr>
                <p:txBody>
                  <a:bodyPr>
                    <a:noAutofit/>
                  </a:bodyPr>
                  <a:lstStyle/>
                  <a:p>
                    <a:endParaRPr lang="en-US" sz="1200">
                      <a:latin typeface="Arial" panose="020B0604020202020204" pitchFamily="34" charset="0"/>
                      <a:cs typeface="Arial" panose="020B0604020202020204" pitchFamily="34" charset="0"/>
                    </a:endParaRPr>
                  </a:p>
                </p:txBody>
              </p:sp>
              <p:sp>
                <p:nvSpPr>
                  <p:cNvPr id="82" name="2118272.875343.5724.1255">
                    <a:extLst>
                      <a:ext uri="{FF2B5EF4-FFF2-40B4-BE49-F238E27FC236}">
                        <a16:creationId xmlns:a16="http://schemas.microsoft.com/office/drawing/2014/main" id="{B0D3FFF8-A76B-7D4D-976F-2E92ADBE299C}"/>
                      </a:ext>
                    </a:extLst>
                  </p:cNvPr>
                  <p:cNvSpPr>
                    <a:spLocks/>
                  </p:cNvSpPr>
                  <p:nvPr/>
                </p:nvSpPr>
                <p:spPr bwMode="gray">
                  <a:xfrm>
                    <a:off x="2748" y="2183"/>
                    <a:ext cx="193" cy="56"/>
                  </a:xfrm>
                  <a:custGeom>
                    <a:avLst/>
                    <a:gdLst/>
                    <a:ahLst/>
                    <a:cxnLst>
                      <a:cxn ang="0">
                        <a:pos x="0" y="22"/>
                      </a:cxn>
                      <a:cxn ang="0">
                        <a:pos x="34" y="0"/>
                      </a:cxn>
                      <a:cxn ang="0">
                        <a:pos x="267" y="68"/>
                      </a:cxn>
                      <a:cxn ang="0">
                        <a:pos x="365" y="112"/>
                      </a:cxn>
                      <a:cxn ang="0">
                        <a:pos x="472" y="81"/>
                      </a:cxn>
                      <a:cxn ang="0">
                        <a:pos x="561" y="117"/>
                      </a:cxn>
                      <a:cxn ang="0">
                        <a:pos x="545" y="165"/>
                      </a:cxn>
                      <a:cxn ang="0">
                        <a:pos x="172" y="165"/>
                      </a:cxn>
                      <a:cxn ang="0">
                        <a:pos x="65" y="59"/>
                      </a:cxn>
                      <a:cxn ang="0">
                        <a:pos x="0" y="22"/>
                      </a:cxn>
                    </a:cxnLst>
                    <a:rect l="0" t="0" r="r" b="b"/>
                    <a:pathLst>
                      <a:path w="561" h="165">
                        <a:moveTo>
                          <a:pt x="0" y="22"/>
                        </a:moveTo>
                        <a:lnTo>
                          <a:pt x="34" y="0"/>
                        </a:lnTo>
                        <a:lnTo>
                          <a:pt x="267" y="68"/>
                        </a:lnTo>
                        <a:lnTo>
                          <a:pt x="365" y="112"/>
                        </a:lnTo>
                        <a:lnTo>
                          <a:pt x="472" y="81"/>
                        </a:lnTo>
                        <a:lnTo>
                          <a:pt x="561" y="117"/>
                        </a:lnTo>
                        <a:lnTo>
                          <a:pt x="545" y="165"/>
                        </a:lnTo>
                        <a:lnTo>
                          <a:pt x="172" y="165"/>
                        </a:lnTo>
                        <a:lnTo>
                          <a:pt x="65" y="59"/>
                        </a:lnTo>
                        <a:lnTo>
                          <a:pt x="0" y="22"/>
                        </a:lnTo>
                        <a:close/>
                      </a:path>
                    </a:pathLst>
                  </a:custGeom>
                  <a:solidFill>
                    <a:srgbClr val="C0C0C0"/>
                  </a:solidFill>
                  <a:ln w="3175" cap="flat" cmpd="sng">
                    <a:noFill/>
                    <a:prstDash val="solid"/>
                    <a:round/>
                    <a:headEnd type="none" w="med" len="med"/>
                    <a:tailEnd type="none" w="med" len="med"/>
                  </a:ln>
                  <a:effectLst/>
                </p:spPr>
                <p:txBody>
                  <a:bodyPr>
                    <a:noAutofit/>
                  </a:bodyPr>
                  <a:lstStyle/>
                  <a:p>
                    <a:endParaRPr lang="en-US" sz="1200">
                      <a:latin typeface="Arial" panose="020B0604020202020204" pitchFamily="34" charset="0"/>
                      <a:cs typeface="Arial" panose="020B0604020202020204" pitchFamily="34" charset="0"/>
                    </a:endParaRPr>
                  </a:p>
                </p:txBody>
              </p:sp>
              <p:sp>
                <p:nvSpPr>
                  <p:cNvPr id="83" name="2119253.75350.521.7542.755">
                    <a:extLst>
                      <a:ext uri="{FF2B5EF4-FFF2-40B4-BE49-F238E27FC236}">
                        <a16:creationId xmlns:a16="http://schemas.microsoft.com/office/drawing/2014/main" id="{8C2327E4-E871-0649-8BC5-C287FBEBD6F8}"/>
                      </a:ext>
                    </a:extLst>
                  </p:cNvPr>
                  <p:cNvSpPr>
                    <a:spLocks/>
                  </p:cNvSpPr>
                  <p:nvPr/>
                </p:nvSpPr>
                <p:spPr bwMode="gray">
                  <a:xfrm>
                    <a:off x="2804" y="2030"/>
                    <a:ext cx="342" cy="174"/>
                  </a:xfrm>
                  <a:custGeom>
                    <a:avLst/>
                    <a:gdLst/>
                    <a:ahLst/>
                    <a:cxnLst>
                      <a:cxn ang="0">
                        <a:pos x="0" y="108"/>
                      </a:cxn>
                      <a:cxn ang="0">
                        <a:pos x="86" y="110"/>
                      </a:cxn>
                      <a:cxn ang="0">
                        <a:pos x="86" y="170"/>
                      </a:cxn>
                      <a:cxn ang="0">
                        <a:pos x="152" y="194"/>
                      </a:cxn>
                      <a:cxn ang="0">
                        <a:pos x="463" y="124"/>
                      </a:cxn>
                      <a:cxn ang="0">
                        <a:pos x="278" y="213"/>
                      </a:cxn>
                      <a:cxn ang="0">
                        <a:pos x="176" y="213"/>
                      </a:cxn>
                      <a:cxn ang="0">
                        <a:pos x="176" y="245"/>
                      </a:cxn>
                      <a:cxn ang="0">
                        <a:pos x="278" y="304"/>
                      </a:cxn>
                      <a:cxn ang="0">
                        <a:pos x="338" y="311"/>
                      </a:cxn>
                      <a:cxn ang="0">
                        <a:pos x="282" y="326"/>
                      </a:cxn>
                      <a:cxn ang="0">
                        <a:pos x="219" y="315"/>
                      </a:cxn>
                      <a:cxn ang="0">
                        <a:pos x="166" y="329"/>
                      </a:cxn>
                      <a:cxn ang="0">
                        <a:pos x="145" y="374"/>
                      </a:cxn>
                      <a:cxn ang="0">
                        <a:pos x="201" y="384"/>
                      </a:cxn>
                      <a:cxn ang="0">
                        <a:pos x="115" y="396"/>
                      </a:cxn>
                      <a:cxn ang="0">
                        <a:pos x="166" y="438"/>
                      </a:cxn>
                      <a:cxn ang="0">
                        <a:pos x="82" y="462"/>
                      </a:cxn>
                      <a:cxn ang="0">
                        <a:pos x="91" y="491"/>
                      </a:cxn>
                      <a:cxn ang="0">
                        <a:pos x="167" y="480"/>
                      </a:cxn>
                      <a:cxn ang="0">
                        <a:pos x="208" y="504"/>
                      </a:cxn>
                      <a:cxn ang="0">
                        <a:pos x="217" y="482"/>
                      </a:cxn>
                      <a:cxn ang="0">
                        <a:pos x="352" y="508"/>
                      </a:cxn>
                      <a:cxn ang="0">
                        <a:pos x="435" y="485"/>
                      </a:cxn>
                      <a:cxn ang="0">
                        <a:pos x="463" y="406"/>
                      </a:cxn>
                      <a:cxn ang="0">
                        <a:pos x="443" y="383"/>
                      </a:cxn>
                      <a:cxn ang="0">
                        <a:pos x="516" y="384"/>
                      </a:cxn>
                      <a:cxn ang="0">
                        <a:pos x="562" y="339"/>
                      </a:cxn>
                      <a:cxn ang="0">
                        <a:pos x="461" y="315"/>
                      </a:cxn>
                      <a:cxn ang="0">
                        <a:pos x="596" y="272"/>
                      </a:cxn>
                      <a:cxn ang="0">
                        <a:pos x="560" y="248"/>
                      </a:cxn>
                      <a:cxn ang="0">
                        <a:pos x="656" y="258"/>
                      </a:cxn>
                      <a:cxn ang="0">
                        <a:pos x="721" y="209"/>
                      </a:cxn>
                      <a:cxn ang="0">
                        <a:pos x="888" y="127"/>
                      </a:cxn>
                      <a:cxn ang="0">
                        <a:pos x="704" y="155"/>
                      </a:cxn>
                      <a:cxn ang="0">
                        <a:pos x="811" y="121"/>
                      </a:cxn>
                      <a:cxn ang="0">
                        <a:pos x="731" y="105"/>
                      </a:cxn>
                      <a:cxn ang="0">
                        <a:pos x="844" y="108"/>
                      </a:cxn>
                      <a:cxn ang="0">
                        <a:pos x="994" y="66"/>
                      </a:cxn>
                      <a:cxn ang="0">
                        <a:pos x="915" y="13"/>
                      </a:cxn>
                      <a:cxn ang="0">
                        <a:pos x="744" y="31"/>
                      </a:cxn>
                      <a:cxn ang="0">
                        <a:pos x="819" y="7"/>
                      </a:cxn>
                      <a:cxn ang="0">
                        <a:pos x="447" y="0"/>
                      </a:cxn>
                      <a:cxn ang="0">
                        <a:pos x="360" y="7"/>
                      </a:cxn>
                      <a:cxn ang="0">
                        <a:pos x="275" y="48"/>
                      </a:cxn>
                      <a:cxn ang="0">
                        <a:pos x="191" y="45"/>
                      </a:cxn>
                      <a:cxn ang="0">
                        <a:pos x="150" y="69"/>
                      </a:cxn>
                      <a:cxn ang="0">
                        <a:pos x="109" y="74"/>
                      </a:cxn>
                      <a:cxn ang="0">
                        <a:pos x="0" y="108"/>
                      </a:cxn>
                    </a:cxnLst>
                    <a:rect l="0" t="0" r="r" b="b"/>
                    <a:pathLst>
                      <a:path w="994" h="508">
                        <a:moveTo>
                          <a:pt x="0" y="108"/>
                        </a:moveTo>
                        <a:lnTo>
                          <a:pt x="86" y="110"/>
                        </a:lnTo>
                        <a:lnTo>
                          <a:pt x="86" y="170"/>
                        </a:lnTo>
                        <a:lnTo>
                          <a:pt x="152" y="194"/>
                        </a:lnTo>
                        <a:lnTo>
                          <a:pt x="463" y="124"/>
                        </a:lnTo>
                        <a:lnTo>
                          <a:pt x="278" y="213"/>
                        </a:lnTo>
                        <a:lnTo>
                          <a:pt x="176" y="213"/>
                        </a:lnTo>
                        <a:lnTo>
                          <a:pt x="176" y="245"/>
                        </a:lnTo>
                        <a:lnTo>
                          <a:pt x="278" y="304"/>
                        </a:lnTo>
                        <a:lnTo>
                          <a:pt x="338" y="311"/>
                        </a:lnTo>
                        <a:lnTo>
                          <a:pt x="282" y="326"/>
                        </a:lnTo>
                        <a:lnTo>
                          <a:pt x="219" y="315"/>
                        </a:lnTo>
                        <a:lnTo>
                          <a:pt x="166" y="329"/>
                        </a:lnTo>
                        <a:lnTo>
                          <a:pt x="145" y="374"/>
                        </a:lnTo>
                        <a:lnTo>
                          <a:pt x="201" y="384"/>
                        </a:lnTo>
                        <a:lnTo>
                          <a:pt x="115" y="396"/>
                        </a:lnTo>
                        <a:lnTo>
                          <a:pt x="166" y="438"/>
                        </a:lnTo>
                        <a:lnTo>
                          <a:pt x="82" y="462"/>
                        </a:lnTo>
                        <a:lnTo>
                          <a:pt x="91" y="491"/>
                        </a:lnTo>
                        <a:lnTo>
                          <a:pt x="167" y="480"/>
                        </a:lnTo>
                        <a:lnTo>
                          <a:pt x="208" y="504"/>
                        </a:lnTo>
                        <a:lnTo>
                          <a:pt x="217" y="482"/>
                        </a:lnTo>
                        <a:lnTo>
                          <a:pt x="352" y="508"/>
                        </a:lnTo>
                        <a:lnTo>
                          <a:pt x="435" y="485"/>
                        </a:lnTo>
                        <a:lnTo>
                          <a:pt x="463" y="406"/>
                        </a:lnTo>
                        <a:lnTo>
                          <a:pt x="443" y="383"/>
                        </a:lnTo>
                        <a:lnTo>
                          <a:pt x="516" y="384"/>
                        </a:lnTo>
                        <a:lnTo>
                          <a:pt x="562" y="339"/>
                        </a:lnTo>
                        <a:lnTo>
                          <a:pt x="461" y="315"/>
                        </a:lnTo>
                        <a:lnTo>
                          <a:pt x="596" y="272"/>
                        </a:lnTo>
                        <a:lnTo>
                          <a:pt x="560" y="248"/>
                        </a:lnTo>
                        <a:lnTo>
                          <a:pt x="656" y="258"/>
                        </a:lnTo>
                        <a:lnTo>
                          <a:pt x="721" y="209"/>
                        </a:lnTo>
                        <a:lnTo>
                          <a:pt x="888" y="127"/>
                        </a:lnTo>
                        <a:lnTo>
                          <a:pt x="704" y="155"/>
                        </a:lnTo>
                        <a:lnTo>
                          <a:pt x="811" y="121"/>
                        </a:lnTo>
                        <a:lnTo>
                          <a:pt x="731" y="105"/>
                        </a:lnTo>
                        <a:lnTo>
                          <a:pt x="844" y="108"/>
                        </a:lnTo>
                        <a:lnTo>
                          <a:pt x="994" y="66"/>
                        </a:lnTo>
                        <a:lnTo>
                          <a:pt x="915" y="13"/>
                        </a:lnTo>
                        <a:lnTo>
                          <a:pt x="744" y="31"/>
                        </a:lnTo>
                        <a:lnTo>
                          <a:pt x="819" y="7"/>
                        </a:lnTo>
                        <a:lnTo>
                          <a:pt x="447" y="0"/>
                        </a:lnTo>
                        <a:lnTo>
                          <a:pt x="360" y="7"/>
                        </a:lnTo>
                        <a:lnTo>
                          <a:pt x="275" y="48"/>
                        </a:lnTo>
                        <a:lnTo>
                          <a:pt x="191" y="45"/>
                        </a:lnTo>
                        <a:lnTo>
                          <a:pt x="150" y="69"/>
                        </a:lnTo>
                        <a:lnTo>
                          <a:pt x="109" y="74"/>
                        </a:lnTo>
                        <a:lnTo>
                          <a:pt x="0" y="108"/>
                        </a:lnTo>
                        <a:close/>
                      </a:path>
                    </a:pathLst>
                  </a:custGeom>
                  <a:solidFill>
                    <a:srgbClr val="C0C0C0"/>
                  </a:solidFill>
                  <a:ln w="3175" cap="flat" cmpd="sng">
                    <a:noFill/>
                    <a:prstDash val="solid"/>
                    <a:round/>
                    <a:headEnd type="none" w="med" len="med"/>
                    <a:tailEnd type="none" w="med" len="med"/>
                  </a:ln>
                  <a:effectLst/>
                </p:spPr>
                <p:txBody>
                  <a:bodyPr>
                    <a:noAutofit/>
                  </a:bodyPr>
                  <a:lstStyle/>
                  <a:p>
                    <a:endParaRPr lang="en-US" sz="1200">
                      <a:latin typeface="Arial" panose="020B0604020202020204" pitchFamily="34" charset="0"/>
                      <a:cs typeface="Arial" panose="020B0604020202020204" pitchFamily="34" charset="0"/>
                    </a:endParaRPr>
                  </a:p>
                </p:txBody>
              </p:sp>
              <p:sp>
                <p:nvSpPr>
                  <p:cNvPr id="84" name="2120260.375344.59.37515.6255">
                    <a:extLst>
                      <a:ext uri="{FF2B5EF4-FFF2-40B4-BE49-F238E27FC236}">
                        <a16:creationId xmlns:a16="http://schemas.microsoft.com/office/drawing/2014/main" id="{52306B7C-1713-0048-853B-BB832EF16341}"/>
                      </a:ext>
                    </a:extLst>
                  </p:cNvPr>
                  <p:cNvSpPr>
                    <a:spLocks/>
                  </p:cNvSpPr>
                  <p:nvPr/>
                </p:nvSpPr>
                <p:spPr bwMode="gray">
                  <a:xfrm>
                    <a:off x="2756" y="2083"/>
                    <a:ext cx="125" cy="75"/>
                  </a:xfrm>
                  <a:custGeom>
                    <a:avLst/>
                    <a:gdLst/>
                    <a:ahLst/>
                    <a:cxnLst>
                      <a:cxn ang="0">
                        <a:pos x="0" y="56"/>
                      </a:cxn>
                      <a:cxn ang="0">
                        <a:pos x="89" y="44"/>
                      </a:cxn>
                      <a:cxn ang="0">
                        <a:pos x="43" y="13"/>
                      </a:cxn>
                      <a:cxn ang="0">
                        <a:pos x="158" y="0"/>
                      </a:cxn>
                      <a:cxn ang="0">
                        <a:pos x="182" y="44"/>
                      </a:cxn>
                      <a:cxn ang="0">
                        <a:pos x="280" y="56"/>
                      </a:cxn>
                      <a:cxn ang="0">
                        <a:pos x="280" y="114"/>
                      </a:cxn>
                      <a:cxn ang="0">
                        <a:pos x="341" y="111"/>
                      </a:cxn>
                      <a:cxn ang="0">
                        <a:pos x="364" y="139"/>
                      </a:cxn>
                      <a:cxn ang="0">
                        <a:pos x="263" y="151"/>
                      </a:cxn>
                      <a:cxn ang="0">
                        <a:pos x="245" y="222"/>
                      </a:cxn>
                      <a:cxn ang="0">
                        <a:pos x="140" y="217"/>
                      </a:cxn>
                      <a:cxn ang="0">
                        <a:pos x="80" y="157"/>
                      </a:cxn>
                      <a:cxn ang="0">
                        <a:pos x="199" y="136"/>
                      </a:cxn>
                      <a:cxn ang="0">
                        <a:pos x="56" y="139"/>
                      </a:cxn>
                      <a:cxn ang="0">
                        <a:pos x="0" y="56"/>
                      </a:cxn>
                    </a:cxnLst>
                    <a:rect l="0" t="0" r="r" b="b"/>
                    <a:pathLst>
                      <a:path w="364" h="222">
                        <a:moveTo>
                          <a:pt x="0" y="56"/>
                        </a:moveTo>
                        <a:lnTo>
                          <a:pt x="89" y="44"/>
                        </a:lnTo>
                        <a:lnTo>
                          <a:pt x="43" y="13"/>
                        </a:lnTo>
                        <a:lnTo>
                          <a:pt x="158" y="0"/>
                        </a:lnTo>
                        <a:lnTo>
                          <a:pt x="182" y="44"/>
                        </a:lnTo>
                        <a:lnTo>
                          <a:pt x="280" y="56"/>
                        </a:lnTo>
                        <a:lnTo>
                          <a:pt x="280" y="114"/>
                        </a:lnTo>
                        <a:lnTo>
                          <a:pt x="341" y="111"/>
                        </a:lnTo>
                        <a:lnTo>
                          <a:pt x="364" y="139"/>
                        </a:lnTo>
                        <a:lnTo>
                          <a:pt x="263" y="151"/>
                        </a:lnTo>
                        <a:lnTo>
                          <a:pt x="245" y="222"/>
                        </a:lnTo>
                        <a:lnTo>
                          <a:pt x="140" y="217"/>
                        </a:lnTo>
                        <a:lnTo>
                          <a:pt x="80" y="157"/>
                        </a:lnTo>
                        <a:lnTo>
                          <a:pt x="199" y="136"/>
                        </a:lnTo>
                        <a:lnTo>
                          <a:pt x="56" y="139"/>
                        </a:lnTo>
                        <a:lnTo>
                          <a:pt x="0" y="56"/>
                        </a:lnTo>
                        <a:close/>
                      </a:path>
                    </a:pathLst>
                  </a:custGeom>
                  <a:solidFill>
                    <a:srgbClr val="C0C0C0"/>
                  </a:solidFill>
                  <a:ln w="3175" cap="flat" cmpd="sng">
                    <a:noFill/>
                    <a:prstDash val="solid"/>
                    <a:round/>
                    <a:headEnd type="none" w="med" len="med"/>
                    <a:tailEnd type="none" w="med" len="med"/>
                  </a:ln>
                  <a:effectLst/>
                </p:spPr>
                <p:txBody>
                  <a:bodyPr>
                    <a:noAutofit/>
                  </a:bodyPr>
                  <a:lstStyle/>
                  <a:p>
                    <a:endParaRPr lang="en-US" sz="1200">
                      <a:latin typeface="Arial" panose="020B0604020202020204" pitchFamily="34" charset="0"/>
                      <a:cs typeface="Arial" panose="020B0604020202020204" pitchFamily="34" charset="0"/>
                    </a:endParaRPr>
                  </a:p>
                </p:txBody>
              </p:sp>
              <p:sp>
                <p:nvSpPr>
                  <p:cNvPr id="85" name="2121282.125353.12528.875405">
                    <a:extLst>
                      <a:ext uri="{FF2B5EF4-FFF2-40B4-BE49-F238E27FC236}">
                        <a16:creationId xmlns:a16="http://schemas.microsoft.com/office/drawing/2014/main" id="{6072A612-4816-2243-8466-E5B4F9C68925}"/>
                      </a:ext>
                    </a:extLst>
                  </p:cNvPr>
                  <p:cNvSpPr>
                    <a:spLocks/>
                  </p:cNvSpPr>
                  <p:nvPr/>
                </p:nvSpPr>
                <p:spPr bwMode="gray">
                  <a:xfrm>
                    <a:off x="2825" y="2257"/>
                    <a:ext cx="320" cy="231"/>
                  </a:xfrm>
                  <a:custGeom>
                    <a:avLst/>
                    <a:gdLst/>
                    <a:ahLst/>
                    <a:cxnLst>
                      <a:cxn ang="0">
                        <a:pos x="0" y="147"/>
                      </a:cxn>
                      <a:cxn ang="0">
                        <a:pos x="6" y="74"/>
                      </a:cxn>
                      <a:cxn ang="0">
                        <a:pos x="110" y="0"/>
                      </a:cxn>
                      <a:cxn ang="0">
                        <a:pos x="165" y="5"/>
                      </a:cxn>
                      <a:cxn ang="0">
                        <a:pos x="118" y="90"/>
                      </a:cxn>
                      <a:cxn ang="0">
                        <a:pos x="159" y="136"/>
                      </a:cxn>
                      <a:cxn ang="0">
                        <a:pos x="170" y="89"/>
                      </a:cxn>
                      <a:cxn ang="0">
                        <a:pos x="206" y="30"/>
                      </a:cxn>
                      <a:cxn ang="0">
                        <a:pos x="277" y="3"/>
                      </a:cxn>
                      <a:cxn ang="0">
                        <a:pos x="297" y="116"/>
                      </a:cxn>
                      <a:cxn ang="0">
                        <a:pos x="402" y="65"/>
                      </a:cxn>
                      <a:cxn ang="0">
                        <a:pos x="480" y="81"/>
                      </a:cxn>
                      <a:cxn ang="0">
                        <a:pos x="512" y="116"/>
                      </a:cxn>
                      <a:cxn ang="0">
                        <a:pos x="546" y="156"/>
                      </a:cxn>
                      <a:cxn ang="0">
                        <a:pos x="571" y="132"/>
                      </a:cxn>
                      <a:cxn ang="0">
                        <a:pos x="633" y="166"/>
                      </a:cxn>
                      <a:cxn ang="0">
                        <a:pos x="639" y="203"/>
                      </a:cxn>
                      <a:cxn ang="0">
                        <a:pos x="713" y="213"/>
                      </a:cxn>
                      <a:cxn ang="0">
                        <a:pos x="746" y="237"/>
                      </a:cxn>
                      <a:cxn ang="0">
                        <a:pos x="691" y="259"/>
                      </a:cxn>
                      <a:cxn ang="0">
                        <a:pos x="768" y="271"/>
                      </a:cxn>
                      <a:cxn ang="0">
                        <a:pos x="707" y="313"/>
                      </a:cxn>
                      <a:cxn ang="0">
                        <a:pos x="783" y="349"/>
                      </a:cxn>
                      <a:cxn ang="0">
                        <a:pos x="818" y="343"/>
                      </a:cxn>
                      <a:cxn ang="0">
                        <a:pos x="932" y="420"/>
                      </a:cxn>
                      <a:cxn ang="0">
                        <a:pos x="866" y="471"/>
                      </a:cxn>
                      <a:cxn ang="0">
                        <a:pos x="862" y="513"/>
                      </a:cxn>
                      <a:cxn ang="0">
                        <a:pos x="754" y="424"/>
                      </a:cxn>
                      <a:cxn ang="0">
                        <a:pos x="715" y="433"/>
                      </a:cxn>
                      <a:cxn ang="0">
                        <a:pos x="762" y="518"/>
                      </a:cxn>
                      <a:cxn ang="0">
                        <a:pos x="818" y="530"/>
                      </a:cxn>
                      <a:cxn ang="0">
                        <a:pos x="821" y="638"/>
                      </a:cxn>
                      <a:cxn ang="0">
                        <a:pos x="688" y="578"/>
                      </a:cxn>
                      <a:cxn ang="0">
                        <a:pos x="783" y="670"/>
                      </a:cxn>
                      <a:cxn ang="0">
                        <a:pos x="612" y="612"/>
                      </a:cxn>
                      <a:cxn ang="0">
                        <a:pos x="501" y="536"/>
                      </a:cxn>
                      <a:cxn ang="0">
                        <a:pos x="431" y="552"/>
                      </a:cxn>
                      <a:cxn ang="0">
                        <a:pos x="413" y="485"/>
                      </a:cxn>
                      <a:cxn ang="0">
                        <a:pos x="536" y="485"/>
                      </a:cxn>
                      <a:cxn ang="0">
                        <a:pos x="508" y="445"/>
                      </a:cxn>
                      <a:cxn ang="0">
                        <a:pos x="577" y="386"/>
                      </a:cxn>
                      <a:cxn ang="0">
                        <a:pos x="528" y="307"/>
                      </a:cxn>
                      <a:cxn ang="0">
                        <a:pos x="433" y="311"/>
                      </a:cxn>
                      <a:cxn ang="0">
                        <a:pos x="431" y="288"/>
                      </a:cxn>
                      <a:cxn ang="0">
                        <a:pos x="464" y="271"/>
                      </a:cxn>
                      <a:cxn ang="0">
                        <a:pos x="404" y="241"/>
                      </a:cxn>
                      <a:cxn ang="0">
                        <a:pos x="351" y="208"/>
                      </a:cxn>
                      <a:cxn ang="0">
                        <a:pos x="364" y="239"/>
                      </a:cxn>
                      <a:cxn ang="0">
                        <a:pos x="297" y="245"/>
                      </a:cxn>
                      <a:cxn ang="0">
                        <a:pos x="58" y="213"/>
                      </a:cxn>
                      <a:cxn ang="0">
                        <a:pos x="18" y="165"/>
                      </a:cxn>
                      <a:cxn ang="0">
                        <a:pos x="91" y="170"/>
                      </a:cxn>
                      <a:cxn ang="0">
                        <a:pos x="0" y="147"/>
                      </a:cxn>
                    </a:cxnLst>
                    <a:rect l="0" t="0" r="r" b="b"/>
                    <a:pathLst>
                      <a:path w="932" h="670">
                        <a:moveTo>
                          <a:pt x="0" y="147"/>
                        </a:moveTo>
                        <a:lnTo>
                          <a:pt x="6" y="74"/>
                        </a:lnTo>
                        <a:lnTo>
                          <a:pt x="110" y="0"/>
                        </a:lnTo>
                        <a:lnTo>
                          <a:pt x="165" y="5"/>
                        </a:lnTo>
                        <a:lnTo>
                          <a:pt x="118" y="90"/>
                        </a:lnTo>
                        <a:lnTo>
                          <a:pt x="159" y="136"/>
                        </a:lnTo>
                        <a:lnTo>
                          <a:pt x="170" y="89"/>
                        </a:lnTo>
                        <a:lnTo>
                          <a:pt x="206" y="30"/>
                        </a:lnTo>
                        <a:lnTo>
                          <a:pt x="277" y="3"/>
                        </a:lnTo>
                        <a:lnTo>
                          <a:pt x="297" y="116"/>
                        </a:lnTo>
                        <a:lnTo>
                          <a:pt x="402" y="65"/>
                        </a:lnTo>
                        <a:lnTo>
                          <a:pt x="480" y="81"/>
                        </a:lnTo>
                        <a:lnTo>
                          <a:pt x="512" y="116"/>
                        </a:lnTo>
                        <a:lnTo>
                          <a:pt x="546" y="156"/>
                        </a:lnTo>
                        <a:lnTo>
                          <a:pt x="571" y="132"/>
                        </a:lnTo>
                        <a:lnTo>
                          <a:pt x="633" y="166"/>
                        </a:lnTo>
                        <a:lnTo>
                          <a:pt x="639" y="203"/>
                        </a:lnTo>
                        <a:lnTo>
                          <a:pt x="713" y="213"/>
                        </a:lnTo>
                        <a:lnTo>
                          <a:pt x="746" y="237"/>
                        </a:lnTo>
                        <a:lnTo>
                          <a:pt x="691" y="259"/>
                        </a:lnTo>
                        <a:lnTo>
                          <a:pt x="768" y="271"/>
                        </a:lnTo>
                        <a:lnTo>
                          <a:pt x="707" y="313"/>
                        </a:lnTo>
                        <a:lnTo>
                          <a:pt x="783" y="349"/>
                        </a:lnTo>
                        <a:lnTo>
                          <a:pt x="818" y="343"/>
                        </a:lnTo>
                        <a:lnTo>
                          <a:pt x="932" y="420"/>
                        </a:lnTo>
                        <a:lnTo>
                          <a:pt x="866" y="471"/>
                        </a:lnTo>
                        <a:lnTo>
                          <a:pt x="862" y="513"/>
                        </a:lnTo>
                        <a:lnTo>
                          <a:pt x="754" y="424"/>
                        </a:lnTo>
                        <a:lnTo>
                          <a:pt x="715" y="433"/>
                        </a:lnTo>
                        <a:lnTo>
                          <a:pt x="762" y="518"/>
                        </a:lnTo>
                        <a:lnTo>
                          <a:pt x="818" y="530"/>
                        </a:lnTo>
                        <a:lnTo>
                          <a:pt x="821" y="638"/>
                        </a:lnTo>
                        <a:lnTo>
                          <a:pt x="688" y="578"/>
                        </a:lnTo>
                        <a:lnTo>
                          <a:pt x="783" y="670"/>
                        </a:lnTo>
                        <a:lnTo>
                          <a:pt x="612" y="612"/>
                        </a:lnTo>
                        <a:lnTo>
                          <a:pt x="501" y="536"/>
                        </a:lnTo>
                        <a:lnTo>
                          <a:pt x="431" y="552"/>
                        </a:lnTo>
                        <a:lnTo>
                          <a:pt x="413" y="485"/>
                        </a:lnTo>
                        <a:lnTo>
                          <a:pt x="536" y="485"/>
                        </a:lnTo>
                        <a:lnTo>
                          <a:pt x="508" y="445"/>
                        </a:lnTo>
                        <a:lnTo>
                          <a:pt x="577" y="386"/>
                        </a:lnTo>
                        <a:lnTo>
                          <a:pt x="528" y="307"/>
                        </a:lnTo>
                        <a:lnTo>
                          <a:pt x="433" y="311"/>
                        </a:lnTo>
                        <a:lnTo>
                          <a:pt x="431" y="288"/>
                        </a:lnTo>
                        <a:lnTo>
                          <a:pt x="464" y="271"/>
                        </a:lnTo>
                        <a:lnTo>
                          <a:pt x="404" y="241"/>
                        </a:lnTo>
                        <a:lnTo>
                          <a:pt x="351" y="208"/>
                        </a:lnTo>
                        <a:lnTo>
                          <a:pt x="364" y="239"/>
                        </a:lnTo>
                        <a:lnTo>
                          <a:pt x="297" y="245"/>
                        </a:lnTo>
                        <a:lnTo>
                          <a:pt x="58" y="213"/>
                        </a:lnTo>
                        <a:lnTo>
                          <a:pt x="18" y="165"/>
                        </a:lnTo>
                        <a:lnTo>
                          <a:pt x="91" y="170"/>
                        </a:lnTo>
                        <a:lnTo>
                          <a:pt x="0" y="147"/>
                        </a:lnTo>
                        <a:close/>
                      </a:path>
                    </a:pathLst>
                  </a:custGeom>
                  <a:solidFill>
                    <a:srgbClr val="C0C0C0"/>
                  </a:solidFill>
                  <a:ln w="3175" cap="flat" cmpd="sng">
                    <a:noFill/>
                    <a:prstDash val="solid"/>
                    <a:round/>
                    <a:headEnd type="none" w="med" len="med"/>
                    <a:tailEnd type="none" w="med" len="med"/>
                  </a:ln>
                  <a:effectLst/>
                </p:spPr>
                <p:txBody>
                  <a:bodyPr>
                    <a:noAutofit/>
                  </a:bodyPr>
                  <a:lstStyle/>
                  <a:p>
                    <a:endParaRPr lang="en-US" sz="1200">
                      <a:latin typeface="Arial" panose="020B0604020202020204" pitchFamily="34" charset="0"/>
                      <a:cs typeface="Arial" panose="020B0604020202020204" pitchFamily="34" charset="0"/>
                    </a:endParaRPr>
                  </a:p>
                </p:txBody>
              </p:sp>
            </p:grpSp>
            <p:sp>
              <p:nvSpPr>
                <p:cNvPr id="33" name="Text Box 130">
                  <a:extLst>
                    <a:ext uri="{FF2B5EF4-FFF2-40B4-BE49-F238E27FC236}">
                      <a16:creationId xmlns:a16="http://schemas.microsoft.com/office/drawing/2014/main" id="{57603D10-7E94-0243-ACB7-522927E07E71}"/>
                    </a:ext>
                  </a:extLst>
                </p:cNvPr>
                <p:cNvSpPr txBox="1">
                  <a:spLocks noChangeArrowheads="1"/>
                </p:cNvSpPr>
                <p:nvPr/>
              </p:nvSpPr>
              <p:spPr bwMode="auto">
                <a:xfrm>
                  <a:off x="3715708" y="4153565"/>
                  <a:ext cx="835733" cy="196643"/>
                </a:xfrm>
                <a:prstGeom prst="rect">
                  <a:avLst/>
                </a:prstGeom>
                <a:noFill/>
                <a:ln w="9525">
                  <a:noFill/>
                  <a:miter lim="800000"/>
                  <a:headEnd/>
                  <a:tailEnd/>
                </a:ln>
                <a:effectLst/>
              </p:spPr>
              <p:txBody>
                <a:bodyPr wrap="none">
                  <a:noAutofit/>
                </a:bodyPr>
                <a:lstStyle/>
                <a:p>
                  <a:pPr>
                    <a:buFont typeface="Wingdings" pitchFamily="2" charset="2"/>
                    <a:buNone/>
                  </a:pPr>
                  <a:r>
                    <a:rPr lang="en-US" sz="1200" b="1">
                      <a:latin typeface="Arial" panose="020B0604020202020204" pitchFamily="34" charset="0"/>
                      <a:cs typeface="Arial" panose="020B0604020202020204" pitchFamily="34" charset="0"/>
                    </a:rPr>
                    <a:t>Bangalore, India</a:t>
                  </a:r>
                </a:p>
              </p:txBody>
            </p:sp>
            <p:sp>
              <p:nvSpPr>
                <p:cNvPr id="34" name="Text Box 130">
                  <a:extLst>
                    <a:ext uri="{FF2B5EF4-FFF2-40B4-BE49-F238E27FC236}">
                      <a16:creationId xmlns:a16="http://schemas.microsoft.com/office/drawing/2014/main" id="{AEF5DA10-9BAA-6F4A-A55B-EC6253BEEFC4}"/>
                    </a:ext>
                  </a:extLst>
                </p:cNvPr>
                <p:cNvSpPr txBox="1">
                  <a:spLocks noChangeArrowheads="1"/>
                </p:cNvSpPr>
                <p:nvPr/>
              </p:nvSpPr>
              <p:spPr bwMode="auto">
                <a:xfrm>
                  <a:off x="2599333" y="3651811"/>
                  <a:ext cx="1425732" cy="177919"/>
                </a:xfrm>
                <a:prstGeom prst="rect">
                  <a:avLst/>
                </a:prstGeom>
                <a:noFill/>
                <a:ln w="9525">
                  <a:noFill/>
                  <a:miter lim="800000"/>
                  <a:headEnd/>
                  <a:tailEnd/>
                </a:ln>
                <a:effectLst/>
              </p:spPr>
              <p:txBody>
                <a:bodyPr wrap="none">
                  <a:noAutofit/>
                </a:bodyPr>
                <a:lstStyle/>
                <a:p>
                  <a:pPr>
                    <a:buFont typeface="Wingdings" pitchFamily="2" charset="2"/>
                    <a:buNone/>
                  </a:pPr>
                  <a:r>
                    <a:rPr lang="en-US" sz="1200" b="1">
                      <a:latin typeface="Arial" panose="020B0604020202020204" pitchFamily="34" charset="0"/>
                      <a:cs typeface="Arial" panose="020B0604020202020204" pitchFamily="34" charset="0"/>
                    </a:rPr>
                    <a:t>Bucharest, Romania</a:t>
                  </a:r>
                </a:p>
              </p:txBody>
            </p:sp>
            <p:pic>
              <p:nvPicPr>
                <p:cNvPr id="35" name="Picture 40">
                  <a:extLst>
                    <a:ext uri="{FF2B5EF4-FFF2-40B4-BE49-F238E27FC236}">
                      <a16:creationId xmlns:a16="http://schemas.microsoft.com/office/drawing/2014/main" id="{2402A5E3-8DA5-3840-8924-1A44C7796A07}"/>
                    </a:ext>
                  </a:extLst>
                </p:cNvPr>
                <p:cNvPicPr>
                  <a:picLocks noChangeAspect="1" noChangeArrowheads="1"/>
                </p:cNvPicPr>
                <p:nvPr/>
              </p:nvPicPr>
              <p:blipFill>
                <a:blip r:embed="rId4" cstate="print"/>
                <a:srcRect/>
                <a:stretch>
                  <a:fillRect/>
                </a:stretch>
              </p:blipFill>
              <p:spPr bwMode="auto">
                <a:xfrm>
                  <a:off x="3206717" y="3832045"/>
                  <a:ext cx="214037" cy="173199"/>
                </a:xfrm>
                <a:prstGeom prst="rect">
                  <a:avLst/>
                </a:prstGeom>
                <a:noFill/>
                <a:ln w="9525" algn="ctr">
                  <a:noFill/>
                  <a:miter lim="800000"/>
                  <a:headEnd/>
                  <a:tailEnd/>
                </a:ln>
                <a:effectLst/>
              </p:spPr>
            </p:pic>
            <p:pic>
              <p:nvPicPr>
                <p:cNvPr id="36" name="Picture 40">
                  <a:extLst>
                    <a:ext uri="{FF2B5EF4-FFF2-40B4-BE49-F238E27FC236}">
                      <a16:creationId xmlns:a16="http://schemas.microsoft.com/office/drawing/2014/main" id="{98B70FD0-38A0-C847-97EF-03E805326E5B}"/>
                    </a:ext>
                  </a:extLst>
                </p:cNvPr>
                <p:cNvPicPr>
                  <a:picLocks noChangeAspect="1" noChangeArrowheads="1"/>
                </p:cNvPicPr>
                <p:nvPr/>
              </p:nvPicPr>
              <p:blipFill>
                <a:blip r:embed="rId4" cstate="print"/>
                <a:srcRect/>
                <a:stretch>
                  <a:fillRect/>
                </a:stretch>
              </p:blipFill>
              <p:spPr bwMode="auto">
                <a:xfrm>
                  <a:off x="3871822" y="4294348"/>
                  <a:ext cx="214037" cy="173199"/>
                </a:xfrm>
                <a:prstGeom prst="rect">
                  <a:avLst/>
                </a:prstGeom>
                <a:noFill/>
                <a:ln w="9525" algn="ctr">
                  <a:noFill/>
                  <a:miter lim="800000"/>
                  <a:headEnd/>
                  <a:tailEnd/>
                </a:ln>
                <a:effectLst/>
              </p:spPr>
            </p:pic>
            <p:sp>
              <p:nvSpPr>
                <p:cNvPr id="37" name="Text Box 130">
                  <a:extLst>
                    <a:ext uri="{FF2B5EF4-FFF2-40B4-BE49-F238E27FC236}">
                      <a16:creationId xmlns:a16="http://schemas.microsoft.com/office/drawing/2014/main" id="{FF9D92AA-2797-8646-9E8A-ECA21FDE8C0C}"/>
                    </a:ext>
                  </a:extLst>
                </p:cNvPr>
                <p:cNvSpPr txBox="1">
                  <a:spLocks noChangeArrowheads="1"/>
                </p:cNvSpPr>
                <p:nvPr/>
              </p:nvSpPr>
              <p:spPr bwMode="auto">
                <a:xfrm>
                  <a:off x="1554647" y="4289003"/>
                  <a:ext cx="1237645" cy="252399"/>
                </a:xfrm>
                <a:prstGeom prst="rect">
                  <a:avLst/>
                </a:prstGeom>
                <a:noFill/>
                <a:ln w="9525" algn="ctr">
                  <a:noFill/>
                  <a:miter lim="800000"/>
                  <a:headEnd/>
                  <a:tailEnd/>
                </a:ln>
                <a:effectLst/>
              </p:spPr>
              <p:txBody>
                <a:bodyPr wrap="none">
                  <a:noAutofit/>
                </a:bodyPr>
                <a:lstStyle/>
                <a:p>
                  <a:pPr>
                    <a:buNone/>
                  </a:pPr>
                  <a:r>
                    <a:rPr lang="en-US" altLang="zh-CN" sz="1200" b="1">
                      <a:latin typeface="Arial" panose="020B0604020202020204" pitchFamily="34" charset="0"/>
                      <a:cs typeface="Arial" panose="020B0604020202020204" pitchFamily="34" charset="0"/>
                    </a:rPr>
                    <a:t>Queretaro, Mexico</a:t>
                  </a:r>
                </a:p>
              </p:txBody>
            </p:sp>
          </p:grpSp>
          <p:pic>
            <p:nvPicPr>
              <p:cNvPr id="29" name="图片 42">
                <a:extLst>
                  <a:ext uri="{FF2B5EF4-FFF2-40B4-BE49-F238E27FC236}">
                    <a16:creationId xmlns:a16="http://schemas.microsoft.com/office/drawing/2014/main" id="{706A172C-0DB0-D54B-BBD1-9AC7B608AB82}"/>
                  </a:ext>
                </a:extLst>
              </p:cNvPr>
              <p:cNvPicPr preferRelativeResize="0">
                <a:picLocks noChangeAspect="1"/>
              </p:cNvPicPr>
              <p:nvPr/>
            </p:nvPicPr>
            <p:blipFill rotWithShape="1">
              <a:blip r:embed="rId5" cstate="print">
                <a:extLst>
                  <a:ext uri="{28A0092B-C50C-407E-A947-70E740481C1C}">
                    <a14:useLocalDpi xmlns:a14="http://schemas.microsoft.com/office/drawing/2010/main"/>
                  </a:ext>
                </a:extLst>
              </a:blip>
              <a:srcRect l="20044"/>
              <a:stretch/>
            </p:blipFill>
            <p:spPr>
              <a:xfrm>
                <a:off x="4256106" y="4066778"/>
                <a:ext cx="2349852" cy="924853"/>
              </a:xfrm>
              <a:prstGeom prst="rect">
                <a:avLst/>
              </a:prstGeom>
              <a:ln>
                <a:noFill/>
              </a:ln>
              <a:effectLst>
                <a:softEdge rad="112500"/>
              </a:effectLst>
            </p:spPr>
          </p:pic>
          <p:pic>
            <p:nvPicPr>
              <p:cNvPr id="30" name="Picture 7" descr="C:\Users\z51695\Desktop\拉美北数据中心\现场照片\IMG_1499.JPG">
                <a:extLst>
                  <a:ext uri="{FF2B5EF4-FFF2-40B4-BE49-F238E27FC236}">
                    <a16:creationId xmlns:a16="http://schemas.microsoft.com/office/drawing/2014/main" id="{23D39F95-62F9-3D42-B6E3-147B7DC10000}"/>
                  </a:ext>
                </a:extLst>
              </p:cNvPr>
              <p:cNvPicPr>
                <a:picLocks noChangeAspect="1" noChangeArrowheads="1"/>
              </p:cNvPicPr>
              <p:nvPr/>
            </p:nvPicPr>
            <p:blipFill>
              <a:blip r:embed="rId6" cstate="print"/>
              <a:srcRect/>
              <a:stretch>
                <a:fillRect/>
              </a:stretch>
            </p:blipFill>
            <p:spPr bwMode="auto">
              <a:xfrm>
                <a:off x="866358" y="4044244"/>
                <a:ext cx="1480404" cy="1152000"/>
              </a:xfrm>
              <a:prstGeom prst="rect">
                <a:avLst/>
              </a:prstGeom>
              <a:ln>
                <a:noFill/>
              </a:ln>
              <a:effectLst>
                <a:softEdge rad="112500"/>
              </a:effectLst>
            </p:spPr>
          </p:pic>
          <p:pic>
            <p:nvPicPr>
              <p:cNvPr id="31" name="图片 44">
                <a:extLst>
                  <a:ext uri="{FF2B5EF4-FFF2-40B4-BE49-F238E27FC236}">
                    <a16:creationId xmlns:a16="http://schemas.microsoft.com/office/drawing/2014/main" id="{06B2A52B-7747-1743-9416-6C5ACEB76EFB}"/>
                  </a:ext>
                </a:extLst>
              </p:cNvPr>
              <p:cNvPicPr preferRelativeResize="0">
                <a:picLocks noChangeAspect="1"/>
              </p:cNvPicPr>
              <p:nvPr/>
            </p:nvPicPr>
            <p:blipFill rotWithShape="1">
              <a:blip r:embed="rId7" cstate="print">
                <a:extLst>
                  <a:ext uri="{28A0092B-C50C-407E-A947-70E740481C1C}">
                    <a14:useLocalDpi xmlns:a14="http://schemas.microsoft.com/office/drawing/2010/main" val="0"/>
                  </a:ext>
                </a:extLst>
              </a:blip>
              <a:srcRect t="6600" b="24801"/>
              <a:stretch/>
            </p:blipFill>
            <p:spPr>
              <a:xfrm>
                <a:off x="2543609" y="1654343"/>
                <a:ext cx="2351630" cy="1099269"/>
              </a:xfrm>
              <a:prstGeom prst="rect">
                <a:avLst/>
              </a:prstGeom>
              <a:ln>
                <a:noFill/>
              </a:ln>
              <a:effectLst>
                <a:softEdge rad="112500"/>
              </a:effectLst>
            </p:spPr>
          </p:pic>
        </p:grpSp>
        <p:pic>
          <p:nvPicPr>
            <p:cNvPr id="22" name="Picture 40">
              <a:extLst>
                <a:ext uri="{FF2B5EF4-FFF2-40B4-BE49-F238E27FC236}">
                  <a16:creationId xmlns:a16="http://schemas.microsoft.com/office/drawing/2014/main" id="{72B56B90-D71E-3043-B9AF-98923D99BFE1}"/>
                </a:ext>
              </a:extLst>
            </p:cNvPr>
            <p:cNvPicPr>
              <a:picLocks noChangeAspect="1" noChangeArrowheads="1"/>
            </p:cNvPicPr>
            <p:nvPr/>
          </p:nvPicPr>
          <p:blipFill>
            <a:blip r:embed="rId4" cstate="print"/>
            <a:srcRect/>
            <a:stretch>
              <a:fillRect/>
            </a:stretch>
          </p:blipFill>
          <p:spPr bwMode="auto">
            <a:xfrm>
              <a:off x="6403958" y="3429860"/>
              <a:ext cx="315802" cy="262913"/>
            </a:xfrm>
            <a:prstGeom prst="rect">
              <a:avLst/>
            </a:prstGeom>
            <a:noFill/>
            <a:ln w="9525" algn="ctr">
              <a:noFill/>
              <a:miter lim="800000"/>
              <a:headEnd/>
              <a:tailEnd/>
            </a:ln>
            <a:effectLst/>
          </p:spPr>
        </p:pic>
        <p:sp>
          <p:nvSpPr>
            <p:cNvPr id="23" name="Text Box 130">
              <a:extLst>
                <a:ext uri="{FF2B5EF4-FFF2-40B4-BE49-F238E27FC236}">
                  <a16:creationId xmlns:a16="http://schemas.microsoft.com/office/drawing/2014/main" id="{7AB9DC46-C3BC-5D4F-B972-848689C30349}"/>
                </a:ext>
              </a:extLst>
            </p:cNvPr>
            <p:cNvSpPr txBox="1">
              <a:spLocks noChangeArrowheads="1"/>
            </p:cNvSpPr>
            <p:nvPr/>
          </p:nvSpPr>
          <p:spPr bwMode="auto">
            <a:xfrm>
              <a:off x="10161246" y="2869957"/>
              <a:ext cx="1536327" cy="283099"/>
            </a:xfrm>
            <a:prstGeom prst="rect">
              <a:avLst/>
            </a:prstGeom>
            <a:noFill/>
            <a:ln w="9525">
              <a:noFill/>
              <a:miter lim="800000"/>
              <a:headEnd/>
              <a:tailEnd/>
            </a:ln>
            <a:effectLst/>
          </p:spPr>
          <p:txBody>
            <a:bodyPr wrap="none">
              <a:noAutofit/>
            </a:bodyPr>
            <a:lstStyle/>
            <a:p>
              <a:pPr>
                <a:buFont typeface="Wingdings" pitchFamily="2" charset="2"/>
                <a:buNone/>
              </a:pPr>
              <a:r>
                <a:rPr lang="en-US" sz="1200" b="1">
                  <a:latin typeface="Arial" panose="020B0604020202020204" pitchFamily="34" charset="0"/>
                  <a:cs typeface="Arial" panose="020B0604020202020204" pitchFamily="34" charset="0"/>
                </a:rPr>
                <a:t>Chengdu, China</a:t>
              </a:r>
            </a:p>
          </p:txBody>
        </p:sp>
        <p:pic>
          <p:nvPicPr>
            <p:cNvPr id="24" name="Picture 40">
              <a:extLst>
                <a:ext uri="{FF2B5EF4-FFF2-40B4-BE49-F238E27FC236}">
                  <a16:creationId xmlns:a16="http://schemas.microsoft.com/office/drawing/2014/main" id="{F72D2875-700D-444C-96A3-B1E0BBA6E3B6}"/>
                </a:ext>
              </a:extLst>
            </p:cNvPr>
            <p:cNvPicPr>
              <a:picLocks noChangeAspect="1" noChangeArrowheads="1"/>
            </p:cNvPicPr>
            <p:nvPr/>
          </p:nvPicPr>
          <p:blipFill>
            <a:blip r:embed="rId4" cstate="print"/>
            <a:srcRect/>
            <a:stretch>
              <a:fillRect/>
            </a:stretch>
          </p:blipFill>
          <p:spPr bwMode="auto">
            <a:xfrm>
              <a:off x="10020430" y="3165832"/>
              <a:ext cx="315802" cy="262913"/>
            </a:xfrm>
            <a:prstGeom prst="rect">
              <a:avLst/>
            </a:prstGeom>
            <a:noFill/>
            <a:ln w="9525" algn="ctr">
              <a:noFill/>
              <a:miter lim="800000"/>
              <a:headEnd/>
              <a:tailEnd/>
            </a:ln>
            <a:effectLst/>
          </p:spPr>
        </p:pic>
        <p:pic>
          <p:nvPicPr>
            <p:cNvPr id="25" name="Picture 24">
              <a:extLst>
                <a:ext uri="{FF2B5EF4-FFF2-40B4-BE49-F238E27FC236}">
                  <a16:creationId xmlns:a16="http://schemas.microsoft.com/office/drawing/2014/main" id="{E7760009-F0E5-8043-A4CC-AC893F5F3255}"/>
                </a:ext>
              </a:extLst>
            </p:cNvPr>
            <p:cNvPicPr>
              <a:picLocks noChangeAspect="1" noChangeArrowheads="1"/>
            </p:cNvPicPr>
            <p:nvPr/>
          </p:nvPicPr>
          <p:blipFill>
            <a:blip r:embed="rId4" cstate="print"/>
            <a:srcRect/>
            <a:stretch>
              <a:fillRect/>
            </a:stretch>
          </p:blipFill>
          <p:spPr bwMode="auto">
            <a:xfrm>
              <a:off x="7970751" y="3612395"/>
              <a:ext cx="315802" cy="262913"/>
            </a:xfrm>
            <a:prstGeom prst="rect">
              <a:avLst/>
            </a:prstGeom>
            <a:noFill/>
            <a:ln w="9525" algn="ctr">
              <a:noFill/>
              <a:miter lim="800000"/>
              <a:headEnd/>
              <a:tailEnd/>
            </a:ln>
            <a:effectLst/>
          </p:spPr>
        </p:pic>
        <p:pic>
          <p:nvPicPr>
            <p:cNvPr id="26" name="Picture 40">
              <a:extLst>
                <a:ext uri="{FF2B5EF4-FFF2-40B4-BE49-F238E27FC236}">
                  <a16:creationId xmlns:a16="http://schemas.microsoft.com/office/drawing/2014/main" id="{1791DF79-FE1E-F14F-9DF8-8FFA89A8F466}"/>
                </a:ext>
              </a:extLst>
            </p:cNvPr>
            <p:cNvPicPr>
              <a:picLocks noChangeAspect="1" noChangeArrowheads="1"/>
            </p:cNvPicPr>
            <p:nvPr/>
          </p:nvPicPr>
          <p:blipFill>
            <a:blip r:embed="rId4" cstate="print"/>
            <a:srcRect/>
            <a:stretch>
              <a:fillRect/>
            </a:stretch>
          </p:blipFill>
          <p:spPr bwMode="auto">
            <a:xfrm>
              <a:off x="8130261" y="3779394"/>
              <a:ext cx="315802" cy="262913"/>
            </a:xfrm>
            <a:prstGeom prst="rect">
              <a:avLst/>
            </a:prstGeom>
            <a:noFill/>
            <a:ln w="9525" algn="ctr">
              <a:noFill/>
              <a:miter lim="800000"/>
              <a:headEnd/>
              <a:tailEnd/>
            </a:ln>
            <a:effectLst/>
          </p:spPr>
        </p:pic>
        <p:pic>
          <p:nvPicPr>
            <p:cNvPr id="27" name="Picture 40">
              <a:extLst>
                <a:ext uri="{FF2B5EF4-FFF2-40B4-BE49-F238E27FC236}">
                  <a16:creationId xmlns:a16="http://schemas.microsoft.com/office/drawing/2014/main" id="{A078EA39-0DFD-AF47-8C31-90627CD58EB2}"/>
                </a:ext>
              </a:extLst>
            </p:cNvPr>
            <p:cNvPicPr>
              <a:picLocks noChangeAspect="1" noChangeArrowheads="1"/>
            </p:cNvPicPr>
            <p:nvPr/>
          </p:nvPicPr>
          <p:blipFill>
            <a:blip r:embed="rId4" cstate="print"/>
            <a:srcRect/>
            <a:stretch>
              <a:fillRect/>
            </a:stretch>
          </p:blipFill>
          <p:spPr bwMode="auto">
            <a:xfrm>
              <a:off x="8326088" y="3767694"/>
              <a:ext cx="315802" cy="262913"/>
            </a:xfrm>
            <a:prstGeom prst="rect">
              <a:avLst/>
            </a:prstGeom>
            <a:noFill/>
            <a:ln w="9525" algn="ctr">
              <a:noFill/>
              <a:miter lim="800000"/>
              <a:headEnd/>
              <a:tailEnd/>
            </a:ln>
            <a:effectLst/>
          </p:spPr>
        </p:pic>
      </p:grpSp>
      <p:grpSp>
        <p:nvGrpSpPr>
          <p:cNvPr id="138" name="Group 137">
            <a:extLst>
              <a:ext uri="{FF2B5EF4-FFF2-40B4-BE49-F238E27FC236}">
                <a16:creationId xmlns:a16="http://schemas.microsoft.com/office/drawing/2014/main" id="{B5D15CF9-7670-FB47-A7A0-7AC95F92A900}"/>
              </a:ext>
            </a:extLst>
          </p:cNvPr>
          <p:cNvGrpSpPr/>
          <p:nvPr/>
        </p:nvGrpSpPr>
        <p:grpSpPr>
          <a:xfrm>
            <a:off x="516071" y="3643675"/>
            <a:ext cx="11409969" cy="2664743"/>
            <a:chOff x="516071" y="3643675"/>
            <a:chExt cx="11409969" cy="2664743"/>
          </a:xfrm>
        </p:grpSpPr>
        <p:grpSp>
          <p:nvGrpSpPr>
            <p:cNvPr id="110" name="Group 109">
              <a:extLst>
                <a:ext uri="{FF2B5EF4-FFF2-40B4-BE49-F238E27FC236}">
                  <a16:creationId xmlns:a16="http://schemas.microsoft.com/office/drawing/2014/main" id="{895F99B8-F83B-1843-86C9-0ECE4709008B}"/>
                </a:ext>
              </a:extLst>
            </p:cNvPr>
            <p:cNvGrpSpPr/>
            <p:nvPr/>
          </p:nvGrpSpPr>
          <p:grpSpPr>
            <a:xfrm>
              <a:off x="516071" y="3660819"/>
              <a:ext cx="5084765" cy="2626643"/>
              <a:chOff x="5306629" y="3176968"/>
              <a:chExt cx="3298475" cy="2626643"/>
            </a:xfrm>
          </p:grpSpPr>
          <p:sp>
            <p:nvSpPr>
              <p:cNvPr id="111" name="等腰三角形 82">
                <a:extLst>
                  <a:ext uri="{FF2B5EF4-FFF2-40B4-BE49-F238E27FC236}">
                    <a16:creationId xmlns:a16="http://schemas.microsoft.com/office/drawing/2014/main" id="{23A2EC34-E16C-1743-A238-BD76B9A33BF2}"/>
                  </a:ext>
                </a:extLst>
              </p:cNvPr>
              <p:cNvSpPr/>
              <p:nvPr/>
            </p:nvSpPr>
            <p:spPr bwMode="auto">
              <a:xfrm>
                <a:off x="5306629" y="3176968"/>
                <a:ext cx="3258541" cy="606590"/>
              </a:xfrm>
              <a:prstGeom prst="triangle">
                <a:avLst>
                  <a:gd name="adj" fmla="val 50817"/>
                </a:avLst>
              </a:prstGeom>
              <a:noFill/>
              <a:ln w="9525">
                <a:solidFill>
                  <a:srgbClr val="00B0F0"/>
                </a:solidFill>
                <a:prstDash val="solid"/>
              </a:ln>
              <a:effectLst>
                <a:outerShdw blurRad="63500" sx="102000" sy="102000" algn="ctr" rotWithShape="0">
                  <a:prstClr val="black">
                    <a:alpha val="40000"/>
                  </a:prstClr>
                </a:outerShdw>
              </a:effectLst>
            </p:spPr>
            <p:txBody>
              <a:bodyPr wrap="square" rtlCol="0">
                <a:noAutofit/>
              </a:bodyPr>
              <a:lstStyle/>
              <a:p>
                <a:pPr marL="0" marR="0" lvl="0" indent="0" algn="r" defTabSz="914358" eaLnBrk="1" fontAlgn="auto" latinLnBrk="0" hangingPunct="1">
                  <a:lnSpc>
                    <a:spcPct val="100000"/>
                  </a:lnSpc>
                  <a:spcBef>
                    <a:spcPts val="0"/>
                  </a:spcBef>
                  <a:spcAft>
                    <a:spcPts val="0"/>
                  </a:spcAft>
                  <a:buClrTx/>
                  <a:buSzTx/>
                  <a:buFont typeface="Arial" pitchFamily="34" charset="0"/>
                  <a:buChar char="•"/>
                  <a:tabLst/>
                  <a:defRPr/>
                </a:pPr>
                <a:endParaRPr kumimoji="0" lang="zh-CN" altLang="en-US" sz="1200" b="0" i="0" u="none" strike="noStrike" kern="0" cap="none" spc="0" normalizeH="0" baseline="0" noProof="0">
                  <a:ln>
                    <a:noFill/>
                  </a:ln>
                  <a:solidFill>
                    <a:schemeClr val="tx2"/>
                  </a:solidFill>
                  <a:effectLst/>
                  <a:uLnTx/>
                  <a:uFillTx/>
                  <a:latin typeface="Arial" pitchFamily="34" charset="0"/>
                  <a:ea typeface="华文细黑" pitchFamily="2" charset="-122"/>
                  <a:cs typeface="Arial" pitchFamily="34" charset="0"/>
                </a:endParaRPr>
              </a:p>
            </p:txBody>
          </p:sp>
          <p:sp>
            <p:nvSpPr>
              <p:cNvPr id="112" name="Rectangle 23">
                <a:extLst>
                  <a:ext uri="{FF2B5EF4-FFF2-40B4-BE49-F238E27FC236}">
                    <a16:creationId xmlns:a16="http://schemas.microsoft.com/office/drawing/2014/main" id="{E4281571-3842-234F-B741-9B77772B1D0E}"/>
                  </a:ext>
                </a:extLst>
              </p:cNvPr>
              <p:cNvSpPr/>
              <p:nvPr/>
            </p:nvSpPr>
            <p:spPr bwMode="auto">
              <a:xfrm>
                <a:off x="7557027" y="4269160"/>
                <a:ext cx="1026018" cy="365760"/>
              </a:xfrm>
              <a:prstGeom prst="rect">
                <a:avLst/>
              </a:prstGeom>
              <a:noFill/>
              <a:ln>
                <a:solidFill>
                  <a:srgbClr val="00B0F0"/>
                </a:solidFill>
                <a:prstDash val="solid"/>
              </a:ln>
              <a:effectLst>
                <a:outerShdw blurRad="63500" sx="102000" sy="102000" algn="ctr" rotWithShape="0">
                  <a:prstClr val="black">
                    <a:alpha val="40000"/>
                  </a:prstClr>
                </a:outerShdw>
              </a:effectLst>
            </p:spPr>
            <p:txBody>
              <a:bodyPr wrap="square" rtlCol="0">
                <a:noAutofit/>
              </a:bodyPr>
              <a:lstStyle/>
              <a:p>
                <a:pPr marL="0" marR="0" lvl="0" indent="0" algn="r" defTabSz="914358"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chemeClr val="tx2"/>
                  </a:solidFill>
                  <a:effectLst/>
                  <a:uLnTx/>
                  <a:uFillTx/>
                  <a:latin typeface="Arial" pitchFamily="34" charset="0"/>
                  <a:ea typeface="华文细黑" pitchFamily="2" charset="-122"/>
                  <a:cs typeface="Arial" pitchFamily="34" charset="0"/>
                </a:endParaRPr>
              </a:p>
            </p:txBody>
          </p:sp>
          <p:sp>
            <p:nvSpPr>
              <p:cNvPr id="113" name="Rectangle 23">
                <a:extLst>
                  <a:ext uri="{FF2B5EF4-FFF2-40B4-BE49-F238E27FC236}">
                    <a16:creationId xmlns:a16="http://schemas.microsoft.com/office/drawing/2014/main" id="{96E2363B-B3C6-094B-97B9-069AEB10152A}"/>
                  </a:ext>
                </a:extLst>
              </p:cNvPr>
              <p:cNvSpPr/>
              <p:nvPr/>
            </p:nvSpPr>
            <p:spPr bwMode="auto">
              <a:xfrm>
                <a:off x="7557027" y="4686550"/>
                <a:ext cx="1026018" cy="365760"/>
              </a:xfrm>
              <a:prstGeom prst="rect">
                <a:avLst/>
              </a:prstGeom>
              <a:noFill/>
              <a:ln>
                <a:solidFill>
                  <a:srgbClr val="00B0F0"/>
                </a:solidFill>
                <a:prstDash val="solid"/>
              </a:ln>
              <a:effectLst>
                <a:outerShdw blurRad="63500" sx="102000" sy="102000" algn="ctr" rotWithShape="0">
                  <a:prstClr val="black">
                    <a:alpha val="40000"/>
                  </a:prstClr>
                </a:outerShdw>
              </a:effectLst>
            </p:spPr>
            <p:txBody>
              <a:bodyPr wrap="square" rtlCol="0">
                <a:noAutofit/>
              </a:bodyPr>
              <a:lstStyle/>
              <a:p>
                <a:pPr marL="0" marR="0" lvl="0" indent="0" algn="r" defTabSz="914358"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chemeClr val="tx2"/>
                  </a:solidFill>
                  <a:effectLst/>
                  <a:uLnTx/>
                  <a:uFillTx/>
                  <a:latin typeface="Arial" pitchFamily="34" charset="0"/>
                  <a:ea typeface="华文细黑" pitchFamily="2" charset="-122"/>
                  <a:cs typeface="Arial" pitchFamily="34" charset="0"/>
                </a:endParaRPr>
              </a:p>
            </p:txBody>
          </p:sp>
          <p:sp>
            <p:nvSpPr>
              <p:cNvPr id="114" name="TextBox 92">
                <a:extLst>
                  <a:ext uri="{FF2B5EF4-FFF2-40B4-BE49-F238E27FC236}">
                    <a16:creationId xmlns:a16="http://schemas.microsoft.com/office/drawing/2014/main" id="{2E56B12C-322D-4145-BA97-992C9335E315}"/>
                  </a:ext>
                </a:extLst>
              </p:cNvPr>
              <p:cNvSpPr txBox="1"/>
              <p:nvPr/>
            </p:nvSpPr>
            <p:spPr>
              <a:xfrm>
                <a:off x="7536507" y="4750612"/>
                <a:ext cx="1046538" cy="246221"/>
              </a:xfrm>
              <a:prstGeom prst="rect">
                <a:avLst/>
              </a:prstGeom>
              <a:noFill/>
            </p:spPr>
            <p:txBody>
              <a:bodyPr wrap="square" rtlCol="0">
                <a:spAutoFit/>
              </a:bodyPr>
              <a:lstStyle/>
              <a:p>
                <a:pPr algn="ctr">
                  <a:buClrTx/>
                  <a:buFontTx/>
                  <a:buNone/>
                </a:pPr>
                <a:r>
                  <a:rPr lang="en-US" altLang="zh-CN" sz="1000">
                    <a:solidFill>
                      <a:schemeClr val="tx2"/>
                    </a:solidFill>
                    <a:latin typeface="Arial" pitchFamily="34" charset="0"/>
                    <a:ea typeface="宋体" charset="-122"/>
                    <a:cs typeface="Arial" pitchFamily="34" charset="0"/>
                  </a:rPr>
                  <a:t>Quality Mgmt. </a:t>
                </a:r>
              </a:p>
            </p:txBody>
          </p:sp>
          <p:sp>
            <p:nvSpPr>
              <p:cNvPr id="115" name="Rectangle 23">
                <a:extLst>
                  <a:ext uri="{FF2B5EF4-FFF2-40B4-BE49-F238E27FC236}">
                    <a16:creationId xmlns:a16="http://schemas.microsoft.com/office/drawing/2014/main" id="{D03E0807-0B26-A14D-A20A-1CBFA758D4FB}"/>
                  </a:ext>
                </a:extLst>
              </p:cNvPr>
              <p:cNvSpPr/>
              <p:nvPr/>
            </p:nvSpPr>
            <p:spPr bwMode="auto">
              <a:xfrm>
                <a:off x="7557027" y="3842245"/>
                <a:ext cx="1026018" cy="365760"/>
              </a:xfrm>
              <a:prstGeom prst="rect">
                <a:avLst/>
              </a:prstGeom>
              <a:noFill/>
              <a:ln>
                <a:solidFill>
                  <a:srgbClr val="00B0F0"/>
                </a:solidFill>
                <a:prstDash val="solid"/>
              </a:ln>
              <a:effectLst>
                <a:outerShdw blurRad="63500" sx="102000" sy="102000" algn="ctr" rotWithShape="0">
                  <a:prstClr val="black">
                    <a:alpha val="40000"/>
                  </a:prstClr>
                </a:outerShdw>
              </a:effectLst>
            </p:spPr>
            <p:txBody>
              <a:bodyPr wrap="square" rtlCol="0">
                <a:noAutofit/>
              </a:bodyPr>
              <a:lstStyle/>
              <a:p>
                <a:pPr marL="0" marR="0" lvl="0" indent="0" algn="r" defTabSz="914358"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chemeClr val="tx2"/>
                  </a:solidFill>
                  <a:effectLst/>
                  <a:uLnTx/>
                  <a:uFillTx/>
                  <a:latin typeface="Arial" pitchFamily="34" charset="0"/>
                  <a:ea typeface="华文细黑" pitchFamily="2" charset="-122"/>
                  <a:cs typeface="Arial" pitchFamily="34" charset="0"/>
                </a:endParaRPr>
              </a:p>
            </p:txBody>
          </p:sp>
          <p:sp>
            <p:nvSpPr>
              <p:cNvPr id="116" name="Rectangle 23">
                <a:extLst>
                  <a:ext uri="{FF2B5EF4-FFF2-40B4-BE49-F238E27FC236}">
                    <a16:creationId xmlns:a16="http://schemas.microsoft.com/office/drawing/2014/main" id="{3183A58C-10A5-7C4A-954C-74EA74143066}"/>
                  </a:ext>
                </a:extLst>
              </p:cNvPr>
              <p:cNvSpPr/>
              <p:nvPr/>
            </p:nvSpPr>
            <p:spPr bwMode="auto">
              <a:xfrm>
                <a:off x="7557027" y="5096908"/>
                <a:ext cx="1026018" cy="365760"/>
              </a:xfrm>
              <a:prstGeom prst="rect">
                <a:avLst/>
              </a:prstGeom>
              <a:noFill/>
              <a:ln>
                <a:solidFill>
                  <a:srgbClr val="00B0F0"/>
                </a:solidFill>
                <a:prstDash val="solid"/>
              </a:ln>
              <a:effectLst>
                <a:outerShdw blurRad="63500" sx="102000" sy="102000" algn="ctr" rotWithShape="0">
                  <a:prstClr val="black">
                    <a:alpha val="40000"/>
                  </a:prstClr>
                </a:outerShdw>
              </a:effectLst>
            </p:spPr>
            <p:txBody>
              <a:bodyPr wrap="square" rtlCol="0">
                <a:noAutofit/>
              </a:bodyPr>
              <a:lstStyle/>
              <a:p>
                <a:pPr marL="0" marR="0" lvl="0" indent="0" algn="r" defTabSz="914358"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chemeClr val="tx2"/>
                  </a:solidFill>
                  <a:effectLst/>
                  <a:uLnTx/>
                  <a:uFillTx/>
                  <a:latin typeface="Arial" pitchFamily="34" charset="0"/>
                  <a:ea typeface="华文细黑" pitchFamily="2" charset="-122"/>
                  <a:cs typeface="Arial" pitchFamily="34" charset="0"/>
                </a:endParaRPr>
              </a:p>
            </p:txBody>
          </p:sp>
          <p:sp>
            <p:nvSpPr>
              <p:cNvPr id="117" name="Rectangle 81">
                <a:extLst>
                  <a:ext uri="{FF2B5EF4-FFF2-40B4-BE49-F238E27FC236}">
                    <a16:creationId xmlns:a16="http://schemas.microsoft.com/office/drawing/2014/main" id="{B4A6B0B1-030D-6048-B1B5-3C486908FFC8}"/>
                  </a:ext>
                </a:extLst>
              </p:cNvPr>
              <p:cNvSpPr/>
              <p:nvPr/>
            </p:nvSpPr>
            <p:spPr>
              <a:xfrm>
                <a:off x="7717816" y="3917729"/>
                <a:ext cx="679994" cy="246221"/>
              </a:xfrm>
              <a:prstGeom prst="rect">
                <a:avLst/>
              </a:prstGeom>
            </p:spPr>
            <p:txBody>
              <a:bodyPr wrap="none">
                <a:spAutoFit/>
              </a:bodyPr>
              <a:lstStyle/>
              <a:p>
                <a:pPr algn="ctr">
                  <a:buClrTx/>
                  <a:buFontTx/>
                  <a:buNone/>
                </a:pPr>
                <a:r>
                  <a:rPr lang="en-US" altLang="zh-CN" sz="1000" b="0">
                    <a:solidFill>
                      <a:schemeClr val="tx2"/>
                    </a:solidFill>
                    <a:latin typeface="Arial" pitchFamily="34" charset="0"/>
                    <a:ea typeface="宋体" charset="-122"/>
                    <a:cs typeface="Arial" pitchFamily="34" charset="0"/>
                  </a:rPr>
                  <a:t>Solution </a:t>
                </a:r>
              </a:p>
            </p:txBody>
          </p:sp>
          <p:sp>
            <p:nvSpPr>
              <p:cNvPr id="118" name="Rectangle 23">
                <a:extLst>
                  <a:ext uri="{FF2B5EF4-FFF2-40B4-BE49-F238E27FC236}">
                    <a16:creationId xmlns:a16="http://schemas.microsoft.com/office/drawing/2014/main" id="{5B5FBF9A-7A8A-C94E-A79B-B33D710C5EF8}"/>
                  </a:ext>
                </a:extLst>
              </p:cNvPr>
              <p:cNvSpPr/>
              <p:nvPr/>
            </p:nvSpPr>
            <p:spPr bwMode="auto">
              <a:xfrm>
                <a:off x="5309749" y="3855209"/>
                <a:ext cx="1026017" cy="1618488"/>
              </a:xfrm>
              <a:prstGeom prst="rect">
                <a:avLst/>
              </a:prstGeom>
              <a:noFill/>
              <a:ln>
                <a:solidFill>
                  <a:srgbClr val="00B0F0"/>
                </a:solidFill>
                <a:prstDash val="solid"/>
              </a:ln>
              <a:effectLst>
                <a:outerShdw blurRad="63500" sx="102000" sy="102000" algn="ctr" rotWithShape="0">
                  <a:prstClr val="black">
                    <a:alpha val="40000"/>
                  </a:prstClr>
                </a:outerShdw>
              </a:effectLst>
            </p:spPr>
            <p:txBody>
              <a:bodyPr wrap="square" rtlCol="0">
                <a:noAutofit/>
              </a:bodyPr>
              <a:lstStyle/>
              <a:p>
                <a:pPr marL="0" marR="0" lvl="0" indent="0" algn="r" defTabSz="914358"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chemeClr val="tx2"/>
                  </a:solidFill>
                  <a:effectLst/>
                  <a:uLnTx/>
                  <a:uFillTx/>
                  <a:latin typeface="Arial" pitchFamily="34" charset="0"/>
                  <a:ea typeface="华文细黑" pitchFamily="2" charset="-122"/>
                  <a:cs typeface="Arial" pitchFamily="34" charset="0"/>
                </a:endParaRPr>
              </a:p>
            </p:txBody>
          </p:sp>
          <p:sp>
            <p:nvSpPr>
              <p:cNvPr id="119" name="TextBox 71">
                <a:extLst>
                  <a:ext uri="{FF2B5EF4-FFF2-40B4-BE49-F238E27FC236}">
                    <a16:creationId xmlns:a16="http://schemas.microsoft.com/office/drawing/2014/main" id="{3ED9001B-7AF1-6442-A1AC-79A6E82F93F7}"/>
                  </a:ext>
                </a:extLst>
              </p:cNvPr>
              <p:cNvSpPr txBox="1"/>
              <p:nvPr/>
            </p:nvSpPr>
            <p:spPr>
              <a:xfrm>
                <a:off x="5393090" y="4537326"/>
                <a:ext cx="820814" cy="320040"/>
              </a:xfrm>
              <a:prstGeom prst="rect">
                <a:avLst/>
              </a:prstGeom>
              <a:solidFill>
                <a:schemeClr val="bg1"/>
              </a:solidFill>
              <a:ln>
                <a:noFill/>
              </a:ln>
              <a:effectLst>
                <a:outerShdw blurRad="63500" sx="102000" sy="102000" algn="ctr" rotWithShape="0">
                  <a:prstClr val="black">
                    <a:alpha val="40000"/>
                  </a:prstClr>
                </a:outerShdw>
              </a:effectLst>
            </p:spPr>
            <p:txBody>
              <a:bodyPr wrap="square" rtlCol="0" anchor="ctr">
                <a:noAutofit/>
              </a:bodyPr>
              <a:lstStyle/>
              <a:p>
                <a:pPr algn="ctr" defTabSz="914358" fontAlgn="auto">
                  <a:spcBef>
                    <a:spcPts val="0"/>
                  </a:spcBef>
                  <a:spcAft>
                    <a:spcPts val="0"/>
                  </a:spcAft>
                  <a:buClrTx/>
                  <a:buFontTx/>
                  <a:buNone/>
                  <a:defRPr/>
                </a:pPr>
                <a:r>
                  <a:rPr lang="en-US" altLang="zh-CN" sz="800" b="0">
                    <a:latin typeface="Arial" pitchFamily="34" charset="0"/>
                    <a:ea typeface="华文细黑" pitchFamily="2" charset="-122"/>
                    <a:cs typeface="Arial" pitchFamily="34" charset="0"/>
                  </a:rPr>
                  <a:t>Network Capability</a:t>
                </a:r>
                <a:endParaRPr lang="zh-CN" altLang="en-US" sz="800" b="0">
                  <a:latin typeface="Arial" pitchFamily="34" charset="0"/>
                  <a:ea typeface="华文细黑" pitchFamily="2" charset="-122"/>
                  <a:cs typeface="Arial" pitchFamily="34" charset="0"/>
                </a:endParaRPr>
              </a:p>
            </p:txBody>
          </p:sp>
          <p:sp>
            <p:nvSpPr>
              <p:cNvPr id="120" name="TextBox 72">
                <a:extLst>
                  <a:ext uri="{FF2B5EF4-FFF2-40B4-BE49-F238E27FC236}">
                    <a16:creationId xmlns:a16="http://schemas.microsoft.com/office/drawing/2014/main" id="{B94D352E-4169-EC49-82BC-E8CAF15037FC}"/>
                  </a:ext>
                </a:extLst>
              </p:cNvPr>
              <p:cNvSpPr txBox="1"/>
              <p:nvPr/>
            </p:nvSpPr>
            <p:spPr>
              <a:xfrm>
                <a:off x="5385500" y="4054192"/>
                <a:ext cx="820814" cy="320040"/>
              </a:xfrm>
              <a:prstGeom prst="rect">
                <a:avLst/>
              </a:prstGeom>
              <a:solidFill>
                <a:schemeClr val="bg1"/>
              </a:solidFill>
              <a:ln>
                <a:noFill/>
              </a:ln>
              <a:effectLst>
                <a:outerShdw blurRad="63500" sx="102000" sy="102000" algn="ctr" rotWithShape="0">
                  <a:prstClr val="black">
                    <a:alpha val="40000"/>
                  </a:prstClr>
                </a:outerShdw>
              </a:effectLst>
            </p:spPr>
            <p:txBody>
              <a:bodyPr wrap="square" rtlCol="0" anchor="ctr">
                <a:noAutofit/>
              </a:bodyPr>
              <a:lstStyle/>
              <a:p>
                <a:pPr algn="ctr" defTabSz="914358" fontAlgn="auto">
                  <a:spcBef>
                    <a:spcPts val="0"/>
                  </a:spcBef>
                  <a:spcAft>
                    <a:spcPts val="0"/>
                  </a:spcAft>
                  <a:buClrTx/>
                  <a:buFontTx/>
                  <a:buNone/>
                  <a:defRPr/>
                </a:pPr>
                <a:r>
                  <a:rPr lang="en-US" altLang="zh-CN" sz="800" b="0">
                    <a:latin typeface="Arial" pitchFamily="34" charset="0"/>
                    <a:ea typeface="华文细黑" pitchFamily="2" charset="-122"/>
                    <a:cs typeface="Arial" pitchFamily="34" charset="0"/>
                  </a:rPr>
                  <a:t>Equipment Capability</a:t>
                </a:r>
                <a:endParaRPr lang="zh-CN" altLang="en-US" sz="800" b="0">
                  <a:latin typeface="Arial" pitchFamily="34" charset="0"/>
                  <a:ea typeface="华文细黑" pitchFamily="2" charset="-122"/>
                  <a:cs typeface="Arial" pitchFamily="34" charset="0"/>
                </a:endParaRPr>
              </a:p>
            </p:txBody>
          </p:sp>
          <p:sp>
            <p:nvSpPr>
              <p:cNvPr id="121" name="TextBox 73">
                <a:extLst>
                  <a:ext uri="{FF2B5EF4-FFF2-40B4-BE49-F238E27FC236}">
                    <a16:creationId xmlns:a16="http://schemas.microsoft.com/office/drawing/2014/main" id="{B2A380DE-5C23-E94F-B778-6E6A563DA60E}"/>
                  </a:ext>
                </a:extLst>
              </p:cNvPr>
              <p:cNvSpPr txBox="1"/>
              <p:nvPr/>
            </p:nvSpPr>
            <p:spPr>
              <a:xfrm>
                <a:off x="5393090" y="4994865"/>
                <a:ext cx="820814" cy="320040"/>
              </a:xfrm>
              <a:prstGeom prst="rect">
                <a:avLst/>
              </a:prstGeom>
              <a:solidFill>
                <a:schemeClr val="bg1"/>
              </a:solidFill>
              <a:ln>
                <a:noFill/>
              </a:ln>
              <a:effectLst>
                <a:outerShdw blurRad="63500" sx="102000" sy="102000" algn="ctr" rotWithShape="0">
                  <a:prstClr val="black">
                    <a:alpha val="40000"/>
                  </a:prstClr>
                </a:outerShdw>
              </a:effectLst>
            </p:spPr>
            <p:txBody>
              <a:bodyPr wrap="square" rtlCol="0" anchor="ctr">
                <a:noAutofit/>
              </a:bodyPr>
              <a:lstStyle/>
              <a:p>
                <a:pPr algn="ctr" defTabSz="914358" fontAlgn="auto">
                  <a:spcBef>
                    <a:spcPts val="0"/>
                  </a:spcBef>
                  <a:spcAft>
                    <a:spcPts val="0"/>
                  </a:spcAft>
                  <a:buClrTx/>
                  <a:buFontTx/>
                  <a:buNone/>
                  <a:defRPr/>
                </a:pPr>
                <a:r>
                  <a:rPr lang="en-US" altLang="zh-CN" sz="800" b="0">
                    <a:latin typeface="Arial" pitchFamily="34" charset="0"/>
                    <a:ea typeface="华文细黑" pitchFamily="2" charset="-122"/>
                    <a:cs typeface="Arial" pitchFamily="34" charset="0"/>
                  </a:rPr>
                  <a:t>Multi-Language Capability</a:t>
                </a:r>
                <a:endParaRPr lang="zh-CN" altLang="en-US" sz="800" b="0">
                  <a:latin typeface="Arial" pitchFamily="34" charset="0"/>
                  <a:ea typeface="华文细黑" pitchFamily="2" charset="-122"/>
                  <a:cs typeface="Arial" pitchFamily="34" charset="0"/>
                </a:endParaRPr>
              </a:p>
            </p:txBody>
          </p:sp>
          <p:sp>
            <p:nvSpPr>
              <p:cNvPr id="122" name="Rectangle 23">
                <a:extLst>
                  <a:ext uri="{FF2B5EF4-FFF2-40B4-BE49-F238E27FC236}">
                    <a16:creationId xmlns:a16="http://schemas.microsoft.com/office/drawing/2014/main" id="{A28BB4C2-0AD7-3543-8BC3-0D6CB639E44B}"/>
                  </a:ext>
                </a:extLst>
              </p:cNvPr>
              <p:cNvSpPr/>
              <p:nvPr/>
            </p:nvSpPr>
            <p:spPr bwMode="auto">
              <a:xfrm>
                <a:off x="6421568" y="3855209"/>
                <a:ext cx="1026017" cy="1618488"/>
              </a:xfrm>
              <a:prstGeom prst="rect">
                <a:avLst/>
              </a:prstGeom>
              <a:noFill/>
              <a:ln>
                <a:solidFill>
                  <a:srgbClr val="00B0F0"/>
                </a:solidFill>
                <a:prstDash val="solid"/>
              </a:ln>
              <a:effectLst>
                <a:outerShdw blurRad="63500" sx="102000" sy="102000" algn="ctr" rotWithShape="0">
                  <a:prstClr val="black">
                    <a:alpha val="40000"/>
                  </a:prstClr>
                </a:outerShdw>
              </a:effectLst>
            </p:spPr>
            <p:txBody>
              <a:bodyPr wrap="square" rtlCol="0">
                <a:noAutofit/>
              </a:bodyPr>
              <a:lstStyle/>
              <a:p>
                <a:pPr marL="0" marR="0" lvl="0" indent="0" algn="r" defTabSz="914358"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chemeClr val="tx2"/>
                  </a:solidFill>
                  <a:effectLst/>
                  <a:uLnTx/>
                  <a:uFillTx/>
                  <a:latin typeface="Arial" pitchFamily="34" charset="0"/>
                  <a:ea typeface="华文细黑" pitchFamily="2" charset="-122"/>
                  <a:cs typeface="Arial" pitchFamily="34" charset="0"/>
                </a:endParaRPr>
              </a:p>
            </p:txBody>
          </p:sp>
          <p:sp>
            <p:nvSpPr>
              <p:cNvPr id="123" name="TextBox 76">
                <a:extLst>
                  <a:ext uri="{FF2B5EF4-FFF2-40B4-BE49-F238E27FC236}">
                    <a16:creationId xmlns:a16="http://schemas.microsoft.com/office/drawing/2014/main" id="{E783E9A3-5D2C-C64D-8736-56175D5C191C}"/>
                  </a:ext>
                </a:extLst>
              </p:cNvPr>
              <p:cNvSpPr txBox="1"/>
              <p:nvPr/>
            </p:nvSpPr>
            <p:spPr>
              <a:xfrm>
                <a:off x="6530089" y="4214212"/>
                <a:ext cx="820814" cy="320040"/>
              </a:xfrm>
              <a:prstGeom prst="rect">
                <a:avLst/>
              </a:prstGeom>
              <a:solidFill>
                <a:schemeClr val="bg1">
                  <a:alpha val="86000"/>
                </a:schemeClr>
              </a:solidFill>
              <a:ln>
                <a:noFill/>
              </a:ln>
              <a:effectLst>
                <a:outerShdw blurRad="63500" sx="102000" sy="102000" algn="ctr" rotWithShape="0">
                  <a:prstClr val="black">
                    <a:alpha val="40000"/>
                  </a:prstClr>
                </a:outerShdw>
              </a:effectLst>
            </p:spPr>
            <p:txBody>
              <a:bodyPr wrap="square" rtlCol="0" anchor="ctr">
                <a:noAutofit/>
              </a:bodyPr>
              <a:lstStyle/>
              <a:p>
                <a:pPr algn="ctr" defTabSz="914358" fontAlgn="auto">
                  <a:spcBef>
                    <a:spcPts val="0"/>
                  </a:spcBef>
                  <a:spcAft>
                    <a:spcPts val="0"/>
                  </a:spcAft>
                  <a:buClrTx/>
                  <a:buFontTx/>
                  <a:buNone/>
                  <a:defRPr/>
                </a:pPr>
                <a:r>
                  <a:rPr lang="en-US" altLang="zh-CN" sz="800" b="0">
                    <a:latin typeface="Arial" pitchFamily="34" charset="0"/>
                    <a:ea typeface="华文细黑" pitchFamily="2" charset="-122"/>
                    <a:cs typeface="Arial" pitchFamily="34" charset="0"/>
                  </a:rPr>
                  <a:t>Process Analysis </a:t>
                </a:r>
                <a:endParaRPr lang="zh-CN" altLang="en-US" sz="800" b="0">
                  <a:latin typeface="Arial" pitchFamily="34" charset="0"/>
                  <a:ea typeface="华文细黑" pitchFamily="2" charset="-122"/>
                  <a:cs typeface="Arial" pitchFamily="34" charset="0"/>
                </a:endParaRPr>
              </a:p>
            </p:txBody>
          </p:sp>
          <p:sp>
            <p:nvSpPr>
              <p:cNvPr id="124" name="Rectangle 23">
                <a:extLst>
                  <a:ext uri="{FF2B5EF4-FFF2-40B4-BE49-F238E27FC236}">
                    <a16:creationId xmlns:a16="http://schemas.microsoft.com/office/drawing/2014/main" id="{5D7A8F00-F758-2A41-9378-B3085B6B683D}"/>
                  </a:ext>
                </a:extLst>
              </p:cNvPr>
              <p:cNvSpPr/>
              <p:nvPr/>
            </p:nvSpPr>
            <p:spPr bwMode="auto">
              <a:xfrm>
                <a:off x="5306629" y="5523383"/>
                <a:ext cx="3283255" cy="280228"/>
              </a:xfrm>
              <a:prstGeom prst="rect">
                <a:avLst/>
              </a:prstGeom>
              <a:noFill/>
              <a:ln>
                <a:solidFill>
                  <a:srgbClr val="00B0F0"/>
                </a:solidFill>
                <a:prstDash val="solid"/>
              </a:ln>
              <a:effectLst>
                <a:outerShdw blurRad="63500" sx="60000" sy="60000" algn="ctr" rotWithShape="0">
                  <a:prstClr val="black">
                    <a:alpha val="40000"/>
                  </a:prstClr>
                </a:outerShdw>
              </a:effectLst>
            </p:spPr>
            <p:txBody>
              <a:bodyPr wrap="square" rtlCol="0" anchor="ctr">
                <a:noAutofit/>
              </a:bodyPr>
              <a:lstStyle/>
              <a:p>
                <a:pPr marL="0" marR="0" lvl="0" indent="0" algn="ctr" defTabSz="914358" eaLnBrk="1" fontAlgn="auto" latinLnBrk="0" hangingPunct="1">
                  <a:lnSpc>
                    <a:spcPct val="100000"/>
                  </a:lnSpc>
                  <a:spcBef>
                    <a:spcPts val="0"/>
                  </a:spcBef>
                  <a:spcAft>
                    <a:spcPts val="0"/>
                  </a:spcAft>
                  <a:buClrTx/>
                  <a:buSzTx/>
                  <a:buFontTx/>
                  <a:buNone/>
                  <a:tabLst/>
                  <a:defRPr/>
                </a:pPr>
                <a:r>
                  <a:rPr kumimoji="0" lang="en-US" altLang="zh-CN" sz="1000" b="0" i="0" u="none" strike="noStrike" kern="0" cap="none" spc="0" normalizeH="0" baseline="0" noProof="0">
                    <a:ln>
                      <a:noFill/>
                    </a:ln>
                    <a:solidFill>
                      <a:schemeClr val="tx2"/>
                    </a:solidFill>
                    <a:effectLst/>
                    <a:uLnTx/>
                    <a:uFillTx/>
                    <a:latin typeface="Arial" pitchFamily="34" charset="0"/>
                    <a:ea typeface="黑体" pitchFamily="49" charset="-122"/>
                    <a:cs typeface="Arial" pitchFamily="34" charset="0"/>
                  </a:rPr>
                  <a:t>Centralized ICT Service Delivery Platform</a:t>
                </a:r>
              </a:p>
            </p:txBody>
          </p:sp>
          <p:sp>
            <p:nvSpPr>
              <p:cNvPr id="125" name="Rectangle 84">
                <a:extLst>
                  <a:ext uri="{FF2B5EF4-FFF2-40B4-BE49-F238E27FC236}">
                    <a16:creationId xmlns:a16="http://schemas.microsoft.com/office/drawing/2014/main" id="{F2D37CCA-7EFA-CC4E-8C84-F2733CAE8161}"/>
                  </a:ext>
                </a:extLst>
              </p:cNvPr>
              <p:cNvSpPr/>
              <p:nvPr/>
            </p:nvSpPr>
            <p:spPr>
              <a:xfrm>
                <a:off x="6725278" y="3908477"/>
                <a:ext cx="420308" cy="246221"/>
              </a:xfrm>
              <a:prstGeom prst="rect">
                <a:avLst/>
              </a:prstGeom>
            </p:spPr>
            <p:txBody>
              <a:bodyPr wrap="none">
                <a:spAutoFit/>
              </a:bodyPr>
              <a:lstStyle/>
              <a:p>
                <a:pPr algn="ctr">
                  <a:buClrTx/>
                  <a:buFontTx/>
                  <a:buNone/>
                </a:pPr>
                <a:r>
                  <a:rPr lang="en-US" altLang="zh-CN" sz="1000">
                    <a:solidFill>
                      <a:schemeClr val="tx2"/>
                    </a:solidFill>
                    <a:latin typeface="Arial" pitchFamily="34" charset="0"/>
                    <a:ea typeface="宋体" charset="-122"/>
                    <a:cs typeface="Arial" pitchFamily="34" charset="0"/>
                  </a:rPr>
                  <a:t>MAI</a:t>
                </a:r>
                <a:endParaRPr lang="en-US" sz="1000">
                  <a:solidFill>
                    <a:schemeClr val="tx2"/>
                  </a:solidFill>
                  <a:latin typeface="Arial" pitchFamily="34" charset="0"/>
                  <a:ea typeface="宋体" charset="-122"/>
                  <a:cs typeface="Arial" pitchFamily="34" charset="0"/>
                </a:endParaRPr>
              </a:p>
            </p:txBody>
          </p:sp>
          <p:sp>
            <p:nvSpPr>
              <p:cNvPr id="126" name="TextBox 89">
                <a:extLst>
                  <a:ext uri="{FF2B5EF4-FFF2-40B4-BE49-F238E27FC236}">
                    <a16:creationId xmlns:a16="http://schemas.microsoft.com/office/drawing/2014/main" id="{CFA0A8D9-98FF-6944-BC10-2305EE100CFF}"/>
                  </a:ext>
                </a:extLst>
              </p:cNvPr>
              <p:cNvSpPr txBox="1"/>
              <p:nvPr/>
            </p:nvSpPr>
            <p:spPr>
              <a:xfrm>
                <a:off x="6531009" y="4623525"/>
                <a:ext cx="820814" cy="320040"/>
              </a:xfrm>
              <a:prstGeom prst="rect">
                <a:avLst/>
              </a:prstGeom>
              <a:solidFill>
                <a:schemeClr val="bg1"/>
              </a:solidFill>
              <a:ln>
                <a:noFill/>
              </a:ln>
              <a:effectLst>
                <a:outerShdw blurRad="63500" sx="102000" sy="102000" algn="ctr" rotWithShape="0">
                  <a:prstClr val="black">
                    <a:alpha val="40000"/>
                  </a:prstClr>
                </a:outerShdw>
              </a:effectLst>
            </p:spPr>
            <p:txBody>
              <a:bodyPr wrap="square" rtlCol="0" anchor="ctr">
                <a:noAutofit/>
              </a:bodyPr>
              <a:lstStyle/>
              <a:p>
                <a:pPr algn="ctr" defTabSz="914358" fontAlgn="auto">
                  <a:spcBef>
                    <a:spcPts val="0"/>
                  </a:spcBef>
                  <a:spcAft>
                    <a:spcPts val="0"/>
                  </a:spcAft>
                  <a:buClrTx/>
                  <a:buFontTx/>
                  <a:buNone/>
                  <a:defRPr/>
                </a:pPr>
                <a:r>
                  <a:rPr lang="en-US" altLang="zh-CN" sz="800" b="0">
                    <a:latin typeface="Arial" pitchFamily="34" charset="0"/>
                    <a:ea typeface="华文细黑" pitchFamily="2" charset="-122"/>
                    <a:cs typeface="Arial" pitchFamily="34" charset="0"/>
                  </a:rPr>
                  <a:t>Network Alarm</a:t>
                </a:r>
              </a:p>
              <a:p>
                <a:pPr algn="ctr" defTabSz="914358" fontAlgn="auto">
                  <a:spcBef>
                    <a:spcPts val="0"/>
                  </a:spcBef>
                  <a:spcAft>
                    <a:spcPts val="0"/>
                  </a:spcAft>
                  <a:buClrTx/>
                  <a:buFontTx/>
                  <a:buNone/>
                  <a:defRPr/>
                </a:pPr>
                <a:r>
                  <a:rPr lang="en-US" altLang="zh-CN" sz="800" b="0">
                    <a:latin typeface="Arial" pitchFamily="34" charset="0"/>
                    <a:ea typeface="华文细黑" pitchFamily="2" charset="-122"/>
                    <a:cs typeface="Arial" pitchFamily="34" charset="0"/>
                  </a:rPr>
                  <a:t>Analysis</a:t>
                </a:r>
                <a:endParaRPr lang="zh-CN" altLang="en-US" sz="800" b="0">
                  <a:latin typeface="Arial" pitchFamily="34" charset="0"/>
                  <a:ea typeface="华文细黑" pitchFamily="2" charset="-122"/>
                  <a:cs typeface="Arial" pitchFamily="34" charset="0"/>
                </a:endParaRPr>
              </a:p>
            </p:txBody>
          </p:sp>
          <p:sp>
            <p:nvSpPr>
              <p:cNvPr id="127" name="TextBox 90">
                <a:extLst>
                  <a:ext uri="{FF2B5EF4-FFF2-40B4-BE49-F238E27FC236}">
                    <a16:creationId xmlns:a16="http://schemas.microsoft.com/office/drawing/2014/main" id="{675C8D9A-7AC4-C346-8F2C-9EEFADF969BB}"/>
                  </a:ext>
                </a:extLst>
              </p:cNvPr>
              <p:cNvSpPr txBox="1"/>
              <p:nvPr/>
            </p:nvSpPr>
            <p:spPr>
              <a:xfrm>
                <a:off x="6531009" y="5089985"/>
                <a:ext cx="820814" cy="320040"/>
              </a:xfrm>
              <a:prstGeom prst="rect">
                <a:avLst/>
              </a:prstGeom>
              <a:solidFill>
                <a:schemeClr val="bg1"/>
              </a:solidFill>
              <a:ln>
                <a:noFill/>
              </a:ln>
              <a:effectLst>
                <a:outerShdw blurRad="63500" sx="102000" sy="102000" algn="ctr" rotWithShape="0">
                  <a:prstClr val="black">
                    <a:alpha val="40000"/>
                  </a:prstClr>
                </a:outerShdw>
              </a:effectLst>
            </p:spPr>
            <p:txBody>
              <a:bodyPr wrap="square" rtlCol="0" anchor="ctr">
                <a:noAutofit/>
              </a:bodyPr>
              <a:lstStyle/>
              <a:p>
                <a:pPr algn="ctr" defTabSz="914358" fontAlgn="auto">
                  <a:spcBef>
                    <a:spcPts val="0"/>
                  </a:spcBef>
                  <a:spcAft>
                    <a:spcPts val="0"/>
                  </a:spcAft>
                  <a:buClrTx/>
                  <a:buFontTx/>
                  <a:buNone/>
                  <a:defRPr/>
                </a:pPr>
                <a:r>
                  <a:rPr lang="en-US" altLang="zh-CN" sz="800" b="0">
                    <a:latin typeface="Arial" pitchFamily="34" charset="0"/>
                    <a:ea typeface="华文细黑" pitchFamily="2" charset="-122"/>
                    <a:cs typeface="Arial" pitchFamily="34" charset="0"/>
                  </a:rPr>
                  <a:t>Performance</a:t>
                </a:r>
              </a:p>
              <a:p>
                <a:pPr algn="ctr" defTabSz="914358" fontAlgn="auto">
                  <a:spcBef>
                    <a:spcPts val="0"/>
                  </a:spcBef>
                  <a:spcAft>
                    <a:spcPts val="0"/>
                  </a:spcAft>
                  <a:buClrTx/>
                  <a:buFontTx/>
                  <a:buNone/>
                  <a:defRPr/>
                </a:pPr>
                <a:r>
                  <a:rPr lang="en-US" altLang="zh-CN" sz="800" b="0">
                    <a:latin typeface="Arial" pitchFamily="34" charset="0"/>
                    <a:ea typeface="华文细黑" pitchFamily="2" charset="-122"/>
                    <a:cs typeface="Arial" pitchFamily="34" charset="0"/>
                  </a:rPr>
                  <a:t>Analysis</a:t>
                </a:r>
                <a:endParaRPr lang="zh-CN" altLang="en-US" sz="800" b="0">
                  <a:latin typeface="Arial" pitchFamily="34" charset="0"/>
                  <a:ea typeface="华文细黑" pitchFamily="2" charset="-122"/>
                  <a:cs typeface="Arial" pitchFamily="34" charset="0"/>
                </a:endParaRPr>
              </a:p>
            </p:txBody>
          </p:sp>
          <p:sp>
            <p:nvSpPr>
              <p:cNvPr id="128" name="TextBox 96">
                <a:extLst>
                  <a:ext uri="{FF2B5EF4-FFF2-40B4-BE49-F238E27FC236}">
                    <a16:creationId xmlns:a16="http://schemas.microsoft.com/office/drawing/2014/main" id="{7A71E9E1-2CA4-AA45-AEF4-D6B7BE63A31D}"/>
                  </a:ext>
                </a:extLst>
              </p:cNvPr>
              <p:cNvSpPr txBox="1"/>
              <p:nvPr/>
            </p:nvSpPr>
            <p:spPr>
              <a:xfrm>
                <a:off x="7543346" y="4315626"/>
                <a:ext cx="1046538" cy="246221"/>
              </a:xfrm>
              <a:prstGeom prst="rect">
                <a:avLst/>
              </a:prstGeom>
              <a:noFill/>
            </p:spPr>
            <p:txBody>
              <a:bodyPr wrap="square" rtlCol="0">
                <a:spAutoFit/>
              </a:bodyPr>
              <a:lstStyle/>
              <a:p>
                <a:pPr algn="ctr">
                  <a:buClrTx/>
                  <a:buFontTx/>
                  <a:buNone/>
                </a:pPr>
                <a:r>
                  <a:rPr lang="en-US" altLang="zh-CN" sz="1000">
                    <a:solidFill>
                      <a:schemeClr val="tx2"/>
                    </a:solidFill>
                    <a:latin typeface="Arial" pitchFamily="34" charset="0"/>
                    <a:ea typeface="宋体" charset="-122"/>
                    <a:cs typeface="Arial" pitchFamily="34" charset="0"/>
                  </a:rPr>
                  <a:t>Project Mgmt</a:t>
                </a:r>
              </a:p>
            </p:txBody>
          </p:sp>
          <p:sp>
            <p:nvSpPr>
              <p:cNvPr id="129" name="TextBox 98">
                <a:extLst>
                  <a:ext uri="{FF2B5EF4-FFF2-40B4-BE49-F238E27FC236}">
                    <a16:creationId xmlns:a16="http://schemas.microsoft.com/office/drawing/2014/main" id="{BCB4E8B3-3F92-424E-9F91-280B524B1B8F}"/>
                  </a:ext>
                </a:extLst>
              </p:cNvPr>
              <p:cNvSpPr txBox="1"/>
              <p:nvPr/>
            </p:nvSpPr>
            <p:spPr>
              <a:xfrm>
                <a:off x="7558566" y="5163165"/>
                <a:ext cx="1046538" cy="246221"/>
              </a:xfrm>
              <a:prstGeom prst="rect">
                <a:avLst/>
              </a:prstGeom>
              <a:noFill/>
            </p:spPr>
            <p:txBody>
              <a:bodyPr wrap="square" rtlCol="0">
                <a:spAutoFit/>
              </a:bodyPr>
              <a:lstStyle/>
              <a:p>
                <a:pPr algn="ctr">
                  <a:buClrTx/>
                  <a:buFontTx/>
                  <a:buNone/>
                </a:pPr>
                <a:r>
                  <a:rPr lang="en-US" altLang="zh-CN" sz="1000">
                    <a:solidFill>
                      <a:schemeClr val="tx2"/>
                    </a:solidFill>
                    <a:latin typeface="Arial" pitchFamily="34" charset="0"/>
                    <a:ea typeface="宋体" charset="-122"/>
                    <a:cs typeface="Arial" pitchFamily="34" charset="0"/>
                  </a:rPr>
                  <a:t>Cost Mgmt</a:t>
                </a:r>
              </a:p>
            </p:txBody>
          </p:sp>
          <p:sp>
            <p:nvSpPr>
              <p:cNvPr id="130" name="TextBox 100">
                <a:extLst>
                  <a:ext uri="{FF2B5EF4-FFF2-40B4-BE49-F238E27FC236}">
                    <a16:creationId xmlns:a16="http://schemas.microsoft.com/office/drawing/2014/main" id="{CB155ED6-9049-1640-89FF-82FBE000674E}"/>
                  </a:ext>
                </a:extLst>
              </p:cNvPr>
              <p:cNvSpPr txBox="1"/>
              <p:nvPr/>
            </p:nvSpPr>
            <p:spPr>
              <a:xfrm>
                <a:off x="5441687" y="3444210"/>
                <a:ext cx="2770573" cy="335156"/>
              </a:xfrm>
              <a:prstGeom prst="rect">
                <a:avLst/>
              </a:prstGeom>
              <a:noFill/>
            </p:spPr>
            <p:txBody>
              <a:bodyPr wrap="square" rtlCol="0">
                <a:spAutoFit/>
              </a:bodyPr>
              <a:lstStyle/>
              <a:p>
                <a:pPr marL="117454" indent="-117454" algn="ctr" defTabSz="914400">
                  <a:lnSpc>
                    <a:spcPct val="150000"/>
                  </a:lnSpc>
                  <a:defRPr/>
                </a:pPr>
                <a:r>
                  <a:rPr lang="en-US" altLang="zh-CN" sz="1200" b="1" kern="0">
                    <a:solidFill>
                      <a:schemeClr val="tx2"/>
                    </a:solidFill>
                    <a:latin typeface="Arial" pitchFamily="34" charset="0"/>
                    <a:ea typeface="华文细黑"/>
                    <a:cs typeface="Arial" pitchFamily="34" charset="0"/>
                  </a:rPr>
                  <a:t>          </a:t>
                </a:r>
                <a:r>
                  <a:rPr lang="en-US" altLang="zh-CN" sz="1200" b="1" kern="0">
                    <a:latin typeface="Arial" pitchFamily="34" charset="0"/>
                    <a:ea typeface="华文细黑"/>
                    <a:cs typeface="Arial" pitchFamily="34" charset="0"/>
                  </a:rPr>
                  <a:t>Capability Framework</a:t>
                </a:r>
                <a:endParaRPr lang="en-US" sz="1200" b="1" kern="0">
                  <a:latin typeface="Arial" pitchFamily="34" charset="0"/>
                  <a:ea typeface="华文细黑"/>
                  <a:cs typeface="Arial" pitchFamily="34" charset="0"/>
                </a:endParaRPr>
              </a:p>
            </p:txBody>
          </p:sp>
        </p:grpSp>
        <p:grpSp>
          <p:nvGrpSpPr>
            <p:cNvPr id="137" name="Group 136">
              <a:extLst>
                <a:ext uri="{FF2B5EF4-FFF2-40B4-BE49-F238E27FC236}">
                  <a16:creationId xmlns:a16="http://schemas.microsoft.com/office/drawing/2014/main" id="{E49DF337-58C3-EB45-AA48-257642104B9B}"/>
                </a:ext>
              </a:extLst>
            </p:cNvPr>
            <p:cNvGrpSpPr/>
            <p:nvPr/>
          </p:nvGrpSpPr>
          <p:grpSpPr>
            <a:xfrm>
              <a:off x="6278091" y="3643675"/>
              <a:ext cx="5647949" cy="2664743"/>
              <a:chOff x="8623537" y="3138867"/>
              <a:chExt cx="3383055" cy="2664743"/>
            </a:xfrm>
          </p:grpSpPr>
          <p:sp>
            <p:nvSpPr>
              <p:cNvPr id="131" name="Rectangle 23">
                <a:extLst>
                  <a:ext uri="{FF2B5EF4-FFF2-40B4-BE49-F238E27FC236}">
                    <a16:creationId xmlns:a16="http://schemas.microsoft.com/office/drawing/2014/main" id="{DEDC3822-D354-354C-B20A-D166116E7262}"/>
                  </a:ext>
                </a:extLst>
              </p:cNvPr>
              <p:cNvSpPr/>
              <p:nvPr/>
            </p:nvSpPr>
            <p:spPr bwMode="auto">
              <a:xfrm>
                <a:off x="8692488" y="3842245"/>
                <a:ext cx="3262087" cy="1961365"/>
              </a:xfrm>
              <a:prstGeom prst="rect">
                <a:avLst/>
              </a:prstGeom>
              <a:noFill/>
              <a:ln>
                <a:solidFill>
                  <a:srgbClr val="00B0F0"/>
                </a:solidFill>
                <a:prstDash val="solid"/>
              </a:ln>
              <a:effectLst>
                <a:outerShdw blurRad="63500" sx="60000" sy="60000" algn="ctr" rotWithShape="0">
                  <a:prstClr val="black">
                    <a:alpha val="40000"/>
                  </a:prstClr>
                </a:outerShdw>
              </a:effectLst>
            </p:spPr>
            <p:txBody>
              <a:bodyPr wrap="square" rtlCol="0" anchor="ctr">
                <a:noAutofit/>
              </a:bodyPr>
              <a:lstStyle/>
              <a:p>
                <a:pPr marL="0" marR="0" lvl="0" indent="0" algn="ctr" defTabSz="914358" eaLnBrk="1" fontAlgn="auto" latinLnBrk="0" hangingPunct="1">
                  <a:lnSpc>
                    <a:spcPct val="100000"/>
                  </a:lnSpc>
                  <a:spcBef>
                    <a:spcPts val="0"/>
                  </a:spcBef>
                  <a:spcAft>
                    <a:spcPts val="0"/>
                  </a:spcAft>
                  <a:buClrTx/>
                  <a:buSzTx/>
                  <a:buFontTx/>
                  <a:buNone/>
                  <a:tabLst/>
                  <a:defRPr/>
                </a:pPr>
                <a:endParaRPr kumimoji="0" lang="en-US" altLang="zh-CN" sz="1000" b="0" i="0" u="none" strike="noStrike" kern="0" cap="none" spc="0" normalizeH="0" baseline="0" noProof="0">
                  <a:ln>
                    <a:noFill/>
                  </a:ln>
                  <a:effectLst/>
                  <a:uLnTx/>
                  <a:uFillTx/>
                  <a:latin typeface="Arial" pitchFamily="34" charset="0"/>
                  <a:ea typeface="黑体" pitchFamily="49" charset="-122"/>
                  <a:cs typeface="Arial" pitchFamily="34" charset="0"/>
                </a:endParaRPr>
              </a:p>
            </p:txBody>
          </p:sp>
          <p:sp>
            <p:nvSpPr>
              <p:cNvPr id="132" name="等腰三角形 82">
                <a:extLst>
                  <a:ext uri="{FF2B5EF4-FFF2-40B4-BE49-F238E27FC236}">
                    <a16:creationId xmlns:a16="http://schemas.microsoft.com/office/drawing/2014/main" id="{E519A251-4B45-3F4B-8F49-D4122F934915}"/>
                  </a:ext>
                </a:extLst>
              </p:cNvPr>
              <p:cNvSpPr/>
              <p:nvPr/>
            </p:nvSpPr>
            <p:spPr bwMode="auto">
              <a:xfrm>
                <a:off x="8692487" y="3138867"/>
                <a:ext cx="3262087" cy="629105"/>
              </a:xfrm>
              <a:prstGeom prst="triangle">
                <a:avLst>
                  <a:gd name="adj" fmla="val 49762"/>
                </a:avLst>
              </a:prstGeom>
              <a:noFill/>
              <a:ln w="9525">
                <a:solidFill>
                  <a:srgbClr val="00B0F0"/>
                </a:solidFill>
                <a:prstDash val="solid"/>
              </a:ln>
              <a:effectLst>
                <a:outerShdw blurRad="63500" sx="102000" sy="102000" algn="ctr" rotWithShape="0">
                  <a:prstClr val="black">
                    <a:alpha val="40000"/>
                  </a:prstClr>
                </a:outerShdw>
              </a:effectLst>
            </p:spPr>
            <p:txBody>
              <a:bodyPr wrap="square" rtlCol="0">
                <a:noAutofit/>
              </a:bodyPr>
              <a:lstStyle/>
              <a:p>
                <a:pPr marL="0" marR="0" lvl="0" indent="0" algn="r" defTabSz="914358" eaLnBrk="1" fontAlgn="auto" latinLnBrk="0" hangingPunct="1">
                  <a:lnSpc>
                    <a:spcPct val="100000"/>
                  </a:lnSpc>
                  <a:spcBef>
                    <a:spcPts val="0"/>
                  </a:spcBef>
                  <a:spcAft>
                    <a:spcPts val="0"/>
                  </a:spcAft>
                  <a:buClrTx/>
                  <a:buSzTx/>
                  <a:buFont typeface="Arial" pitchFamily="34" charset="0"/>
                  <a:buChar char="•"/>
                  <a:tabLst/>
                  <a:defRPr/>
                </a:pPr>
                <a:endParaRPr kumimoji="0" lang="zh-CN" altLang="en-US" sz="1200" b="0" i="0" u="none" strike="noStrike" kern="0" cap="none" spc="0" normalizeH="0" baseline="0" noProof="0">
                  <a:ln>
                    <a:noFill/>
                  </a:ln>
                  <a:effectLst/>
                  <a:uLnTx/>
                  <a:uFillTx/>
                  <a:latin typeface="Arial" pitchFamily="34" charset="0"/>
                  <a:ea typeface="华文细黑" pitchFamily="2" charset="-122"/>
                  <a:cs typeface="Arial" pitchFamily="34" charset="0"/>
                </a:endParaRPr>
              </a:p>
            </p:txBody>
          </p:sp>
          <p:grpSp>
            <p:nvGrpSpPr>
              <p:cNvPr id="133" name="Group 66">
                <a:extLst>
                  <a:ext uri="{FF2B5EF4-FFF2-40B4-BE49-F238E27FC236}">
                    <a16:creationId xmlns:a16="http://schemas.microsoft.com/office/drawing/2014/main" id="{901B049D-9069-6D41-BF77-35418BE14329}"/>
                  </a:ext>
                </a:extLst>
              </p:cNvPr>
              <p:cNvGrpSpPr/>
              <p:nvPr/>
            </p:nvGrpSpPr>
            <p:grpSpPr>
              <a:xfrm>
                <a:off x="8623537" y="3414956"/>
                <a:ext cx="3383055" cy="2363953"/>
                <a:chOff x="8763000" y="3548739"/>
                <a:chExt cx="3383055" cy="2363953"/>
              </a:xfrm>
            </p:grpSpPr>
            <p:sp>
              <p:nvSpPr>
                <p:cNvPr id="134" name="Rectangle 67">
                  <a:extLst>
                    <a:ext uri="{FF2B5EF4-FFF2-40B4-BE49-F238E27FC236}">
                      <a16:creationId xmlns:a16="http://schemas.microsoft.com/office/drawing/2014/main" id="{0392C20D-B219-154B-B698-548DC323EBFA}"/>
                    </a:ext>
                  </a:extLst>
                </p:cNvPr>
                <p:cNvSpPr/>
                <p:nvPr/>
              </p:nvSpPr>
              <p:spPr bwMode="auto">
                <a:xfrm>
                  <a:off x="8763000" y="3548739"/>
                  <a:ext cx="3331037" cy="2363953"/>
                </a:xfrm>
                <a:prstGeom prst="rect">
                  <a:avLst/>
                </a:prstGeom>
                <a:noFill/>
                <a:ln w="38100" cap="flat" cmpd="sng" algn="ctr">
                  <a:noFill/>
                  <a:prstDash val="solid"/>
                  <a:headEnd type="triangle" w="med" len="med"/>
                  <a:tailEnd/>
                </a:ln>
                <a:effectLst>
                  <a:outerShdw blurRad="40000" dist="20000" dir="5400000" rotWithShape="0">
                    <a:srgbClr val="000000">
                      <a:alpha val="38000"/>
                    </a:srgbClr>
                  </a:outerShdw>
                </a:effectLst>
              </p:spPr>
              <p:txBody>
                <a:bodyPr vert="horz" lIns="91424" tIns="45711" rIns="91424" bIns="45711" rtlCol="0" anchor="t" anchorCtr="0"/>
                <a:lstStyle/>
                <a:p>
                  <a:pPr marL="117454" marR="0" lvl="0" indent="-117454" algn="ctr" defTabSz="914400" eaLnBrk="1" fontAlgn="auto" latinLnBrk="0" hangingPunct="1">
                    <a:lnSpc>
                      <a:spcPct val="150000"/>
                    </a:lnSpc>
                    <a:spcBef>
                      <a:spcPts val="0"/>
                    </a:spcBef>
                    <a:spcAft>
                      <a:spcPts val="0"/>
                    </a:spcAft>
                    <a:buClrTx/>
                    <a:buSzTx/>
                    <a:buFontTx/>
                    <a:buNone/>
                    <a:tabLst/>
                    <a:defRPr/>
                  </a:pPr>
                  <a:r>
                    <a:rPr kumimoji="0" lang="en-US" sz="1200" b="1" i="0" u="none" strike="noStrike" kern="0" cap="none" spc="0" normalizeH="0" baseline="0" noProof="0">
                      <a:ln>
                        <a:noFill/>
                      </a:ln>
                      <a:effectLst/>
                      <a:uLnTx/>
                      <a:uFillTx/>
                      <a:latin typeface="Arial" pitchFamily="34" charset="0"/>
                      <a:ea typeface="华文细黑"/>
                      <a:cs typeface="Arial" pitchFamily="34" charset="0"/>
                    </a:rPr>
                    <a:t>GNOC Operations</a:t>
                  </a:r>
                </a:p>
              </p:txBody>
            </p:sp>
            <p:sp>
              <p:nvSpPr>
                <p:cNvPr id="135" name="Rectangle 68">
                  <a:extLst>
                    <a:ext uri="{FF2B5EF4-FFF2-40B4-BE49-F238E27FC236}">
                      <a16:creationId xmlns:a16="http://schemas.microsoft.com/office/drawing/2014/main" id="{B9B49251-822E-0D49-A222-2D366BEB2820}"/>
                    </a:ext>
                  </a:extLst>
                </p:cNvPr>
                <p:cNvSpPr/>
                <p:nvPr/>
              </p:nvSpPr>
              <p:spPr>
                <a:xfrm>
                  <a:off x="8995584" y="4110506"/>
                  <a:ext cx="1327693" cy="1720086"/>
                </a:xfrm>
                <a:prstGeom prst="rect">
                  <a:avLst/>
                </a:prstGeom>
              </p:spPr>
              <p:txBody>
                <a:bodyPr wrap="square">
                  <a:spAutoFit/>
                </a:bodyPr>
                <a:lstStyle/>
                <a:p>
                  <a:pPr marL="117454" marR="0" lvl="0" indent="-117454" defTabSz="914400" eaLnBrk="1" fontAlgn="auto" latinLnBrk="0" hangingPunct="1">
                    <a:lnSpc>
                      <a:spcPct val="150000"/>
                    </a:lnSpc>
                    <a:spcBef>
                      <a:spcPts val="0"/>
                    </a:spcBef>
                    <a:spcAft>
                      <a:spcPts val="0"/>
                    </a:spcAft>
                    <a:buClrTx/>
                    <a:buSzTx/>
                    <a:buFont typeface="Wingdings" pitchFamily="2" charset="2"/>
                    <a:buChar char="§"/>
                    <a:tabLst/>
                    <a:defRPr/>
                  </a:pPr>
                  <a:r>
                    <a:rPr kumimoji="0" lang="en-US" altLang="zh-CN" sz="1200" b="0" i="0" u="none" strike="noStrike" kern="0" cap="none" spc="0" normalizeH="0" baseline="0" noProof="0">
                      <a:ln>
                        <a:noFill/>
                      </a:ln>
                      <a:effectLst/>
                      <a:uLnTx/>
                      <a:uFillTx/>
                      <a:latin typeface="Arial" pitchFamily="34" charset="0"/>
                      <a:ea typeface="宋体" charset="-122"/>
                      <a:cs typeface="Arial" pitchFamily="34" charset="0"/>
                    </a:rPr>
                    <a:t>Service Desk Mgmt.</a:t>
                  </a:r>
                </a:p>
                <a:p>
                  <a:pPr marL="117454" marR="0" lvl="0" indent="-117454" defTabSz="914400" eaLnBrk="1" fontAlgn="auto" latinLnBrk="0" hangingPunct="1">
                    <a:lnSpc>
                      <a:spcPct val="150000"/>
                    </a:lnSpc>
                    <a:spcBef>
                      <a:spcPts val="0"/>
                    </a:spcBef>
                    <a:spcAft>
                      <a:spcPts val="0"/>
                    </a:spcAft>
                    <a:buClrTx/>
                    <a:buSzTx/>
                    <a:buFont typeface="Wingdings" pitchFamily="2" charset="2"/>
                    <a:buChar char="§"/>
                    <a:tabLst/>
                    <a:defRPr/>
                  </a:pPr>
                  <a:r>
                    <a:rPr kumimoji="0" lang="en-US" altLang="zh-CN" sz="1200" b="0" i="0" u="none" strike="noStrike" kern="0" cap="none" spc="0" normalizeH="0" baseline="0" noProof="0">
                      <a:ln>
                        <a:noFill/>
                      </a:ln>
                      <a:effectLst/>
                      <a:uLnTx/>
                      <a:uFillTx/>
                      <a:latin typeface="Arial" pitchFamily="34" charset="0"/>
                      <a:ea typeface="宋体" charset="-122"/>
                      <a:cs typeface="Arial" pitchFamily="34" charset="0"/>
                    </a:rPr>
                    <a:t>Network Surveillance</a:t>
                  </a:r>
                </a:p>
                <a:p>
                  <a:pPr marL="117454" marR="0" lvl="0" indent="-117454" defTabSz="914400" eaLnBrk="1" fontAlgn="auto" latinLnBrk="0" hangingPunct="1">
                    <a:lnSpc>
                      <a:spcPct val="150000"/>
                    </a:lnSpc>
                    <a:spcBef>
                      <a:spcPts val="0"/>
                    </a:spcBef>
                    <a:spcAft>
                      <a:spcPts val="0"/>
                    </a:spcAft>
                    <a:buClrTx/>
                    <a:buSzTx/>
                    <a:buFont typeface="Wingdings" pitchFamily="2" charset="2"/>
                    <a:buChar char="§"/>
                    <a:tabLst/>
                    <a:defRPr/>
                  </a:pPr>
                  <a:r>
                    <a:rPr kumimoji="0" lang="en-US" altLang="zh-CN" sz="1200" b="0" i="0" u="none" strike="noStrike" kern="0" cap="none" spc="0" normalizeH="0" baseline="0" noProof="0">
                      <a:ln>
                        <a:noFill/>
                      </a:ln>
                      <a:effectLst/>
                      <a:uLnTx/>
                      <a:uFillTx/>
                      <a:latin typeface="Arial" pitchFamily="34" charset="0"/>
                      <a:ea typeface="宋体" charset="-122"/>
                      <a:cs typeface="Arial" pitchFamily="34" charset="0"/>
                    </a:rPr>
                    <a:t>Performance Mgmt.</a:t>
                  </a:r>
                </a:p>
                <a:p>
                  <a:pPr marL="117454" marR="0" lvl="0" indent="-117454" defTabSz="914400" eaLnBrk="1" fontAlgn="auto" latinLnBrk="0" hangingPunct="1">
                    <a:lnSpc>
                      <a:spcPct val="150000"/>
                    </a:lnSpc>
                    <a:spcBef>
                      <a:spcPts val="0"/>
                    </a:spcBef>
                    <a:spcAft>
                      <a:spcPts val="0"/>
                    </a:spcAft>
                    <a:buClrTx/>
                    <a:buSzTx/>
                    <a:buFont typeface="Wingdings" pitchFamily="2" charset="2"/>
                    <a:buChar char="§"/>
                    <a:tabLst/>
                    <a:defRPr/>
                  </a:pPr>
                  <a:r>
                    <a:rPr kumimoji="0" lang="en-US" altLang="zh-CN" sz="1200" b="0" i="0" u="none" strike="noStrike" kern="0" cap="none" spc="0" normalizeH="0" baseline="0" noProof="0">
                      <a:ln>
                        <a:noFill/>
                      </a:ln>
                      <a:effectLst/>
                      <a:uLnTx/>
                      <a:uFillTx/>
                      <a:latin typeface="Arial" pitchFamily="34" charset="0"/>
                      <a:ea typeface="宋体" charset="-122"/>
                      <a:cs typeface="Arial" pitchFamily="34" charset="0"/>
                    </a:rPr>
                    <a:t>Fault Mgmt.</a:t>
                  </a:r>
                </a:p>
                <a:p>
                  <a:pPr marL="117454" marR="0" lvl="0" indent="-117454" defTabSz="914400" eaLnBrk="1" fontAlgn="auto" latinLnBrk="0" hangingPunct="1">
                    <a:lnSpc>
                      <a:spcPct val="150000"/>
                    </a:lnSpc>
                    <a:spcBef>
                      <a:spcPts val="0"/>
                    </a:spcBef>
                    <a:spcAft>
                      <a:spcPts val="0"/>
                    </a:spcAft>
                    <a:buClrTx/>
                    <a:buSzTx/>
                    <a:buFont typeface="Wingdings" pitchFamily="2" charset="2"/>
                    <a:buChar char="§"/>
                    <a:tabLst/>
                    <a:defRPr/>
                  </a:pPr>
                  <a:r>
                    <a:rPr kumimoji="0" lang="en-US" altLang="zh-CN" sz="1200" b="0" i="0" u="none" strike="noStrike" kern="0" cap="none" spc="0" normalizeH="0" baseline="0" noProof="0">
                      <a:ln>
                        <a:noFill/>
                      </a:ln>
                      <a:effectLst/>
                      <a:uLnTx/>
                      <a:uFillTx/>
                      <a:latin typeface="Arial" pitchFamily="34" charset="0"/>
                      <a:ea typeface="宋体" charset="-122"/>
                      <a:cs typeface="Arial" pitchFamily="34" charset="0"/>
                    </a:rPr>
                    <a:t>Configuration Mgmt.</a:t>
                  </a:r>
                </a:p>
                <a:p>
                  <a:pPr marL="117454" marR="0" lvl="0" indent="-117454" defTabSz="914400" eaLnBrk="1" fontAlgn="auto" latinLnBrk="0" hangingPunct="1">
                    <a:lnSpc>
                      <a:spcPct val="150000"/>
                    </a:lnSpc>
                    <a:spcBef>
                      <a:spcPts val="0"/>
                    </a:spcBef>
                    <a:spcAft>
                      <a:spcPts val="0"/>
                    </a:spcAft>
                    <a:buClrTx/>
                    <a:buSzTx/>
                    <a:buFont typeface="Wingdings" pitchFamily="2" charset="2"/>
                    <a:buChar char="§"/>
                    <a:tabLst/>
                    <a:defRPr/>
                  </a:pPr>
                  <a:r>
                    <a:rPr kumimoji="0" lang="en-US" altLang="zh-CN" sz="1200" b="0" i="0" u="none" strike="noStrike" kern="0" cap="none" spc="0" normalizeH="0" baseline="0" noProof="0">
                      <a:ln>
                        <a:noFill/>
                      </a:ln>
                      <a:effectLst/>
                      <a:uLnTx/>
                      <a:uFillTx/>
                      <a:latin typeface="Arial" pitchFamily="34" charset="0"/>
                      <a:ea typeface="宋体" charset="-122"/>
                      <a:cs typeface="Arial" pitchFamily="34" charset="0"/>
                    </a:rPr>
                    <a:t>Problem Mgmt.</a:t>
                  </a:r>
                </a:p>
              </p:txBody>
            </p:sp>
            <p:sp>
              <p:nvSpPr>
                <p:cNvPr id="136" name="Rectangle 69">
                  <a:extLst>
                    <a:ext uri="{FF2B5EF4-FFF2-40B4-BE49-F238E27FC236}">
                      <a16:creationId xmlns:a16="http://schemas.microsoft.com/office/drawing/2014/main" id="{7CEB6122-96F7-3840-BEBC-37C4E9EAC785}"/>
                    </a:ext>
                  </a:extLst>
                </p:cNvPr>
                <p:cNvSpPr/>
                <p:nvPr/>
              </p:nvSpPr>
              <p:spPr>
                <a:xfrm>
                  <a:off x="10524569" y="4144301"/>
                  <a:ext cx="1621486" cy="1720086"/>
                </a:xfrm>
                <a:prstGeom prst="rect">
                  <a:avLst/>
                </a:prstGeom>
              </p:spPr>
              <p:txBody>
                <a:bodyPr wrap="square">
                  <a:spAutoFit/>
                </a:bodyPr>
                <a:lstStyle/>
                <a:p>
                  <a:pPr marL="117454" indent="-117454">
                    <a:lnSpc>
                      <a:spcPct val="150000"/>
                    </a:lnSpc>
                    <a:buFont typeface="Wingdings" pitchFamily="2" charset="2"/>
                    <a:buChar char="§"/>
                    <a:defRPr/>
                  </a:pPr>
                  <a:r>
                    <a:rPr lang="en-US" altLang="zh-CN" sz="1200" kern="0">
                      <a:latin typeface="Arial" pitchFamily="34" charset="0"/>
                      <a:ea typeface="宋体" charset="-122"/>
                      <a:cs typeface="Arial" pitchFamily="34" charset="0"/>
                    </a:rPr>
                    <a:t>Tools Mgmt.</a:t>
                  </a:r>
                </a:p>
                <a:p>
                  <a:pPr marL="117454" marR="0" lvl="0" indent="-117454" defTabSz="914400" eaLnBrk="1" fontAlgn="auto" latinLnBrk="0" hangingPunct="1">
                    <a:lnSpc>
                      <a:spcPct val="150000"/>
                    </a:lnSpc>
                    <a:spcBef>
                      <a:spcPts val="0"/>
                    </a:spcBef>
                    <a:spcAft>
                      <a:spcPts val="0"/>
                    </a:spcAft>
                    <a:buClrTx/>
                    <a:buSzTx/>
                    <a:buFont typeface="Wingdings" pitchFamily="2" charset="2"/>
                    <a:buChar char="§"/>
                    <a:tabLst/>
                    <a:defRPr/>
                  </a:pPr>
                  <a:r>
                    <a:rPr kumimoji="0" lang="en-US" altLang="zh-CN" sz="1200" b="0" i="0" u="none" strike="noStrike" kern="0" cap="none" spc="0" normalizeH="0" baseline="0" noProof="0">
                      <a:ln>
                        <a:noFill/>
                      </a:ln>
                      <a:effectLst/>
                      <a:uLnTx/>
                      <a:uFillTx/>
                      <a:latin typeface="Arial" pitchFamily="34" charset="0"/>
                      <a:ea typeface="宋体" charset="-122"/>
                      <a:cs typeface="Arial" pitchFamily="34" charset="0"/>
                    </a:rPr>
                    <a:t>Security Mgmt.</a:t>
                  </a:r>
                </a:p>
                <a:p>
                  <a:pPr marL="117454" marR="0" lvl="0" indent="-117454" defTabSz="914400" eaLnBrk="1" fontAlgn="auto" latinLnBrk="0" hangingPunct="1">
                    <a:lnSpc>
                      <a:spcPct val="150000"/>
                    </a:lnSpc>
                    <a:spcBef>
                      <a:spcPts val="0"/>
                    </a:spcBef>
                    <a:spcAft>
                      <a:spcPts val="0"/>
                    </a:spcAft>
                    <a:buClrTx/>
                    <a:buSzTx/>
                    <a:buFont typeface="Wingdings" pitchFamily="2" charset="2"/>
                    <a:buChar char="§"/>
                    <a:tabLst/>
                    <a:defRPr/>
                  </a:pPr>
                  <a:r>
                    <a:rPr kumimoji="0" lang="en-US" altLang="zh-CN" sz="1200" b="0" i="0" u="none" strike="noStrike" kern="0" cap="none" spc="0" normalizeH="0" baseline="0" noProof="0">
                      <a:ln>
                        <a:noFill/>
                      </a:ln>
                      <a:effectLst/>
                      <a:uLnTx/>
                      <a:uFillTx/>
                      <a:latin typeface="Arial" pitchFamily="34" charset="0"/>
                      <a:ea typeface="宋体" charset="-122"/>
                      <a:cs typeface="Arial" pitchFamily="34" charset="0"/>
                    </a:rPr>
                    <a:t>Tier 2&amp;3 Technical Support</a:t>
                  </a:r>
                </a:p>
                <a:p>
                  <a:pPr marL="117454" marR="0" lvl="0" indent="-117454" defTabSz="914400" eaLnBrk="1" fontAlgn="auto" latinLnBrk="0" hangingPunct="1">
                    <a:lnSpc>
                      <a:spcPct val="150000"/>
                    </a:lnSpc>
                    <a:spcBef>
                      <a:spcPts val="0"/>
                    </a:spcBef>
                    <a:spcAft>
                      <a:spcPts val="0"/>
                    </a:spcAft>
                    <a:buClrTx/>
                    <a:buSzTx/>
                    <a:buFont typeface="Wingdings" pitchFamily="2" charset="2"/>
                    <a:buChar char="§"/>
                    <a:tabLst/>
                    <a:defRPr/>
                  </a:pPr>
                  <a:r>
                    <a:rPr kumimoji="0" lang="en-US" altLang="zh-CN" sz="1200" b="0" i="0" u="none" strike="noStrike" kern="0" cap="none" spc="0" normalizeH="0" baseline="0" noProof="0">
                      <a:ln>
                        <a:noFill/>
                      </a:ln>
                      <a:effectLst/>
                      <a:uLnTx/>
                      <a:uFillTx/>
                      <a:latin typeface="Arial" pitchFamily="34" charset="0"/>
                      <a:ea typeface="宋体" charset="-122"/>
                      <a:cs typeface="Arial" pitchFamily="34" charset="0"/>
                    </a:rPr>
                    <a:t>Spare Parts Mgmt.</a:t>
                  </a:r>
                </a:p>
                <a:p>
                  <a:pPr marL="117454" marR="0" lvl="0" indent="-117454" defTabSz="914400" eaLnBrk="1" fontAlgn="auto" latinLnBrk="0" hangingPunct="1">
                    <a:lnSpc>
                      <a:spcPct val="150000"/>
                    </a:lnSpc>
                    <a:spcBef>
                      <a:spcPts val="0"/>
                    </a:spcBef>
                    <a:spcAft>
                      <a:spcPts val="0"/>
                    </a:spcAft>
                    <a:buClrTx/>
                    <a:buSzTx/>
                    <a:buFont typeface="Wingdings" pitchFamily="2" charset="2"/>
                    <a:buChar char="§"/>
                    <a:tabLst/>
                    <a:defRPr/>
                  </a:pPr>
                  <a:r>
                    <a:rPr kumimoji="0" lang="en-US" altLang="zh-CN" sz="1200" b="0" i="0" u="none" strike="noStrike" kern="0" cap="none" spc="0" normalizeH="0" baseline="0" noProof="0">
                      <a:ln>
                        <a:noFill/>
                      </a:ln>
                      <a:effectLst/>
                      <a:uLnTx/>
                      <a:uFillTx/>
                      <a:latin typeface="Arial" pitchFamily="34" charset="0"/>
                      <a:ea typeface="宋体" charset="-122"/>
                      <a:cs typeface="Arial" pitchFamily="34" charset="0"/>
                    </a:rPr>
                    <a:t>Network Efficiency &amp; Quality Mgmt.</a:t>
                  </a:r>
                </a:p>
                <a:p>
                  <a:pPr marL="117454" indent="-117454">
                    <a:lnSpc>
                      <a:spcPct val="150000"/>
                    </a:lnSpc>
                    <a:buFont typeface="Wingdings" pitchFamily="2" charset="2"/>
                    <a:buChar char="§"/>
                    <a:defRPr/>
                  </a:pPr>
                  <a:r>
                    <a:rPr lang="en-US" altLang="zh-CN" sz="1200" kern="0">
                      <a:latin typeface="Arial" pitchFamily="34" charset="0"/>
                      <a:ea typeface="宋体" charset="-122"/>
                      <a:cs typeface="Arial" pitchFamily="34" charset="0"/>
                    </a:rPr>
                    <a:t>Work Force Mgmt.</a:t>
                  </a:r>
                </a:p>
              </p:txBody>
            </p:sp>
          </p:grpSp>
        </p:grpSp>
      </p:grpSp>
      <p:graphicFrame>
        <p:nvGraphicFramePr>
          <p:cNvPr id="101" name="Diagram 100">
            <a:extLst>
              <a:ext uri="{FF2B5EF4-FFF2-40B4-BE49-F238E27FC236}">
                <a16:creationId xmlns:a16="http://schemas.microsoft.com/office/drawing/2014/main" id="{867AB840-244B-074A-94F1-5BB0AECBA283}"/>
              </a:ext>
            </a:extLst>
          </p:cNvPr>
          <p:cNvGraphicFramePr/>
          <p:nvPr>
            <p:extLst>
              <p:ext uri="{D42A27DB-BD31-4B8C-83A1-F6EECF244321}">
                <p14:modId xmlns:p14="http://schemas.microsoft.com/office/powerpoint/2010/main" val="1004758623"/>
              </p:ext>
            </p:extLst>
          </p:nvPr>
        </p:nvGraphicFramePr>
        <p:xfrm>
          <a:off x="7039921" y="65907"/>
          <a:ext cx="5069711" cy="375945"/>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26616524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圆角矩形 43">
            <a:extLst>
              <a:ext uri="{FF2B5EF4-FFF2-40B4-BE49-F238E27FC236}">
                <a16:creationId xmlns:a16="http://schemas.microsoft.com/office/drawing/2014/main" id="{1130F594-9DC3-3C4E-A843-6A00FBAABD5B}"/>
              </a:ext>
            </a:extLst>
          </p:cNvPr>
          <p:cNvSpPr/>
          <p:nvPr/>
        </p:nvSpPr>
        <p:spPr>
          <a:xfrm>
            <a:off x="4421138" y="1306512"/>
            <a:ext cx="3384000" cy="4376805"/>
          </a:xfrm>
          <a:prstGeom prst="roundRect">
            <a:avLst>
              <a:gd name="adj" fmla="val 3719"/>
            </a:avLst>
          </a:prstGeom>
          <a:noFill/>
          <a:ln w="25400">
            <a:solidFill>
              <a:schemeClr val="tx1">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圆角矩形 44">
            <a:extLst>
              <a:ext uri="{FF2B5EF4-FFF2-40B4-BE49-F238E27FC236}">
                <a16:creationId xmlns:a16="http://schemas.microsoft.com/office/drawing/2014/main" id="{593B68A2-4119-A341-97F5-326B65940515}"/>
              </a:ext>
            </a:extLst>
          </p:cNvPr>
          <p:cNvSpPr/>
          <p:nvPr/>
        </p:nvSpPr>
        <p:spPr>
          <a:xfrm>
            <a:off x="8113104" y="1306512"/>
            <a:ext cx="3384000" cy="4376805"/>
          </a:xfrm>
          <a:prstGeom prst="roundRect">
            <a:avLst>
              <a:gd name="adj" fmla="val 3719"/>
            </a:avLst>
          </a:prstGeom>
          <a:noFill/>
          <a:ln w="25400">
            <a:solidFill>
              <a:schemeClr val="tx1">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圆角矩形 41">
            <a:extLst>
              <a:ext uri="{FF2B5EF4-FFF2-40B4-BE49-F238E27FC236}">
                <a16:creationId xmlns:a16="http://schemas.microsoft.com/office/drawing/2014/main" id="{5A119385-AC85-6041-9BF3-8A0C2CA00728}"/>
              </a:ext>
            </a:extLst>
          </p:cNvPr>
          <p:cNvSpPr/>
          <p:nvPr/>
        </p:nvSpPr>
        <p:spPr>
          <a:xfrm>
            <a:off x="729173" y="1306512"/>
            <a:ext cx="3384000" cy="4376805"/>
          </a:xfrm>
          <a:prstGeom prst="roundRect">
            <a:avLst>
              <a:gd name="adj" fmla="val 3719"/>
            </a:avLst>
          </a:prstGeom>
          <a:noFill/>
          <a:ln w="25400">
            <a:solidFill>
              <a:schemeClr val="tx1">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 name="圆角矩形 68">
            <a:extLst>
              <a:ext uri="{FF2B5EF4-FFF2-40B4-BE49-F238E27FC236}">
                <a16:creationId xmlns:a16="http://schemas.microsoft.com/office/drawing/2014/main" id="{C83237D2-D11C-574F-A9FA-FEC943AD70D0}"/>
              </a:ext>
            </a:extLst>
          </p:cNvPr>
          <p:cNvSpPr/>
          <p:nvPr/>
        </p:nvSpPr>
        <p:spPr>
          <a:xfrm>
            <a:off x="1123241" y="2108515"/>
            <a:ext cx="2595865" cy="45719"/>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Subtitle 1">
            <a:extLst>
              <a:ext uri="{FF2B5EF4-FFF2-40B4-BE49-F238E27FC236}">
                <a16:creationId xmlns:a16="http://schemas.microsoft.com/office/drawing/2014/main" id="{F504691C-E8BA-A849-A89E-4CEBE1529A26}"/>
              </a:ext>
            </a:extLst>
          </p:cNvPr>
          <p:cNvSpPr txBox="1"/>
          <p:nvPr/>
        </p:nvSpPr>
        <p:spPr>
          <a:xfrm>
            <a:off x="5163052" y="2766455"/>
            <a:ext cx="1865895" cy="2462213"/>
          </a:xfrm>
          <a:prstGeom prst="rect">
            <a:avLst/>
          </a:prstGeom>
          <a:noFill/>
          <a:ln w="12700" cap="flat">
            <a:noFill/>
            <a:miter lim="400000"/>
          </a:ln>
          <a:effectLst/>
        </p:spPr>
        <p:txBody>
          <a:bodyPr wrap="none" lIns="0" tIns="0" rIns="0" bIns="0" numCol="1" anchor="t">
            <a:spAutoFit/>
          </a:bodyPr>
          <a:lstStyle>
            <a:lvl1pPr defTabSz="631190">
              <a:defRPr sz="4800" spc="240">
                <a:solidFill>
                  <a:srgbClr val="FFFFFF"/>
                </a:solidFill>
                <a:latin typeface="方正兰亭中粗黑_GBK" panose="02000000000000000000" charset="-122"/>
                <a:ea typeface="方正兰亭中粗黑_GBK" panose="02000000000000000000" charset="-122"/>
                <a:cs typeface="方正兰亭中粗黑_GBK" panose="02000000000000000000" charset="-122"/>
                <a:sym typeface="方正兰亭中粗黑_GBK" panose="02000000000000000000" charset="-122"/>
              </a:defRPr>
            </a:lvl1pPr>
          </a:lstStyle>
          <a:p>
            <a:pPr algn="ctr"/>
            <a:r>
              <a:rPr lang="en-US" altLang="zh-CN" sz="2000" spc="0">
                <a:solidFill>
                  <a:srgbClr val="666666"/>
                </a:solidFill>
                <a:latin typeface="Arial" panose="020B0604020202020204" pitchFamily="34" charset="0"/>
                <a:ea typeface="微软雅黑" panose="020B0503020204020204" pitchFamily="34" charset="-122"/>
                <a:cs typeface="Arial" panose="020B0604020202020204" pitchFamily="34" charset="0"/>
              </a:rPr>
              <a:t>ARM ecosystem</a:t>
            </a:r>
          </a:p>
          <a:p>
            <a:pPr algn="ctr"/>
            <a:r>
              <a:rPr lang="en-US" altLang="zh-CN" sz="2000" spc="0">
                <a:solidFill>
                  <a:srgbClr val="666666"/>
                </a:solidFill>
                <a:latin typeface="Arial" panose="020B0604020202020204" pitchFamily="34" charset="0"/>
                <a:ea typeface="微软雅黑" panose="020B0503020204020204" pitchFamily="34" charset="-122"/>
                <a:cs typeface="Arial" panose="020B0604020202020204" pitchFamily="34" charset="0"/>
              </a:rPr>
              <a:t>-</a:t>
            </a:r>
          </a:p>
          <a:p>
            <a:pPr algn="ctr"/>
            <a:r>
              <a:rPr lang="en-US" altLang="zh-CN" sz="2000" spc="0">
                <a:solidFill>
                  <a:srgbClr val="666666"/>
                </a:solidFill>
                <a:latin typeface="Arial" panose="020B0604020202020204" pitchFamily="34" charset="0"/>
                <a:ea typeface="微软雅黑" panose="020B0503020204020204" pitchFamily="34" charset="-122"/>
                <a:cs typeface="Arial" panose="020B0604020202020204" pitchFamily="34" charset="0"/>
              </a:rPr>
              <a:t>Open APIs</a:t>
            </a:r>
          </a:p>
          <a:p>
            <a:pPr algn="ctr"/>
            <a:r>
              <a:rPr lang="en-US" altLang="zh-CN" sz="2000" spc="0">
                <a:solidFill>
                  <a:srgbClr val="666666"/>
                </a:solidFill>
                <a:latin typeface="Arial" panose="020B0604020202020204" pitchFamily="34" charset="0"/>
                <a:ea typeface="微软雅黑" panose="020B0503020204020204" pitchFamily="34" charset="-122"/>
                <a:cs typeface="Arial" panose="020B0604020202020204" pitchFamily="34" charset="0"/>
              </a:rPr>
              <a:t>-</a:t>
            </a:r>
          </a:p>
          <a:p>
            <a:pPr algn="ctr"/>
            <a:r>
              <a:rPr lang="en-US" altLang="zh-CN" sz="2000" spc="0">
                <a:solidFill>
                  <a:srgbClr val="666666"/>
                </a:solidFill>
                <a:latin typeface="Arial" panose="020B0604020202020204" pitchFamily="34" charset="0"/>
                <a:ea typeface="微软雅黑" panose="020B0503020204020204" pitchFamily="34" charset="-122"/>
                <a:cs typeface="Arial" panose="020B0604020202020204" pitchFamily="34" charset="0"/>
              </a:rPr>
              <a:t>Interoperability</a:t>
            </a:r>
          </a:p>
          <a:p>
            <a:pPr algn="ctr"/>
            <a:r>
              <a:rPr lang="en-US" altLang="zh-CN" sz="2000" spc="0">
                <a:solidFill>
                  <a:srgbClr val="666666"/>
                </a:solidFill>
                <a:latin typeface="Arial" panose="020B0604020202020204" pitchFamily="34" charset="0"/>
                <a:ea typeface="微软雅黑" panose="020B0503020204020204" pitchFamily="34" charset="-122"/>
                <a:cs typeface="Arial" panose="020B0604020202020204" pitchFamily="34" charset="0"/>
              </a:rPr>
              <a:t>-</a:t>
            </a:r>
          </a:p>
          <a:p>
            <a:pPr algn="ctr"/>
            <a:r>
              <a:rPr lang="en-US" altLang="zh-CN" sz="2000" spc="0">
                <a:solidFill>
                  <a:srgbClr val="666666"/>
                </a:solidFill>
                <a:latin typeface="Arial" panose="020B0604020202020204" pitchFamily="34" charset="0"/>
                <a:ea typeface="微软雅黑" panose="020B0503020204020204" pitchFamily="34" charset="-122"/>
                <a:cs typeface="Arial" panose="020B0604020202020204" pitchFamily="34" charset="0"/>
              </a:rPr>
              <a:t>Open Source</a:t>
            </a:r>
          </a:p>
          <a:p>
            <a:pPr algn="ctr"/>
            <a:endParaRPr sz="2000" spc="0">
              <a:solidFill>
                <a:srgbClr val="666666"/>
              </a:solidFill>
              <a:latin typeface="Arial" pitchFamily="34" charset="0"/>
              <a:ea typeface="微软雅黑" panose="020B0503020204020204" pitchFamily="34" charset="-122"/>
              <a:cs typeface="Arial" pitchFamily="34" charset="0"/>
            </a:endParaRPr>
          </a:p>
        </p:txBody>
      </p:sp>
      <p:sp>
        <p:nvSpPr>
          <p:cNvPr id="106" name="Subtitle 1">
            <a:extLst>
              <a:ext uri="{FF2B5EF4-FFF2-40B4-BE49-F238E27FC236}">
                <a16:creationId xmlns:a16="http://schemas.microsoft.com/office/drawing/2014/main" id="{6423B92E-DB8C-6244-B805-C96E896A9753}"/>
              </a:ext>
            </a:extLst>
          </p:cNvPr>
          <p:cNvSpPr txBox="1"/>
          <p:nvPr/>
        </p:nvSpPr>
        <p:spPr>
          <a:xfrm>
            <a:off x="8770365" y="2735678"/>
            <a:ext cx="2069477" cy="2492990"/>
          </a:xfrm>
          <a:prstGeom prst="rect">
            <a:avLst/>
          </a:prstGeom>
          <a:noFill/>
          <a:ln w="12700" cap="flat">
            <a:noFill/>
            <a:miter lim="400000"/>
          </a:ln>
          <a:effectLst/>
        </p:spPr>
        <p:txBody>
          <a:bodyPr wrap="none" lIns="0" tIns="0" rIns="0" bIns="0" numCol="1" anchor="t">
            <a:spAutoFit/>
          </a:bodyPr>
          <a:lstStyle>
            <a:lvl1pPr algn="l" defTabSz="1212215">
              <a:lnSpc>
                <a:spcPct val="90000"/>
              </a:lnSpc>
              <a:defRPr sz="4800" spc="240">
                <a:solidFill>
                  <a:srgbClr val="FFFFFF"/>
                </a:solidFill>
                <a:latin typeface="方正兰亭中粗黑_GBK" panose="02000000000000000000" charset="-122"/>
                <a:ea typeface="方正兰亭中粗黑_GBK" panose="02000000000000000000" charset="-122"/>
                <a:cs typeface="方正兰亭中粗黑_GBK" panose="02000000000000000000" charset="-122"/>
                <a:sym typeface="方正兰亭中粗黑_GBK" panose="02000000000000000000" charset="-122"/>
              </a:defRPr>
            </a:lvl1pPr>
          </a:lstStyle>
          <a:p>
            <a:pPr algn="ctr"/>
            <a:r>
              <a:rPr lang="en-US" altLang="zh-CN" sz="2000" spc="0">
                <a:solidFill>
                  <a:srgbClr val="666666"/>
                </a:solidFill>
                <a:latin typeface="Arial" pitchFamily="34" charset="0"/>
                <a:ea typeface="微软雅黑" panose="020B0503020204020204" pitchFamily="34" charset="-122"/>
                <a:cs typeface="Arial" pitchFamily="34" charset="0"/>
              </a:rPr>
              <a:t>ICT Extension</a:t>
            </a:r>
          </a:p>
          <a:p>
            <a:pPr algn="ctr"/>
            <a:r>
              <a:rPr lang="en-US" altLang="zh-CN" sz="2000" spc="0">
                <a:solidFill>
                  <a:srgbClr val="666666"/>
                </a:solidFill>
                <a:latin typeface="Arial" pitchFamily="34" charset="0"/>
                <a:ea typeface="微软雅黑" panose="020B0503020204020204" pitchFamily="34" charset="-122"/>
                <a:cs typeface="Arial" pitchFamily="34" charset="0"/>
              </a:rPr>
              <a:t>-</a:t>
            </a:r>
          </a:p>
          <a:p>
            <a:pPr algn="ctr"/>
            <a:r>
              <a:rPr lang="en-US" altLang="zh-CN" sz="2000" spc="0">
                <a:solidFill>
                  <a:srgbClr val="666666"/>
                </a:solidFill>
                <a:latin typeface="Arial" pitchFamily="34" charset="0"/>
                <a:ea typeface="微软雅黑" panose="020B0503020204020204" pitchFamily="34" charset="-122"/>
                <a:cs typeface="Arial" pitchFamily="34" charset="0"/>
              </a:rPr>
              <a:t>Integrity</a:t>
            </a:r>
          </a:p>
          <a:p>
            <a:pPr algn="ctr"/>
            <a:r>
              <a:rPr lang="en-US" altLang="zh-CN" sz="2000" spc="0">
                <a:solidFill>
                  <a:srgbClr val="666666"/>
                </a:solidFill>
                <a:latin typeface="Arial" pitchFamily="34" charset="0"/>
                <a:ea typeface="微软雅黑" panose="020B0503020204020204" pitchFamily="34" charset="-122"/>
                <a:cs typeface="Arial" pitchFamily="34" charset="0"/>
              </a:rPr>
              <a:t>-</a:t>
            </a:r>
          </a:p>
          <a:p>
            <a:pPr algn="ctr"/>
            <a:r>
              <a:rPr lang="en-US" altLang="zh-CN" sz="2000" spc="0">
                <a:solidFill>
                  <a:srgbClr val="666666"/>
                </a:solidFill>
                <a:latin typeface="Arial" pitchFamily="34" charset="0"/>
                <a:ea typeface="微软雅黑" panose="020B0503020204020204" pitchFamily="34" charset="-122"/>
                <a:cs typeface="Arial" pitchFamily="34" charset="0"/>
              </a:rPr>
              <a:t>Transparency</a:t>
            </a:r>
          </a:p>
          <a:p>
            <a:pPr algn="ctr"/>
            <a:r>
              <a:rPr lang="en-US" altLang="zh-CN" sz="2000" spc="0">
                <a:solidFill>
                  <a:srgbClr val="666666"/>
                </a:solidFill>
                <a:latin typeface="Arial" pitchFamily="34" charset="0"/>
                <a:ea typeface="微软雅黑" panose="020B0503020204020204" pitchFamily="34" charset="-122"/>
                <a:cs typeface="Arial" pitchFamily="34" charset="0"/>
              </a:rPr>
              <a:t>-</a:t>
            </a:r>
          </a:p>
          <a:p>
            <a:pPr algn="ctr"/>
            <a:r>
              <a:rPr lang="en-US" altLang="zh-CN" sz="2000" spc="0">
                <a:solidFill>
                  <a:srgbClr val="666666"/>
                </a:solidFill>
                <a:latin typeface="Arial" pitchFamily="34" charset="0"/>
                <a:ea typeface="微软雅黑" panose="020B0503020204020204" pitchFamily="34" charset="-122"/>
                <a:cs typeface="Arial" pitchFamily="34" charset="0"/>
              </a:rPr>
              <a:t>Flexible Business </a:t>
            </a:r>
          </a:p>
          <a:p>
            <a:pPr algn="ctr"/>
            <a:r>
              <a:rPr lang="en-US" altLang="zh-CN" sz="2000" spc="0">
                <a:solidFill>
                  <a:srgbClr val="666666"/>
                </a:solidFill>
                <a:latin typeface="Arial" pitchFamily="34" charset="0"/>
                <a:ea typeface="微软雅黑" panose="020B0503020204020204" pitchFamily="34" charset="-122"/>
                <a:cs typeface="Arial" pitchFamily="34" charset="0"/>
              </a:rPr>
              <a:t>Model</a:t>
            </a:r>
          </a:p>
          <a:p>
            <a:pPr algn="ctr"/>
            <a:endParaRPr lang="zh-CN" altLang="en-US" sz="2000" spc="0">
              <a:solidFill>
                <a:srgbClr val="666666"/>
              </a:solidFill>
              <a:latin typeface="Arial" pitchFamily="34" charset="0"/>
              <a:ea typeface="微软雅黑" panose="020B0503020204020204" pitchFamily="34" charset="-122"/>
              <a:cs typeface="Arial" pitchFamily="34" charset="0"/>
            </a:endParaRPr>
          </a:p>
        </p:txBody>
      </p:sp>
      <p:sp>
        <p:nvSpPr>
          <p:cNvPr id="108" name="Subtitle 1">
            <a:extLst>
              <a:ext uri="{FF2B5EF4-FFF2-40B4-BE49-F238E27FC236}">
                <a16:creationId xmlns:a16="http://schemas.microsoft.com/office/drawing/2014/main" id="{C73FD8AB-2DAC-184A-A17B-142ADAB43592}"/>
              </a:ext>
            </a:extLst>
          </p:cNvPr>
          <p:cNvSpPr txBox="1"/>
          <p:nvPr/>
        </p:nvSpPr>
        <p:spPr>
          <a:xfrm>
            <a:off x="1460992" y="2560103"/>
            <a:ext cx="2010166" cy="2769989"/>
          </a:xfrm>
          <a:prstGeom prst="rect">
            <a:avLst/>
          </a:prstGeom>
          <a:noFill/>
          <a:ln w="12700" cap="flat">
            <a:noFill/>
            <a:miter lim="400000"/>
          </a:ln>
          <a:effectLst/>
        </p:spPr>
        <p:txBody>
          <a:bodyPr wrap="none" lIns="0" tIns="0" rIns="0" bIns="0" numCol="1" anchor="t">
            <a:spAutoFit/>
          </a:bodyPr>
          <a:lstStyle>
            <a:lvl1pPr defTabSz="631190">
              <a:defRPr sz="4800">
                <a:solidFill>
                  <a:srgbClr val="FFFFFF"/>
                </a:solidFill>
                <a:latin typeface="方正兰亭中粗黑_GBK" panose="02000000000000000000" charset="-122"/>
                <a:ea typeface="方正兰亭中粗黑_GBK" panose="02000000000000000000" charset="-122"/>
                <a:cs typeface="方正兰亭中粗黑_GBK" panose="02000000000000000000" charset="-122"/>
                <a:sym typeface="方正兰亭中粗黑_GBK" panose="02000000000000000000" charset="-122"/>
              </a:defRPr>
            </a:lvl1pPr>
          </a:lstStyle>
          <a:p>
            <a:pPr algn="ctr"/>
            <a:r>
              <a:rPr lang="en-US" altLang="zh-CN" sz="2000">
                <a:solidFill>
                  <a:srgbClr val="666666"/>
                </a:solidFill>
                <a:latin typeface="Arial" pitchFamily="34" charset="0"/>
                <a:ea typeface="微软雅黑" panose="020B0503020204020204" pitchFamily="34" charset="-122"/>
                <a:cs typeface="Arial" pitchFamily="34" charset="0"/>
              </a:rPr>
              <a:t>Reliability &amp; </a:t>
            </a:r>
          </a:p>
          <a:p>
            <a:pPr algn="ctr"/>
            <a:r>
              <a:rPr lang="en-US" altLang="zh-CN" sz="2000">
                <a:solidFill>
                  <a:srgbClr val="666666"/>
                </a:solidFill>
                <a:latin typeface="Arial" pitchFamily="34" charset="0"/>
                <a:ea typeface="微软雅黑" panose="020B0503020204020204" pitchFamily="34" charset="-122"/>
                <a:cs typeface="Arial" pitchFamily="34" charset="0"/>
              </a:rPr>
              <a:t>Performance</a:t>
            </a:r>
          </a:p>
          <a:p>
            <a:pPr algn="ctr"/>
            <a:r>
              <a:rPr lang="en-US" altLang="zh-CN" sz="2000">
                <a:solidFill>
                  <a:srgbClr val="666666"/>
                </a:solidFill>
                <a:latin typeface="Arial" pitchFamily="34" charset="0"/>
                <a:ea typeface="微软雅黑" panose="020B0503020204020204" pitchFamily="34" charset="-122"/>
                <a:cs typeface="Arial" pitchFamily="34" charset="0"/>
              </a:rPr>
              <a:t>-</a:t>
            </a:r>
          </a:p>
          <a:p>
            <a:pPr algn="ctr"/>
            <a:r>
              <a:rPr lang="en-US" altLang="zh-CN" sz="2000">
                <a:solidFill>
                  <a:srgbClr val="666666"/>
                </a:solidFill>
                <a:latin typeface="Arial" pitchFamily="34" charset="0"/>
                <a:ea typeface="微软雅黑" panose="020B0503020204020204" pitchFamily="34" charset="-122"/>
                <a:cs typeface="Arial" pitchFamily="34" charset="0"/>
              </a:rPr>
              <a:t>Competitive Price</a:t>
            </a:r>
          </a:p>
          <a:p>
            <a:pPr algn="ctr"/>
            <a:r>
              <a:rPr lang="en-US" altLang="zh-CN" sz="2000">
                <a:solidFill>
                  <a:srgbClr val="666666"/>
                </a:solidFill>
                <a:latin typeface="Arial" pitchFamily="34" charset="0"/>
                <a:ea typeface="微软雅黑" panose="020B0503020204020204" pitchFamily="34" charset="-122"/>
                <a:cs typeface="Arial" pitchFamily="34" charset="0"/>
              </a:rPr>
              <a:t>-</a:t>
            </a:r>
          </a:p>
          <a:p>
            <a:pPr algn="ctr"/>
            <a:r>
              <a:rPr lang="en-US" altLang="zh-CN" sz="2000">
                <a:solidFill>
                  <a:srgbClr val="666666"/>
                </a:solidFill>
                <a:latin typeface="Arial" pitchFamily="34" charset="0"/>
                <a:ea typeface="微软雅黑" panose="020B0503020204020204" pitchFamily="34" charset="-122"/>
                <a:cs typeface="Arial" pitchFamily="34" charset="0"/>
              </a:rPr>
              <a:t>Global Support</a:t>
            </a:r>
          </a:p>
          <a:p>
            <a:pPr algn="ctr"/>
            <a:r>
              <a:rPr lang="en-US" altLang="zh-CN" sz="2000">
                <a:solidFill>
                  <a:srgbClr val="666666"/>
                </a:solidFill>
                <a:latin typeface="Arial" pitchFamily="34" charset="0"/>
                <a:ea typeface="微软雅黑" panose="020B0503020204020204" pitchFamily="34" charset="-122"/>
                <a:cs typeface="Arial" pitchFamily="34" charset="0"/>
              </a:rPr>
              <a:t>-</a:t>
            </a:r>
          </a:p>
          <a:p>
            <a:pPr algn="ctr"/>
            <a:r>
              <a:rPr lang="en-US" altLang="zh-CN" sz="2000">
                <a:solidFill>
                  <a:srgbClr val="666666"/>
                </a:solidFill>
                <a:latin typeface="Arial" pitchFamily="34" charset="0"/>
                <a:ea typeface="微软雅黑" panose="020B0503020204020204" pitchFamily="34" charset="-122"/>
                <a:cs typeface="Arial" pitchFamily="34" charset="0"/>
              </a:rPr>
              <a:t>Future-Proof </a:t>
            </a:r>
          </a:p>
          <a:p>
            <a:pPr algn="ctr"/>
            <a:r>
              <a:rPr lang="en-US" altLang="zh-CN" sz="2000">
                <a:solidFill>
                  <a:srgbClr val="666666"/>
                </a:solidFill>
                <a:latin typeface="Arial" pitchFamily="34" charset="0"/>
                <a:ea typeface="微软雅黑" panose="020B0503020204020204" pitchFamily="34" charset="-122"/>
                <a:cs typeface="Arial" pitchFamily="34" charset="0"/>
              </a:rPr>
              <a:t>Solutions</a:t>
            </a:r>
          </a:p>
        </p:txBody>
      </p:sp>
      <p:sp>
        <p:nvSpPr>
          <p:cNvPr id="158" name="Subtitle 1">
            <a:extLst>
              <a:ext uri="{FF2B5EF4-FFF2-40B4-BE49-F238E27FC236}">
                <a16:creationId xmlns:a16="http://schemas.microsoft.com/office/drawing/2014/main" id="{C87A6569-24BB-7648-90E2-22D7BE142444}"/>
              </a:ext>
            </a:extLst>
          </p:cNvPr>
          <p:cNvSpPr txBox="1"/>
          <p:nvPr/>
        </p:nvSpPr>
        <p:spPr>
          <a:xfrm>
            <a:off x="2139467" y="1694210"/>
            <a:ext cx="1102866" cy="276999"/>
          </a:xfrm>
          <a:prstGeom prst="rect">
            <a:avLst/>
          </a:prstGeom>
          <a:noFill/>
          <a:ln w="12700" cap="flat">
            <a:noFill/>
            <a:miter lim="400000"/>
          </a:ln>
          <a:effectLst/>
        </p:spPr>
        <p:txBody>
          <a:bodyPr wrap="none" lIns="0" tIns="0" rIns="0" bIns="0" numCol="1" anchor="ctr" anchorCtr="1">
            <a:spAutoFit/>
          </a:bodyPr>
          <a:lstStyle>
            <a:lvl1pPr defTabSz="2525395">
              <a:spcBef>
                <a:spcPts val="800"/>
              </a:spcBef>
              <a:defRPr sz="7000" spc="350">
                <a:solidFill>
                  <a:srgbClr val="FFFFFF"/>
                </a:solidFill>
                <a:latin typeface="方正兰亭中粗黑_GBK" panose="02000000000000000000" charset="-122"/>
                <a:ea typeface="方正兰亭中粗黑_GBK" panose="02000000000000000000" charset="-122"/>
                <a:cs typeface="方正兰亭中粗黑_GBK" panose="02000000000000000000" charset="-122"/>
                <a:sym typeface="方正兰亭中粗黑_GBK" panose="02000000000000000000" charset="-122"/>
              </a:defRPr>
            </a:lvl1pPr>
          </a:lstStyle>
          <a:p>
            <a:pPr algn="ctr"/>
            <a:r>
              <a:rPr lang="en-US" altLang="zh-CN" sz="1800" b="1" spc="0">
                <a:solidFill>
                  <a:schemeClr val="bg2">
                    <a:lumMod val="25000"/>
                  </a:schemeClr>
                </a:solidFill>
                <a:latin typeface="Arial" pitchFamily="34" charset="0"/>
                <a:ea typeface="微软雅黑" panose="020B0503020204020204" pitchFamily="34" charset="-122"/>
                <a:cs typeface="Arial" pitchFamily="34" charset="0"/>
              </a:rPr>
              <a:t>Capability</a:t>
            </a:r>
            <a:endParaRPr lang="zh-CN" altLang="en-US" sz="1800" b="1" spc="0">
              <a:solidFill>
                <a:schemeClr val="bg2">
                  <a:lumMod val="25000"/>
                </a:schemeClr>
              </a:solidFill>
              <a:latin typeface="Arial" pitchFamily="34" charset="0"/>
              <a:ea typeface="微软雅黑" panose="020B0503020204020204" pitchFamily="34" charset="-122"/>
              <a:cs typeface="Arial" pitchFamily="34" charset="0"/>
            </a:endParaRPr>
          </a:p>
        </p:txBody>
      </p:sp>
      <p:sp>
        <p:nvSpPr>
          <p:cNvPr id="165" name="圆角矩形 45">
            <a:extLst>
              <a:ext uri="{FF2B5EF4-FFF2-40B4-BE49-F238E27FC236}">
                <a16:creationId xmlns:a16="http://schemas.microsoft.com/office/drawing/2014/main" id="{366EC2E9-8369-374B-A56D-4A3BF3587F41}"/>
              </a:ext>
            </a:extLst>
          </p:cNvPr>
          <p:cNvSpPr/>
          <p:nvPr/>
        </p:nvSpPr>
        <p:spPr>
          <a:xfrm>
            <a:off x="4815206" y="2108515"/>
            <a:ext cx="2595865" cy="45719"/>
          </a:xfrm>
          <a:prstGeom prst="roundRect">
            <a:avLst/>
          </a:prstGeom>
          <a:solidFill>
            <a:srgbClr val="F08500"/>
          </a:solidFill>
          <a:ln w="9525">
            <a:noFill/>
            <a:miter lim="800000"/>
          </a:ln>
        </p:spPr>
        <p:txBody>
          <a:bodyPr vert="horz" wrap="square" lIns="91440" tIns="45720" rIns="91440" bIns="45720" numCol="1" anchor="ctr" anchorCtr="0" compatLnSpc="1"/>
          <a:lstStyle/>
          <a:p>
            <a:pPr algn="ctr"/>
            <a:endParaRPr lang="zh-CN" altLang="en-US" sz="1600">
              <a:solidFill>
                <a:srgbClr val="FFFFFF"/>
              </a:solidFill>
              <a:latin typeface="Arial" pitchFamily="34" charset="0"/>
              <a:ea typeface="微软雅黑" panose="020B0503020204020204" pitchFamily="34" charset="-122"/>
              <a:cs typeface="Arial" pitchFamily="34" charset="0"/>
            </a:endParaRPr>
          </a:p>
        </p:txBody>
      </p:sp>
      <p:sp>
        <p:nvSpPr>
          <p:cNvPr id="166" name="圆角矩形 46">
            <a:extLst>
              <a:ext uri="{FF2B5EF4-FFF2-40B4-BE49-F238E27FC236}">
                <a16:creationId xmlns:a16="http://schemas.microsoft.com/office/drawing/2014/main" id="{611AC508-6114-1142-B009-AF4717F59B50}"/>
              </a:ext>
            </a:extLst>
          </p:cNvPr>
          <p:cNvSpPr/>
          <p:nvPr/>
        </p:nvSpPr>
        <p:spPr>
          <a:xfrm>
            <a:off x="8507172" y="2108515"/>
            <a:ext cx="2595865" cy="45719"/>
          </a:xfrm>
          <a:prstGeom prst="roundRect">
            <a:avLst/>
          </a:prstGeom>
          <a:solidFill>
            <a:srgbClr val="EA5A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7" name="标题 1">
            <a:extLst>
              <a:ext uri="{FF2B5EF4-FFF2-40B4-BE49-F238E27FC236}">
                <a16:creationId xmlns:a16="http://schemas.microsoft.com/office/drawing/2014/main" id="{92A3674E-5708-FD4C-B64F-0F10692304D1}"/>
              </a:ext>
            </a:extLst>
          </p:cNvPr>
          <p:cNvSpPr txBox="1">
            <a:spLocks/>
          </p:cNvSpPr>
          <p:nvPr/>
        </p:nvSpPr>
        <p:spPr>
          <a:xfrm>
            <a:off x="622610" y="494348"/>
            <a:ext cx="10458983" cy="759668"/>
          </a:xfrm>
          <a:prstGeom prst="rect">
            <a:avLst/>
          </a:prstGeom>
        </p:spPr>
        <p:txBody>
          <a:bodyPr/>
          <a:lstStyle>
            <a:lvl1pPr algn="l" defTabSz="914354" rtl="0" eaLnBrk="1" latinLnBrk="0" hangingPunct="1">
              <a:lnSpc>
                <a:spcPct val="90000"/>
              </a:lnSpc>
              <a:spcBef>
                <a:spcPct val="0"/>
              </a:spcBef>
              <a:buNone/>
              <a:defRPr sz="4400" kern="1200">
                <a:solidFill>
                  <a:schemeClr val="tx1"/>
                </a:solidFill>
                <a:latin typeface="+mj-lt"/>
                <a:ea typeface="+mj-ea"/>
                <a:cs typeface="+mj-cs"/>
              </a:defRPr>
            </a:lvl1pPr>
          </a:lstStyle>
          <a:p>
            <a:pPr defTabSz="1219170" fontAlgn="base">
              <a:lnSpc>
                <a:spcPts val="3430"/>
              </a:lnSpc>
              <a:spcAft>
                <a:spcPct val="0"/>
              </a:spcAft>
              <a:defRPr/>
            </a:pPr>
            <a:r>
              <a:rPr lang="en-US" altLang="zh-CN" sz="2800" kern="0">
                <a:latin typeface="Arial" panose="020B0604020202020204" pitchFamily="34" charset="0"/>
                <a:ea typeface="微软雅黑" panose="020B0503020204020204" pitchFamily="34" charset="-122"/>
                <a:cs typeface="Times New Roman" panose="02020603050405020304" pitchFamily="18" charset="0"/>
              </a:rPr>
              <a:t>Core Values to Gain Customer’s Trust</a:t>
            </a:r>
            <a:endParaRPr lang="zh-CN" altLang="en-US" sz="2800" kern="0">
              <a:latin typeface="Arial" panose="020B0604020202020204" pitchFamily="34" charset="0"/>
              <a:ea typeface="微软雅黑" panose="020B0503020204020204" pitchFamily="34" charset="-122"/>
              <a:cs typeface="Times New Roman" panose="02020603050405020304" pitchFamily="18" charset="0"/>
            </a:endParaRPr>
          </a:p>
        </p:txBody>
      </p:sp>
      <p:pic>
        <p:nvPicPr>
          <p:cNvPr id="5" name="Graphic 4" descr="Server">
            <a:extLst>
              <a:ext uri="{FF2B5EF4-FFF2-40B4-BE49-F238E27FC236}">
                <a16:creationId xmlns:a16="http://schemas.microsoft.com/office/drawing/2014/main" id="{D5BFE52E-93AE-1542-BA1B-F3782A311EA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68627" y="1602627"/>
            <a:ext cx="671385" cy="416705"/>
          </a:xfrm>
          <a:prstGeom prst="rect">
            <a:avLst/>
          </a:prstGeom>
        </p:spPr>
      </p:pic>
      <p:sp>
        <p:nvSpPr>
          <p:cNvPr id="44" name="Subtitle 1">
            <a:extLst>
              <a:ext uri="{FF2B5EF4-FFF2-40B4-BE49-F238E27FC236}">
                <a16:creationId xmlns:a16="http://schemas.microsoft.com/office/drawing/2014/main" id="{9BFE76C6-E91B-E549-A23D-8E9A3A534971}"/>
              </a:ext>
            </a:extLst>
          </p:cNvPr>
          <p:cNvSpPr txBox="1"/>
          <p:nvPr/>
        </p:nvSpPr>
        <p:spPr>
          <a:xfrm>
            <a:off x="5896775" y="1694531"/>
            <a:ext cx="1115691" cy="276999"/>
          </a:xfrm>
          <a:prstGeom prst="rect">
            <a:avLst/>
          </a:prstGeom>
          <a:noFill/>
          <a:ln w="12700" cap="flat">
            <a:noFill/>
            <a:miter lim="400000"/>
          </a:ln>
          <a:effectLst/>
        </p:spPr>
        <p:txBody>
          <a:bodyPr wrap="none" lIns="0" tIns="0" rIns="0" bIns="0" numCol="1" anchor="ctr" anchorCtr="1">
            <a:spAutoFit/>
          </a:bodyPr>
          <a:lstStyle>
            <a:lvl1pPr defTabSz="2525395">
              <a:spcBef>
                <a:spcPts val="800"/>
              </a:spcBef>
              <a:defRPr sz="7000" spc="350">
                <a:solidFill>
                  <a:srgbClr val="FFFFFF"/>
                </a:solidFill>
                <a:latin typeface="方正兰亭中粗黑_GBK" panose="02000000000000000000" charset="-122"/>
                <a:ea typeface="方正兰亭中粗黑_GBK" panose="02000000000000000000" charset="-122"/>
                <a:cs typeface="方正兰亭中粗黑_GBK" panose="02000000000000000000" charset="-122"/>
                <a:sym typeface="方正兰亭中粗黑_GBK" panose="02000000000000000000" charset="-122"/>
              </a:defRPr>
            </a:lvl1pPr>
          </a:lstStyle>
          <a:p>
            <a:pPr algn="ctr"/>
            <a:r>
              <a:rPr lang="en-US" altLang="zh-CN" sz="1800" b="1" spc="0">
                <a:solidFill>
                  <a:schemeClr val="bg2">
                    <a:lumMod val="25000"/>
                  </a:schemeClr>
                </a:solidFill>
                <a:latin typeface="Arial" pitchFamily="34" charset="0"/>
                <a:ea typeface="微软雅黑" panose="020B0503020204020204" pitchFamily="34" charset="-122"/>
                <a:cs typeface="Arial" pitchFamily="34" charset="0"/>
              </a:rPr>
              <a:t>Openness</a:t>
            </a:r>
            <a:endParaRPr lang="zh-CN" altLang="en-US" sz="1800" b="1" spc="0">
              <a:solidFill>
                <a:schemeClr val="bg2">
                  <a:lumMod val="25000"/>
                </a:schemeClr>
              </a:solidFill>
              <a:latin typeface="Arial" pitchFamily="34" charset="0"/>
              <a:ea typeface="微软雅黑" panose="020B0503020204020204" pitchFamily="34" charset="-122"/>
              <a:cs typeface="Arial" pitchFamily="34" charset="0"/>
            </a:endParaRPr>
          </a:p>
        </p:txBody>
      </p:sp>
      <p:pic>
        <p:nvPicPr>
          <p:cNvPr id="7" name="Graphic 6" descr="Meeting">
            <a:extLst>
              <a:ext uri="{FF2B5EF4-FFF2-40B4-BE49-F238E27FC236}">
                <a16:creationId xmlns:a16="http://schemas.microsoft.com/office/drawing/2014/main" id="{01FF68F2-9C5C-924F-AE4C-0CFC6B10F55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074829" y="1496294"/>
            <a:ext cx="612221" cy="612221"/>
          </a:xfrm>
          <a:prstGeom prst="rect">
            <a:avLst/>
          </a:prstGeom>
        </p:spPr>
      </p:pic>
      <p:sp>
        <p:nvSpPr>
          <p:cNvPr id="50" name="Subtitle 1">
            <a:extLst>
              <a:ext uri="{FF2B5EF4-FFF2-40B4-BE49-F238E27FC236}">
                <a16:creationId xmlns:a16="http://schemas.microsoft.com/office/drawing/2014/main" id="{E6FC8415-0433-6349-ABE9-4EDA16810319}"/>
              </a:ext>
            </a:extLst>
          </p:cNvPr>
          <p:cNvSpPr txBox="1"/>
          <p:nvPr/>
        </p:nvSpPr>
        <p:spPr>
          <a:xfrm>
            <a:off x="9514943" y="1694212"/>
            <a:ext cx="1282402" cy="276999"/>
          </a:xfrm>
          <a:prstGeom prst="rect">
            <a:avLst/>
          </a:prstGeom>
          <a:noFill/>
          <a:ln w="12700" cap="flat">
            <a:noFill/>
            <a:miter lim="400000"/>
          </a:ln>
          <a:effectLst/>
        </p:spPr>
        <p:txBody>
          <a:bodyPr wrap="none" lIns="0" tIns="0" rIns="0" bIns="0" numCol="1" anchor="ctr" anchorCtr="1">
            <a:spAutoFit/>
          </a:bodyPr>
          <a:lstStyle>
            <a:lvl1pPr defTabSz="2525395">
              <a:spcBef>
                <a:spcPts val="800"/>
              </a:spcBef>
              <a:defRPr sz="7000" spc="350">
                <a:solidFill>
                  <a:srgbClr val="FFFFFF"/>
                </a:solidFill>
                <a:latin typeface="方正兰亭中粗黑_GBK" panose="02000000000000000000" charset="-122"/>
                <a:ea typeface="方正兰亭中粗黑_GBK" panose="02000000000000000000" charset="-122"/>
                <a:cs typeface="方正兰亭中粗黑_GBK" panose="02000000000000000000" charset="-122"/>
                <a:sym typeface="方正兰亭中粗黑_GBK" panose="02000000000000000000" charset="-122"/>
              </a:defRPr>
            </a:lvl1pPr>
          </a:lstStyle>
          <a:p>
            <a:pPr algn="ctr"/>
            <a:r>
              <a:rPr lang="en-US" altLang="zh-CN" sz="1800" b="1" spc="0">
                <a:solidFill>
                  <a:schemeClr val="bg2">
                    <a:lumMod val="25000"/>
                  </a:schemeClr>
                </a:solidFill>
                <a:latin typeface="Arial" pitchFamily="34" charset="0"/>
                <a:ea typeface="微软雅黑" panose="020B0503020204020204" pitchFamily="34" charset="-122"/>
                <a:cs typeface="Arial" pitchFamily="34" charset="0"/>
              </a:rPr>
              <a:t>Partnership</a:t>
            </a:r>
            <a:endParaRPr lang="zh-CN" altLang="en-US" sz="1800" b="1" spc="0">
              <a:solidFill>
                <a:schemeClr val="bg2">
                  <a:lumMod val="25000"/>
                </a:schemeClr>
              </a:solidFill>
              <a:latin typeface="Arial" pitchFamily="34" charset="0"/>
              <a:ea typeface="微软雅黑" panose="020B0503020204020204" pitchFamily="34" charset="-122"/>
              <a:cs typeface="Arial" pitchFamily="34" charset="0"/>
            </a:endParaRPr>
          </a:p>
        </p:txBody>
      </p:sp>
      <p:pic>
        <p:nvPicPr>
          <p:cNvPr id="9" name="Graphic 8" descr="Business Growth">
            <a:extLst>
              <a:ext uri="{FF2B5EF4-FFF2-40B4-BE49-F238E27FC236}">
                <a16:creationId xmlns:a16="http://schemas.microsoft.com/office/drawing/2014/main" id="{52CB7A1A-1C0F-2149-9AB6-28E2C519928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716897" y="1602627"/>
            <a:ext cx="643043" cy="520089"/>
          </a:xfrm>
          <a:prstGeom prst="rect">
            <a:avLst/>
          </a:prstGeom>
        </p:spPr>
      </p:pic>
      <p:graphicFrame>
        <p:nvGraphicFramePr>
          <p:cNvPr id="18" name="Diagram 17">
            <a:extLst>
              <a:ext uri="{FF2B5EF4-FFF2-40B4-BE49-F238E27FC236}">
                <a16:creationId xmlns:a16="http://schemas.microsoft.com/office/drawing/2014/main" id="{C3E35432-C4FC-AF40-93CD-E2940F405B6F}"/>
              </a:ext>
            </a:extLst>
          </p:cNvPr>
          <p:cNvGraphicFramePr/>
          <p:nvPr>
            <p:extLst>
              <p:ext uri="{D42A27DB-BD31-4B8C-83A1-F6EECF244321}">
                <p14:modId xmlns:p14="http://schemas.microsoft.com/office/powerpoint/2010/main" val="4183063428"/>
              </p:ext>
            </p:extLst>
          </p:nvPr>
        </p:nvGraphicFramePr>
        <p:xfrm>
          <a:off x="7039921" y="65907"/>
          <a:ext cx="5069711" cy="375945"/>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Tree>
    <p:extLst>
      <p:ext uri="{BB962C8B-B14F-4D97-AF65-F5344CB8AC3E}">
        <p14:creationId xmlns:p14="http://schemas.microsoft.com/office/powerpoint/2010/main" val="17729983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副标题 1">
            <a:extLst>
              <a:ext uri="{FF2B5EF4-FFF2-40B4-BE49-F238E27FC236}">
                <a16:creationId xmlns:a16="http://schemas.microsoft.com/office/drawing/2014/main" id="{B3D72B7C-9E2C-1C41-B6E1-CA828A6F932B}"/>
              </a:ext>
            </a:extLst>
          </p:cNvPr>
          <p:cNvSpPr txBox="1">
            <a:spLocks/>
          </p:cNvSpPr>
          <p:nvPr/>
        </p:nvSpPr>
        <p:spPr>
          <a:xfrm>
            <a:off x="342764" y="491267"/>
            <a:ext cx="9914562" cy="536578"/>
          </a:xfrm>
          <a:prstGeom prst="rect">
            <a:avLst/>
          </a:prstGeom>
        </p:spPr>
        <p:txBody>
          <a:bodyPr vert="horz" wrap="square" lIns="91440" tIns="45720" rIns="91440" bIns="45720" anchor="t" anchorCtr="0">
            <a:noAutofit/>
          </a:bodyPr>
          <a:lstStyle>
            <a:lvl1pPr indent="0" defTabSz="1187798" fontAlgn="ctr">
              <a:lnSpc>
                <a:spcPct val="100000"/>
              </a:lnSpc>
              <a:spcBef>
                <a:spcPts val="0"/>
              </a:spcBef>
              <a:buFont typeface="Arial" panose="020B0604020202020204" pitchFamily="34" charset="0"/>
              <a:buNone/>
              <a:defRPr sz="2800" b="1">
                <a:latin typeface="Arial" panose="020B0604020202020204" pitchFamily="34" charset="0"/>
                <a:ea typeface="微软雅黑" panose="020B0503020204020204" pitchFamily="34" charset="-122"/>
                <a:cs typeface="Arial" panose="020B0604020202020204" pitchFamily="34" charset="0"/>
              </a:defRPr>
            </a:lvl1pPr>
            <a:lvl2pPr marL="890849" indent="-296950" defTabSz="1187798">
              <a:lnSpc>
                <a:spcPct val="90000"/>
              </a:lnSpc>
              <a:spcBef>
                <a:spcPts val="650"/>
              </a:spcBef>
              <a:buFont typeface="Arial" panose="020B0604020202020204" pitchFamily="34" charset="0"/>
              <a:buChar char="•"/>
              <a:defRPr sz="3118"/>
            </a:lvl2pPr>
            <a:lvl3pPr marL="1484748" indent="-296950" defTabSz="1187798">
              <a:lnSpc>
                <a:spcPct val="90000"/>
              </a:lnSpc>
              <a:spcBef>
                <a:spcPts val="650"/>
              </a:spcBef>
              <a:buFont typeface="Arial" panose="020B0604020202020204" pitchFamily="34" charset="0"/>
              <a:buChar char="•"/>
              <a:defRPr sz="2598"/>
            </a:lvl3pPr>
            <a:lvl4pPr marL="2078648" indent="-296950" defTabSz="1187798">
              <a:lnSpc>
                <a:spcPct val="90000"/>
              </a:lnSpc>
              <a:spcBef>
                <a:spcPts val="650"/>
              </a:spcBef>
              <a:buFont typeface="Arial" panose="020B0604020202020204" pitchFamily="34" charset="0"/>
              <a:buChar char="•"/>
              <a:defRPr sz="2338"/>
            </a:lvl4pPr>
            <a:lvl5pPr marL="2672547" indent="-296950" defTabSz="1187798">
              <a:lnSpc>
                <a:spcPct val="90000"/>
              </a:lnSpc>
              <a:spcBef>
                <a:spcPts val="650"/>
              </a:spcBef>
              <a:buFont typeface="Arial" panose="020B0604020202020204" pitchFamily="34" charset="0"/>
              <a:buChar char="•"/>
              <a:defRPr sz="2338"/>
            </a:lvl5pPr>
            <a:lvl6pPr marL="3266447" indent="-296950" defTabSz="1187798">
              <a:lnSpc>
                <a:spcPct val="90000"/>
              </a:lnSpc>
              <a:spcBef>
                <a:spcPts val="650"/>
              </a:spcBef>
              <a:buFont typeface="Arial" panose="020B0604020202020204" pitchFamily="34" charset="0"/>
              <a:buChar char="•"/>
              <a:defRPr sz="2338"/>
            </a:lvl6pPr>
            <a:lvl7pPr marL="3860346" indent="-296950" defTabSz="1187798">
              <a:lnSpc>
                <a:spcPct val="90000"/>
              </a:lnSpc>
              <a:spcBef>
                <a:spcPts val="650"/>
              </a:spcBef>
              <a:buFont typeface="Arial" panose="020B0604020202020204" pitchFamily="34" charset="0"/>
              <a:buChar char="•"/>
              <a:defRPr sz="2338"/>
            </a:lvl7pPr>
            <a:lvl8pPr marL="4454245" indent="-296950" defTabSz="1187798">
              <a:lnSpc>
                <a:spcPct val="90000"/>
              </a:lnSpc>
              <a:spcBef>
                <a:spcPts val="650"/>
              </a:spcBef>
              <a:buFont typeface="Arial" panose="020B0604020202020204" pitchFamily="34" charset="0"/>
              <a:buChar char="•"/>
              <a:defRPr sz="2338"/>
            </a:lvl8pPr>
            <a:lvl9pPr marL="5048144" indent="-296950" defTabSz="1187798">
              <a:lnSpc>
                <a:spcPct val="90000"/>
              </a:lnSpc>
              <a:spcBef>
                <a:spcPts val="650"/>
              </a:spcBef>
              <a:buFont typeface="Arial" panose="020B0604020202020204" pitchFamily="34" charset="0"/>
              <a:buChar char="•"/>
              <a:defRPr sz="2338"/>
            </a:lvl9pPr>
          </a:lstStyle>
          <a:p>
            <a:r>
              <a:rPr lang="en-US" altLang="zh-CN" b="0"/>
              <a:t>Benefits: All-Flash Storage in Any Scenario</a:t>
            </a:r>
          </a:p>
        </p:txBody>
      </p:sp>
      <p:sp>
        <p:nvSpPr>
          <p:cNvPr id="184" name="椭圆 134">
            <a:extLst>
              <a:ext uri="{FF2B5EF4-FFF2-40B4-BE49-F238E27FC236}">
                <a16:creationId xmlns:a16="http://schemas.microsoft.com/office/drawing/2014/main" id="{CC202A94-4B8D-3045-A9BA-95F1C1755B27}"/>
              </a:ext>
            </a:extLst>
          </p:cNvPr>
          <p:cNvSpPr/>
          <p:nvPr/>
        </p:nvSpPr>
        <p:spPr bwMode="auto">
          <a:xfrm>
            <a:off x="1187823" y="1256085"/>
            <a:ext cx="997528" cy="1008016"/>
          </a:xfrm>
          <a:prstGeom prst="ellipse">
            <a:avLst/>
          </a:prstGeom>
          <a:noFill/>
          <a:ln w="3175">
            <a:solidFill>
              <a:schemeClr val="accent6"/>
            </a:solidFill>
          </a:ln>
        </p:spPr>
        <p:txBody>
          <a:bodyPr vert="horz" wrap="square" lIns="91407" tIns="45703" rIns="91407" bIns="45703" numCol="1" anchor="t" anchorCtr="0" compatLnSpc="1">
            <a:prstTxWarp prst="textNoShape">
              <a:avLst/>
            </a:prstTxWarp>
            <a:noAutofit/>
          </a:bodyPr>
          <a:lstStyle/>
          <a:p>
            <a:pPr defTabSz="914387" fontAlgn="ctr"/>
            <a:endParaRPr lang="en-US" altLang="zh-CN" sz="1100">
              <a:solidFill>
                <a:prstClr val="black"/>
              </a:solidFill>
              <a:latin typeface="Arial" panose="020B0604020202020204" pitchFamily="34" charset="0"/>
            </a:endParaRPr>
          </a:p>
        </p:txBody>
      </p:sp>
      <p:sp>
        <p:nvSpPr>
          <p:cNvPr id="187" name="椭圆 135">
            <a:extLst>
              <a:ext uri="{FF2B5EF4-FFF2-40B4-BE49-F238E27FC236}">
                <a16:creationId xmlns:a16="http://schemas.microsoft.com/office/drawing/2014/main" id="{509BB1BA-793E-0D4F-B980-7AD1679731EF}"/>
              </a:ext>
            </a:extLst>
          </p:cNvPr>
          <p:cNvSpPr/>
          <p:nvPr/>
        </p:nvSpPr>
        <p:spPr bwMode="auto">
          <a:xfrm>
            <a:off x="2304680" y="1704086"/>
            <a:ext cx="997528" cy="774931"/>
          </a:xfrm>
          <a:prstGeom prst="ellipse">
            <a:avLst/>
          </a:prstGeom>
          <a:noFill/>
          <a:ln w="3175">
            <a:solidFill>
              <a:schemeClr val="accent6"/>
            </a:solidFill>
          </a:ln>
        </p:spPr>
        <p:txBody>
          <a:bodyPr vert="horz" wrap="square" lIns="91407" tIns="45703" rIns="91407" bIns="45703" numCol="1" anchor="t" anchorCtr="0" compatLnSpc="1">
            <a:prstTxWarp prst="textNoShape">
              <a:avLst/>
            </a:prstTxWarp>
            <a:noAutofit/>
          </a:bodyPr>
          <a:lstStyle/>
          <a:p>
            <a:pPr defTabSz="914387" fontAlgn="ctr"/>
            <a:endParaRPr lang="en-US" altLang="zh-CN" sz="1100">
              <a:solidFill>
                <a:prstClr val="black"/>
              </a:solidFill>
              <a:latin typeface="Arial" panose="020B0604020202020204" pitchFamily="34" charset="0"/>
            </a:endParaRPr>
          </a:p>
        </p:txBody>
      </p:sp>
      <p:sp>
        <p:nvSpPr>
          <p:cNvPr id="207" name="文本框 5">
            <a:extLst>
              <a:ext uri="{FF2B5EF4-FFF2-40B4-BE49-F238E27FC236}">
                <a16:creationId xmlns:a16="http://schemas.microsoft.com/office/drawing/2014/main" id="{B510D4CF-25E3-D94F-AB80-3CFCFFD8C78F}"/>
              </a:ext>
            </a:extLst>
          </p:cNvPr>
          <p:cNvSpPr txBox="1"/>
          <p:nvPr/>
        </p:nvSpPr>
        <p:spPr>
          <a:xfrm>
            <a:off x="365389" y="1036627"/>
            <a:ext cx="8900704" cy="524692"/>
          </a:xfrm>
          <a:prstGeom prst="rect">
            <a:avLst/>
          </a:prstGeom>
          <a:noFill/>
        </p:spPr>
        <p:txBody>
          <a:bodyPr wrap="square" rtlCol="0">
            <a:noAutofit/>
          </a:bodyPr>
          <a:lstStyle/>
          <a:p>
            <a:pPr defTabSz="914400" fontAlgn="ctr">
              <a:lnSpc>
                <a:spcPct val="120000"/>
              </a:lnSpc>
            </a:pPr>
            <a:r>
              <a:rPr lang="en-US" sz="2200">
                <a:solidFill>
                  <a:srgbClr val="C7000B"/>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Huawei innovations make inclusive all-flash storage cost-effective</a:t>
            </a:r>
          </a:p>
        </p:txBody>
      </p:sp>
      <p:grpSp>
        <p:nvGrpSpPr>
          <p:cNvPr id="2" name="Group 1">
            <a:extLst>
              <a:ext uri="{FF2B5EF4-FFF2-40B4-BE49-F238E27FC236}">
                <a16:creationId xmlns:a16="http://schemas.microsoft.com/office/drawing/2014/main" id="{89D1E664-B5CA-1A42-8B6C-15341F91F6C2}"/>
              </a:ext>
            </a:extLst>
          </p:cNvPr>
          <p:cNvGrpSpPr/>
          <p:nvPr/>
        </p:nvGrpSpPr>
        <p:grpSpPr>
          <a:xfrm>
            <a:off x="367546" y="1878228"/>
            <a:ext cx="11439755" cy="3943146"/>
            <a:chOff x="367546" y="2626011"/>
            <a:chExt cx="11439755" cy="3361561"/>
          </a:xfrm>
        </p:grpSpPr>
        <p:sp>
          <p:nvSpPr>
            <p:cNvPr id="101" name="五边形 154">
              <a:extLst>
                <a:ext uri="{FF2B5EF4-FFF2-40B4-BE49-F238E27FC236}">
                  <a16:creationId xmlns:a16="http://schemas.microsoft.com/office/drawing/2014/main" id="{E37E47AE-A6BA-844B-AED3-DC1EC139C020}"/>
                </a:ext>
              </a:extLst>
            </p:cNvPr>
            <p:cNvSpPr/>
            <p:nvPr/>
          </p:nvSpPr>
          <p:spPr>
            <a:xfrm>
              <a:off x="3328463" y="4908392"/>
              <a:ext cx="4639324" cy="1079180"/>
            </a:xfrm>
            <a:prstGeom prst="homePlate">
              <a:avLst>
                <a:gd name="adj" fmla="val 4117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endParaRPr lang="en-US" altLang="zh-CN">
                <a:highlight>
                  <a:srgbClr val="EBEBEB"/>
                </a:highlight>
                <a:latin typeface="Arial" panose="020B0604020202020204" pitchFamily="34" charset="0"/>
              </a:endParaRPr>
            </a:p>
          </p:txBody>
        </p:sp>
        <p:sp>
          <p:nvSpPr>
            <p:cNvPr id="102" name="五边形 153">
              <a:extLst>
                <a:ext uri="{FF2B5EF4-FFF2-40B4-BE49-F238E27FC236}">
                  <a16:creationId xmlns:a16="http://schemas.microsoft.com/office/drawing/2014/main" id="{DDF365E4-46D8-9545-8380-C6E0B24A27A6}"/>
                </a:ext>
              </a:extLst>
            </p:cNvPr>
            <p:cNvSpPr/>
            <p:nvPr/>
          </p:nvSpPr>
          <p:spPr>
            <a:xfrm>
              <a:off x="3328954" y="3768930"/>
              <a:ext cx="4639324" cy="1075721"/>
            </a:xfrm>
            <a:prstGeom prst="homePlate">
              <a:avLst>
                <a:gd name="adj" fmla="val 4117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endParaRPr lang="en-US" altLang="zh-CN">
                <a:highlight>
                  <a:srgbClr val="EBEBEB"/>
                </a:highlight>
                <a:latin typeface="Arial" panose="020B0604020202020204" pitchFamily="34" charset="0"/>
              </a:endParaRPr>
            </a:p>
          </p:txBody>
        </p:sp>
        <p:sp>
          <p:nvSpPr>
            <p:cNvPr id="103" name="五边形 152">
              <a:extLst>
                <a:ext uri="{FF2B5EF4-FFF2-40B4-BE49-F238E27FC236}">
                  <a16:creationId xmlns:a16="http://schemas.microsoft.com/office/drawing/2014/main" id="{D18BE981-87A5-2646-96F4-D5483FD67424}"/>
                </a:ext>
              </a:extLst>
            </p:cNvPr>
            <p:cNvSpPr/>
            <p:nvPr/>
          </p:nvSpPr>
          <p:spPr>
            <a:xfrm>
              <a:off x="3309760" y="2626011"/>
              <a:ext cx="4639324" cy="1079178"/>
            </a:xfrm>
            <a:prstGeom prst="homePlate">
              <a:avLst>
                <a:gd name="adj" fmla="val 4117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endParaRPr lang="en-US" altLang="zh-CN">
                <a:highlight>
                  <a:srgbClr val="EBEBEB"/>
                </a:highlight>
                <a:latin typeface="Arial" panose="020B0604020202020204" pitchFamily="34" charset="0"/>
              </a:endParaRPr>
            </a:p>
          </p:txBody>
        </p:sp>
        <p:sp>
          <p:nvSpPr>
            <p:cNvPr id="104" name="五边形 149">
              <a:extLst>
                <a:ext uri="{FF2B5EF4-FFF2-40B4-BE49-F238E27FC236}">
                  <a16:creationId xmlns:a16="http://schemas.microsoft.com/office/drawing/2014/main" id="{2328AE89-6588-A644-AA8C-520A15192846}"/>
                </a:ext>
              </a:extLst>
            </p:cNvPr>
            <p:cNvSpPr/>
            <p:nvPr/>
          </p:nvSpPr>
          <p:spPr>
            <a:xfrm>
              <a:off x="367569" y="3768931"/>
              <a:ext cx="2946447" cy="1075721"/>
            </a:xfrm>
            <a:prstGeom prst="homePlate">
              <a:avLst>
                <a:gd name="adj" fmla="val 4117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endParaRPr lang="en-US" altLang="zh-CN">
                <a:solidFill>
                  <a:schemeClr val="tx1"/>
                </a:solidFill>
                <a:highlight>
                  <a:srgbClr val="EBEBEB"/>
                </a:highlight>
                <a:latin typeface="Arial" panose="020B0604020202020204" pitchFamily="34" charset="0"/>
              </a:endParaRPr>
            </a:p>
          </p:txBody>
        </p:sp>
        <p:sp>
          <p:nvSpPr>
            <p:cNvPr id="105" name="五边形 6">
              <a:extLst>
                <a:ext uri="{FF2B5EF4-FFF2-40B4-BE49-F238E27FC236}">
                  <a16:creationId xmlns:a16="http://schemas.microsoft.com/office/drawing/2014/main" id="{31BCD9F8-A156-4943-B808-E4229A4CD742}"/>
                </a:ext>
              </a:extLst>
            </p:cNvPr>
            <p:cNvSpPr/>
            <p:nvPr/>
          </p:nvSpPr>
          <p:spPr>
            <a:xfrm>
              <a:off x="367782" y="2626011"/>
              <a:ext cx="2946447" cy="1075721"/>
            </a:xfrm>
            <a:prstGeom prst="homePlate">
              <a:avLst>
                <a:gd name="adj" fmla="val 41176"/>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endParaRPr lang="en-US" altLang="zh-CN">
                <a:solidFill>
                  <a:schemeClr val="tx1"/>
                </a:solidFill>
                <a:latin typeface="Arial" panose="020B0604020202020204" pitchFamily="34" charset="0"/>
              </a:endParaRPr>
            </a:p>
          </p:txBody>
        </p:sp>
        <p:sp>
          <p:nvSpPr>
            <p:cNvPr id="106" name="TextBox 315">
              <a:extLst>
                <a:ext uri="{FF2B5EF4-FFF2-40B4-BE49-F238E27FC236}">
                  <a16:creationId xmlns:a16="http://schemas.microsoft.com/office/drawing/2014/main" id="{9E2A8C9A-F74F-7643-85CC-615711BDF773}"/>
                </a:ext>
              </a:extLst>
            </p:cNvPr>
            <p:cNvSpPr txBox="1"/>
            <p:nvPr/>
          </p:nvSpPr>
          <p:spPr>
            <a:xfrm>
              <a:off x="1469397" y="3018608"/>
              <a:ext cx="572593" cy="307777"/>
            </a:xfrm>
            <a:prstGeom prst="rect">
              <a:avLst/>
            </a:prstGeom>
            <a:noFill/>
          </p:spPr>
          <p:txBody>
            <a:bodyPr wrap="square" rtlCol="0">
              <a:noAutofit/>
            </a:bodyPr>
            <a:lstStyle/>
            <a:p>
              <a:pPr defTabSz="914400" fontAlgn="ctr"/>
              <a:r>
                <a:rPr lang="en-US" altLang="zh-CN" sz="1400">
                  <a:latin typeface="Arial" panose="020B0604020202020204" pitchFamily="34" charset="0"/>
                  <a:ea typeface="微软雅黑" pitchFamily="34" charset="-122"/>
                  <a:cs typeface="Arial" pitchFamily="34" charset="0"/>
                </a:rPr>
                <a:t>2 ms</a:t>
              </a:r>
            </a:p>
          </p:txBody>
        </p:sp>
        <p:sp>
          <p:nvSpPr>
            <p:cNvPr id="107" name="TextBox 321">
              <a:extLst>
                <a:ext uri="{FF2B5EF4-FFF2-40B4-BE49-F238E27FC236}">
                  <a16:creationId xmlns:a16="http://schemas.microsoft.com/office/drawing/2014/main" id="{2D2F2E80-C222-7C4D-810F-840BCCF26AB2}"/>
                </a:ext>
              </a:extLst>
            </p:cNvPr>
            <p:cNvSpPr txBox="1"/>
            <p:nvPr/>
          </p:nvSpPr>
          <p:spPr>
            <a:xfrm>
              <a:off x="1460609" y="4222114"/>
              <a:ext cx="705642" cy="307777"/>
            </a:xfrm>
            <a:prstGeom prst="rect">
              <a:avLst/>
            </a:prstGeom>
            <a:noFill/>
          </p:spPr>
          <p:txBody>
            <a:bodyPr wrap="square" rtlCol="0">
              <a:noAutofit/>
            </a:bodyPr>
            <a:lstStyle/>
            <a:p>
              <a:pPr defTabSz="914400" fontAlgn="ctr"/>
              <a:r>
                <a:rPr lang="en-US" altLang="zh-CN" sz="1400">
                  <a:latin typeface="Arial" panose="020B0604020202020204" pitchFamily="34" charset="0"/>
                  <a:ea typeface="微软雅黑" pitchFamily="34" charset="-122"/>
                  <a:cs typeface="Arial" pitchFamily="34" charset="0"/>
                </a:rPr>
                <a:t>13.4%</a:t>
              </a:r>
            </a:p>
          </p:txBody>
        </p:sp>
        <p:sp>
          <p:nvSpPr>
            <p:cNvPr id="108" name="TextBox 316">
              <a:extLst>
                <a:ext uri="{FF2B5EF4-FFF2-40B4-BE49-F238E27FC236}">
                  <a16:creationId xmlns:a16="http://schemas.microsoft.com/office/drawing/2014/main" id="{B7788698-C272-184F-9A79-8D203B7FBC2E}"/>
                </a:ext>
              </a:extLst>
            </p:cNvPr>
            <p:cNvSpPr txBox="1"/>
            <p:nvPr/>
          </p:nvSpPr>
          <p:spPr>
            <a:xfrm>
              <a:off x="2413712" y="3007747"/>
              <a:ext cx="821059" cy="307777"/>
            </a:xfrm>
            <a:prstGeom prst="rect">
              <a:avLst/>
            </a:prstGeom>
            <a:noFill/>
          </p:spPr>
          <p:txBody>
            <a:bodyPr wrap="square" rtlCol="0">
              <a:noAutofit/>
            </a:bodyPr>
            <a:lstStyle/>
            <a:p>
              <a:pPr algn="ctr" defTabSz="914400" fontAlgn="ctr"/>
              <a:r>
                <a:rPr lang="en-US" altLang="zh-CN" sz="1400">
                  <a:latin typeface="Arial" panose="020B0604020202020204" pitchFamily="34" charset="0"/>
                  <a:ea typeface="微软雅黑" pitchFamily="34" charset="-122"/>
                  <a:cs typeface="Arial" pitchFamily="34" charset="0"/>
                </a:rPr>
                <a:t>0.02 ms</a:t>
              </a:r>
            </a:p>
          </p:txBody>
        </p:sp>
        <p:sp>
          <p:nvSpPr>
            <p:cNvPr id="109" name="TextBox 322">
              <a:extLst>
                <a:ext uri="{FF2B5EF4-FFF2-40B4-BE49-F238E27FC236}">
                  <a16:creationId xmlns:a16="http://schemas.microsoft.com/office/drawing/2014/main" id="{E3584753-4EFD-304F-9952-013B4E15947D}"/>
                </a:ext>
              </a:extLst>
            </p:cNvPr>
            <p:cNvSpPr txBox="1"/>
            <p:nvPr/>
          </p:nvSpPr>
          <p:spPr>
            <a:xfrm>
              <a:off x="2518386" y="4198503"/>
              <a:ext cx="599844" cy="307777"/>
            </a:xfrm>
            <a:prstGeom prst="rect">
              <a:avLst/>
            </a:prstGeom>
            <a:noFill/>
          </p:spPr>
          <p:txBody>
            <a:bodyPr wrap="square" rtlCol="0">
              <a:noAutofit/>
            </a:bodyPr>
            <a:lstStyle/>
            <a:p>
              <a:pPr algn="ctr" defTabSz="914400" fontAlgn="ctr"/>
              <a:r>
                <a:rPr lang="en-US" altLang="zh-CN" sz="1400">
                  <a:latin typeface="Arial" panose="020B0604020202020204" pitchFamily="34" charset="0"/>
                  <a:ea typeface="微软雅黑" pitchFamily="34" charset="-122"/>
                  <a:cs typeface="Arial" pitchFamily="34" charset="0"/>
                </a:rPr>
                <a:t>0.8%</a:t>
              </a:r>
            </a:p>
          </p:txBody>
        </p:sp>
        <p:sp>
          <p:nvSpPr>
            <p:cNvPr id="139" name="椭圆 216">
              <a:extLst>
                <a:ext uri="{FF2B5EF4-FFF2-40B4-BE49-F238E27FC236}">
                  <a16:creationId xmlns:a16="http://schemas.microsoft.com/office/drawing/2014/main" id="{C7CB817B-E1DD-CC43-A9B4-C18C92CD8703}"/>
                </a:ext>
              </a:extLst>
            </p:cNvPr>
            <p:cNvSpPr>
              <a:spLocks noChangeAspect="1"/>
            </p:cNvSpPr>
            <p:nvPr/>
          </p:nvSpPr>
          <p:spPr>
            <a:xfrm>
              <a:off x="3356853" y="2755575"/>
              <a:ext cx="864559" cy="819360"/>
            </a:xfrm>
            <a:prstGeom prst="ellipse">
              <a:avLst/>
            </a:prstGeom>
            <a:solidFill>
              <a:srgbClr val="C00000"/>
            </a:solidFill>
            <a:ln w="9525">
              <a:noFill/>
              <a:miter lim="800000"/>
              <a:headEnd/>
              <a:tailEnd/>
            </a:ln>
          </p:spPr>
          <p:txBody>
            <a:bodyPr vert="horz" wrap="square" lIns="91440" tIns="45720" rIns="91440" bIns="45720" numCol="1" anchor="t" anchorCtr="0" compatLnSpc="1">
              <a:prstTxWarp prst="textNoShape">
                <a:avLst/>
              </a:prstTxWarp>
              <a:noAutofit/>
            </a:bodyPr>
            <a:lstStyle/>
            <a:p>
              <a:pPr defTabSz="914400" fontAlgn="ctr"/>
              <a:endParaRPr lang="en-US" altLang="zh-CN" sz="1400">
                <a:latin typeface="Arial" panose="020B0604020202020204" pitchFamily="34" charset="0"/>
                <a:ea typeface="微软雅黑" pitchFamily="34" charset="-122"/>
                <a:cs typeface="Arial" pitchFamily="34" charset="0"/>
              </a:endParaRPr>
            </a:p>
          </p:txBody>
        </p:sp>
        <p:grpSp>
          <p:nvGrpSpPr>
            <p:cNvPr id="140" name="组合 218">
              <a:extLst>
                <a:ext uri="{FF2B5EF4-FFF2-40B4-BE49-F238E27FC236}">
                  <a16:creationId xmlns:a16="http://schemas.microsoft.com/office/drawing/2014/main" id="{80708496-84C7-C845-946C-347D3DCCB432}"/>
                </a:ext>
              </a:extLst>
            </p:cNvPr>
            <p:cNvGrpSpPr>
              <a:grpSpLocks noChangeAspect="1"/>
            </p:cNvGrpSpPr>
            <p:nvPr/>
          </p:nvGrpSpPr>
          <p:grpSpPr>
            <a:xfrm>
              <a:off x="3660561" y="2864629"/>
              <a:ext cx="240064" cy="254310"/>
              <a:chOff x="4003675" y="9261547"/>
              <a:chExt cx="1357313" cy="1357312"/>
            </a:xfrm>
            <a:solidFill>
              <a:schemeClr val="tx2"/>
            </a:solidFill>
          </p:grpSpPr>
          <p:sp>
            <p:nvSpPr>
              <p:cNvPr id="141" name="Freeform 22">
                <a:extLst>
                  <a:ext uri="{FF2B5EF4-FFF2-40B4-BE49-F238E27FC236}">
                    <a16:creationId xmlns:a16="http://schemas.microsoft.com/office/drawing/2014/main" id="{70BB279A-1BB8-F841-94C2-FF67E9190576}"/>
                  </a:ext>
                </a:extLst>
              </p:cNvPr>
              <p:cNvSpPr>
                <a:spLocks noEditPoints="1"/>
              </p:cNvSpPr>
              <p:nvPr/>
            </p:nvSpPr>
            <p:spPr bwMode="auto">
              <a:xfrm>
                <a:off x="4003675" y="9261547"/>
                <a:ext cx="1357313" cy="1357312"/>
              </a:xfrm>
              <a:custGeom>
                <a:avLst/>
                <a:gdLst/>
                <a:ahLst/>
                <a:cxnLst>
                  <a:cxn ang="0">
                    <a:pos x="3276" y="1229"/>
                  </a:cxn>
                  <a:cxn ang="0">
                    <a:pos x="2969" y="1126"/>
                  </a:cxn>
                  <a:cxn ang="0">
                    <a:pos x="3174" y="922"/>
                  </a:cxn>
                  <a:cxn ang="0">
                    <a:pos x="3174" y="717"/>
                  </a:cxn>
                  <a:cxn ang="0">
                    <a:pos x="2969" y="410"/>
                  </a:cxn>
                  <a:cxn ang="0">
                    <a:pos x="2867" y="307"/>
                  </a:cxn>
                  <a:cxn ang="0">
                    <a:pos x="2559" y="102"/>
                  </a:cxn>
                  <a:cxn ang="0">
                    <a:pos x="2355" y="102"/>
                  </a:cxn>
                  <a:cxn ang="0">
                    <a:pos x="2150" y="307"/>
                  </a:cxn>
                  <a:cxn ang="0">
                    <a:pos x="2048" y="0"/>
                  </a:cxn>
                  <a:cxn ang="0">
                    <a:pos x="1945" y="307"/>
                  </a:cxn>
                  <a:cxn ang="0">
                    <a:pos x="1740" y="102"/>
                  </a:cxn>
                  <a:cxn ang="0">
                    <a:pos x="1536" y="102"/>
                  </a:cxn>
                  <a:cxn ang="0">
                    <a:pos x="1331" y="307"/>
                  </a:cxn>
                  <a:cxn ang="0">
                    <a:pos x="1228" y="0"/>
                  </a:cxn>
                  <a:cxn ang="0">
                    <a:pos x="1126" y="307"/>
                  </a:cxn>
                  <a:cxn ang="0">
                    <a:pos x="921" y="102"/>
                  </a:cxn>
                  <a:cxn ang="0">
                    <a:pos x="716" y="102"/>
                  </a:cxn>
                  <a:cxn ang="0">
                    <a:pos x="409" y="307"/>
                  </a:cxn>
                  <a:cxn ang="0">
                    <a:pos x="307" y="410"/>
                  </a:cxn>
                  <a:cxn ang="0">
                    <a:pos x="102" y="717"/>
                  </a:cxn>
                  <a:cxn ang="0">
                    <a:pos x="102" y="922"/>
                  </a:cxn>
                  <a:cxn ang="0">
                    <a:pos x="307" y="1126"/>
                  </a:cxn>
                  <a:cxn ang="0">
                    <a:pos x="0" y="1229"/>
                  </a:cxn>
                  <a:cxn ang="0">
                    <a:pos x="307" y="1331"/>
                  </a:cxn>
                  <a:cxn ang="0">
                    <a:pos x="102" y="1536"/>
                  </a:cxn>
                  <a:cxn ang="0">
                    <a:pos x="102" y="1741"/>
                  </a:cxn>
                  <a:cxn ang="0">
                    <a:pos x="307" y="1946"/>
                  </a:cxn>
                  <a:cxn ang="0">
                    <a:pos x="0" y="2048"/>
                  </a:cxn>
                  <a:cxn ang="0">
                    <a:pos x="307" y="2150"/>
                  </a:cxn>
                  <a:cxn ang="0">
                    <a:pos x="102" y="2355"/>
                  </a:cxn>
                  <a:cxn ang="0">
                    <a:pos x="102" y="2560"/>
                  </a:cxn>
                  <a:cxn ang="0">
                    <a:pos x="307" y="2867"/>
                  </a:cxn>
                  <a:cxn ang="0">
                    <a:pos x="409" y="2970"/>
                  </a:cxn>
                  <a:cxn ang="0">
                    <a:pos x="716" y="3174"/>
                  </a:cxn>
                  <a:cxn ang="0">
                    <a:pos x="921" y="3174"/>
                  </a:cxn>
                  <a:cxn ang="0">
                    <a:pos x="1126" y="2970"/>
                  </a:cxn>
                  <a:cxn ang="0">
                    <a:pos x="1228" y="3277"/>
                  </a:cxn>
                  <a:cxn ang="0">
                    <a:pos x="1331" y="2970"/>
                  </a:cxn>
                  <a:cxn ang="0">
                    <a:pos x="1536" y="3174"/>
                  </a:cxn>
                  <a:cxn ang="0">
                    <a:pos x="1740" y="3174"/>
                  </a:cxn>
                  <a:cxn ang="0">
                    <a:pos x="1945" y="2970"/>
                  </a:cxn>
                  <a:cxn ang="0">
                    <a:pos x="2048" y="3277"/>
                  </a:cxn>
                  <a:cxn ang="0">
                    <a:pos x="2150" y="2970"/>
                  </a:cxn>
                  <a:cxn ang="0">
                    <a:pos x="2355" y="3174"/>
                  </a:cxn>
                  <a:cxn ang="0">
                    <a:pos x="2559" y="3174"/>
                  </a:cxn>
                  <a:cxn ang="0">
                    <a:pos x="2867" y="2970"/>
                  </a:cxn>
                  <a:cxn ang="0">
                    <a:pos x="2969" y="2867"/>
                  </a:cxn>
                  <a:cxn ang="0">
                    <a:pos x="3174" y="2560"/>
                  </a:cxn>
                  <a:cxn ang="0">
                    <a:pos x="3174" y="2355"/>
                  </a:cxn>
                  <a:cxn ang="0">
                    <a:pos x="2969" y="2150"/>
                  </a:cxn>
                  <a:cxn ang="0">
                    <a:pos x="3276" y="2048"/>
                  </a:cxn>
                  <a:cxn ang="0">
                    <a:pos x="2969" y="1946"/>
                  </a:cxn>
                  <a:cxn ang="0">
                    <a:pos x="3174" y="1741"/>
                  </a:cxn>
                  <a:cxn ang="0">
                    <a:pos x="3174" y="1536"/>
                  </a:cxn>
                  <a:cxn ang="0">
                    <a:pos x="2969" y="1331"/>
                  </a:cxn>
                  <a:cxn ang="0">
                    <a:pos x="2764" y="2765"/>
                  </a:cxn>
                  <a:cxn ang="0">
                    <a:pos x="512" y="512"/>
                  </a:cxn>
                  <a:cxn ang="0">
                    <a:pos x="2764" y="2765"/>
                  </a:cxn>
                </a:cxnLst>
                <a:rect l="0" t="0" r="r" b="b"/>
                <a:pathLst>
                  <a:path w="3276" h="3277">
                    <a:moveTo>
                      <a:pt x="3174" y="1331"/>
                    </a:moveTo>
                    <a:cubicBezTo>
                      <a:pt x="3230" y="1331"/>
                      <a:pt x="3276" y="1285"/>
                      <a:pt x="3276" y="1229"/>
                    </a:cubicBezTo>
                    <a:cubicBezTo>
                      <a:pt x="3276" y="1172"/>
                      <a:pt x="3230" y="1126"/>
                      <a:pt x="3174" y="1126"/>
                    </a:cubicBezTo>
                    <a:cubicBezTo>
                      <a:pt x="2969" y="1126"/>
                      <a:pt x="2969" y="1126"/>
                      <a:pt x="2969" y="1126"/>
                    </a:cubicBezTo>
                    <a:cubicBezTo>
                      <a:pt x="2969" y="922"/>
                      <a:pt x="2969" y="922"/>
                      <a:pt x="2969" y="922"/>
                    </a:cubicBezTo>
                    <a:cubicBezTo>
                      <a:pt x="3174" y="922"/>
                      <a:pt x="3174" y="922"/>
                      <a:pt x="3174" y="922"/>
                    </a:cubicBezTo>
                    <a:cubicBezTo>
                      <a:pt x="3230" y="922"/>
                      <a:pt x="3276" y="876"/>
                      <a:pt x="3276" y="819"/>
                    </a:cubicBezTo>
                    <a:cubicBezTo>
                      <a:pt x="3276" y="763"/>
                      <a:pt x="3230" y="717"/>
                      <a:pt x="3174" y="717"/>
                    </a:cubicBezTo>
                    <a:cubicBezTo>
                      <a:pt x="2969" y="717"/>
                      <a:pt x="2969" y="717"/>
                      <a:pt x="2969" y="717"/>
                    </a:cubicBezTo>
                    <a:cubicBezTo>
                      <a:pt x="2969" y="410"/>
                      <a:pt x="2969" y="410"/>
                      <a:pt x="2969" y="410"/>
                    </a:cubicBezTo>
                    <a:cubicBezTo>
                      <a:pt x="2969" y="383"/>
                      <a:pt x="2958" y="356"/>
                      <a:pt x="2939" y="337"/>
                    </a:cubicBezTo>
                    <a:cubicBezTo>
                      <a:pt x="2920" y="318"/>
                      <a:pt x="2894" y="307"/>
                      <a:pt x="2867" y="307"/>
                    </a:cubicBezTo>
                    <a:cubicBezTo>
                      <a:pt x="2559" y="307"/>
                      <a:pt x="2559" y="307"/>
                      <a:pt x="2559" y="307"/>
                    </a:cubicBezTo>
                    <a:cubicBezTo>
                      <a:pt x="2559" y="102"/>
                      <a:pt x="2559" y="102"/>
                      <a:pt x="2559" y="102"/>
                    </a:cubicBezTo>
                    <a:cubicBezTo>
                      <a:pt x="2559" y="46"/>
                      <a:pt x="2514" y="0"/>
                      <a:pt x="2457" y="0"/>
                    </a:cubicBezTo>
                    <a:cubicBezTo>
                      <a:pt x="2401" y="0"/>
                      <a:pt x="2355" y="46"/>
                      <a:pt x="2355" y="102"/>
                    </a:cubicBezTo>
                    <a:cubicBezTo>
                      <a:pt x="2355" y="307"/>
                      <a:pt x="2355" y="307"/>
                      <a:pt x="2355" y="307"/>
                    </a:cubicBezTo>
                    <a:cubicBezTo>
                      <a:pt x="2150" y="307"/>
                      <a:pt x="2150" y="307"/>
                      <a:pt x="2150" y="307"/>
                    </a:cubicBezTo>
                    <a:cubicBezTo>
                      <a:pt x="2150" y="102"/>
                      <a:pt x="2150" y="102"/>
                      <a:pt x="2150" y="102"/>
                    </a:cubicBezTo>
                    <a:cubicBezTo>
                      <a:pt x="2150" y="46"/>
                      <a:pt x="2104" y="0"/>
                      <a:pt x="2048" y="0"/>
                    </a:cubicBezTo>
                    <a:cubicBezTo>
                      <a:pt x="1991" y="0"/>
                      <a:pt x="1945" y="46"/>
                      <a:pt x="1945" y="102"/>
                    </a:cubicBezTo>
                    <a:cubicBezTo>
                      <a:pt x="1945" y="307"/>
                      <a:pt x="1945" y="307"/>
                      <a:pt x="1945" y="307"/>
                    </a:cubicBezTo>
                    <a:cubicBezTo>
                      <a:pt x="1740" y="307"/>
                      <a:pt x="1740" y="307"/>
                      <a:pt x="1740" y="307"/>
                    </a:cubicBezTo>
                    <a:cubicBezTo>
                      <a:pt x="1740" y="102"/>
                      <a:pt x="1740" y="102"/>
                      <a:pt x="1740" y="102"/>
                    </a:cubicBezTo>
                    <a:cubicBezTo>
                      <a:pt x="1740" y="46"/>
                      <a:pt x="1694" y="0"/>
                      <a:pt x="1638" y="0"/>
                    </a:cubicBezTo>
                    <a:cubicBezTo>
                      <a:pt x="1581" y="0"/>
                      <a:pt x="1536" y="46"/>
                      <a:pt x="1536" y="102"/>
                    </a:cubicBezTo>
                    <a:cubicBezTo>
                      <a:pt x="1536" y="307"/>
                      <a:pt x="1536" y="307"/>
                      <a:pt x="1536" y="307"/>
                    </a:cubicBezTo>
                    <a:cubicBezTo>
                      <a:pt x="1331" y="307"/>
                      <a:pt x="1331" y="307"/>
                      <a:pt x="1331" y="307"/>
                    </a:cubicBezTo>
                    <a:cubicBezTo>
                      <a:pt x="1331" y="102"/>
                      <a:pt x="1331" y="102"/>
                      <a:pt x="1331" y="102"/>
                    </a:cubicBezTo>
                    <a:cubicBezTo>
                      <a:pt x="1331" y="46"/>
                      <a:pt x="1285" y="0"/>
                      <a:pt x="1228" y="0"/>
                    </a:cubicBezTo>
                    <a:cubicBezTo>
                      <a:pt x="1172" y="0"/>
                      <a:pt x="1126" y="46"/>
                      <a:pt x="1126" y="102"/>
                    </a:cubicBezTo>
                    <a:cubicBezTo>
                      <a:pt x="1126" y="307"/>
                      <a:pt x="1126" y="307"/>
                      <a:pt x="1126" y="307"/>
                    </a:cubicBezTo>
                    <a:cubicBezTo>
                      <a:pt x="921" y="307"/>
                      <a:pt x="921" y="307"/>
                      <a:pt x="921" y="307"/>
                    </a:cubicBezTo>
                    <a:cubicBezTo>
                      <a:pt x="921" y="102"/>
                      <a:pt x="921" y="102"/>
                      <a:pt x="921" y="102"/>
                    </a:cubicBezTo>
                    <a:cubicBezTo>
                      <a:pt x="921" y="46"/>
                      <a:pt x="875" y="0"/>
                      <a:pt x="819" y="0"/>
                    </a:cubicBezTo>
                    <a:cubicBezTo>
                      <a:pt x="762" y="0"/>
                      <a:pt x="716" y="46"/>
                      <a:pt x="716" y="102"/>
                    </a:cubicBezTo>
                    <a:cubicBezTo>
                      <a:pt x="716" y="307"/>
                      <a:pt x="716" y="307"/>
                      <a:pt x="716" y="307"/>
                    </a:cubicBezTo>
                    <a:cubicBezTo>
                      <a:pt x="409" y="307"/>
                      <a:pt x="409" y="307"/>
                      <a:pt x="409" y="307"/>
                    </a:cubicBezTo>
                    <a:cubicBezTo>
                      <a:pt x="382" y="307"/>
                      <a:pt x="356" y="318"/>
                      <a:pt x="337" y="337"/>
                    </a:cubicBezTo>
                    <a:cubicBezTo>
                      <a:pt x="317" y="356"/>
                      <a:pt x="307" y="383"/>
                      <a:pt x="307" y="410"/>
                    </a:cubicBezTo>
                    <a:cubicBezTo>
                      <a:pt x="307" y="717"/>
                      <a:pt x="307" y="717"/>
                      <a:pt x="307" y="717"/>
                    </a:cubicBezTo>
                    <a:cubicBezTo>
                      <a:pt x="102" y="717"/>
                      <a:pt x="102" y="717"/>
                      <a:pt x="102" y="717"/>
                    </a:cubicBezTo>
                    <a:cubicBezTo>
                      <a:pt x="45" y="717"/>
                      <a:pt x="0" y="763"/>
                      <a:pt x="0" y="819"/>
                    </a:cubicBezTo>
                    <a:cubicBezTo>
                      <a:pt x="0" y="876"/>
                      <a:pt x="45" y="922"/>
                      <a:pt x="102" y="922"/>
                    </a:cubicBezTo>
                    <a:cubicBezTo>
                      <a:pt x="307" y="922"/>
                      <a:pt x="307" y="922"/>
                      <a:pt x="307" y="922"/>
                    </a:cubicBezTo>
                    <a:cubicBezTo>
                      <a:pt x="307" y="1126"/>
                      <a:pt x="307" y="1126"/>
                      <a:pt x="307" y="1126"/>
                    </a:cubicBezTo>
                    <a:cubicBezTo>
                      <a:pt x="102" y="1126"/>
                      <a:pt x="102" y="1126"/>
                      <a:pt x="102" y="1126"/>
                    </a:cubicBezTo>
                    <a:cubicBezTo>
                      <a:pt x="45" y="1126"/>
                      <a:pt x="0" y="1172"/>
                      <a:pt x="0" y="1229"/>
                    </a:cubicBezTo>
                    <a:cubicBezTo>
                      <a:pt x="0" y="1285"/>
                      <a:pt x="45" y="1331"/>
                      <a:pt x="102" y="1331"/>
                    </a:cubicBezTo>
                    <a:cubicBezTo>
                      <a:pt x="307" y="1331"/>
                      <a:pt x="307" y="1331"/>
                      <a:pt x="307" y="1331"/>
                    </a:cubicBezTo>
                    <a:cubicBezTo>
                      <a:pt x="307" y="1536"/>
                      <a:pt x="307" y="1536"/>
                      <a:pt x="307" y="1536"/>
                    </a:cubicBezTo>
                    <a:cubicBezTo>
                      <a:pt x="102" y="1536"/>
                      <a:pt x="102" y="1536"/>
                      <a:pt x="102" y="1536"/>
                    </a:cubicBezTo>
                    <a:cubicBezTo>
                      <a:pt x="45" y="1536"/>
                      <a:pt x="0" y="1582"/>
                      <a:pt x="0" y="1638"/>
                    </a:cubicBezTo>
                    <a:cubicBezTo>
                      <a:pt x="0" y="1695"/>
                      <a:pt x="45" y="1741"/>
                      <a:pt x="102" y="1741"/>
                    </a:cubicBezTo>
                    <a:cubicBezTo>
                      <a:pt x="307" y="1741"/>
                      <a:pt x="307" y="1741"/>
                      <a:pt x="307" y="1741"/>
                    </a:cubicBezTo>
                    <a:cubicBezTo>
                      <a:pt x="307" y="1946"/>
                      <a:pt x="307" y="1946"/>
                      <a:pt x="307" y="1946"/>
                    </a:cubicBezTo>
                    <a:cubicBezTo>
                      <a:pt x="102" y="1946"/>
                      <a:pt x="102" y="1946"/>
                      <a:pt x="102" y="1946"/>
                    </a:cubicBezTo>
                    <a:cubicBezTo>
                      <a:pt x="45" y="1946"/>
                      <a:pt x="0" y="1992"/>
                      <a:pt x="0" y="2048"/>
                    </a:cubicBezTo>
                    <a:cubicBezTo>
                      <a:pt x="0" y="2105"/>
                      <a:pt x="45" y="2150"/>
                      <a:pt x="102" y="2150"/>
                    </a:cubicBezTo>
                    <a:cubicBezTo>
                      <a:pt x="307" y="2150"/>
                      <a:pt x="307" y="2150"/>
                      <a:pt x="307" y="2150"/>
                    </a:cubicBezTo>
                    <a:cubicBezTo>
                      <a:pt x="307" y="2355"/>
                      <a:pt x="307" y="2355"/>
                      <a:pt x="307" y="2355"/>
                    </a:cubicBezTo>
                    <a:cubicBezTo>
                      <a:pt x="102" y="2355"/>
                      <a:pt x="102" y="2355"/>
                      <a:pt x="102" y="2355"/>
                    </a:cubicBezTo>
                    <a:cubicBezTo>
                      <a:pt x="45" y="2355"/>
                      <a:pt x="0" y="2401"/>
                      <a:pt x="0" y="2458"/>
                    </a:cubicBezTo>
                    <a:cubicBezTo>
                      <a:pt x="0" y="2514"/>
                      <a:pt x="45" y="2560"/>
                      <a:pt x="102" y="2560"/>
                    </a:cubicBezTo>
                    <a:cubicBezTo>
                      <a:pt x="307" y="2560"/>
                      <a:pt x="307" y="2560"/>
                      <a:pt x="307" y="2560"/>
                    </a:cubicBezTo>
                    <a:cubicBezTo>
                      <a:pt x="307" y="2867"/>
                      <a:pt x="307" y="2867"/>
                      <a:pt x="307" y="2867"/>
                    </a:cubicBezTo>
                    <a:cubicBezTo>
                      <a:pt x="307" y="2894"/>
                      <a:pt x="317" y="2920"/>
                      <a:pt x="337" y="2940"/>
                    </a:cubicBezTo>
                    <a:cubicBezTo>
                      <a:pt x="356" y="2959"/>
                      <a:pt x="382" y="2970"/>
                      <a:pt x="409" y="2970"/>
                    </a:cubicBezTo>
                    <a:cubicBezTo>
                      <a:pt x="716" y="2970"/>
                      <a:pt x="716" y="2970"/>
                      <a:pt x="716" y="2970"/>
                    </a:cubicBezTo>
                    <a:cubicBezTo>
                      <a:pt x="716" y="3174"/>
                      <a:pt x="716" y="3174"/>
                      <a:pt x="716" y="3174"/>
                    </a:cubicBezTo>
                    <a:cubicBezTo>
                      <a:pt x="716" y="3231"/>
                      <a:pt x="762" y="3277"/>
                      <a:pt x="819" y="3277"/>
                    </a:cubicBezTo>
                    <a:cubicBezTo>
                      <a:pt x="875" y="3277"/>
                      <a:pt x="921" y="3231"/>
                      <a:pt x="921" y="3174"/>
                    </a:cubicBezTo>
                    <a:cubicBezTo>
                      <a:pt x="921" y="2970"/>
                      <a:pt x="921" y="2970"/>
                      <a:pt x="921" y="2970"/>
                    </a:cubicBezTo>
                    <a:cubicBezTo>
                      <a:pt x="1126" y="2970"/>
                      <a:pt x="1126" y="2970"/>
                      <a:pt x="1126" y="2970"/>
                    </a:cubicBezTo>
                    <a:cubicBezTo>
                      <a:pt x="1126" y="3174"/>
                      <a:pt x="1126" y="3174"/>
                      <a:pt x="1126" y="3174"/>
                    </a:cubicBezTo>
                    <a:cubicBezTo>
                      <a:pt x="1126" y="3231"/>
                      <a:pt x="1172" y="3277"/>
                      <a:pt x="1228" y="3277"/>
                    </a:cubicBezTo>
                    <a:cubicBezTo>
                      <a:pt x="1285" y="3277"/>
                      <a:pt x="1331" y="3231"/>
                      <a:pt x="1331" y="3174"/>
                    </a:cubicBezTo>
                    <a:cubicBezTo>
                      <a:pt x="1331" y="2970"/>
                      <a:pt x="1331" y="2970"/>
                      <a:pt x="1331" y="2970"/>
                    </a:cubicBezTo>
                    <a:cubicBezTo>
                      <a:pt x="1536" y="2970"/>
                      <a:pt x="1536" y="2970"/>
                      <a:pt x="1536" y="2970"/>
                    </a:cubicBezTo>
                    <a:cubicBezTo>
                      <a:pt x="1536" y="3174"/>
                      <a:pt x="1536" y="3174"/>
                      <a:pt x="1536" y="3174"/>
                    </a:cubicBezTo>
                    <a:cubicBezTo>
                      <a:pt x="1536" y="3231"/>
                      <a:pt x="1581" y="3277"/>
                      <a:pt x="1638" y="3277"/>
                    </a:cubicBezTo>
                    <a:cubicBezTo>
                      <a:pt x="1694" y="3277"/>
                      <a:pt x="1740" y="3231"/>
                      <a:pt x="1740" y="3174"/>
                    </a:cubicBezTo>
                    <a:cubicBezTo>
                      <a:pt x="1740" y="2970"/>
                      <a:pt x="1740" y="2970"/>
                      <a:pt x="1740" y="2970"/>
                    </a:cubicBezTo>
                    <a:cubicBezTo>
                      <a:pt x="1945" y="2970"/>
                      <a:pt x="1945" y="2970"/>
                      <a:pt x="1945" y="2970"/>
                    </a:cubicBezTo>
                    <a:cubicBezTo>
                      <a:pt x="1945" y="3174"/>
                      <a:pt x="1945" y="3174"/>
                      <a:pt x="1945" y="3174"/>
                    </a:cubicBezTo>
                    <a:cubicBezTo>
                      <a:pt x="1945" y="3231"/>
                      <a:pt x="1991" y="3277"/>
                      <a:pt x="2048" y="3277"/>
                    </a:cubicBezTo>
                    <a:cubicBezTo>
                      <a:pt x="2104" y="3277"/>
                      <a:pt x="2150" y="3231"/>
                      <a:pt x="2150" y="3174"/>
                    </a:cubicBezTo>
                    <a:cubicBezTo>
                      <a:pt x="2150" y="2970"/>
                      <a:pt x="2150" y="2970"/>
                      <a:pt x="2150" y="2970"/>
                    </a:cubicBezTo>
                    <a:cubicBezTo>
                      <a:pt x="2355" y="2970"/>
                      <a:pt x="2355" y="2970"/>
                      <a:pt x="2355" y="2970"/>
                    </a:cubicBezTo>
                    <a:cubicBezTo>
                      <a:pt x="2355" y="3174"/>
                      <a:pt x="2355" y="3174"/>
                      <a:pt x="2355" y="3174"/>
                    </a:cubicBezTo>
                    <a:cubicBezTo>
                      <a:pt x="2355" y="3231"/>
                      <a:pt x="2401" y="3277"/>
                      <a:pt x="2457" y="3277"/>
                    </a:cubicBezTo>
                    <a:cubicBezTo>
                      <a:pt x="2514" y="3277"/>
                      <a:pt x="2559" y="3231"/>
                      <a:pt x="2559" y="3174"/>
                    </a:cubicBezTo>
                    <a:cubicBezTo>
                      <a:pt x="2559" y="2970"/>
                      <a:pt x="2559" y="2970"/>
                      <a:pt x="2559" y="2970"/>
                    </a:cubicBezTo>
                    <a:cubicBezTo>
                      <a:pt x="2867" y="2970"/>
                      <a:pt x="2867" y="2970"/>
                      <a:pt x="2867" y="2970"/>
                    </a:cubicBezTo>
                    <a:cubicBezTo>
                      <a:pt x="2894" y="2970"/>
                      <a:pt x="2920" y="2959"/>
                      <a:pt x="2939" y="2940"/>
                    </a:cubicBezTo>
                    <a:cubicBezTo>
                      <a:pt x="2958" y="2920"/>
                      <a:pt x="2969" y="2894"/>
                      <a:pt x="2969" y="2867"/>
                    </a:cubicBezTo>
                    <a:cubicBezTo>
                      <a:pt x="2969" y="2560"/>
                      <a:pt x="2969" y="2560"/>
                      <a:pt x="2969" y="2560"/>
                    </a:cubicBezTo>
                    <a:cubicBezTo>
                      <a:pt x="3174" y="2560"/>
                      <a:pt x="3174" y="2560"/>
                      <a:pt x="3174" y="2560"/>
                    </a:cubicBezTo>
                    <a:cubicBezTo>
                      <a:pt x="3230" y="2560"/>
                      <a:pt x="3276" y="2514"/>
                      <a:pt x="3276" y="2458"/>
                    </a:cubicBezTo>
                    <a:cubicBezTo>
                      <a:pt x="3276" y="2401"/>
                      <a:pt x="3230" y="2355"/>
                      <a:pt x="3174" y="2355"/>
                    </a:cubicBezTo>
                    <a:cubicBezTo>
                      <a:pt x="2969" y="2355"/>
                      <a:pt x="2969" y="2355"/>
                      <a:pt x="2969" y="2355"/>
                    </a:cubicBezTo>
                    <a:cubicBezTo>
                      <a:pt x="2969" y="2150"/>
                      <a:pt x="2969" y="2150"/>
                      <a:pt x="2969" y="2150"/>
                    </a:cubicBezTo>
                    <a:cubicBezTo>
                      <a:pt x="3174" y="2150"/>
                      <a:pt x="3174" y="2150"/>
                      <a:pt x="3174" y="2150"/>
                    </a:cubicBezTo>
                    <a:cubicBezTo>
                      <a:pt x="3230" y="2150"/>
                      <a:pt x="3276" y="2105"/>
                      <a:pt x="3276" y="2048"/>
                    </a:cubicBezTo>
                    <a:cubicBezTo>
                      <a:pt x="3276" y="1992"/>
                      <a:pt x="3230" y="1946"/>
                      <a:pt x="3174" y="1946"/>
                    </a:cubicBezTo>
                    <a:cubicBezTo>
                      <a:pt x="2969" y="1946"/>
                      <a:pt x="2969" y="1946"/>
                      <a:pt x="2969" y="1946"/>
                    </a:cubicBezTo>
                    <a:cubicBezTo>
                      <a:pt x="2969" y="1741"/>
                      <a:pt x="2969" y="1741"/>
                      <a:pt x="2969" y="1741"/>
                    </a:cubicBezTo>
                    <a:cubicBezTo>
                      <a:pt x="3174" y="1741"/>
                      <a:pt x="3174" y="1741"/>
                      <a:pt x="3174" y="1741"/>
                    </a:cubicBezTo>
                    <a:cubicBezTo>
                      <a:pt x="3230" y="1741"/>
                      <a:pt x="3276" y="1695"/>
                      <a:pt x="3276" y="1638"/>
                    </a:cubicBezTo>
                    <a:cubicBezTo>
                      <a:pt x="3276" y="1582"/>
                      <a:pt x="3230" y="1536"/>
                      <a:pt x="3174" y="1536"/>
                    </a:cubicBezTo>
                    <a:cubicBezTo>
                      <a:pt x="2969" y="1536"/>
                      <a:pt x="2969" y="1536"/>
                      <a:pt x="2969" y="1536"/>
                    </a:cubicBezTo>
                    <a:cubicBezTo>
                      <a:pt x="2969" y="1331"/>
                      <a:pt x="2969" y="1331"/>
                      <a:pt x="2969" y="1331"/>
                    </a:cubicBezTo>
                    <a:lnTo>
                      <a:pt x="3174" y="1331"/>
                    </a:lnTo>
                    <a:close/>
                    <a:moveTo>
                      <a:pt x="2764" y="2765"/>
                    </a:moveTo>
                    <a:cubicBezTo>
                      <a:pt x="512" y="2765"/>
                      <a:pt x="512" y="2765"/>
                      <a:pt x="512" y="2765"/>
                    </a:cubicBezTo>
                    <a:cubicBezTo>
                      <a:pt x="512" y="512"/>
                      <a:pt x="512" y="512"/>
                      <a:pt x="512" y="512"/>
                    </a:cubicBezTo>
                    <a:cubicBezTo>
                      <a:pt x="2764" y="512"/>
                      <a:pt x="2764" y="512"/>
                      <a:pt x="2764" y="512"/>
                    </a:cubicBezTo>
                    <a:lnTo>
                      <a:pt x="2764" y="2765"/>
                    </a:lnTo>
                    <a:close/>
                  </a:path>
                </a:pathLst>
              </a:custGeom>
              <a:grpFill/>
              <a:ln w="9525">
                <a:noFill/>
                <a:round/>
                <a:headEnd/>
                <a:tailEnd/>
              </a:ln>
            </p:spPr>
            <p:txBody>
              <a:bodyPr vert="horz" wrap="square" lIns="91440" tIns="45720" rIns="91440" bIns="45720" numCol="1" anchor="t" anchorCtr="0" compatLnSpc="1">
                <a:prstTxWarp prst="textNoShape">
                  <a:avLst/>
                </a:prstTxWarp>
                <a:noAutofit/>
              </a:bodyPr>
              <a:lstStyle/>
              <a:p>
                <a:pPr defTabSz="914400" fontAlgn="ctr"/>
                <a:endParaRPr lang="en-US" altLang="zh-CN" sz="1400">
                  <a:solidFill>
                    <a:schemeClr val="tx2"/>
                  </a:solidFill>
                  <a:latin typeface="Arial" panose="020B0604020202020204" pitchFamily="34" charset="0"/>
                  <a:ea typeface="微软雅黑" pitchFamily="34" charset="-122"/>
                  <a:cs typeface="Arial" pitchFamily="34" charset="0"/>
                </a:endParaRPr>
              </a:p>
            </p:txBody>
          </p:sp>
          <p:sp>
            <p:nvSpPr>
              <p:cNvPr id="142" name="Rectangle 23">
                <a:extLst>
                  <a:ext uri="{FF2B5EF4-FFF2-40B4-BE49-F238E27FC236}">
                    <a16:creationId xmlns:a16="http://schemas.microsoft.com/office/drawing/2014/main" id="{19B1E5FD-F227-0E47-94FE-44A188B11688}"/>
                  </a:ext>
                </a:extLst>
              </p:cNvPr>
              <p:cNvSpPr>
                <a:spLocks noChangeArrowheads="1"/>
              </p:cNvSpPr>
              <p:nvPr/>
            </p:nvSpPr>
            <p:spPr bwMode="auto">
              <a:xfrm>
                <a:off x="4554538" y="9629775"/>
                <a:ext cx="85725" cy="85725"/>
              </a:xfrm>
              <a:prstGeom prst="rect">
                <a:avLst/>
              </a:prstGeom>
              <a:grpFill/>
              <a:ln w="9525">
                <a:noFill/>
                <a:miter lim="800000"/>
                <a:headEnd/>
                <a:tailEnd/>
              </a:ln>
            </p:spPr>
            <p:txBody>
              <a:bodyPr vert="horz" wrap="square" lIns="91440" tIns="45720" rIns="91440" bIns="45720" numCol="1" anchor="t" anchorCtr="0" compatLnSpc="1">
                <a:prstTxWarp prst="textNoShape">
                  <a:avLst/>
                </a:prstTxWarp>
                <a:noAutofit/>
              </a:bodyPr>
              <a:lstStyle/>
              <a:p>
                <a:pPr defTabSz="914400" fontAlgn="ctr"/>
                <a:endParaRPr lang="en-US" altLang="zh-CN" sz="1400">
                  <a:solidFill>
                    <a:schemeClr val="tx2"/>
                  </a:solidFill>
                  <a:latin typeface="Arial" panose="020B0604020202020204" pitchFamily="34" charset="0"/>
                  <a:ea typeface="微软雅黑" pitchFamily="34" charset="-122"/>
                  <a:cs typeface="Arial" pitchFamily="34" charset="0"/>
                </a:endParaRPr>
              </a:p>
            </p:txBody>
          </p:sp>
          <p:sp>
            <p:nvSpPr>
              <p:cNvPr id="143" name="Rectangle 24">
                <a:extLst>
                  <a:ext uri="{FF2B5EF4-FFF2-40B4-BE49-F238E27FC236}">
                    <a16:creationId xmlns:a16="http://schemas.microsoft.com/office/drawing/2014/main" id="{0B4589FD-5EA7-F447-B63A-8BA4CFCBE598}"/>
                  </a:ext>
                </a:extLst>
              </p:cNvPr>
              <p:cNvSpPr>
                <a:spLocks noChangeArrowheads="1"/>
              </p:cNvSpPr>
              <p:nvPr/>
            </p:nvSpPr>
            <p:spPr bwMode="auto">
              <a:xfrm>
                <a:off x="4554538" y="9799638"/>
                <a:ext cx="85725" cy="85725"/>
              </a:xfrm>
              <a:prstGeom prst="rect">
                <a:avLst/>
              </a:prstGeom>
              <a:grpFill/>
              <a:ln w="9525">
                <a:noFill/>
                <a:miter lim="800000"/>
                <a:headEnd/>
                <a:tailEnd/>
              </a:ln>
            </p:spPr>
            <p:txBody>
              <a:bodyPr vert="horz" wrap="square" lIns="91440" tIns="45720" rIns="91440" bIns="45720" numCol="1" anchor="t" anchorCtr="0" compatLnSpc="1">
                <a:prstTxWarp prst="textNoShape">
                  <a:avLst/>
                </a:prstTxWarp>
                <a:noAutofit/>
              </a:bodyPr>
              <a:lstStyle/>
              <a:p>
                <a:pPr defTabSz="914400" fontAlgn="ctr"/>
                <a:endParaRPr lang="en-US" altLang="zh-CN" sz="1400">
                  <a:solidFill>
                    <a:schemeClr val="tx2"/>
                  </a:solidFill>
                  <a:latin typeface="Arial" panose="020B0604020202020204" pitchFamily="34" charset="0"/>
                  <a:ea typeface="微软雅黑" pitchFamily="34" charset="-122"/>
                  <a:cs typeface="Arial" pitchFamily="34" charset="0"/>
                </a:endParaRPr>
              </a:p>
            </p:txBody>
          </p:sp>
          <p:sp>
            <p:nvSpPr>
              <p:cNvPr id="144" name="Rectangle 25">
                <a:extLst>
                  <a:ext uri="{FF2B5EF4-FFF2-40B4-BE49-F238E27FC236}">
                    <a16:creationId xmlns:a16="http://schemas.microsoft.com/office/drawing/2014/main" id="{B36B0633-9833-1C41-BEDA-D3347874B02D}"/>
                  </a:ext>
                </a:extLst>
              </p:cNvPr>
              <p:cNvSpPr>
                <a:spLocks noChangeArrowheads="1"/>
              </p:cNvSpPr>
              <p:nvPr/>
            </p:nvSpPr>
            <p:spPr bwMode="auto">
              <a:xfrm>
                <a:off x="4724400" y="9629775"/>
                <a:ext cx="85725" cy="85725"/>
              </a:xfrm>
              <a:prstGeom prst="rect">
                <a:avLst/>
              </a:prstGeom>
              <a:grpFill/>
              <a:ln w="9525">
                <a:noFill/>
                <a:miter lim="800000"/>
                <a:headEnd/>
                <a:tailEnd/>
              </a:ln>
            </p:spPr>
            <p:txBody>
              <a:bodyPr vert="horz" wrap="square" lIns="91440" tIns="45720" rIns="91440" bIns="45720" numCol="1" anchor="t" anchorCtr="0" compatLnSpc="1">
                <a:prstTxWarp prst="textNoShape">
                  <a:avLst/>
                </a:prstTxWarp>
                <a:noAutofit/>
              </a:bodyPr>
              <a:lstStyle/>
              <a:p>
                <a:pPr defTabSz="914400" fontAlgn="ctr"/>
                <a:endParaRPr lang="en-US" altLang="zh-CN" sz="1400">
                  <a:solidFill>
                    <a:schemeClr val="tx2"/>
                  </a:solidFill>
                  <a:latin typeface="Arial" panose="020B0604020202020204" pitchFamily="34" charset="0"/>
                  <a:ea typeface="微软雅黑" pitchFamily="34" charset="-122"/>
                  <a:cs typeface="Arial" pitchFamily="34" charset="0"/>
                </a:endParaRPr>
              </a:p>
            </p:txBody>
          </p:sp>
          <p:sp>
            <p:nvSpPr>
              <p:cNvPr id="145" name="Rectangle 26">
                <a:extLst>
                  <a:ext uri="{FF2B5EF4-FFF2-40B4-BE49-F238E27FC236}">
                    <a16:creationId xmlns:a16="http://schemas.microsoft.com/office/drawing/2014/main" id="{8D60D7CF-B35C-7A43-B440-A7D0F57B8E54}"/>
                  </a:ext>
                </a:extLst>
              </p:cNvPr>
              <p:cNvSpPr>
                <a:spLocks noChangeArrowheads="1"/>
              </p:cNvSpPr>
              <p:nvPr/>
            </p:nvSpPr>
            <p:spPr bwMode="auto">
              <a:xfrm>
                <a:off x="4724400" y="9799638"/>
                <a:ext cx="85725" cy="85725"/>
              </a:xfrm>
              <a:prstGeom prst="rect">
                <a:avLst/>
              </a:prstGeom>
              <a:grpFill/>
              <a:ln w="9525">
                <a:noFill/>
                <a:miter lim="800000"/>
                <a:headEnd/>
                <a:tailEnd/>
              </a:ln>
            </p:spPr>
            <p:txBody>
              <a:bodyPr vert="horz" wrap="square" lIns="91440" tIns="45720" rIns="91440" bIns="45720" numCol="1" anchor="t" anchorCtr="0" compatLnSpc="1">
                <a:prstTxWarp prst="textNoShape">
                  <a:avLst/>
                </a:prstTxWarp>
                <a:noAutofit/>
              </a:bodyPr>
              <a:lstStyle/>
              <a:p>
                <a:pPr defTabSz="914400" fontAlgn="ctr"/>
                <a:endParaRPr lang="en-US" altLang="zh-CN" sz="1400">
                  <a:solidFill>
                    <a:schemeClr val="tx2"/>
                  </a:solidFill>
                  <a:latin typeface="Arial" panose="020B0604020202020204" pitchFamily="34" charset="0"/>
                  <a:ea typeface="微软雅黑" pitchFamily="34" charset="-122"/>
                  <a:cs typeface="Arial" pitchFamily="34" charset="0"/>
                </a:endParaRPr>
              </a:p>
            </p:txBody>
          </p:sp>
        </p:grpSp>
        <p:sp>
          <p:nvSpPr>
            <p:cNvPr id="146" name="椭圆 224">
              <a:extLst>
                <a:ext uri="{FF2B5EF4-FFF2-40B4-BE49-F238E27FC236}">
                  <a16:creationId xmlns:a16="http://schemas.microsoft.com/office/drawing/2014/main" id="{BFD6E4F0-5B0C-F34E-9F57-41A5172D3DAC}"/>
                </a:ext>
              </a:extLst>
            </p:cNvPr>
            <p:cNvSpPr>
              <a:spLocks noChangeAspect="1"/>
            </p:cNvSpPr>
            <p:nvPr/>
          </p:nvSpPr>
          <p:spPr>
            <a:xfrm>
              <a:off x="3381375" y="3926589"/>
              <a:ext cx="868229" cy="803777"/>
            </a:xfrm>
            <a:prstGeom prst="ellipse">
              <a:avLst/>
            </a:prstGeom>
            <a:solidFill>
              <a:srgbClr val="F08500"/>
            </a:solidFill>
            <a:ln w="9525">
              <a:noFill/>
              <a:miter lim="800000"/>
              <a:headEnd/>
              <a:tailEnd/>
            </a:ln>
          </p:spPr>
          <p:txBody>
            <a:bodyPr vert="horz" wrap="square" lIns="91440" tIns="45720" rIns="91440" bIns="45720" numCol="1" anchor="t" anchorCtr="0" compatLnSpc="1">
              <a:prstTxWarp prst="textNoShape">
                <a:avLst/>
              </a:prstTxWarp>
              <a:noAutofit/>
            </a:bodyPr>
            <a:lstStyle/>
            <a:p>
              <a:pPr defTabSz="914400" fontAlgn="ctr"/>
              <a:endParaRPr lang="en-US" altLang="zh-CN" sz="1400">
                <a:latin typeface="Arial" panose="020B0604020202020204" pitchFamily="34" charset="0"/>
                <a:ea typeface="微软雅黑" pitchFamily="34" charset="-122"/>
                <a:cs typeface="Arial" pitchFamily="34" charset="0"/>
              </a:endParaRPr>
            </a:p>
          </p:txBody>
        </p:sp>
        <p:sp>
          <p:nvSpPr>
            <p:cNvPr id="147" name="Freeform 31">
              <a:extLst>
                <a:ext uri="{FF2B5EF4-FFF2-40B4-BE49-F238E27FC236}">
                  <a16:creationId xmlns:a16="http://schemas.microsoft.com/office/drawing/2014/main" id="{D6273C98-8A14-344A-A43B-EE6DF2A56047}"/>
                </a:ext>
              </a:extLst>
            </p:cNvPr>
            <p:cNvSpPr>
              <a:spLocks noChangeAspect="1" noEditPoints="1"/>
            </p:cNvSpPr>
            <p:nvPr/>
          </p:nvSpPr>
          <p:spPr bwMode="auto">
            <a:xfrm>
              <a:off x="3680657" y="4011208"/>
              <a:ext cx="249698" cy="269576"/>
            </a:xfrm>
            <a:custGeom>
              <a:avLst/>
              <a:gdLst/>
              <a:ahLst/>
              <a:cxnLst>
                <a:cxn ang="0">
                  <a:pos x="368" y="284"/>
                </a:cxn>
                <a:cxn ang="0">
                  <a:pos x="368" y="235"/>
                </a:cxn>
                <a:cxn ang="0">
                  <a:pos x="368" y="235"/>
                </a:cxn>
                <a:cxn ang="0">
                  <a:pos x="368" y="227"/>
                </a:cxn>
                <a:cxn ang="0">
                  <a:pos x="226" y="227"/>
                </a:cxn>
                <a:cxn ang="0">
                  <a:pos x="226" y="199"/>
                </a:cxn>
                <a:cxn ang="0">
                  <a:pos x="340" y="199"/>
                </a:cxn>
                <a:cxn ang="0">
                  <a:pos x="340" y="0"/>
                </a:cxn>
                <a:cxn ang="0">
                  <a:pos x="85" y="0"/>
                </a:cxn>
                <a:cxn ang="0">
                  <a:pos x="85" y="199"/>
                </a:cxn>
                <a:cxn ang="0">
                  <a:pos x="198" y="199"/>
                </a:cxn>
                <a:cxn ang="0">
                  <a:pos x="198" y="227"/>
                </a:cxn>
                <a:cxn ang="0">
                  <a:pos x="57" y="227"/>
                </a:cxn>
                <a:cxn ang="0">
                  <a:pos x="57" y="231"/>
                </a:cxn>
                <a:cxn ang="0">
                  <a:pos x="57" y="255"/>
                </a:cxn>
                <a:cxn ang="0">
                  <a:pos x="57" y="284"/>
                </a:cxn>
                <a:cxn ang="0">
                  <a:pos x="0" y="284"/>
                </a:cxn>
                <a:cxn ang="0">
                  <a:pos x="0" y="454"/>
                </a:cxn>
                <a:cxn ang="0">
                  <a:pos x="170" y="454"/>
                </a:cxn>
                <a:cxn ang="0">
                  <a:pos x="170" y="284"/>
                </a:cxn>
                <a:cxn ang="0">
                  <a:pos x="85" y="284"/>
                </a:cxn>
                <a:cxn ang="0">
                  <a:pos x="85" y="255"/>
                </a:cxn>
                <a:cxn ang="0">
                  <a:pos x="198" y="255"/>
                </a:cxn>
                <a:cxn ang="0">
                  <a:pos x="226" y="255"/>
                </a:cxn>
                <a:cxn ang="0">
                  <a:pos x="340" y="255"/>
                </a:cxn>
                <a:cxn ang="0">
                  <a:pos x="340" y="284"/>
                </a:cxn>
                <a:cxn ang="0">
                  <a:pos x="255" y="284"/>
                </a:cxn>
                <a:cxn ang="0">
                  <a:pos x="255" y="454"/>
                </a:cxn>
                <a:cxn ang="0">
                  <a:pos x="425" y="454"/>
                </a:cxn>
                <a:cxn ang="0">
                  <a:pos x="425" y="284"/>
                </a:cxn>
                <a:cxn ang="0">
                  <a:pos x="368" y="284"/>
                </a:cxn>
                <a:cxn ang="0">
                  <a:pos x="113" y="29"/>
                </a:cxn>
                <a:cxn ang="0">
                  <a:pos x="312" y="29"/>
                </a:cxn>
                <a:cxn ang="0">
                  <a:pos x="312" y="170"/>
                </a:cxn>
                <a:cxn ang="0">
                  <a:pos x="113" y="170"/>
                </a:cxn>
                <a:cxn ang="0">
                  <a:pos x="113" y="29"/>
                </a:cxn>
                <a:cxn ang="0">
                  <a:pos x="142" y="312"/>
                </a:cxn>
                <a:cxn ang="0">
                  <a:pos x="142" y="425"/>
                </a:cxn>
                <a:cxn ang="0">
                  <a:pos x="28" y="425"/>
                </a:cxn>
                <a:cxn ang="0">
                  <a:pos x="28" y="312"/>
                </a:cxn>
                <a:cxn ang="0">
                  <a:pos x="57" y="312"/>
                </a:cxn>
                <a:cxn ang="0">
                  <a:pos x="85" y="312"/>
                </a:cxn>
                <a:cxn ang="0">
                  <a:pos x="142" y="312"/>
                </a:cxn>
                <a:cxn ang="0">
                  <a:pos x="397" y="425"/>
                </a:cxn>
                <a:cxn ang="0">
                  <a:pos x="283" y="425"/>
                </a:cxn>
                <a:cxn ang="0">
                  <a:pos x="283" y="312"/>
                </a:cxn>
                <a:cxn ang="0">
                  <a:pos x="340" y="312"/>
                </a:cxn>
                <a:cxn ang="0">
                  <a:pos x="368" y="312"/>
                </a:cxn>
                <a:cxn ang="0">
                  <a:pos x="397" y="312"/>
                </a:cxn>
                <a:cxn ang="0">
                  <a:pos x="397" y="425"/>
                </a:cxn>
              </a:cxnLst>
              <a:rect l="0" t="0" r="r" b="b"/>
              <a:pathLst>
                <a:path w="425" h="454">
                  <a:moveTo>
                    <a:pt x="368" y="284"/>
                  </a:moveTo>
                  <a:lnTo>
                    <a:pt x="368" y="235"/>
                  </a:lnTo>
                  <a:lnTo>
                    <a:pt x="368" y="235"/>
                  </a:lnTo>
                  <a:lnTo>
                    <a:pt x="368" y="227"/>
                  </a:lnTo>
                  <a:lnTo>
                    <a:pt x="226" y="227"/>
                  </a:lnTo>
                  <a:lnTo>
                    <a:pt x="226" y="199"/>
                  </a:lnTo>
                  <a:lnTo>
                    <a:pt x="340" y="199"/>
                  </a:lnTo>
                  <a:lnTo>
                    <a:pt x="340" y="0"/>
                  </a:lnTo>
                  <a:lnTo>
                    <a:pt x="85" y="0"/>
                  </a:lnTo>
                  <a:lnTo>
                    <a:pt x="85" y="199"/>
                  </a:lnTo>
                  <a:lnTo>
                    <a:pt x="198" y="199"/>
                  </a:lnTo>
                  <a:lnTo>
                    <a:pt x="198" y="227"/>
                  </a:lnTo>
                  <a:lnTo>
                    <a:pt x="57" y="227"/>
                  </a:lnTo>
                  <a:lnTo>
                    <a:pt x="57" y="231"/>
                  </a:lnTo>
                  <a:lnTo>
                    <a:pt x="57" y="255"/>
                  </a:lnTo>
                  <a:lnTo>
                    <a:pt x="57" y="284"/>
                  </a:lnTo>
                  <a:lnTo>
                    <a:pt x="0" y="284"/>
                  </a:lnTo>
                  <a:lnTo>
                    <a:pt x="0" y="454"/>
                  </a:lnTo>
                  <a:lnTo>
                    <a:pt x="170" y="454"/>
                  </a:lnTo>
                  <a:lnTo>
                    <a:pt x="170" y="284"/>
                  </a:lnTo>
                  <a:lnTo>
                    <a:pt x="85" y="284"/>
                  </a:lnTo>
                  <a:lnTo>
                    <a:pt x="85" y="255"/>
                  </a:lnTo>
                  <a:lnTo>
                    <a:pt x="198" y="255"/>
                  </a:lnTo>
                  <a:lnTo>
                    <a:pt x="226" y="255"/>
                  </a:lnTo>
                  <a:lnTo>
                    <a:pt x="340" y="255"/>
                  </a:lnTo>
                  <a:lnTo>
                    <a:pt x="340" y="284"/>
                  </a:lnTo>
                  <a:lnTo>
                    <a:pt x="255" y="284"/>
                  </a:lnTo>
                  <a:lnTo>
                    <a:pt x="255" y="454"/>
                  </a:lnTo>
                  <a:lnTo>
                    <a:pt x="425" y="454"/>
                  </a:lnTo>
                  <a:lnTo>
                    <a:pt x="425" y="284"/>
                  </a:lnTo>
                  <a:lnTo>
                    <a:pt x="368" y="284"/>
                  </a:lnTo>
                  <a:close/>
                  <a:moveTo>
                    <a:pt x="113" y="29"/>
                  </a:moveTo>
                  <a:lnTo>
                    <a:pt x="312" y="29"/>
                  </a:lnTo>
                  <a:lnTo>
                    <a:pt x="312" y="170"/>
                  </a:lnTo>
                  <a:lnTo>
                    <a:pt x="113" y="170"/>
                  </a:lnTo>
                  <a:lnTo>
                    <a:pt x="113" y="29"/>
                  </a:lnTo>
                  <a:close/>
                  <a:moveTo>
                    <a:pt x="142" y="312"/>
                  </a:moveTo>
                  <a:lnTo>
                    <a:pt x="142" y="425"/>
                  </a:lnTo>
                  <a:lnTo>
                    <a:pt x="28" y="425"/>
                  </a:lnTo>
                  <a:lnTo>
                    <a:pt x="28" y="312"/>
                  </a:lnTo>
                  <a:lnTo>
                    <a:pt x="57" y="312"/>
                  </a:lnTo>
                  <a:lnTo>
                    <a:pt x="85" y="312"/>
                  </a:lnTo>
                  <a:lnTo>
                    <a:pt x="142" y="312"/>
                  </a:lnTo>
                  <a:close/>
                  <a:moveTo>
                    <a:pt x="397" y="425"/>
                  </a:moveTo>
                  <a:lnTo>
                    <a:pt x="283" y="425"/>
                  </a:lnTo>
                  <a:lnTo>
                    <a:pt x="283" y="312"/>
                  </a:lnTo>
                  <a:lnTo>
                    <a:pt x="340" y="312"/>
                  </a:lnTo>
                  <a:lnTo>
                    <a:pt x="368" y="312"/>
                  </a:lnTo>
                  <a:lnTo>
                    <a:pt x="397" y="312"/>
                  </a:lnTo>
                  <a:lnTo>
                    <a:pt x="397" y="425"/>
                  </a:lnTo>
                  <a:close/>
                </a:path>
              </a:pathLst>
            </a:custGeom>
            <a:solidFill>
              <a:schemeClr val="tx2"/>
            </a:solidFill>
            <a:ln w="9525">
              <a:noFill/>
              <a:round/>
              <a:headEnd/>
              <a:tailEnd/>
            </a:ln>
          </p:spPr>
          <p:txBody>
            <a:bodyPr vert="horz" wrap="square" lIns="91440" tIns="45720" rIns="91440" bIns="45720" numCol="1" anchor="t" anchorCtr="0" compatLnSpc="1">
              <a:prstTxWarp prst="textNoShape">
                <a:avLst/>
              </a:prstTxWarp>
              <a:noAutofit/>
            </a:bodyPr>
            <a:lstStyle/>
            <a:p>
              <a:pPr defTabSz="914400" fontAlgn="ctr"/>
              <a:endParaRPr lang="en-US" altLang="zh-CN" sz="1400">
                <a:solidFill>
                  <a:schemeClr val="tx2"/>
                </a:solidFill>
                <a:latin typeface="Arial" panose="020B0604020202020204" pitchFamily="34" charset="0"/>
                <a:ea typeface="微软雅黑" pitchFamily="34" charset="-122"/>
                <a:cs typeface="Arial" pitchFamily="34" charset="0"/>
              </a:endParaRPr>
            </a:p>
          </p:txBody>
        </p:sp>
        <p:sp>
          <p:nvSpPr>
            <p:cNvPr id="148" name="椭圆 227">
              <a:extLst>
                <a:ext uri="{FF2B5EF4-FFF2-40B4-BE49-F238E27FC236}">
                  <a16:creationId xmlns:a16="http://schemas.microsoft.com/office/drawing/2014/main" id="{5E643102-5327-A240-8C62-6EABA45550C9}"/>
                </a:ext>
              </a:extLst>
            </p:cNvPr>
            <p:cNvSpPr>
              <a:spLocks noChangeAspect="1"/>
            </p:cNvSpPr>
            <p:nvPr/>
          </p:nvSpPr>
          <p:spPr>
            <a:xfrm>
              <a:off x="3380923" y="5031677"/>
              <a:ext cx="882044" cy="835931"/>
            </a:xfrm>
            <a:prstGeom prst="ellipse">
              <a:avLst/>
            </a:prstGeom>
            <a:solidFill>
              <a:schemeClr val="bg1">
                <a:lumMod val="75000"/>
              </a:schemeClr>
            </a:solidFill>
            <a:ln w="9525">
              <a:noFill/>
              <a:miter lim="800000"/>
              <a:headEnd/>
              <a:tailEnd/>
            </a:ln>
          </p:spPr>
          <p:txBody>
            <a:bodyPr vert="horz" wrap="square" lIns="91440" tIns="45720" rIns="91440" bIns="45720" numCol="1" anchor="t" anchorCtr="0" compatLnSpc="1">
              <a:prstTxWarp prst="textNoShape">
                <a:avLst/>
              </a:prstTxWarp>
              <a:noAutofit/>
            </a:bodyPr>
            <a:lstStyle/>
            <a:p>
              <a:pPr defTabSz="914400" fontAlgn="ctr"/>
              <a:endParaRPr lang="en-US" altLang="zh-CN" sz="1400">
                <a:latin typeface="Arial" panose="020B0604020202020204" pitchFamily="34" charset="0"/>
                <a:ea typeface="微软雅黑" pitchFamily="34" charset="-122"/>
                <a:cs typeface="Arial" pitchFamily="34" charset="0"/>
              </a:endParaRPr>
            </a:p>
          </p:txBody>
        </p:sp>
        <p:sp>
          <p:nvSpPr>
            <p:cNvPr id="149" name="Freeform 36">
              <a:extLst>
                <a:ext uri="{FF2B5EF4-FFF2-40B4-BE49-F238E27FC236}">
                  <a16:creationId xmlns:a16="http://schemas.microsoft.com/office/drawing/2014/main" id="{52C60F47-4060-A94E-B36C-16CB6827AD50}"/>
                </a:ext>
              </a:extLst>
            </p:cNvPr>
            <p:cNvSpPr>
              <a:spLocks noEditPoints="1"/>
            </p:cNvSpPr>
            <p:nvPr/>
          </p:nvSpPr>
          <p:spPr bwMode="auto">
            <a:xfrm>
              <a:off x="3685106" y="5188909"/>
              <a:ext cx="236180" cy="279544"/>
            </a:xfrm>
            <a:custGeom>
              <a:avLst/>
              <a:gdLst/>
              <a:ahLst/>
              <a:cxnLst>
                <a:cxn ang="0">
                  <a:pos x="1871" y="633"/>
                </a:cxn>
                <a:cxn ang="0">
                  <a:pos x="2634" y="994"/>
                </a:cxn>
                <a:cxn ang="0">
                  <a:pos x="2711" y="988"/>
                </a:cxn>
                <a:cxn ang="0">
                  <a:pos x="3025" y="528"/>
                </a:cxn>
                <a:cxn ang="0">
                  <a:pos x="995" y="297"/>
                </a:cxn>
                <a:cxn ang="0">
                  <a:pos x="51" y="1047"/>
                </a:cxn>
                <a:cxn ang="0">
                  <a:pos x="0" y="1480"/>
                </a:cxn>
                <a:cxn ang="0">
                  <a:pos x="389" y="1531"/>
                </a:cxn>
                <a:cxn ang="0">
                  <a:pos x="394" y="1795"/>
                </a:cxn>
                <a:cxn ang="0">
                  <a:pos x="0" y="1846"/>
                </a:cxn>
                <a:cxn ang="0">
                  <a:pos x="51" y="2279"/>
                </a:cxn>
                <a:cxn ang="0">
                  <a:pos x="1013" y="2978"/>
                </a:cxn>
                <a:cxn ang="0">
                  <a:pos x="2984" y="2724"/>
                </a:cxn>
                <a:cxn ang="0">
                  <a:pos x="2670" y="2279"/>
                </a:cxn>
                <a:cxn ang="0">
                  <a:pos x="2593" y="2276"/>
                </a:cxn>
                <a:cxn ang="0">
                  <a:pos x="1861" y="2637"/>
                </a:cxn>
                <a:cxn ang="0">
                  <a:pos x="2155" y="2279"/>
                </a:cxn>
                <a:cxn ang="0">
                  <a:pos x="2206" y="1846"/>
                </a:cxn>
                <a:cxn ang="0">
                  <a:pos x="1064" y="1795"/>
                </a:cxn>
                <a:cxn ang="0">
                  <a:pos x="1059" y="1531"/>
                </a:cxn>
                <a:cxn ang="0">
                  <a:pos x="2204" y="1480"/>
                </a:cxn>
                <a:cxn ang="0">
                  <a:pos x="2152" y="1047"/>
                </a:cxn>
                <a:cxn ang="0">
                  <a:pos x="1436" y="758"/>
                </a:cxn>
                <a:cxn ang="0">
                  <a:pos x="1062" y="1127"/>
                </a:cxn>
                <a:cxn ang="0">
                  <a:pos x="2106" y="1150"/>
                </a:cxn>
                <a:cxn ang="0">
                  <a:pos x="1013" y="1429"/>
                </a:cxn>
                <a:cxn ang="0">
                  <a:pos x="957" y="1641"/>
                </a:cxn>
                <a:cxn ang="0">
                  <a:pos x="1021" y="1897"/>
                </a:cxn>
                <a:cxn ang="0">
                  <a:pos x="2106" y="2174"/>
                </a:cxn>
                <a:cxn ang="0">
                  <a:pos x="1098" y="2199"/>
                </a:cxn>
                <a:cxn ang="0">
                  <a:pos x="1861" y="2737"/>
                </a:cxn>
                <a:cxn ang="0">
                  <a:pos x="2626" y="2386"/>
                </a:cxn>
                <a:cxn ang="0">
                  <a:pos x="1861" y="3149"/>
                </a:cxn>
                <a:cxn ang="0">
                  <a:pos x="581" y="2210"/>
                </a:cxn>
                <a:cxn ang="0">
                  <a:pos x="102" y="2176"/>
                </a:cxn>
                <a:cxn ang="0">
                  <a:pos x="448" y="1900"/>
                </a:cxn>
                <a:cxn ang="0">
                  <a:pos x="499" y="1841"/>
                </a:cxn>
                <a:cxn ang="0">
                  <a:pos x="491" y="1485"/>
                </a:cxn>
                <a:cxn ang="0">
                  <a:pos x="440" y="1429"/>
                </a:cxn>
                <a:cxn ang="0">
                  <a:pos x="102" y="1150"/>
                </a:cxn>
                <a:cxn ang="0">
                  <a:pos x="560" y="1114"/>
                </a:cxn>
                <a:cxn ang="0">
                  <a:pos x="1873" y="100"/>
                </a:cxn>
                <a:cxn ang="0">
                  <a:pos x="2672" y="878"/>
                </a:cxn>
                <a:cxn ang="0">
                  <a:pos x="1876" y="528"/>
                </a:cxn>
                <a:cxn ang="0">
                  <a:pos x="1057" y="1078"/>
                </a:cxn>
              </a:cxnLst>
              <a:rect l="0" t="0" r="r" b="b"/>
              <a:pathLst>
                <a:path w="3041" h="3252">
                  <a:moveTo>
                    <a:pt x="1436" y="758"/>
                  </a:moveTo>
                  <a:cubicBezTo>
                    <a:pt x="1564" y="676"/>
                    <a:pt x="1710" y="633"/>
                    <a:pt x="1871" y="633"/>
                  </a:cubicBezTo>
                  <a:cubicBezTo>
                    <a:pt x="2035" y="633"/>
                    <a:pt x="2170" y="661"/>
                    <a:pt x="2280" y="712"/>
                  </a:cubicBezTo>
                  <a:cubicBezTo>
                    <a:pt x="2391" y="766"/>
                    <a:pt x="2508" y="860"/>
                    <a:pt x="2634" y="994"/>
                  </a:cubicBezTo>
                  <a:cubicBezTo>
                    <a:pt x="2644" y="1004"/>
                    <a:pt x="2657" y="1009"/>
                    <a:pt x="2672" y="1009"/>
                  </a:cubicBezTo>
                  <a:cubicBezTo>
                    <a:pt x="2688" y="1006"/>
                    <a:pt x="2700" y="1001"/>
                    <a:pt x="2711" y="988"/>
                  </a:cubicBezTo>
                  <a:cubicBezTo>
                    <a:pt x="3025" y="592"/>
                    <a:pt x="3025" y="592"/>
                    <a:pt x="3025" y="592"/>
                  </a:cubicBezTo>
                  <a:cubicBezTo>
                    <a:pt x="3041" y="574"/>
                    <a:pt x="3041" y="546"/>
                    <a:pt x="3025" y="528"/>
                  </a:cubicBezTo>
                  <a:cubicBezTo>
                    <a:pt x="2741" y="177"/>
                    <a:pt x="2355" y="0"/>
                    <a:pt x="1871" y="0"/>
                  </a:cubicBezTo>
                  <a:cubicBezTo>
                    <a:pt x="1546" y="0"/>
                    <a:pt x="1251" y="100"/>
                    <a:pt x="995" y="297"/>
                  </a:cubicBezTo>
                  <a:cubicBezTo>
                    <a:pt x="752" y="487"/>
                    <a:pt x="576" y="740"/>
                    <a:pt x="473" y="1047"/>
                  </a:cubicBezTo>
                  <a:cubicBezTo>
                    <a:pt x="51" y="1047"/>
                    <a:pt x="51" y="1047"/>
                    <a:pt x="51" y="1047"/>
                  </a:cubicBezTo>
                  <a:cubicBezTo>
                    <a:pt x="23" y="1047"/>
                    <a:pt x="0" y="1070"/>
                    <a:pt x="0" y="1099"/>
                  </a:cubicBezTo>
                  <a:cubicBezTo>
                    <a:pt x="0" y="1480"/>
                    <a:pt x="0" y="1480"/>
                    <a:pt x="0" y="1480"/>
                  </a:cubicBezTo>
                  <a:cubicBezTo>
                    <a:pt x="0" y="1508"/>
                    <a:pt x="23" y="1531"/>
                    <a:pt x="51" y="1531"/>
                  </a:cubicBezTo>
                  <a:cubicBezTo>
                    <a:pt x="389" y="1531"/>
                    <a:pt x="389" y="1531"/>
                    <a:pt x="389" y="1531"/>
                  </a:cubicBezTo>
                  <a:cubicBezTo>
                    <a:pt x="386" y="1559"/>
                    <a:pt x="386" y="1593"/>
                    <a:pt x="386" y="1634"/>
                  </a:cubicBezTo>
                  <a:cubicBezTo>
                    <a:pt x="386" y="1687"/>
                    <a:pt x="389" y="1741"/>
                    <a:pt x="394" y="1795"/>
                  </a:cubicBezTo>
                  <a:cubicBezTo>
                    <a:pt x="51" y="1795"/>
                    <a:pt x="51" y="1795"/>
                    <a:pt x="51" y="1795"/>
                  </a:cubicBezTo>
                  <a:cubicBezTo>
                    <a:pt x="23" y="1795"/>
                    <a:pt x="0" y="1818"/>
                    <a:pt x="0" y="1846"/>
                  </a:cubicBezTo>
                  <a:cubicBezTo>
                    <a:pt x="0" y="2228"/>
                    <a:pt x="0" y="2228"/>
                    <a:pt x="0" y="2228"/>
                  </a:cubicBezTo>
                  <a:cubicBezTo>
                    <a:pt x="0" y="2256"/>
                    <a:pt x="23" y="2279"/>
                    <a:pt x="51" y="2279"/>
                  </a:cubicBezTo>
                  <a:cubicBezTo>
                    <a:pt x="496" y="2279"/>
                    <a:pt x="496" y="2279"/>
                    <a:pt x="496" y="2279"/>
                  </a:cubicBezTo>
                  <a:cubicBezTo>
                    <a:pt x="604" y="2568"/>
                    <a:pt x="778" y="2804"/>
                    <a:pt x="1013" y="2978"/>
                  </a:cubicBezTo>
                  <a:cubicBezTo>
                    <a:pt x="1259" y="3159"/>
                    <a:pt x="1543" y="3252"/>
                    <a:pt x="1861" y="3252"/>
                  </a:cubicBezTo>
                  <a:cubicBezTo>
                    <a:pt x="2324" y="3252"/>
                    <a:pt x="2700" y="3075"/>
                    <a:pt x="2984" y="2724"/>
                  </a:cubicBezTo>
                  <a:cubicBezTo>
                    <a:pt x="3000" y="2706"/>
                    <a:pt x="3000" y="2678"/>
                    <a:pt x="2984" y="2660"/>
                  </a:cubicBezTo>
                  <a:cubicBezTo>
                    <a:pt x="2670" y="2279"/>
                    <a:pt x="2670" y="2279"/>
                    <a:pt x="2670" y="2279"/>
                  </a:cubicBezTo>
                  <a:cubicBezTo>
                    <a:pt x="2659" y="2268"/>
                    <a:pt x="2647" y="2261"/>
                    <a:pt x="2631" y="2261"/>
                  </a:cubicBezTo>
                  <a:cubicBezTo>
                    <a:pt x="2618" y="2261"/>
                    <a:pt x="2603" y="2266"/>
                    <a:pt x="2593" y="2276"/>
                  </a:cubicBezTo>
                  <a:cubicBezTo>
                    <a:pt x="2470" y="2402"/>
                    <a:pt x="2352" y="2496"/>
                    <a:pt x="2245" y="2553"/>
                  </a:cubicBezTo>
                  <a:cubicBezTo>
                    <a:pt x="2140" y="2609"/>
                    <a:pt x="2012" y="2637"/>
                    <a:pt x="1861" y="2637"/>
                  </a:cubicBezTo>
                  <a:cubicBezTo>
                    <a:pt x="1584" y="2637"/>
                    <a:pt x="1377" y="2519"/>
                    <a:pt x="1228" y="2279"/>
                  </a:cubicBezTo>
                  <a:cubicBezTo>
                    <a:pt x="2155" y="2279"/>
                    <a:pt x="2155" y="2279"/>
                    <a:pt x="2155" y="2279"/>
                  </a:cubicBezTo>
                  <a:cubicBezTo>
                    <a:pt x="2183" y="2279"/>
                    <a:pt x="2206" y="2256"/>
                    <a:pt x="2206" y="2228"/>
                  </a:cubicBezTo>
                  <a:cubicBezTo>
                    <a:pt x="2206" y="1846"/>
                    <a:pt x="2206" y="1846"/>
                    <a:pt x="2206" y="1846"/>
                  </a:cubicBezTo>
                  <a:cubicBezTo>
                    <a:pt x="2206" y="1818"/>
                    <a:pt x="2183" y="1795"/>
                    <a:pt x="2155" y="1795"/>
                  </a:cubicBezTo>
                  <a:cubicBezTo>
                    <a:pt x="1064" y="1795"/>
                    <a:pt x="1064" y="1795"/>
                    <a:pt x="1064" y="1795"/>
                  </a:cubicBezTo>
                  <a:cubicBezTo>
                    <a:pt x="1059" y="1746"/>
                    <a:pt x="1057" y="1695"/>
                    <a:pt x="1057" y="1641"/>
                  </a:cubicBezTo>
                  <a:cubicBezTo>
                    <a:pt x="1057" y="1598"/>
                    <a:pt x="1059" y="1562"/>
                    <a:pt x="1059" y="1531"/>
                  </a:cubicBezTo>
                  <a:cubicBezTo>
                    <a:pt x="2152" y="1531"/>
                    <a:pt x="2152" y="1531"/>
                    <a:pt x="2152" y="1531"/>
                  </a:cubicBezTo>
                  <a:cubicBezTo>
                    <a:pt x="2181" y="1531"/>
                    <a:pt x="2204" y="1508"/>
                    <a:pt x="2204" y="1480"/>
                  </a:cubicBezTo>
                  <a:cubicBezTo>
                    <a:pt x="2204" y="1099"/>
                    <a:pt x="2204" y="1099"/>
                    <a:pt x="2204" y="1099"/>
                  </a:cubicBezTo>
                  <a:cubicBezTo>
                    <a:pt x="2204" y="1070"/>
                    <a:pt x="2181" y="1047"/>
                    <a:pt x="2152" y="1047"/>
                  </a:cubicBezTo>
                  <a:cubicBezTo>
                    <a:pt x="1180" y="1047"/>
                    <a:pt x="1180" y="1047"/>
                    <a:pt x="1180" y="1047"/>
                  </a:cubicBezTo>
                  <a:cubicBezTo>
                    <a:pt x="1241" y="924"/>
                    <a:pt x="1328" y="830"/>
                    <a:pt x="1436" y="758"/>
                  </a:cubicBezTo>
                  <a:close/>
                  <a:moveTo>
                    <a:pt x="1057" y="1078"/>
                  </a:moveTo>
                  <a:cubicBezTo>
                    <a:pt x="1052" y="1093"/>
                    <a:pt x="1052" y="1111"/>
                    <a:pt x="1062" y="1127"/>
                  </a:cubicBezTo>
                  <a:cubicBezTo>
                    <a:pt x="1072" y="1142"/>
                    <a:pt x="1088" y="1150"/>
                    <a:pt x="1105" y="1150"/>
                  </a:cubicBezTo>
                  <a:cubicBezTo>
                    <a:pt x="2106" y="1150"/>
                    <a:pt x="2106" y="1150"/>
                    <a:pt x="2106" y="1150"/>
                  </a:cubicBezTo>
                  <a:cubicBezTo>
                    <a:pt x="2106" y="1429"/>
                    <a:pt x="2106" y="1429"/>
                    <a:pt x="2106" y="1429"/>
                  </a:cubicBezTo>
                  <a:cubicBezTo>
                    <a:pt x="1013" y="1429"/>
                    <a:pt x="1013" y="1429"/>
                    <a:pt x="1013" y="1429"/>
                  </a:cubicBezTo>
                  <a:cubicBezTo>
                    <a:pt x="988" y="1429"/>
                    <a:pt x="965" y="1449"/>
                    <a:pt x="962" y="1475"/>
                  </a:cubicBezTo>
                  <a:cubicBezTo>
                    <a:pt x="960" y="1513"/>
                    <a:pt x="957" y="1567"/>
                    <a:pt x="957" y="1641"/>
                  </a:cubicBezTo>
                  <a:cubicBezTo>
                    <a:pt x="957" y="1716"/>
                    <a:pt x="960" y="1787"/>
                    <a:pt x="970" y="1854"/>
                  </a:cubicBezTo>
                  <a:cubicBezTo>
                    <a:pt x="975" y="1879"/>
                    <a:pt x="995" y="1897"/>
                    <a:pt x="1021" y="1897"/>
                  </a:cubicBezTo>
                  <a:cubicBezTo>
                    <a:pt x="2106" y="1897"/>
                    <a:pt x="2106" y="1897"/>
                    <a:pt x="2106" y="1897"/>
                  </a:cubicBezTo>
                  <a:cubicBezTo>
                    <a:pt x="2106" y="2174"/>
                    <a:pt x="2106" y="2174"/>
                    <a:pt x="2106" y="2174"/>
                  </a:cubicBezTo>
                  <a:cubicBezTo>
                    <a:pt x="1141" y="2174"/>
                    <a:pt x="1141" y="2174"/>
                    <a:pt x="1141" y="2174"/>
                  </a:cubicBezTo>
                  <a:cubicBezTo>
                    <a:pt x="1123" y="2174"/>
                    <a:pt x="1108" y="2184"/>
                    <a:pt x="1098" y="2199"/>
                  </a:cubicBezTo>
                  <a:cubicBezTo>
                    <a:pt x="1088" y="2215"/>
                    <a:pt x="1088" y="2235"/>
                    <a:pt x="1095" y="2251"/>
                  </a:cubicBezTo>
                  <a:cubicBezTo>
                    <a:pt x="1262" y="2573"/>
                    <a:pt x="1520" y="2737"/>
                    <a:pt x="1861" y="2737"/>
                  </a:cubicBezTo>
                  <a:cubicBezTo>
                    <a:pt x="2027" y="2737"/>
                    <a:pt x="2173" y="2704"/>
                    <a:pt x="2293" y="2640"/>
                  </a:cubicBezTo>
                  <a:cubicBezTo>
                    <a:pt x="2398" y="2583"/>
                    <a:pt x="2511" y="2499"/>
                    <a:pt x="2626" y="2386"/>
                  </a:cubicBezTo>
                  <a:cubicBezTo>
                    <a:pt x="2877" y="2691"/>
                    <a:pt x="2877" y="2691"/>
                    <a:pt x="2877" y="2691"/>
                  </a:cubicBezTo>
                  <a:cubicBezTo>
                    <a:pt x="2618" y="2996"/>
                    <a:pt x="2275" y="3149"/>
                    <a:pt x="1861" y="3149"/>
                  </a:cubicBezTo>
                  <a:cubicBezTo>
                    <a:pt x="1566" y="3149"/>
                    <a:pt x="1303" y="3065"/>
                    <a:pt x="1075" y="2896"/>
                  </a:cubicBezTo>
                  <a:cubicBezTo>
                    <a:pt x="847" y="2727"/>
                    <a:pt x="680" y="2496"/>
                    <a:pt x="581" y="2210"/>
                  </a:cubicBezTo>
                  <a:cubicBezTo>
                    <a:pt x="573" y="2189"/>
                    <a:pt x="555" y="2176"/>
                    <a:pt x="532" y="2176"/>
                  </a:cubicBezTo>
                  <a:cubicBezTo>
                    <a:pt x="102" y="2176"/>
                    <a:pt x="102" y="2176"/>
                    <a:pt x="102" y="2176"/>
                  </a:cubicBezTo>
                  <a:cubicBezTo>
                    <a:pt x="102" y="1900"/>
                    <a:pt x="102" y="1900"/>
                    <a:pt x="102" y="1900"/>
                  </a:cubicBezTo>
                  <a:cubicBezTo>
                    <a:pt x="448" y="1900"/>
                    <a:pt x="448" y="1900"/>
                    <a:pt x="448" y="1900"/>
                  </a:cubicBezTo>
                  <a:cubicBezTo>
                    <a:pt x="463" y="1900"/>
                    <a:pt x="476" y="1892"/>
                    <a:pt x="486" y="1882"/>
                  </a:cubicBezTo>
                  <a:cubicBezTo>
                    <a:pt x="496" y="1869"/>
                    <a:pt x="501" y="1856"/>
                    <a:pt x="499" y="1841"/>
                  </a:cubicBezTo>
                  <a:cubicBezTo>
                    <a:pt x="491" y="1774"/>
                    <a:pt x="486" y="1705"/>
                    <a:pt x="486" y="1636"/>
                  </a:cubicBezTo>
                  <a:cubicBezTo>
                    <a:pt x="486" y="1567"/>
                    <a:pt x="488" y="1516"/>
                    <a:pt x="491" y="1485"/>
                  </a:cubicBezTo>
                  <a:cubicBezTo>
                    <a:pt x="494" y="1472"/>
                    <a:pt x="488" y="1457"/>
                    <a:pt x="478" y="1447"/>
                  </a:cubicBezTo>
                  <a:cubicBezTo>
                    <a:pt x="468" y="1434"/>
                    <a:pt x="455" y="1429"/>
                    <a:pt x="440" y="1429"/>
                  </a:cubicBezTo>
                  <a:cubicBezTo>
                    <a:pt x="102" y="1429"/>
                    <a:pt x="102" y="1429"/>
                    <a:pt x="102" y="1429"/>
                  </a:cubicBezTo>
                  <a:cubicBezTo>
                    <a:pt x="102" y="1150"/>
                    <a:pt x="102" y="1150"/>
                    <a:pt x="102" y="1150"/>
                  </a:cubicBezTo>
                  <a:cubicBezTo>
                    <a:pt x="512" y="1150"/>
                    <a:pt x="512" y="1150"/>
                    <a:pt x="512" y="1150"/>
                  </a:cubicBezTo>
                  <a:cubicBezTo>
                    <a:pt x="535" y="1150"/>
                    <a:pt x="552" y="1134"/>
                    <a:pt x="560" y="1114"/>
                  </a:cubicBezTo>
                  <a:cubicBezTo>
                    <a:pt x="655" y="812"/>
                    <a:pt x="824" y="564"/>
                    <a:pt x="1059" y="379"/>
                  </a:cubicBezTo>
                  <a:cubicBezTo>
                    <a:pt x="1297" y="195"/>
                    <a:pt x="1571" y="103"/>
                    <a:pt x="1873" y="100"/>
                  </a:cubicBezTo>
                  <a:cubicBezTo>
                    <a:pt x="2311" y="100"/>
                    <a:pt x="2662" y="254"/>
                    <a:pt x="2923" y="558"/>
                  </a:cubicBezTo>
                  <a:cubicBezTo>
                    <a:pt x="2672" y="878"/>
                    <a:pt x="2672" y="878"/>
                    <a:pt x="2672" y="878"/>
                  </a:cubicBezTo>
                  <a:cubicBezTo>
                    <a:pt x="2554" y="758"/>
                    <a:pt x="2439" y="671"/>
                    <a:pt x="2329" y="617"/>
                  </a:cubicBezTo>
                  <a:cubicBezTo>
                    <a:pt x="2206" y="558"/>
                    <a:pt x="2053" y="528"/>
                    <a:pt x="1876" y="528"/>
                  </a:cubicBezTo>
                  <a:cubicBezTo>
                    <a:pt x="1694" y="528"/>
                    <a:pt x="1530" y="576"/>
                    <a:pt x="1384" y="671"/>
                  </a:cubicBezTo>
                  <a:cubicBezTo>
                    <a:pt x="1239" y="768"/>
                    <a:pt x="1128" y="904"/>
                    <a:pt x="1057" y="1078"/>
                  </a:cubicBezTo>
                  <a:close/>
                </a:path>
              </a:pathLst>
            </a:custGeom>
            <a:solidFill>
              <a:schemeClr val="tx2"/>
            </a:solidFill>
            <a:ln w="9525">
              <a:noFill/>
              <a:round/>
              <a:headEnd/>
              <a:tailEnd/>
            </a:ln>
          </p:spPr>
          <p:txBody>
            <a:bodyPr vert="horz" wrap="square" lIns="91440" tIns="45720" rIns="91440" bIns="45720" numCol="1" anchor="t" anchorCtr="0" compatLnSpc="1">
              <a:prstTxWarp prst="textNoShape">
                <a:avLst/>
              </a:prstTxWarp>
              <a:noAutofit/>
            </a:bodyPr>
            <a:lstStyle/>
            <a:p>
              <a:pPr defTabSz="914400" fontAlgn="ctr"/>
              <a:endParaRPr lang="en-US" altLang="zh-CN" sz="1400">
                <a:solidFill>
                  <a:schemeClr val="tx2"/>
                </a:solidFill>
                <a:latin typeface="Arial" panose="020B0604020202020204" pitchFamily="34" charset="0"/>
                <a:ea typeface="微软雅黑" pitchFamily="34" charset="-122"/>
                <a:cs typeface="Arial" pitchFamily="34" charset="0"/>
              </a:endParaRPr>
            </a:p>
          </p:txBody>
        </p:sp>
        <p:sp>
          <p:nvSpPr>
            <p:cNvPr id="150" name="副标题 1">
              <a:extLst>
                <a:ext uri="{FF2B5EF4-FFF2-40B4-BE49-F238E27FC236}">
                  <a16:creationId xmlns:a16="http://schemas.microsoft.com/office/drawing/2014/main" id="{0E054902-EB94-0240-9907-D917F089A76C}"/>
                </a:ext>
              </a:extLst>
            </p:cNvPr>
            <p:cNvSpPr txBox="1">
              <a:spLocks/>
            </p:cNvSpPr>
            <p:nvPr/>
          </p:nvSpPr>
          <p:spPr>
            <a:xfrm>
              <a:off x="1292371" y="3011235"/>
              <a:ext cx="736489" cy="477162"/>
            </a:xfrm>
            <a:prstGeom prst="rect">
              <a:avLst/>
            </a:prstGeom>
          </p:spPr>
          <p:txBody>
            <a:bodyPr vert="horz" wrap="square" lIns="0" tIns="0" rIns="0" bIns="0" rtlCol="0" anchor="t">
              <a:noAutofit/>
            </a:bodyPr>
            <a:lstStyle>
              <a:lvl1pPr marL="0" indent="0" algn="ctr" defTabSz="1144280" rtl="0" eaLnBrk="1" latinLnBrk="0" hangingPunct="1">
                <a:lnSpc>
                  <a:spcPct val="100000"/>
                </a:lnSpc>
                <a:spcBef>
                  <a:spcPts val="0"/>
                </a:spcBef>
                <a:buFont typeface="Arial" panose="020B0604020202020204" pitchFamily="34" charset="0"/>
                <a:buNone/>
                <a:defRPr sz="3767" b="1" kern="1200" baseline="0">
                  <a:solidFill>
                    <a:srgbClr val="FFC000"/>
                  </a:solidFill>
                  <a:latin typeface="Arial" panose="020B0604020202020204" pitchFamily="34" charset="0"/>
                  <a:ea typeface="Microsoft YaHei" panose="020B0503020204020204" pitchFamily="34" charset="-122"/>
                  <a:cs typeface="Arial" panose="020B0604020202020204" pitchFamily="34" charset="0"/>
                </a:defRPr>
              </a:lvl1pPr>
              <a:lvl2pPr marL="621134" indent="0" algn="ctr" defTabSz="1144280" rtl="0" eaLnBrk="1" latinLnBrk="0" hangingPunct="1">
                <a:lnSpc>
                  <a:spcPct val="90000"/>
                </a:lnSpc>
                <a:spcBef>
                  <a:spcPts val="626"/>
                </a:spcBef>
                <a:buFont typeface="Arial" panose="020B0604020202020204" pitchFamily="34" charset="0"/>
                <a:buNone/>
                <a:defRPr sz="2717" kern="1200">
                  <a:solidFill>
                    <a:schemeClr val="tx1"/>
                  </a:solidFill>
                  <a:latin typeface="+mn-lt"/>
                  <a:ea typeface="+mn-ea"/>
                  <a:cs typeface="+mn-cs"/>
                </a:defRPr>
              </a:lvl2pPr>
              <a:lvl3pPr marL="1242265" indent="0" algn="ctr" defTabSz="1144280" rtl="0" eaLnBrk="1" latinLnBrk="0" hangingPunct="1">
                <a:lnSpc>
                  <a:spcPct val="90000"/>
                </a:lnSpc>
                <a:spcBef>
                  <a:spcPts val="626"/>
                </a:spcBef>
                <a:buFont typeface="Arial" panose="020B0604020202020204" pitchFamily="34" charset="0"/>
                <a:buNone/>
                <a:defRPr sz="2445" kern="1200">
                  <a:solidFill>
                    <a:schemeClr val="tx1"/>
                  </a:solidFill>
                  <a:latin typeface="+mn-lt"/>
                  <a:ea typeface="+mn-ea"/>
                  <a:cs typeface="+mn-cs"/>
                </a:defRPr>
              </a:lvl3pPr>
              <a:lvl4pPr marL="1863400" indent="0" algn="ctr" defTabSz="1144280" rtl="0" eaLnBrk="1" latinLnBrk="0" hangingPunct="1">
                <a:lnSpc>
                  <a:spcPct val="90000"/>
                </a:lnSpc>
                <a:spcBef>
                  <a:spcPts val="626"/>
                </a:spcBef>
                <a:buFont typeface="Arial" panose="020B0604020202020204" pitchFamily="34" charset="0"/>
                <a:buNone/>
                <a:defRPr sz="2175" kern="1200">
                  <a:solidFill>
                    <a:schemeClr val="tx1"/>
                  </a:solidFill>
                  <a:latin typeface="+mn-lt"/>
                  <a:ea typeface="+mn-ea"/>
                  <a:cs typeface="+mn-cs"/>
                </a:defRPr>
              </a:lvl4pPr>
              <a:lvl5pPr marL="2484532" indent="0" algn="ctr" defTabSz="1144280" rtl="0" eaLnBrk="1" latinLnBrk="0" hangingPunct="1">
                <a:lnSpc>
                  <a:spcPct val="90000"/>
                </a:lnSpc>
                <a:spcBef>
                  <a:spcPts val="626"/>
                </a:spcBef>
                <a:buFont typeface="Arial" panose="020B0604020202020204" pitchFamily="34" charset="0"/>
                <a:buNone/>
                <a:defRPr sz="2175" kern="1200">
                  <a:solidFill>
                    <a:schemeClr val="tx1"/>
                  </a:solidFill>
                  <a:latin typeface="+mn-lt"/>
                  <a:ea typeface="+mn-ea"/>
                  <a:cs typeface="+mn-cs"/>
                </a:defRPr>
              </a:lvl5pPr>
              <a:lvl6pPr marL="3105664" indent="0" algn="ctr" defTabSz="1144280" rtl="0" eaLnBrk="1" latinLnBrk="0" hangingPunct="1">
                <a:lnSpc>
                  <a:spcPct val="90000"/>
                </a:lnSpc>
                <a:spcBef>
                  <a:spcPts val="626"/>
                </a:spcBef>
                <a:buFont typeface="Arial" panose="020B0604020202020204" pitchFamily="34" charset="0"/>
                <a:buNone/>
                <a:defRPr sz="2175" kern="1200">
                  <a:solidFill>
                    <a:schemeClr val="tx1"/>
                  </a:solidFill>
                  <a:latin typeface="+mn-lt"/>
                  <a:ea typeface="+mn-ea"/>
                  <a:cs typeface="+mn-cs"/>
                </a:defRPr>
              </a:lvl6pPr>
              <a:lvl7pPr marL="3726797" indent="0" algn="ctr" defTabSz="1144280" rtl="0" eaLnBrk="1" latinLnBrk="0" hangingPunct="1">
                <a:lnSpc>
                  <a:spcPct val="90000"/>
                </a:lnSpc>
                <a:spcBef>
                  <a:spcPts val="626"/>
                </a:spcBef>
                <a:buFont typeface="Arial" panose="020B0604020202020204" pitchFamily="34" charset="0"/>
                <a:buNone/>
                <a:defRPr sz="2175" kern="1200">
                  <a:solidFill>
                    <a:schemeClr val="tx1"/>
                  </a:solidFill>
                  <a:latin typeface="+mn-lt"/>
                  <a:ea typeface="+mn-ea"/>
                  <a:cs typeface="+mn-cs"/>
                </a:defRPr>
              </a:lvl7pPr>
              <a:lvl8pPr marL="4347932" indent="0" algn="ctr" defTabSz="1144280" rtl="0" eaLnBrk="1" latinLnBrk="0" hangingPunct="1">
                <a:lnSpc>
                  <a:spcPct val="90000"/>
                </a:lnSpc>
                <a:spcBef>
                  <a:spcPts val="626"/>
                </a:spcBef>
                <a:buFont typeface="Arial" panose="020B0604020202020204" pitchFamily="34" charset="0"/>
                <a:buNone/>
                <a:defRPr sz="2175" kern="1200">
                  <a:solidFill>
                    <a:schemeClr val="tx1"/>
                  </a:solidFill>
                  <a:latin typeface="+mn-lt"/>
                  <a:ea typeface="+mn-ea"/>
                  <a:cs typeface="+mn-cs"/>
                </a:defRPr>
              </a:lvl8pPr>
              <a:lvl9pPr marL="4969063" indent="0" algn="ctr" defTabSz="1144280" rtl="0" eaLnBrk="1" latinLnBrk="0" hangingPunct="1">
                <a:lnSpc>
                  <a:spcPct val="90000"/>
                </a:lnSpc>
                <a:spcBef>
                  <a:spcPts val="626"/>
                </a:spcBef>
                <a:buFont typeface="Arial" panose="020B0604020202020204" pitchFamily="34" charset="0"/>
                <a:buNone/>
                <a:defRPr sz="2175" kern="1200">
                  <a:solidFill>
                    <a:schemeClr val="tx1"/>
                  </a:solidFill>
                  <a:latin typeface="+mn-lt"/>
                  <a:ea typeface="+mn-ea"/>
                  <a:cs typeface="+mn-cs"/>
                </a:defRPr>
              </a:lvl9pPr>
            </a:lstStyle>
            <a:p>
              <a:pPr defTabSz="1649760" fontAlgn="ctr"/>
              <a:endParaRPr lang="en-US" altLang="zh-CN" sz="1400">
                <a:solidFill>
                  <a:schemeClr val="tx1"/>
                </a:solidFill>
                <a:latin typeface="Arial" panose="020B0604020202020204" pitchFamily="34" charset="0"/>
                <a:ea typeface="微软雅黑" pitchFamily="34" charset="-122"/>
              </a:endParaRPr>
            </a:p>
          </p:txBody>
        </p:sp>
        <p:sp>
          <p:nvSpPr>
            <p:cNvPr id="151" name="TextBox 439">
              <a:extLst>
                <a:ext uri="{FF2B5EF4-FFF2-40B4-BE49-F238E27FC236}">
                  <a16:creationId xmlns:a16="http://schemas.microsoft.com/office/drawing/2014/main" id="{45884736-6FCB-DB40-89C6-6057835844D5}"/>
                </a:ext>
              </a:extLst>
            </p:cNvPr>
            <p:cNvSpPr txBox="1"/>
            <p:nvPr/>
          </p:nvSpPr>
          <p:spPr>
            <a:xfrm>
              <a:off x="2386697" y="2657004"/>
              <a:ext cx="604653" cy="338554"/>
            </a:xfrm>
            <a:prstGeom prst="rect">
              <a:avLst/>
            </a:prstGeom>
            <a:noFill/>
          </p:spPr>
          <p:txBody>
            <a:bodyPr wrap="square" rtlCol="0">
              <a:noAutofit/>
            </a:bodyPr>
            <a:lstStyle>
              <a:defPPr>
                <a:defRPr lang="en-US"/>
              </a:defPPr>
              <a:lvl1pPr algn="ctr">
                <a:defRPr sz="1600" b="1">
                  <a:solidFill>
                    <a:srgbClr val="3B3B3B"/>
                  </a:solidFill>
                  <a:latin typeface="Arial" pitchFamily="34" charset="0"/>
                  <a:ea typeface="微软雅黑" pitchFamily="34" charset="-122"/>
                  <a:cs typeface="Arial" pitchFamily="34" charset="0"/>
                </a:defRPr>
              </a:lvl1pPr>
            </a:lstStyle>
            <a:p>
              <a:pPr fontAlgn="ctr"/>
              <a:r>
                <a:rPr lang="en-US" altLang="zh-CN" b="0">
                  <a:solidFill>
                    <a:schemeClr val="tx1"/>
                  </a:solidFill>
                  <a:latin typeface="Arial" panose="020B0604020202020204" pitchFamily="34" charset="0"/>
                </a:rPr>
                <a:t>SSD</a:t>
              </a:r>
            </a:p>
          </p:txBody>
        </p:sp>
        <p:sp>
          <p:nvSpPr>
            <p:cNvPr id="152" name="TextBox 438">
              <a:extLst>
                <a:ext uri="{FF2B5EF4-FFF2-40B4-BE49-F238E27FC236}">
                  <a16:creationId xmlns:a16="http://schemas.microsoft.com/office/drawing/2014/main" id="{2EA41CDA-44AF-3F4A-9B99-1EE753827E4F}"/>
                </a:ext>
              </a:extLst>
            </p:cNvPr>
            <p:cNvSpPr txBox="1"/>
            <p:nvPr/>
          </p:nvSpPr>
          <p:spPr>
            <a:xfrm>
              <a:off x="1413793" y="2656698"/>
              <a:ext cx="627095" cy="338554"/>
            </a:xfrm>
            <a:prstGeom prst="rect">
              <a:avLst/>
            </a:prstGeom>
            <a:noFill/>
          </p:spPr>
          <p:txBody>
            <a:bodyPr wrap="square" rtlCol="0">
              <a:noAutofit/>
            </a:bodyPr>
            <a:lstStyle/>
            <a:p>
              <a:pPr algn="ctr" defTabSz="914400" fontAlgn="ctr"/>
              <a:r>
                <a:rPr lang="en-US" altLang="zh-CN" sz="1600">
                  <a:latin typeface="Arial" panose="020B0604020202020204" pitchFamily="34" charset="0"/>
                  <a:ea typeface="微软雅黑" pitchFamily="34" charset="-122"/>
                  <a:cs typeface="Arial" pitchFamily="34" charset="0"/>
                </a:rPr>
                <a:t>HDD</a:t>
              </a:r>
            </a:p>
          </p:txBody>
        </p:sp>
        <p:sp>
          <p:nvSpPr>
            <p:cNvPr id="153" name="副标题 1">
              <a:extLst>
                <a:ext uri="{FF2B5EF4-FFF2-40B4-BE49-F238E27FC236}">
                  <a16:creationId xmlns:a16="http://schemas.microsoft.com/office/drawing/2014/main" id="{7CAC9227-92C3-4C4E-BE08-5605E3136915}"/>
                </a:ext>
              </a:extLst>
            </p:cNvPr>
            <p:cNvSpPr txBox="1">
              <a:spLocks/>
            </p:cNvSpPr>
            <p:nvPr/>
          </p:nvSpPr>
          <p:spPr>
            <a:xfrm>
              <a:off x="8095100" y="4055299"/>
              <a:ext cx="683788" cy="215444"/>
            </a:xfrm>
            <a:prstGeom prst="rect">
              <a:avLst/>
            </a:prstGeom>
          </p:spPr>
          <p:txBody>
            <a:bodyPr vert="horz" wrap="square" lIns="0" tIns="0" rIns="0" bIns="0" rtlCol="0" anchor="t">
              <a:noAutofit/>
            </a:bodyPr>
            <a:lstStyle>
              <a:lvl1pPr marL="0" indent="0" algn="ctr" defTabSz="1144280" rtl="0" eaLnBrk="1" latinLnBrk="0" hangingPunct="1">
                <a:lnSpc>
                  <a:spcPct val="100000"/>
                </a:lnSpc>
                <a:spcBef>
                  <a:spcPts val="0"/>
                </a:spcBef>
                <a:buFont typeface="Arial" panose="020B0604020202020204" pitchFamily="34" charset="0"/>
                <a:buNone/>
                <a:defRPr sz="3767" b="1" kern="1200" baseline="0">
                  <a:solidFill>
                    <a:srgbClr val="FFC000"/>
                  </a:solidFill>
                  <a:latin typeface="Arial" panose="020B0604020202020204" pitchFamily="34" charset="0"/>
                  <a:ea typeface="Microsoft YaHei" panose="020B0503020204020204" pitchFamily="34" charset="-122"/>
                  <a:cs typeface="Arial" panose="020B0604020202020204" pitchFamily="34" charset="0"/>
                </a:defRPr>
              </a:lvl1pPr>
              <a:lvl2pPr marL="621134" indent="0" algn="ctr" defTabSz="1144280" rtl="0" eaLnBrk="1" latinLnBrk="0" hangingPunct="1">
                <a:lnSpc>
                  <a:spcPct val="90000"/>
                </a:lnSpc>
                <a:spcBef>
                  <a:spcPts val="626"/>
                </a:spcBef>
                <a:buFont typeface="Arial" panose="020B0604020202020204" pitchFamily="34" charset="0"/>
                <a:buNone/>
                <a:defRPr sz="2717" kern="1200">
                  <a:solidFill>
                    <a:schemeClr val="tx1"/>
                  </a:solidFill>
                  <a:latin typeface="+mn-lt"/>
                  <a:ea typeface="+mn-ea"/>
                  <a:cs typeface="+mn-cs"/>
                </a:defRPr>
              </a:lvl2pPr>
              <a:lvl3pPr marL="1242265" indent="0" algn="ctr" defTabSz="1144280" rtl="0" eaLnBrk="1" latinLnBrk="0" hangingPunct="1">
                <a:lnSpc>
                  <a:spcPct val="90000"/>
                </a:lnSpc>
                <a:spcBef>
                  <a:spcPts val="626"/>
                </a:spcBef>
                <a:buFont typeface="Arial" panose="020B0604020202020204" pitchFamily="34" charset="0"/>
                <a:buNone/>
                <a:defRPr sz="2445" kern="1200">
                  <a:solidFill>
                    <a:schemeClr val="tx1"/>
                  </a:solidFill>
                  <a:latin typeface="+mn-lt"/>
                  <a:ea typeface="+mn-ea"/>
                  <a:cs typeface="+mn-cs"/>
                </a:defRPr>
              </a:lvl3pPr>
              <a:lvl4pPr marL="1863400" indent="0" algn="ctr" defTabSz="1144280" rtl="0" eaLnBrk="1" latinLnBrk="0" hangingPunct="1">
                <a:lnSpc>
                  <a:spcPct val="90000"/>
                </a:lnSpc>
                <a:spcBef>
                  <a:spcPts val="626"/>
                </a:spcBef>
                <a:buFont typeface="Arial" panose="020B0604020202020204" pitchFamily="34" charset="0"/>
                <a:buNone/>
                <a:defRPr sz="2175" kern="1200">
                  <a:solidFill>
                    <a:schemeClr val="tx1"/>
                  </a:solidFill>
                  <a:latin typeface="+mn-lt"/>
                  <a:ea typeface="+mn-ea"/>
                  <a:cs typeface="+mn-cs"/>
                </a:defRPr>
              </a:lvl4pPr>
              <a:lvl5pPr marL="2484532" indent="0" algn="ctr" defTabSz="1144280" rtl="0" eaLnBrk="1" latinLnBrk="0" hangingPunct="1">
                <a:lnSpc>
                  <a:spcPct val="90000"/>
                </a:lnSpc>
                <a:spcBef>
                  <a:spcPts val="626"/>
                </a:spcBef>
                <a:buFont typeface="Arial" panose="020B0604020202020204" pitchFamily="34" charset="0"/>
                <a:buNone/>
                <a:defRPr sz="2175" kern="1200">
                  <a:solidFill>
                    <a:schemeClr val="tx1"/>
                  </a:solidFill>
                  <a:latin typeface="+mn-lt"/>
                  <a:ea typeface="+mn-ea"/>
                  <a:cs typeface="+mn-cs"/>
                </a:defRPr>
              </a:lvl5pPr>
              <a:lvl6pPr marL="3105664" indent="0" algn="ctr" defTabSz="1144280" rtl="0" eaLnBrk="1" latinLnBrk="0" hangingPunct="1">
                <a:lnSpc>
                  <a:spcPct val="90000"/>
                </a:lnSpc>
                <a:spcBef>
                  <a:spcPts val="626"/>
                </a:spcBef>
                <a:buFont typeface="Arial" panose="020B0604020202020204" pitchFamily="34" charset="0"/>
                <a:buNone/>
                <a:defRPr sz="2175" kern="1200">
                  <a:solidFill>
                    <a:schemeClr val="tx1"/>
                  </a:solidFill>
                  <a:latin typeface="+mn-lt"/>
                  <a:ea typeface="+mn-ea"/>
                  <a:cs typeface="+mn-cs"/>
                </a:defRPr>
              </a:lvl6pPr>
              <a:lvl7pPr marL="3726797" indent="0" algn="ctr" defTabSz="1144280" rtl="0" eaLnBrk="1" latinLnBrk="0" hangingPunct="1">
                <a:lnSpc>
                  <a:spcPct val="90000"/>
                </a:lnSpc>
                <a:spcBef>
                  <a:spcPts val="626"/>
                </a:spcBef>
                <a:buFont typeface="Arial" panose="020B0604020202020204" pitchFamily="34" charset="0"/>
                <a:buNone/>
                <a:defRPr sz="2175" kern="1200">
                  <a:solidFill>
                    <a:schemeClr val="tx1"/>
                  </a:solidFill>
                  <a:latin typeface="+mn-lt"/>
                  <a:ea typeface="+mn-ea"/>
                  <a:cs typeface="+mn-cs"/>
                </a:defRPr>
              </a:lvl7pPr>
              <a:lvl8pPr marL="4347932" indent="0" algn="ctr" defTabSz="1144280" rtl="0" eaLnBrk="1" latinLnBrk="0" hangingPunct="1">
                <a:lnSpc>
                  <a:spcPct val="90000"/>
                </a:lnSpc>
                <a:spcBef>
                  <a:spcPts val="626"/>
                </a:spcBef>
                <a:buFont typeface="Arial" panose="020B0604020202020204" pitchFamily="34" charset="0"/>
                <a:buNone/>
                <a:defRPr sz="2175" kern="1200">
                  <a:solidFill>
                    <a:schemeClr val="tx1"/>
                  </a:solidFill>
                  <a:latin typeface="+mn-lt"/>
                  <a:ea typeface="+mn-ea"/>
                  <a:cs typeface="+mn-cs"/>
                </a:defRPr>
              </a:lvl8pPr>
              <a:lvl9pPr marL="4969063" indent="0" algn="ctr" defTabSz="1144280" rtl="0" eaLnBrk="1" latinLnBrk="0" hangingPunct="1">
                <a:lnSpc>
                  <a:spcPct val="90000"/>
                </a:lnSpc>
                <a:spcBef>
                  <a:spcPts val="626"/>
                </a:spcBef>
                <a:buFont typeface="Arial" panose="020B0604020202020204" pitchFamily="34" charset="0"/>
                <a:buNone/>
                <a:defRPr sz="2175" kern="1200">
                  <a:solidFill>
                    <a:schemeClr val="tx1"/>
                  </a:solidFill>
                  <a:latin typeface="+mn-lt"/>
                  <a:ea typeface="+mn-ea"/>
                  <a:cs typeface="+mn-cs"/>
                </a:defRPr>
              </a:lvl9pPr>
            </a:lstStyle>
            <a:p>
              <a:pPr algn="l" fontAlgn="ctr"/>
              <a:r>
                <a:rPr lang="en-US" altLang="zh-CN" sz="1400" b="0">
                  <a:solidFill>
                    <a:schemeClr val="tx1"/>
                  </a:solidFill>
                  <a:latin typeface="Arial" panose="020B0604020202020204" pitchFamily="34" charset="0"/>
                  <a:ea typeface="微软雅黑" pitchFamily="34" charset="-122"/>
                </a:rPr>
                <a:t>CAPEX</a:t>
              </a:r>
            </a:p>
          </p:txBody>
        </p:sp>
        <p:sp>
          <p:nvSpPr>
            <p:cNvPr id="154" name="副标题 1">
              <a:extLst>
                <a:ext uri="{FF2B5EF4-FFF2-40B4-BE49-F238E27FC236}">
                  <a16:creationId xmlns:a16="http://schemas.microsoft.com/office/drawing/2014/main" id="{BDAAEC29-0547-D34E-AB54-3E1D7C63B380}"/>
                </a:ext>
              </a:extLst>
            </p:cNvPr>
            <p:cNvSpPr txBox="1">
              <a:spLocks/>
            </p:cNvSpPr>
            <p:nvPr/>
          </p:nvSpPr>
          <p:spPr>
            <a:xfrm>
              <a:off x="8380631" y="4344913"/>
              <a:ext cx="519942" cy="215444"/>
            </a:xfrm>
            <a:prstGeom prst="rect">
              <a:avLst/>
            </a:prstGeom>
          </p:spPr>
          <p:txBody>
            <a:bodyPr vert="horz" wrap="square" lIns="0" tIns="0" rIns="0" bIns="0" rtlCol="0" anchor="t">
              <a:noAutofit/>
            </a:bodyPr>
            <a:lstStyle>
              <a:lvl1pPr marL="0" indent="0" algn="ctr" defTabSz="1144280" rtl="0" eaLnBrk="1" latinLnBrk="0" hangingPunct="1">
                <a:lnSpc>
                  <a:spcPct val="100000"/>
                </a:lnSpc>
                <a:spcBef>
                  <a:spcPts val="0"/>
                </a:spcBef>
                <a:buFont typeface="Arial" panose="020B0604020202020204" pitchFamily="34" charset="0"/>
                <a:buNone/>
                <a:defRPr sz="3767" b="1" kern="1200" baseline="0">
                  <a:solidFill>
                    <a:srgbClr val="FFC000"/>
                  </a:solidFill>
                  <a:latin typeface="Arial" panose="020B0604020202020204" pitchFamily="34" charset="0"/>
                  <a:ea typeface="Microsoft YaHei" panose="020B0503020204020204" pitchFamily="34" charset="-122"/>
                  <a:cs typeface="Arial" panose="020B0604020202020204" pitchFamily="34" charset="0"/>
                </a:defRPr>
              </a:lvl1pPr>
              <a:lvl2pPr marL="621134" indent="0" algn="ctr" defTabSz="1144280" rtl="0" eaLnBrk="1" latinLnBrk="0" hangingPunct="1">
                <a:lnSpc>
                  <a:spcPct val="90000"/>
                </a:lnSpc>
                <a:spcBef>
                  <a:spcPts val="626"/>
                </a:spcBef>
                <a:buFont typeface="Arial" panose="020B0604020202020204" pitchFamily="34" charset="0"/>
                <a:buNone/>
                <a:defRPr sz="2717" kern="1200">
                  <a:solidFill>
                    <a:schemeClr val="tx1"/>
                  </a:solidFill>
                  <a:latin typeface="+mn-lt"/>
                  <a:ea typeface="+mn-ea"/>
                  <a:cs typeface="+mn-cs"/>
                </a:defRPr>
              </a:lvl2pPr>
              <a:lvl3pPr marL="1242265" indent="0" algn="ctr" defTabSz="1144280" rtl="0" eaLnBrk="1" latinLnBrk="0" hangingPunct="1">
                <a:lnSpc>
                  <a:spcPct val="90000"/>
                </a:lnSpc>
                <a:spcBef>
                  <a:spcPts val="626"/>
                </a:spcBef>
                <a:buFont typeface="Arial" panose="020B0604020202020204" pitchFamily="34" charset="0"/>
                <a:buNone/>
                <a:defRPr sz="2445" kern="1200">
                  <a:solidFill>
                    <a:schemeClr val="tx1"/>
                  </a:solidFill>
                  <a:latin typeface="+mn-lt"/>
                  <a:ea typeface="+mn-ea"/>
                  <a:cs typeface="+mn-cs"/>
                </a:defRPr>
              </a:lvl3pPr>
              <a:lvl4pPr marL="1863400" indent="0" algn="ctr" defTabSz="1144280" rtl="0" eaLnBrk="1" latinLnBrk="0" hangingPunct="1">
                <a:lnSpc>
                  <a:spcPct val="90000"/>
                </a:lnSpc>
                <a:spcBef>
                  <a:spcPts val="626"/>
                </a:spcBef>
                <a:buFont typeface="Arial" panose="020B0604020202020204" pitchFamily="34" charset="0"/>
                <a:buNone/>
                <a:defRPr sz="2175" kern="1200">
                  <a:solidFill>
                    <a:schemeClr val="tx1"/>
                  </a:solidFill>
                  <a:latin typeface="+mn-lt"/>
                  <a:ea typeface="+mn-ea"/>
                  <a:cs typeface="+mn-cs"/>
                </a:defRPr>
              </a:lvl4pPr>
              <a:lvl5pPr marL="2484532" indent="0" algn="ctr" defTabSz="1144280" rtl="0" eaLnBrk="1" latinLnBrk="0" hangingPunct="1">
                <a:lnSpc>
                  <a:spcPct val="90000"/>
                </a:lnSpc>
                <a:spcBef>
                  <a:spcPts val="626"/>
                </a:spcBef>
                <a:buFont typeface="Arial" panose="020B0604020202020204" pitchFamily="34" charset="0"/>
                <a:buNone/>
                <a:defRPr sz="2175" kern="1200">
                  <a:solidFill>
                    <a:schemeClr val="tx1"/>
                  </a:solidFill>
                  <a:latin typeface="+mn-lt"/>
                  <a:ea typeface="+mn-ea"/>
                  <a:cs typeface="+mn-cs"/>
                </a:defRPr>
              </a:lvl5pPr>
              <a:lvl6pPr marL="3105664" indent="0" algn="ctr" defTabSz="1144280" rtl="0" eaLnBrk="1" latinLnBrk="0" hangingPunct="1">
                <a:lnSpc>
                  <a:spcPct val="90000"/>
                </a:lnSpc>
                <a:spcBef>
                  <a:spcPts val="626"/>
                </a:spcBef>
                <a:buFont typeface="Arial" panose="020B0604020202020204" pitchFamily="34" charset="0"/>
                <a:buNone/>
                <a:defRPr sz="2175" kern="1200">
                  <a:solidFill>
                    <a:schemeClr val="tx1"/>
                  </a:solidFill>
                  <a:latin typeface="+mn-lt"/>
                  <a:ea typeface="+mn-ea"/>
                  <a:cs typeface="+mn-cs"/>
                </a:defRPr>
              </a:lvl6pPr>
              <a:lvl7pPr marL="3726797" indent="0" algn="ctr" defTabSz="1144280" rtl="0" eaLnBrk="1" latinLnBrk="0" hangingPunct="1">
                <a:lnSpc>
                  <a:spcPct val="90000"/>
                </a:lnSpc>
                <a:spcBef>
                  <a:spcPts val="626"/>
                </a:spcBef>
                <a:buFont typeface="Arial" panose="020B0604020202020204" pitchFamily="34" charset="0"/>
                <a:buNone/>
                <a:defRPr sz="2175" kern="1200">
                  <a:solidFill>
                    <a:schemeClr val="tx1"/>
                  </a:solidFill>
                  <a:latin typeface="+mn-lt"/>
                  <a:ea typeface="+mn-ea"/>
                  <a:cs typeface="+mn-cs"/>
                </a:defRPr>
              </a:lvl7pPr>
              <a:lvl8pPr marL="4347932" indent="0" algn="ctr" defTabSz="1144280" rtl="0" eaLnBrk="1" latinLnBrk="0" hangingPunct="1">
                <a:lnSpc>
                  <a:spcPct val="90000"/>
                </a:lnSpc>
                <a:spcBef>
                  <a:spcPts val="626"/>
                </a:spcBef>
                <a:buFont typeface="Arial" panose="020B0604020202020204" pitchFamily="34" charset="0"/>
                <a:buNone/>
                <a:defRPr sz="2175" kern="1200">
                  <a:solidFill>
                    <a:schemeClr val="tx1"/>
                  </a:solidFill>
                  <a:latin typeface="+mn-lt"/>
                  <a:ea typeface="+mn-ea"/>
                  <a:cs typeface="+mn-cs"/>
                </a:defRPr>
              </a:lvl8pPr>
              <a:lvl9pPr marL="4969063" indent="0" algn="ctr" defTabSz="1144280" rtl="0" eaLnBrk="1" latinLnBrk="0" hangingPunct="1">
                <a:lnSpc>
                  <a:spcPct val="90000"/>
                </a:lnSpc>
                <a:spcBef>
                  <a:spcPts val="626"/>
                </a:spcBef>
                <a:buFont typeface="Arial" panose="020B0604020202020204" pitchFamily="34" charset="0"/>
                <a:buNone/>
                <a:defRPr sz="2175" kern="1200">
                  <a:solidFill>
                    <a:schemeClr val="tx1"/>
                  </a:solidFill>
                  <a:latin typeface="+mn-lt"/>
                  <a:ea typeface="+mn-ea"/>
                  <a:cs typeface="+mn-cs"/>
                </a:defRPr>
              </a:lvl9pPr>
            </a:lstStyle>
            <a:p>
              <a:pPr algn="l" defTabSz="914400" fontAlgn="ctr">
                <a:lnSpc>
                  <a:spcPct val="120000"/>
                </a:lnSpc>
              </a:pPr>
              <a:r>
                <a:rPr lang="en-US" altLang="zh-CN" sz="1800" b="0">
                  <a:solidFill>
                    <a:srgbClr val="C7000B"/>
                  </a:solidFill>
                  <a:latin typeface="Arial" panose="020B0604020202020204" pitchFamily="34" charset="0"/>
                  <a:ea typeface="微软雅黑" panose="020B0503020204020204" pitchFamily="34" charset="-122"/>
                </a:rPr>
                <a:t>30%</a:t>
              </a:r>
            </a:p>
          </p:txBody>
        </p:sp>
        <p:sp>
          <p:nvSpPr>
            <p:cNvPr id="155" name="副标题 1">
              <a:extLst>
                <a:ext uri="{FF2B5EF4-FFF2-40B4-BE49-F238E27FC236}">
                  <a16:creationId xmlns:a16="http://schemas.microsoft.com/office/drawing/2014/main" id="{37840553-7FCE-F542-BB7A-1A981D1B3619}"/>
                </a:ext>
              </a:extLst>
            </p:cNvPr>
            <p:cNvSpPr txBox="1">
              <a:spLocks/>
            </p:cNvSpPr>
            <p:nvPr/>
          </p:nvSpPr>
          <p:spPr>
            <a:xfrm>
              <a:off x="8881744" y="4014815"/>
              <a:ext cx="705321" cy="215444"/>
            </a:xfrm>
            <a:prstGeom prst="rect">
              <a:avLst/>
            </a:prstGeom>
          </p:spPr>
          <p:txBody>
            <a:bodyPr vert="horz" wrap="square" lIns="0" tIns="0" rIns="0" bIns="0" rtlCol="0" anchor="t">
              <a:noAutofit/>
            </a:bodyPr>
            <a:lstStyle>
              <a:lvl1pPr marL="0" indent="0" algn="ctr" defTabSz="1144280" rtl="0" eaLnBrk="1" latinLnBrk="0" hangingPunct="1">
                <a:lnSpc>
                  <a:spcPct val="100000"/>
                </a:lnSpc>
                <a:spcBef>
                  <a:spcPts val="0"/>
                </a:spcBef>
                <a:buFont typeface="Arial" panose="020B0604020202020204" pitchFamily="34" charset="0"/>
                <a:buNone/>
                <a:defRPr sz="3767" b="1" kern="1200" baseline="0">
                  <a:solidFill>
                    <a:srgbClr val="FFC000"/>
                  </a:solidFill>
                  <a:latin typeface="Arial" panose="020B0604020202020204" pitchFamily="34" charset="0"/>
                  <a:ea typeface="Microsoft YaHei" panose="020B0503020204020204" pitchFamily="34" charset="-122"/>
                  <a:cs typeface="Arial" panose="020B0604020202020204" pitchFamily="34" charset="0"/>
                </a:defRPr>
              </a:lvl1pPr>
              <a:lvl2pPr marL="621134" indent="0" algn="ctr" defTabSz="1144280" rtl="0" eaLnBrk="1" latinLnBrk="0" hangingPunct="1">
                <a:lnSpc>
                  <a:spcPct val="90000"/>
                </a:lnSpc>
                <a:spcBef>
                  <a:spcPts val="626"/>
                </a:spcBef>
                <a:buFont typeface="Arial" panose="020B0604020202020204" pitchFamily="34" charset="0"/>
                <a:buNone/>
                <a:defRPr sz="2717" kern="1200">
                  <a:solidFill>
                    <a:schemeClr val="tx1"/>
                  </a:solidFill>
                  <a:latin typeface="+mn-lt"/>
                  <a:ea typeface="+mn-ea"/>
                  <a:cs typeface="+mn-cs"/>
                </a:defRPr>
              </a:lvl2pPr>
              <a:lvl3pPr marL="1242265" indent="0" algn="ctr" defTabSz="1144280" rtl="0" eaLnBrk="1" latinLnBrk="0" hangingPunct="1">
                <a:lnSpc>
                  <a:spcPct val="90000"/>
                </a:lnSpc>
                <a:spcBef>
                  <a:spcPts val="626"/>
                </a:spcBef>
                <a:buFont typeface="Arial" panose="020B0604020202020204" pitchFamily="34" charset="0"/>
                <a:buNone/>
                <a:defRPr sz="2445" kern="1200">
                  <a:solidFill>
                    <a:schemeClr val="tx1"/>
                  </a:solidFill>
                  <a:latin typeface="+mn-lt"/>
                  <a:ea typeface="+mn-ea"/>
                  <a:cs typeface="+mn-cs"/>
                </a:defRPr>
              </a:lvl3pPr>
              <a:lvl4pPr marL="1863400" indent="0" algn="ctr" defTabSz="1144280" rtl="0" eaLnBrk="1" latinLnBrk="0" hangingPunct="1">
                <a:lnSpc>
                  <a:spcPct val="90000"/>
                </a:lnSpc>
                <a:spcBef>
                  <a:spcPts val="626"/>
                </a:spcBef>
                <a:buFont typeface="Arial" panose="020B0604020202020204" pitchFamily="34" charset="0"/>
                <a:buNone/>
                <a:defRPr sz="2175" kern="1200">
                  <a:solidFill>
                    <a:schemeClr val="tx1"/>
                  </a:solidFill>
                  <a:latin typeface="+mn-lt"/>
                  <a:ea typeface="+mn-ea"/>
                  <a:cs typeface="+mn-cs"/>
                </a:defRPr>
              </a:lvl4pPr>
              <a:lvl5pPr marL="2484532" indent="0" algn="ctr" defTabSz="1144280" rtl="0" eaLnBrk="1" latinLnBrk="0" hangingPunct="1">
                <a:lnSpc>
                  <a:spcPct val="90000"/>
                </a:lnSpc>
                <a:spcBef>
                  <a:spcPts val="626"/>
                </a:spcBef>
                <a:buFont typeface="Arial" panose="020B0604020202020204" pitchFamily="34" charset="0"/>
                <a:buNone/>
                <a:defRPr sz="2175" kern="1200">
                  <a:solidFill>
                    <a:schemeClr val="tx1"/>
                  </a:solidFill>
                  <a:latin typeface="+mn-lt"/>
                  <a:ea typeface="+mn-ea"/>
                  <a:cs typeface="+mn-cs"/>
                </a:defRPr>
              </a:lvl5pPr>
              <a:lvl6pPr marL="3105664" indent="0" algn="ctr" defTabSz="1144280" rtl="0" eaLnBrk="1" latinLnBrk="0" hangingPunct="1">
                <a:lnSpc>
                  <a:spcPct val="90000"/>
                </a:lnSpc>
                <a:spcBef>
                  <a:spcPts val="626"/>
                </a:spcBef>
                <a:buFont typeface="Arial" panose="020B0604020202020204" pitchFamily="34" charset="0"/>
                <a:buNone/>
                <a:defRPr sz="2175" kern="1200">
                  <a:solidFill>
                    <a:schemeClr val="tx1"/>
                  </a:solidFill>
                  <a:latin typeface="+mn-lt"/>
                  <a:ea typeface="+mn-ea"/>
                  <a:cs typeface="+mn-cs"/>
                </a:defRPr>
              </a:lvl6pPr>
              <a:lvl7pPr marL="3726797" indent="0" algn="ctr" defTabSz="1144280" rtl="0" eaLnBrk="1" latinLnBrk="0" hangingPunct="1">
                <a:lnSpc>
                  <a:spcPct val="90000"/>
                </a:lnSpc>
                <a:spcBef>
                  <a:spcPts val="626"/>
                </a:spcBef>
                <a:buFont typeface="Arial" panose="020B0604020202020204" pitchFamily="34" charset="0"/>
                <a:buNone/>
                <a:defRPr sz="2175" kern="1200">
                  <a:solidFill>
                    <a:schemeClr val="tx1"/>
                  </a:solidFill>
                  <a:latin typeface="+mn-lt"/>
                  <a:ea typeface="+mn-ea"/>
                  <a:cs typeface="+mn-cs"/>
                </a:defRPr>
              </a:lvl7pPr>
              <a:lvl8pPr marL="4347932" indent="0" algn="ctr" defTabSz="1144280" rtl="0" eaLnBrk="1" latinLnBrk="0" hangingPunct="1">
                <a:lnSpc>
                  <a:spcPct val="90000"/>
                </a:lnSpc>
                <a:spcBef>
                  <a:spcPts val="626"/>
                </a:spcBef>
                <a:buFont typeface="Arial" panose="020B0604020202020204" pitchFamily="34" charset="0"/>
                <a:buNone/>
                <a:defRPr sz="2175" kern="1200">
                  <a:solidFill>
                    <a:schemeClr val="tx1"/>
                  </a:solidFill>
                  <a:latin typeface="+mn-lt"/>
                  <a:ea typeface="+mn-ea"/>
                  <a:cs typeface="+mn-cs"/>
                </a:defRPr>
              </a:lvl8pPr>
              <a:lvl9pPr marL="4969063" indent="0" algn="ctr" defTabSz="1144280" rtl="0" eaLnBrk="1" latinLnBrk="0" hangingPunct="1">
                <a:lnSpc>
                  <a:spcPct val="90000"/>
                </a:lnSpc>
                <a:spcBef>
                  <a:spcPts val="626"/>
                </a:spcBef>
                <a:buFont typeface="Arial" panose="020B0604020202020204" pitchFamily="34" charset="0"/>
                <a:buNone/>
                <a:defRPr sz="2175" kern="1200">
                  <a:solidFill>
                    <a:schemeClr val="tx1"/>
                  </a:solidFill>
                  <a:latin typeface="+mn-lt"/>
                  <a:ea typeface="+mn-ea"/>
                  <a:cs typeface="+mn-cs"/>
                </a:defRPr>
              </a:lvl9pPr>
            </a:lstStyle>
            <a:p>
              <a:pPr algn="l" fontAlgn="ctr"/>
              <a:r>
                <a:rPr lang="en-US" altLang="zh-CN" sz="1400" b="0">
                  <a:solidFill>
                    <a:srgbClr val="1D1D1A"/>
                  </a:solidFill>
                  <a:latin typeface="Arial" panose="020B0604020202020204" pitchFamily="34" charset="0"/>
                  <a:ea typeface="微软雅黑" pitchFamily="34" charset="-122"/>
                </a:rPr>
                <a:t>Footprint</a:t>
              </a:r>
            </a:p>
          </p:txBody>
        </p:sp>
        <p:sp>
          <p:nvSpPr>
            <p:cNvPr id="156" name="副标题 1">
              <a:extLst>
                <a:ext uri="{FF2B5EF4-FFF2-40B4-BE49-F238E27FC236}">
                  <a16:creationId xmlns:a16="http://schemas.microsoft.com/office/drawing/2014/main" id="{64A55E31-882B-5E42-B1B9-5A3D2F4FBD6B}"/>
                </a:ext>
              </a:extLst>
            </p:cNvPr>
            <p:cNvSpPr txBox="1">
              <a:spLocks/>
            </p:cNvSpPr>
            <p:nvPr/>
          </p:nvSpPr>
          <p:spPr>
            <a:xfrm>
              <a:off x="9266093" y="4369647"/>
              <a:ext cx="511840" cy="329553"/>
            </a:xfrm>
            <a:prstGeom prst="rect">
              <a:avLst/>
            </a:prstGeom>
          </p:spPr>
          <p:txBody>
            <a:bodyPr vert="horz" wrap="square" lIns="0" tIns="0" rIns="0" bIns="0" rtlCol="0" anchor="t">
              <a:noAutofit/>
            </a:bodyPr>
            <a:lstStyle>
              <a:lvl1pPr marL="0" indent="0" algn="ctr" defTabSz="1144280" rtl="0" eaLnBrk="1" latinLnBrk="0" hangingPunct="1">
                <a:lnSpc>
                  <a:spcPct val="100000"/>
                </a:lnSpc>
                <a:spcBef>
                  <a:spcPts val="0"/>
                </a:spcBef>
                <a:buFont typeface="Arial" panose="020B0604020202020204" pitchFamily="34" charset="0"/>
                <a:buNone/>
                <a:defRPr sz="3767" b="1" kern="1200" baseline="0">
                  <a:solidFill>
                    <a:srgbClr val="FFC000"/>
                  </a:solidFill>
                  <a:latin typeface="Arial" panose="020B0604020202020204" pitchFamily="34" charset="0"/>
                  <a:ea typeface="Microsoft YaHei" panose="020B0503020204020204" pitchFamily="34" charset="-122"/>
                  <a:cs typeface="Arial" panose="020B0604020202020204" pitchFamily="34" charset="0"/>
                </a:defRPr>
              </a:lvl1pPr>
              <a:lvl2pPr marL="621134" indent="0" algn="ctr" defTabSz="1144280" rtl="0" eaLnBrk="1" latinLnBrk="0" hangingPunct="1">
                <a:lnSpc>
                  <a:spcPct val="90000"/>
                </a:lnSpc>
                <a:spcBef>
                  <a:spcPts val="626"/>
                </a:spcBef>
                <a:buFont typeface="Arial" panose="020B0604020202020204" pitchFamily="34" charset="0"/>
                <a:buNone/>
                <a:defRPr sz="2717" kern="1200">
                  <a:solidFill>
                    <a:schemeClr val="tx1"/>
                  </a:solidFill>
                  <a:latin typeface="+mn-lt"/>
                  <a:ea typeface="+mn-ea"/>
                  <a:cs typeface="+mn-cs"/>
                </a:defRPr>
              </a:lvl2pPr>
              <a:lvl3pPr marL="1242265" indent="0" algn="ctr" defTabSz="1144280" rtl="0" eaLnBrk="1" latinLnBrk="0" hangingPunct="1">
                <a:lnSpc>
                  <a:spcPct val="90000"/>
                </a:lnSpc>
                <a:spcBef>
                  <a:spcPts val="626"/>
                </a:spcBef>
                <a:buFont typeface="Arial" panose="020B0604020202020204" pitchFamily="34" charset="0"/>
                <a:buNone/>
                <a:defRPr sz="2445" kern="1200">
                  <a:solidFill>
                    <a:schemeClr val="tx1"/>
                  </a:solidFill>
                  <a:latin typeface="+mn-lt"/>
                  <a:ea typeface="+mn-ea"/>
                  <a:cs typeface="+mn-cs"/>
                </a:defRPr>
              </a:lvl3pPr>
              <a:lvl4pPr marL="1863400" indent="0" algn="ctr" defTabSz="1144280" rtl="0" eaLnBrk="1" latinLnBrk="0" hangingPunct="1">
                <a:lnSpc>
                  <a:spcPct val="90000"/>
                </a:lnSpc>
                <a:spcBef>
                  <a:spcPts val="626"/>
                </a:spcBef>
                <a:buFont typeface="Arial" panose="020B0604020202020204" pitchFamily="34" charset="0"/>
                <a:buNone/>
                <a:defRPr sz="2175" kern="1200">
                  <a:solidFill>
                    <a:schemeClr val="tx1"/>
                  </a:solidFill>
                  <a:latin typeface="+mn-lt"/>
                  <a:ea typeface="+mn-ea"/>
                  <a:cs typeface="+mn-cs"/>
                </a:defRPr>
              </a:lvl4pPr>
              <a:lvl5pPr marL="2484532" indent="0" algn="ctr" defTabSz="1144280" rtl="0" eaLnBrk="1" latinLnBrk="0" hangingPunct="1">
                <a:lnSpc>
                  <a:spcPct val="90000"/>
                </a:lnSpc>
                <a:spcBef>
                  <a:spcPts val="626"/>
                </a:spcBef>
                <a:buFont typeface="Arial" panose="020B0604020202020204" pitchFamily="34" charset="0"/>
                <a:buNone/>
                <a:defRPr sz="2175" kern="1200">
                  <a:solidFill>
                    <a:schemeClr val="tx1"/>
                  </a:solidFill>
                  <a:latin typeface="+mn-lt"/>
                  <a:ea typeface="+mn-ea"/>
                  <a:cs typeface="+mn-cs"/>
                </a:defRPr>
              </a:lvl5pPr>
              <a:lvl6pPr marL="3105664" indent="0" algn="ctr" defTabSz="1144280" rtl="0" eaLnBrk="1" latinLnBrk="0" hangingPunct="1">
                <a:lnSpc>
                  <a:spcPct val="90000"/>
                </a:lnSpc>
                <a:spcBef>
                  <a:spcPts val="626"/>
                </a:spcBef>
                <a:buFont typeface="Arial" panose="020B0604020202020204" pitchFamily="34" charset="0"/>
                <a:buNone/>
                <a:defRPr sz="2175" kern="1200">
                  <a:solidFill>
                    <a:schemeClr val="tx1"/>
                  </a:solidFill>
                  <a:latin typeface="+mn-lt"/>
                  <a:ea typeface="+mn-ea"/>
                  <a:cs typeface="+mn-cs"/>
                </a:defRPr>
              </a:lvl6pPr>
              <a:lvl7pPr marL="3726797" indent="0" algn="ctr" defTabSz="1144280" rtl="0" eaLnBrk="1" latinLnBrk="0" hangingPunct="1">
                <a:lnSpc>
                  <a:spcPct val="90000"/>
                </a:lnSpc>
                <a:spcBef>
                  <a:spcPts val="626"/>
                </a:spcBef>
                <a:buFont typeface="Arial" panose="020B0604020202020204" pitchFamily="34" charset="0"/>
                <a:buNone/>
                <a:defRPr sz="2175" kern="1200">
                  <a:solidFill>
                    <a:schemeClr val="tx1"/>
                  </a:solidFill>
                  <a:latin typeface="+mn-lt"/>
                  <a:ea typeface="+mn-ea"/>
                  <a:cs typeface="+mn-cs"/>
                </a:defRPr>
              </a:lvl7pPr>
              <a:lvl8pPr marL="4347932" indent="0" algn="ctr" defTabSz="1144280" rtl="0" eaLnBrk="1" latinLnBrk="0" hangingPunct="1">
                <a:lnSpc>
                  <a:spcPct val="90000"/>
                </a:lnSpc>
                <a:spcBef>
                  <a:spcPts val="626"/>
                </a:spcBef>
                <a:buFont typeface="Arial" panose="020B0604020202020204" pitchFamily="34" charset="0"/>
                <a:buNone/>
                <a:defRPr sz="2175" kern="1200">
                  <a:solidFill>
                    <a:schemeClr val="tx1"/>
                  </a:solidFill>
                  <a:latin typeface="+mn-lt"/>
                  <a:ea typeface="+mn-ea"/>
                  <a:cs typeface="+mn-cs"/>
                </a:defRPr>
              </a:lvl8pPr>
              <a:lvl9pPr marL="4969063" indent="0" algn="ctr" defTabSz="1144280" rtl="0" eaLnBrk="1" latinLnBrk="0" hangingPunct="1">
                <a:lnSpc>
                  <a:spcPct val="90000"/>
                </a:lnSpc>
                <a:spcBef>
                  <a:spcPts val="626"/>
                </a:spcBef>
                <a:buFont typeface="Arial" panose="020B0604020202020204" pitchFamily="34" charset="0"/>
                <a:buNone/>
                <a:defRPr sz="2175" kern="1200">
                  <a:solidFill>
                    <a:schemeClr val="tx1"/>
                  </a:solidFill>
                  <a:latin typeface="+mn-lt"/>
                  <a:ea typeface="+mn-ea"/>
                  <a:cs typeface="+mn-cs"/>
                </a:defRPr>
              </a:lvl9pPr>
            </a:lstStyle>
            <a:p>
              <a:pPr algn="l" defTabSz="914400" fontAlgn="ctr">
                <a:lnSpc>
                  <a:spcPct val="120000"/>
                </a:lnSpc>
              </a:pPr>
              <a:r>
                <a:rPr lang="en-US" altLang="zh-CN" sz="1800" b="0">
                  <a:solidFill>
                    <a:srgbClr val="C7000B"/>
                  </a:solidFill>
                  <a:latin typeface="Arial" panose="020B0604020202020204" pitchFamily="34" charset="0"/>
                  <a:ea typeface="微软雅黑" panose="020B0503020204020204" pitchFamily="34" charset="-122"/>
                </a:rPr>
                <a:t>82%</a:t>
              </a:r>
            </a:p>
          </p:txBody>
        </p:sp>
        <p:sp>
          <p:nvSpPr>
            <p:cNvPr id="157" name="副标题 1">
              <a:extLst>
                <a:ext uri="{FF2B5EF4-FFF2-40B4-BE49-F238E27FC236}">
                  <a16:creationId xmlns:a16="http://schemas.microsoft.com/office/drawing/2014/main" id="{93DC8815-7970-2C47-9856-1C3DCCCC0BBA}"/>
                </a:ext>
              </a:extLst>
            </p:cNvPr>
            <p:cNvSpPr txBox="1">
              <a:spLocks/>
            </p:cNvSpPr>
            <p:nvPr/>
          </p:nvSpPr>
          <p:spPr>
            <a:xfrm>
              <a:off x="9680504" y="3929045"/>
              <a:ext cx="1064754" cy="501385"/>
            </a:xfrm>
            <a:prstGeom prst="rect">
              <a:avLst/>
            </a:prstGeom>
          </p:spPr>
          <p:txBody>
            <a:bodyPr vert="horz" wrap="square" lIns="0" tIns="0" rIns="0" bIns="0" rtlCol="0" anchor="t">
              <a:noAutofit/>
            </a:bodyPr>
            <a:lstStyle>
              <a:lvl1pPr marL="0" indent="0" algn="ctr" defTabSz="1144280" rtl="0" eaLnBrk="1" latinLnBrk="0" hangingPunct="1">
                <a:lnSpc>
                  <a:spcPct val="100000"/>
                </a:lnSpc>
                <a:spcBef>
                  <a:spcPts val="0"/>
                </a:spcBef>
                <a:buFont typeface="Arial" panose="020B0604020202020204" pitchFamily="34" charset="0"/>
                <a:buNone/>
                <a:defRPr sz="3767" b="1" kern="1200" baseline="0">
                  <a:solidFill>
                    <a:srgbClr val="FFC000"/>
                  </a:solidFill>
                  <a:latin typeface="Arial" panose="020B0604020202020204" pitchFamily="34" charset="0"/>
                  <a:ea typeface="Microsoft YaHei" panose="020B0503020204020204" pitchFamily="34" charset="-122"/>
                  <a:cs typeface="Arial" panose="020B0604020202020204" pitchFamily="34" charset="0"/>
                </a:defRPr>
              </a:lvl1pPr>
              <a:lvl2pPr marL="621134" indent="0" algn="ctr" defTabSz="1144280" rtl="0" eaLnBrk="1" latinLnBrk="0" hangingPunct="1">
                <a:lnSpc>
                  <a:spcPct val="90000"/>
                </a:lnSpc>
                <a:spcBef>
                  <a:spcPts val="626"/>
                </a:spcBef>
                <a:buFont typeface="Arial" panose="020B0604020202020204" pitchFamily="34" charset="0"/>
                <a:buNone/>
                <a:defRPr sz="2717" kern="1200">
                  <a:solidFill>
                    <a:schemeClr val="tx1"/>
                  </a:solidFill>
                  <a:latin typeface="+mn-lt"/>
                  <a:ea typeface="+mn-ea"/>
                  <a:cs typeface="+mn-cs"/>
                </a:defRPr>
              </a:lvl2pPr>
              <a:lvl3pPr marL="1242265" indent="0" algn="ctr" defTabSz="1144280" rtl="0" eaLnBrk="1" latinLnBrk="0" hangingPunct="1">
                <a:lnSpc>
                  <a:spcPct val="90000"/>
                </a:lnSpc>
                <a:spcBef>
                  <a:spcPts val="626"/>
                </a:spcBef>
                <a:buFont typeface="Arial" panose="020B0604020202020204" pitchFamily="34" charset="0"/>
                <a:buNone/>
                <a:defRPr sz="2445" kern="1200">
                  <a:solidFill>
                    <a:schemeClr val="tx1"/>
                  </a:solidFill>
                  <a:latin typeface="+mn-lt"/>
                  <a:ea typeface="+mn-ea"/>
                  <a:cs typeface="+mn-cs"/>
                </a:defRPr>
              </a:lvl3pPr>
              <a:lvl4pPr marL="1863400" indent="0" algn="ctr" defTabSz="1144280" rtl="0" eaLnBrk="1" latinLnBrk="0" hangingPunct="1">
                <a:lnSpc>
                  <a:spcPct val="90000"/>
                </a:lnSpc>
                <a:spcBef>
                  <a:spcPts val="626"/>
                </a:spcBef>
                <a:buFont typeface="Arial" panose="020B0604020202020204" pitchFamily="34" charset="0"/>
                <a:buNone/>
                <a:defRPr sz="2175" kern="1200">
                  <a:solidFill>
                    <a:schemeClr val="tx1"/>
                  </a:solidFill>
                  <a:latin typeface="+mn-lt"/>
                  <a:ea typeface="+mn-ea"/>
                  <a:cs typeface="+mn-cs"/>
                </a:defRPr>
              </a:lvl4pPr>
              <a:lvl5pPr marL="2484532" indent="0" algn="ctr" defTabSz="1144280" rtl="0" eaLnBrk="1" latinLnBrk="0" hangingPunct="1">
                <a:lnSpc>
                  <a:spcPct val="90000"/>
                </a:lnSpc>
                <a:spcBef>
                  <a:spcPts val="626"/>
                </a:spcBef>
                <a:buFont typeface="Arial" panose="020B0604020202020204" pitchFamily="34" charset="0"/>
                <a:buNone/>
                <a:defRPr sz="2175" kern="1200">
                  <a:solidFill>
                    <a:schemeClr val="tx1"/>
                  </a:solidFill>
                  <a:latin typeface="+mn-lt"/>
                  <a:ea typeface="+mn-ea"/>
                  <a:cs typeface="+mn-cs"/>
                </a:defRPr>
              </a:lvl5pPr>
              <a:lvl6pPr marL="3105664" indent="0" algn="ctr" defTabSz="1144280" rtl="0" eaLnBrk="1" latinLnBrk="0" hangingPunct="1">
                <a:lnSpc>
                  <a:spcPct val="90000"/>
                </a:lnSpc>
                <a:spcBef>
                  <a:spcPts val="626"/>
                </a:spcBef>
                <a:buFont typeface="Arial" panose="020B0604020202020204" pitchFamily="34" charset="0"/>
                <a:buNone/>
                <a:defRPr sz="2175" kern="1200">
                  <a:solidFill>
                    <a:schemeClr val="tx1"/>
                  </a:solidFill>
                  <a:latin typeface="+mn-lt"/>
                  <a:ea typeface="+mn-ea"/>
                  <a:cs typeface="+mn-cs"/>
                </a:defRPr>
              </a:lvl6pPr>
              <a:lvl7pPr marL="3726797" indent="0" algn="ctr" defTabSz="1144280" rtl="0" eaLnBrk="1" latinLnBrk="0" hangingPunct="1">
                <a:lnSpc>
                  <a:spcPct val="90000"/>
                </a:lnSpc>
                <a:spcBef>
                  <a:spcPts val="626"/>
                </a:spcBef>
                <a:buFont typeface="Arial" panose="020B0604020202020204" pitchFamily="34" charset="0"/>
                <a:buNone/>
                <a:defRPr sz="2175" kern="1200">
                  <a:solidFill>
                    <a:schemeClr val="tx1"/>
                  </a:solidFill>
                  <a:latin typeface="+mn-lt"/>
                  <a:ea typeface="+mn-ea"/>
                  <a:cs typeface="+mn-cs"/>
                </a:defRPr>
              </a:lvl7pPr>
              <a:lvl8pPr marL="4347932" indent="0" algn="ctr" defTabSz="1144280" rtl="0" eaLnBrk="1" latinLnBrk="0" hangingPunct="1">
                <a:lnSpc>
                  <a:spcPct val="90000"/>
                </a:lnSpc>
                <a:spcBef>
                  <a:spcPts val="626"/>
                </a:spcBef>
                <a:buFont typeface="Arial" panose="020B0604020202020204" pitchFamily="34" charset="0"/>
                <a:buNone/>
                <a:defRPr sz="2175" kern="1200">
                  <a:solidFill>
                    <a:schemeClr val="tx1"/>
                  </a:solidFill>
                  <a:latin typeface="+mn-lt"/>
                  <a:ea typeface="+mn-ea"/>
                  <a:cs typeface="+mn-cs"/>
                </a:defRPr>
              </a:lvl8pPr>
              <a:lvl9pPr marL="4969063" indent="0" algn="ctr" defTabSz="1144280" rtl="0" eaLnBrk="1" latinLnBrk="0" hangingPunct="1">
                <a:lnSpc>
                  <a:spcPct val="90000"/>
                </a:lnSpc>
                <a:spcBef>
                  <a:spcPts val="626"/>
                </a:spcBef>
                <a:buFont typeface="Arial" panose="020B0604020202020204" pitchFamily="34" charset="0"/>
                <a:buNone/>
                <a:defRPr sz="2175" kern="1200">
                  <a:solidFill>
                    <a:schemeClr val="tx1"/>
                  </a:solidFill>
                  <a:latin typeface="+mn-lt"/>
                  <a:ea typeface="+mn-ea"/>
                  <a:cs typeface="+mn-cs"/>
                </a:defRPr>
              </a:lvl9pPr>
            </a:lstStyle>
            <a:p>
              <a:pPr fontAlgn="ctr"/>
              <a:r>
                <a:rPr lang="en-US" altLang="zh-CN" sz="1400" b="0">
                  <a:solidFill>
                    <a:srgbClr val="1D1D1A"/>
                  </a:solidFill>
                  <a:latin typeface="Arial" panose="020B0604020202020204" pitchFamily="34" charset="0"/>
                  <a:ea typeface="微软雅黑" pitchFamily="34" charset="-122"/>
                </a:rPr>
                <a:t>Power consumption </a:t>
              </a:r>
            </a:p>
          </p:txBody>
        </p:sp>
        <p:sp>
          <p:nvSpPr>
            <p:cNvPr id="158" name="副标题 1">
              <a:extLst>
                <a:ext uri="{FF2B5EF4-FFF2-40B4-BE49-F238E27FC236}">
                  <a16:creationId xmlns:a16="http://schemas.microsoft.com/office/drawing/2014/main" id="{0B2B433F-84EF-7943-B6E3-B02C1269288D}"/>
                </a:ext>
              </a:extLst>
            </p:cNvPr>
            <p:cNvSpPr txBox="1">
              <a:spLocks/>
            </p:cNvSpPr>
            <p:nvPr/>
          </p:nvSpPr>
          <p:spPr>
            <a:xfrm>
              <a:off x="10225763" y="4362316"/>
              <a:ext cx="517927" cy="215444"/>
            </a:xfrm>
            <a:prstGeom prst="rect">
              <a:avLst/>
            </a:prstGeom>
          </p:spPr>
          <p:txBody>
            <a:bodyPr vert="horz" wrap="square" lIns="0" tIns="0" rIns="0" bIns="0" rtlCol="0" anchor="t">
              <a:noAutofit/>
            </a:bodyPr>
            <a:lstStyle>
              <a:lvl1pPr marL="0" indent="0" algn="ctr" defTabSz="1144280" rtl="0" eaLnBrk="1" latinLnBrk="0" hangingPunct="1">
                <a:lnSpc>
                  <a:spcPct val="100000"/>
                </a:lnSpc>
                <a:spcBef>
                  <a:spcPts val="0"/>
                </a:spcBef>
                <a:buFont typeface="Arial" panose="020B0604020202020204" pitchFamily="34" charset="0"/>
                <a:buNone/>
                <a:defRPr sz="3767" b="1" kern="1200" baseline="0">
                  <a:solidFill>
                    <a:srgbClr val="FFC000"/>
                  </a:solidFill>
                  <a:latin typeface="Arial" panose="020B0604020202020204" pitchFamily="34" charset="0"/>
                  <a:ea typeface="Microsoft YaHei" panose="020B0503020204020204" pitchFamily="34" charset="-122"/>
                  <a:cs typeface="Arial" panose="020B0604020202020204" pitchFamily="34" charset="0"/>
                </a:defRPr>
              </a:lvl1pPr>
              <a:lvl2pPr marL="621134" indent="0" algn="ctr" defTabSz="1144280" rtl="0" eaLnBrk="1" latinLnBrk="0" hangingPunct="1">
                <a:lnSpc>
                  <a:spcPct val="90000"/>
                </a:lnSpc>
                <a:spcBef>
                  <a:spcPts val="626"/>
                </a:spcBef>
                <a:buFont typeface="Arial" panose="020B0604020202020204" pitchFamily="34" charset="0"/>
                <a:buNone/>
                <a:defRPr sz="2717" kern="1200">
                  <a:solidFill>
                    <a:schemeClr val="tx1"/>
                  </a:solidFill>
                  <a:latin typeface="+mn-lt"/>
                  <a:ea typeface="+mn-ea"/>
                  <a:cs typeface="+mn-cs"/>
                </a:defRPr>
              </a:lvl2pPr>
              <a:lvl3pPr marL="1242265" indent="0" algn="ctr" defTabSz="1144280" rtl="0" eaLnBrk="1" latinLnBrk="0" hangingPunct="1">
                <a:lnSpc>
                  <a:spcPct val="90000"/>
                </a:lnSpc>
                <a:spcBef>
                  <a:spcPts val="626"/>
                </a:spcBef>
                <a:buFont typeface="Arial" panose="020B0604020202020204" pitchFamily="34" charset="0"/>
                <a:buNone/>
                <a:defRPr sz="2445" kern="1200">
                  <a:solidFill>
                    <a:schemeClr val="tx1"/>
                  </a:solidFill>
                  <a:latin typeface="+mn-lt"/>
                  <a:ea typeface="+mn-ea"/>
                  <a:cs typeface="+mn-cs"/>
                </a:defRPr>
              </a:lvl3pPr>
              <a:lvl4pPr marL="1863400" indent="0" algn="ctr" defTabSz="1144280" rtl="0" eaLnBrk="1" latinLnBrk="0" hangingPunct="1">
                <a:lnSpc>
                  <a:spcPct val="90000"/>
                </a:lnSpc>
                <a:spcBef>
                  <a:spcPts val="626"/>
                </a:spcBef>
                <a:buFont typeface="Arial" panose="020B0604020202020204" pitchFamily="34" charset="0"/>
                <a:buNone/>
                <a:defRPr sz="2175" kern="1200">
                  <a:solidFill>
                    <a:schemeClr val="tx1"/>
                  </a:solidFill>
                  <a:latin typeface="+mn-lt"/>
                  <a:ea typeface="+mn-ea"/>
                  <a:cs typeface="+mn-cs"/>
                </a:defRPr>
              </a:lvl4pPr>
              <a:lvl5pPr marL="2484532" indent="0" algn="ctr" defTabSz="1144280" rtl="0" eaLnBrk="1" latinLnBrk="0" hangingPunct="1">
                <a:lnSpc>
                  <a:spcPct val="90000"/>
                </a:lnSpc>
                <a:spcBef>
                  <a:spcPts val="626"/>
                </a:spcBef>
                <a:buFont typeface="Arial" panose="020B0604020202020204" pitchFamily="34" charset="0"/>
                <a:buNone/>
                <a:defRPr sz="2175" kern="1200">
                  <a:solidFill>
                    <a:schemeClr val="tx1"/>
                  </a:solidFill>
                  <a:latin typeface="+mn-lt"/>
                  <a:ea typeface="+mn-ea"/>
                  <a:cs typeface="+mn-cs"/>
                </a:defRPr>
              </a:lvl5pPr>
              <a:lvl6pPr marL="3105664" indent="0" algn="ctr" defTabSz="1144280" rtl="0" eaLnBrk="1" latinLnBrk="0" hangingPunct="1">
                <a:lnSpc>
                  <a:spcPct val="90000"/>
                </a:lnSpc>
                <a:spcBef>
                  <a:spcPts val="626"/>
                </a:spcBef>
                <a:buFont typeface="Arial" panose="020B0604020202020204" pitchFamily="34" charset="0"/>
                <a:buNone/>
                <a:defRPr sz="2175" kern="1200">
                  <a:solidFill>
                    <a:schemeClr val="tx1"/>
                  </a:solidFill>
                  <a:latin typeface="+mn-lt"/>
                  <a:ea typeface="+mn-ea"/>
                  <a:cs typeface="+mn-cs"/>
                </a:defRPr>
              </a:lvl6pPr>
              <a:lvl7pPr marL="3726797" indent="0" algn="ctr" defTabSz="1144280" rtl="0" eaLnBrk="1" latinLnBrk="0" hangingPunct="1">
                <a:lnSpc>
                  <a:spcPct val="90000"/>
                </a:lnSpc>
                <a:spcBef>
                  <a:spcPts val="626"/>
                </a:spcBef>
                <a:buFont typeface="Arial" panose="020B0604020202020204" pitchFamily="34" charset="0"/>
                <a:buNone/>
                <a:defRPr sz="2175" kern="1200">
                  <a:solidFill>
                    <a:schemeClr val="tx1"/>
                  </a:solidFill>
                  <a:latin typeface="+mn-lt"/>
                  <a:ea typeface="+mn-ea"/>
                  <a:cs typeface="+mn-cs"/>
                </a:defRPr>
              </a:lvl7pPr>
              <a:lvl8pPr marL="4347932" indent="0" algn="ctr" defTabSz="1144280" rtl="0" eaLnBrk="1" latinLnBrk="0" hangingPunct="1">
                <a:lnSpc>
                  <a:spcPct val="90000"/>
                </a:lnSpc>
                <a:spcBef>
                  <a:spcPts val="626"/>
                </a:spcBef>
                <a:buFont typeface="Arial" panose="020B0604020202020204" pitchFamily="34" charset="0"/>
                <a:buNone/>
                <a:defRPr sz="2175" kern="1200">
                  <a:solidFill>
                    <a:schemeClr val="tx1"/>
                  </a:solidFill>
                  <a:latin typeface="+mn-lt"/>
                  <a:ea typeface="+mn-ea"/>
                  <a:cs typeface="+mn-cs"/>
                </a:defRPr>
              </a:lvl8pPr>
              <a:lvl9pPr marL="4969063" indent="0" algn="ctr" defTabSz="1144280" rtl="0" eaLnBrk="1" latinLnBrk="0" hangingPunct="1">
                <a:lnSpc>
                  <a:spcPct val="90000"/>
                </a:lnSpc>
                <a:spcBef>
                  <a:spcPts val="626"/>
                </a:spcBef>
                <a:buFont typeface="Arial" panose="020B0604020202020204" pitchFamily="34" charset="0"/>
                <a:buNone/>
                <a:defRPr sz="2175" kern="1200">
                  <a:solidFill>
                    <a:schemeClr val="tx1"/>
                  </a:solidFill>
                  <a:latin typeface="+mn-lt"/>
                  <a:ea typeface="+mn-ea"/>
                  <a:cs typeface="+mn-cs"/>
                </a:defRPr>
              </a:lvl9pPr>
            </a:lstStyle>
            <a:p>
              <a:pPr algn="l" defTabSz="914400" fontAlgn="ctr">
                <a:lnSpc>
                  <a:spcPct val="120000"/>
                </a:lnSpc>
              </a:pPr>
              <a:r>
                <a:rPr lang="en-US" altLang="zh-CN" sz="1800" b="0">
                  <a:solidFill>
                    <a:srgbClr val="C7000B"/>
                  </a:solidFill>
                  <a:latin typeface="Arial" panose="020B0604020202020204" pitchFamily="34" charset="0"/>
                  <a:ea typeface="微软雅黑" panose="020B0503020204020204" pitchFamily="34" charset="-122"/>
                </a:rPr>
                <a:t>79%</a:t>
              </a:r>
            </a:p>
          </p:txBody>
        </p:sp>
        <p:sp>
          <p:nvSpPr>
            <p:cNvPr id="159" name="副标题 1">
              <a:extLst>
                <a:ext uri="{FF2B5EF4-FFF2-40B4-BE49-F238E27FC236}">
                  <a16:creationId xmlns:a16="http://schemas.microsoft.com/office/drawing/2014/main" id="{18CD9B6C-A25A-FC4E-A273-F353361F38E0}"/>
                </a:ext>
              </a:extLst>
            </p:cNvPr>
            <p:cNvSpPr txBox="1">
              <a:spLocks/>
            </p:cNvSpPr>
            <p:nvPr/>
          </p:nvSpPr>
          <p:spPr>
            <a:xfrm>
              <a:off x="10750841" y="3923764"/>
              <a:ext cx="1024319" cy="215444"/>
            </a:xfrm>
            <a:prstGeom prst="rect">
              <a:avLst/>
            </a:prstGeom>
          </p:spPr>
          <p:txBody>
            <a:bodyPr vert="horz" wrap="square" lIns="0" tIns="0" rIns="0" bIns="0" rtlCol="0" anchor="t">
              <a:noAutofit/>
            </a:bodyPr>
            <a:lstStyle>
              <a:lvl1pPr marL="0" indent="0" algn="ctr" defTabSz="1144280" rtl="0" eaLnBrk="1" latinLnBrk="0" hangingPunct="1">
                <a:lnSpc>
                  <a:spcPct val="100000"/>
                </a:lnSpc>
                <a:spcBef>
                  <a:spcPts val="0"/>
                </a:spcBef>
                <a:buFont typeface="Arial" panose="020B0604020202020204" pitchFamily="34" charset="0"/>
                <a:buNone/>
                <a:defRPr sz="3767" b="1" kern="1200" baseline="0">
                  <a:solidFill>
                    <a:srgbClr val="FFC000"/>
                  </a:solidFill>
                  <a:latin typeface="Arial" panose="020B0604020202020204" pitchFamily="34" charset="0"/>
                  <a:ea typeface="Microsoft YaHei" panose="020B0503020204020204" pitchFamily="34" charset="-122"/>
                  <a:cs typeface="Arial" panose="020B0604020202020204" pitchFamily="34" charset="0"/>
                </a:defRPr>
              </a:lvl1pPr>
              <a:lvl2pPr marL="621134" indent="0" algn="ctr" defTabSz="1144280" rtl="0" eaLnBrk="1" latinLnBrk="0" hangingPunct="1">
                <a:lnSpc>
                  <a:spcPct val="90000"/>
                </a:lnSpc>
                <a:spcBef>
                  <a:spcPts val="626"/>
                </a:spcBef>
                <a:buFont typeface="Arial" panose="020B0604020202020204" pitchFamily="34" charset="0"/>
                <a:buNone/>
                <a:defRPr sz="2717" kern="1200">
                  <a:solidFill>
                    <a:schemeClr val="tx1"/>
                  </a:solidFill>
                  <a:latin typeface="+mn-lt"/>
                  <a:ea typeface="+mn-ea"/>
                  <a:cs typeface="+mn-cs"/>
                </a:defRPr>
              </a:lvl2pPr>
              <a:lvl3pPr marL="1242265" indent="0" algn="ctr" defTabSz="1144280" rtl="0" eaLnBrk="1" latinLnBrk="0" hangingPunct="1">
                <a:lnSpc>
                  <a:spcPct val="90000"/>
                </a:lnSpc>
                <a:spcBef>
                  <a:spcPts val="626"/>
                </a:spcBef>
                <a:buFont typeface="Arial" panose="020B0604020202020204" pitchFamily="34" charset="0"/>
                <a:buNone/>
                <a:defRPr sz="2445" kern="1200">
                  <a:solidFill>
                    <a:schemeClr val="tx1"/>
                  </a:solidFill>
                  <a:latin typeface="+mn-lt"/>
                  <a:ea typeface="+mn-ea"/>
                  <a:cs typeface="+mn-cs"/>
                </a:defRPr>
              </a:lvl3pPr>
              <a:lvl4pPr marL="1863400" indent="0" algn="ctr" defTabSz="1144280" rtl="0" eaLnBrk="1" latinLnBrk="0" hangingPunct="1">
                <a:lnSpc>
                  <a:spcPct val="90000"/>
                </a:lnSpc>
                <a:spcBef>
                  <a:spcPts val="626"/>
                </a:spcBef>
                <a:buFont typeface="Arial" panose="020B0604020202020204" pitchFamily="34" charset="0"/>
                <a:buNone/>
                <a:defRPr sz="2175" kern="1200">
                  <a:solidFill>
                    <a:schemeClr val="tx1"/>
                  </a:solidFill>
                  <a:latin typeface="+mn-lt"/>
                  <a:ea typeface="+mn-ea"/>
                  <a:cs typeface="+mn-cs"/>
                </a:defRPr>
              </a:lvl4pPr>
              <a:lvl5pPr marL="2484532" indent="0" algn="ctr" defTabSz="1144280" rtl="0" eaLnBrk="1" latinLnBrk="0" hangingPunct="1">
                <a:lnSpc>
                  <a:spcPct val="90000"/>
                </a:lnSpc>
                <a:spcBef>
                  <a:spcPts val="626"/>
                </a:spcBef>
                <a:buFont typeface="Arial" panose="020B0604020202020204" pitchFamily="34" charset="0"/>
                <a:buNone/>
                <a:defRPr sz="2175" kern="1200">
                  <a:solidFill>
                    <a:schemeClr val="tx1"/>
                  </a:solidFill>
                  <a:latin typeface="+mn-lt"/>
                  <a:ea typeface="+mn-ea"/>
                  <a:cs typeface="+mn-cs"/>
                </a:defRPr>
              </a:lvl5pPr>
              <a:lvl6pPr marL="3105664" indent="0" algn="ctr" defTabSz="1144280" rtl="0" eaLnBrk="1" latinLnBrk="0" hangingPunct="1">
                <a:lnSpc>
                  <a:spcPct val="90000"/>
                </a:lnSpc>
                <a:spcBef>
                  <a:spcPts val="626"/>
                </a:spcBef>
                <a:buFont typeface="Arial" panose="020B0604020202020204" pitchFamily="34" charset="0"/>
                <a:buNone/>
                <a:defRPr sz="2175" kern="1200">
                  <a:solidFill>
                    <a:schemeClr val="tx1"/>
                  </a:solidFill>
                  <a:latin typeface="+mn-lt"/>
                  <a:ea typeface="+mn-ea"/>
                  <a:cs typeface="+mn-cs"/>
                </a:defRPr>
              </a:lvl6pPr>
              <a:lvl7pPr marL="3726797" indent="0" algn="ctr" defTabSz="1144280" rtl="0" eaLnBrk="1" latinLnBrk="0" hangingPunct="1">
                <a:lnSpc>
                  <a:spcPct val="90000"/>
                </a:lnSpc>
                <a:spcBef>
                  <a:spcPts val="626"/>
                </a:spcBef>
                <a:buFont typeface="Arial" panose="020B0604020202020204" pitchFamily="34" charset="0"/>
                <a:buNone/>
                <a:defRPr sz="2175" kern="1200">
                  <a:solidFill>
                    <a:schemeClr val="tx1"/>
                  </a:solidFill>
                  <a:latin typeface="+mn-lt"/>
                  <a:ea typeface="+mn-ea"/>
                  <a:cs typeface="+mn-cs"/>
                </a:defRPr>
              </a:lvl7pPr>
              <a:lvl8pPr marL="4347932" indent="0" algn="ctr" defTabSz="1144280" rtl="0" eaLnBrk="1" latinLnBrk="0" hangingPunct="1">
                <a:lnSpc>
                  <a:spcPct val="90000"/>
                </a:lnSpc>
                <a:spcBef>
                  <a:spcPts val="626"/>
                </a:spcBef>
                <a:buFont typeface="Arial" panose="020B0604020202020204" pitchFamily="34" charset="0"/>
                <a:buNone/>
                <a:defRPr sz="2175" kern="1200">
                  <a:solidFill>
                    <a:schemeClr val="tx1"/>
                  </a:solidFill>
                  <a:latin typeface="+mn-lt"/>
                  <a:ea typeface="+mn-ea"/>
                  <a:cs typeface="+mn-cs"/>
                </a:defRPr>
              </a:lvl8pPr>
              <a:lvl9pPr marL="4969063" indent="0" algn="ctr" defTabSz="1144280" rtl="0" eaLnBrk="1" latinLnBrk="0" hangingPunct="1">
                <a:lnSpc>
                  <a:spcPct val="90000"/>
                </a:lnSpc>
                <a:spcBef>
                  <a:spcPts val="626"/>
                </a:spcBef>
                <a:buFont typeface="Arial" panose="020B0604020202020204" pitchFamily="34" charset="0"/>
                <a:buNone/>
                <a:defRPr sz="2175" kern="1200">
                  <a:solidFill>
                    <a:schemeClr val="tx1"/>
                  </a:solidFill>
                  <a:latin typeface="+mn-lt"/>
                  <a:ea typeface="+mn-ea"/>
                  <a:cs typeface="+mn-cs"/>
                </a:defRPr>
              </a:lvl9pPr>
            </a:lstStyle>
            <a:p>
              <a:pPr fontAlgn="ctr"/>
              <a:r>
                <a:rPr lang="en-US" altLang="zh-CN" sz="1400" b="0">
                  <a:solidFill>
                    <a:srgbClr val="1D1D1A"/>
                  </a:solidFill>
                  <a:latin typeface="Arial" panose="020B0604020202020204" pitchFamily="34" charset="0"/>
                  <a:ea typeface="微软雅黑" pitchFamily="34" charset="-122"/>
                </a:rPr>
                <a:t>Maintenance cost</a:t>
              </a:r>
            </a:p>
          </p:txBody>
        </p:sp>
        <p:sp>
          <p:nvSpPr>
            <p:cNvPr id="160" name="副标题 1">
              <a:extLst>
                <a:ext uri="{FF2B5EF4-FFF2-40B4-BE49-F238E27FC236}">
                  <a16:creationId xmlns:a16="http://schemas.microsoft.com/office/drawing/2014/main" id="{3524E505-D935-4E4A-B872-AD6CCB151AC1}"/>
                </a:ext>
              </a:extLst>
            </p:cNvPr>
            <p:cNvSpPr txBox="1">
              <a:spLocks/>
            </p:cNvSpPr>
            <p:nvPr/>
          </p:nvSpPr>
          <p:spPr>
            <a:xfrm>
              <a:off x="11256037" y="4364215"/>
              <a:ext cx="500604" cy="310526"/>
            </a:xfrm>
            <a:prstGeom prst="rect">
              <a:avLst/>
            </a:prstGeom>
          </p:spPr>
          <p:txBody>
            <a:bodyPr vert="horz" wrap="square" lIns="0" tIns="0" rIns="0" bIns="0" rtlCol="0" anchor="t">
              <a:noAutofit/>
            </a:bodyPr>
            <a:lstStyle>
              <a:lvl1pPr marL="0" indent="0" algn="ctr" defTabSz="1144280" rtl="0" eaLnBrk="1" latinLnBrk="0" hangingPunct="1">
                <a:lnSpc>
                  <a:spcPct val="100000"/>
                </a:lnSpc>
                <a:spcBef>
                  <a:spcPts val="0"/>
                </a:spcBef>
                <a:buFont typeface="Arial" panose="020B0604020202020204" pitchFamily="34" charset="0"/>
                <a:buNone/>
                <a:defRPr sz="3767" b="1" kern="1200" baseline="0">
                  <a:solidFill>
                    <a:srgbClr val="FFC000"/>
                  </a:solidFill>
                  <a:latin typeface="Arial" panose="020B0604020202020204" pitchFamily="34" charset="0"/>
                  <a:ea typeface="Microsoft YaHei" panose="020B0503020204020204" pitchFamily="34" charset="-122"/>
                  <a:cs typeface="Arial" panose="020B0604020202020204" pitchFamily="34" charset="0"/>
                </a:defRPr>
              </a:lvl1pPr>
              <a:lvl2pPr marL="621134" indent="0" algn="ctr" defTabSz="1144280" rtl="0" eaLnBrk="1" latinLnBrk="0" hangingPunct="1">
                <a:lnSpc>
                  <a:spcPct val="90000"/>
                </a:lnSpc>
                <a:spcBef>
                  <a:spcPts val="626"/>
                </a:spcBef>
                <a:buFont typeface="Arial" panose="020B0604020202020204" pitchFamily="34" charset="0"/>
                <a:buNone/>
                <a:defRPr sz="2717" kern="1200">
                  <a:solidFill>
                    <a:schemeClr val="tx1"/>
                  </a:solidFill>
                  <a:latin typeface="+mn-lt"/>
                  <a:ea typeface="+mn-ea"/>
                  <a:cs typeface="+mn-cs"/>
                </a:defRPr>
              </a:lvl2pPr>
              <a:lvl3pPr marL="1242265" indent="0" algn="ctr" defTabSz="1144280" rtl="0" eaLnBrk="1" latinLnBrk="0" hangingPunct="1">
                <a:lnSpc>
                  <a:spcPct val="90000"/>
                </a:lnSpc>
                <a:spcBef>
                  <a:spcPts val="626"/>
                </a:spcBef>
                <a:buFont typeface="Arial" panose="020B0604020202020204" pitchFamily="34" charset="0"/>
                <a:buNone/>
                <a:defRPr sz="2445" kern="1200">
                  <a:solidFill>
                    <a:schemeClr val="tx1"/>
                  </a:solidFill>
                  <a:latin typeface="+mn-lt"/>
                  <a:ea typeface="+mn-ea"/>
                  <a:cs typeface="+mn-cs"/>
                </a:defRPr>
              </a:lvl3pPr>
              <a:lvl4pPr marL="1863400" indent="0" algn="ctr" defTabSz="1144280" rtl="0" eaLnBrk="1" latinLnBrk="0" hangingPunct="1">
                <a:lnSpc>
                  <a:spcPct val="90000"/>
                </a:lnSpc>
                <a:spcBef>
                  <a:spcPts val="626"/>
                </a:spcBef>
                <a:buFont typeface="Arial" panose="020B0604020202020204" pitchFamily="34" charset="0"/>
                <a:buNone/>
                <a:defRPr sz="2175" kern="1200">
                  <a:solidFill>
                    <a:schemeClr val="tx1"/>
                  </a:solidFill>
                  <a:latin typeface="+mn-lt"/>
                  <a:ea typeface="+mn-ea"/>
                  <a:cs typeface="+mn-cs"/>
                </a:defRPr>
              </a:lvl4pPr>
              <a:lvl5pPr marL="2484532" indent="0" algn="ctr" defTabSz="1144280" rtl="0" eaLnBrk="1" latinLnBrk="0" hangingPunct="1">
                <a:lnSpc>
                  <a:spcPct val="90000"/>
                </a:lnSpc>
                <a:spcBef>
                  <a:spcPts val="626"/>
                </a:spcBef>
                <a:buFont typeface="Arial" panose="020B0604020202020204" pitchFamily="34" charset="0"/>
                <a:buNone/>
                <a:defRPr sz="2175" kern="1200">
                  <a:solidFill>
                    <a:schemeClr val="tx1"/>
                  </a:solidFill>
                  <a:latin typeface="+mn-lt"/>
                  <a:ea typeface="+mn-ea"/>
                  <a:cs typeface="+mn-cs"/>
                </a:defRPr>
              </a:lvl5pPr>
              <a:lvl6pPr marL="3105664" indent="0" algn="ctr" defTabSz="1144280" rtl="0" eaLnBrk="1" latinLnBrk="0" hangingPunct="1">
                <a:lnSpc>
                  <a:spcPct val="90000"/>
                </a:lnSpc>
                <a:spcBef>
                  <a:spcPts val="626"/>
                </a:spcBef>
                <a:buFont typeface="Arial" panose="020B0604020202020204" pitchFamily="34" charset="0"/>
                <a:buNone/>
                <a:defRPr sz="2175" kern="1200">
                  <a:solidFill>
                    <a:schemeClr val="tx1"/>
                  </a:solidFill>
                  <a:latin typeface="+mn-lt"/>
                  <a:ea typeface="+mn-ea"/>
                  <a:cs typeface="+mn-cs"/>
                </a:defRPr>
              </a:lvl6pPr>
              <a:lvl7pPr marL="3726797" indent="0" algn="ctr" defTabSz="1144280" rtl="0" eaLnBrk="1" latinLnBrk="0" hangingPunct="1">
                <a:lnSpc>
                  <a:spcPct val="90000"/>
                </a:lnSpc>
                <a:spcBef>
                  <a:spcPts val="626"/>
                </a:spcBef>
                <a:buFont typeface="Arial" panose="020B0604020202020204" pitchFamily="34" charset="0"/>
                <a:buNone/>
                <a:defRPr sz="2175" kern="1200">
                  <a:solidFill>
                    <a:schemeClr val="tx1"/>
                  </a:solidFill>
                  <a:latin typeface="+mn-lt"/>
                  <a:ea typeface="+mn-ea"/>
                  <a:cs typeface="+mn-cs"/>
                </a:defRPr>
              </a:lvl7pPr>
              <a:lvl8pPr marL="4347932" indent="0" algn="ctr" defTabSz="1144280" rtl="0" eaLnBrk="1" latinLnBrk="0" hangingPunct="1">
                <a:lnSpc>
                  <a:spcPct val="90000"/>
                </a:lnSpc>
                <a:spcBef>
                  <a:spcPts val="626"/>
                </a:spcBef>
                <a:buFont typeface="Arial" panose="020B0604020202020204" pitchFamily="34" charset="0"/>
                <a:buNone/>
                <a:defRPr sz="2175" kern="1200">
                  <a:solidFill>
                    <a:schemeClr val="tx1"/>
                  </a:solidFill>
                  <a:latin typeface="+mn-lt"/>
                  <a:ea typeface="+mn-ea"/>
                  <a:cs typeface="+mn-cs"/>
                </a:defRPr>
              </a:lvl8pPr>
              <a:lvl9pPr marL="4969063" indent="0" algn="ctr" defTabSz="1144280" rtl="0" eaLnBrk="1" latinLnBrk="0" hangingPunct="1">
                <a:lnSpc>
                  <a:spcPct val="90000"/>
                </a:lnSpc>
                <a:spcBef>
                  <a:spcPts val="626"/>
                </a:spcBef>
                <a:buFont typeface="Arial" panose="020B0604020202020204" pitchFamily="34" charset="0"/>
                <a:buNone/>
                <a:defRPr sz="2175" kern="1200">
                  <a:solidFill>
                    <a:schemeClr val="tx1"/>
                  </a:solidFill>
                  <a:latin typeface="+mn-lt"/>
                  <a:ea typeface="+mn-ea"/>
                  <a:cs typeface="+mn-cs"/>
                </a:defRPr>
              </a:lvl9pPr>
            </a:lstStyle>
            <a:p>
              <a:pPr algn="l" defTabSz="914400" fontAlgn="ctr">
                <a:lnSpc>
                  <a:spcPct val="120000"/>
                </a:lnSpc>
              </a:pPr>
              <a:r>
                <a:rPr lang="en-US" altLang="zh-CN" sz="1800" b="0">
                  <a:solidFill>
                    <a:srgbClr val="C7000B"/>
                  </a:solidFill>
                  <a:latin typeface="Arial" panose="020B0604020202020204" pitchFamily="34" charset="0"/>
                  <a:ea typeface="微软雅黑" panose="020B0503020204020204" pitchFamily="34" charset="-122"/>
                </a:rPr>
                <a:t>50%</a:t>
              </a:r>
            </a:p>
          </p:txBody>
        </p:sp>
        <p:sp>
          <p:nvSpPr>
            <p:cNvPr id="161" name="文本框 41">
              <a:extLst>
                <a:ext uri="{FF2B5EF4-FFF2-40B4-BE49-F238E27FC236}">
                  <a16:creationId xmlns:a16="http://schemas.microsoft.com/office/drawing/2014/main" id="{9C366157-94B0-264C-9711-182043A0667C}"/>
                </a:ext>
              </a:extLst>
            </p:cNvPr>
            <p:cNvSpPr txBox="1"/>
            <p:nvPr/>
          </p:nvSpPr>
          <p:spPr>
            <a:xfrm>
              <a:off x="8219005" y="5256085"/>
              <a:ext cx="3286592" cy="307777"/>
            </a:xfrm>
            <a:prstGeom prst="rect">
              <a:avLst/>
            </a:prstGeom>
            <a:noFill/>
          </p:spPr>
          <p:txBody>
            <a:bodyPr wrap="square" rtlCol="0">
              <a:noAutofit/>
            </a:bodyPr>
            <a:lstStyle/>
            <a:p>
              <a:pPr algn="ctr" defTabSz="914400" fontAlgn="ctr"/>
              <a:r>
                <a:rPr lang="en-US" altLang="zh-CN">
                  <a:latin typeface="Arial" panose="020B0604020202020204" pitchFamily="34" charset="0"/>
                  <a:ea typeface="微软雅黑" panose="020B0503020204020204" pitchFamily="34" charset="-122"/>
                  <a:cs typeface="Arial" panose="020B0604020202020204" pitchFamily="34" charset="0"/>
                </a:rPr>
                <a:t>Huawei AFA vs. HDD storage</a:t>
              </a:r>
            </a:p>
          </p:txBody>
        </p:sp>
        <p:sp>
          <p:nvSpPr>
            <p:cNvPr id="162" name="副标题 1">
              <a:extLst>
                <a:ext uri="{FF2B5EF4-FFF2-40B4-BE49-F238E27FC236}">
                  <a16:creationId xmlns:a16="http://schemas.microsoft.com/office/drawing/2014/main" id="{3D8585B0-F13C-6841-99AD-1EE19683C6C5}"/>
                </a:ext>
              </a:extLst>
            </p:cNvPr>
            <p:cNvSpPr txBox="1">
              <a:spLocks/>
            </p:cNvSpPr>
            <p:nvPr/>
          </p:nvSpPr>
          <p:spPr>
            <a:xfrm>
              <a:off x="8167047" y="2855120"/>
              <a:ext cx="1312010" cy="572982"/>
            </a:xfrm>
            <a:prstGeom prst="rect">
              <a:avLst/>
            </a:prstGeom>
          </p:spPr>
          <p:txBody>
            <a:bodyPr vert="horz" wrap="square" lIns="0" tIns="0" rIns="0" bIns="0" rtlCol="0" anchor="t">
              <a:noAutofit/>
            </a:bodyPr>
            <a:lstStyle>
              <a:lvl1pPr marL="0" indent="0" algn="ctr" defTabSz="1144280" rtl="0" eaLnBrk="1" latinLnBrk="0" hangingPunct="1">
                <a:lnSpc>
                  <a:spcPct val="100000"/>
                </a:lnSpc>
                <a:spcBef>
                  <a:spcPts val="0"/>
                </a:spcBef>
                <a:buFont typeface="Arial" panose="020B0604020202020204" pitchFamily="34" charset="0"/>
                <a:buNone/>
                <a:defRPr sz="3767" b="1" kern="1200" baseline="0">
                  <a:solidFill>
                    <a:srgbClr val="FFC000"/>
                  </a:solidFill>
                  <a:latin typeface="Arial" panose="020B0604020202020204" pitchFamily="34" charset="0"/>
                  <a:ea typeface="Microsoft YaHei" panose="020B0503020204020204" pitchFamily="34" charset="-122"/>
                  <a:cs typeface="Arial" panose="020B0604020202020204" pitchFamily="34" charset="0"/>
                </a:defRPr>
              </a:lvl1pPr>
              <a:lvl2pPr marL="621134" indent="0" algn="ctr" defTabSz="1144280" rtl="0" eaLnBrk="1" latinLnBrk="0" hangingPunct="1">
                <a:lnSpc>
                  <a:spcPct val="90000"/>
                </a:lnSpc>
                <a:spcBef>
                  <a:spcPts val="626"/>
                </a:spcBef>
                <a:buFont typeface="Arial" panose="020B0604020202020204" pitchFamily="34" charset="0"/>
                <a:buNone/>
                <a:defRPr sz="2717" kern="1200">
                  <a:solidFill>
                    <a:schemeClr val="tx1"/>
                  </a:solidFill>
                  <a:latin typeface="+mn-lt"/>
                  <a:ea typeface="+mn-ea"/>
                  <a:cs typeface="+mn-cs"/>
                </a:defRPr>
              </a:lvl2pPr>
              <a:lvl3pPr marL="1242265" indent="0" algn="ctr" defTabSz="1144280" rtl="0" eaLnBrk="1" latinLnBrk="0" hangingPunct="1">
                <a:lnSpc>
                  <a:spcPct val="90000"/>
                </a:lnSpc>
                <a:spcBef>
                  <a:spcPts val="626"/>
                </a:spcBef>
                <a:buFont typeface="Arial" panose="020B0604020202020204" pitchFamily="34" charset="0"/>
                <a:buNone/>
                <a:defRPr sz="2445" kern="1200">
                  <a:solidFill>
                    <a:schemeClr val="tx1"/>
                  </a:solidFill>
                  <a:latin typeface="+mn-lt"/>
                  <a:ea typeface="+mn-ea"/>
                  <a:cs typeface="+mn-cs"/>
                </a:defRPr>
              </a:lvl3pPr>
              <a:lvl4pPr marL="1863400" indent="0" algn="ctr" defTabSz="1144280" rtl="0" eaLnBrk="1" latinLnBrk="0" hangingPunct="1">
                <a:lnSpc>
                  <a:spcPct val="90000"/>
                </a:lnSpc>
                <a:spcBef>
                  <a:spcPts val="626"/>
                </a:spcBef>
                <a:buFont typeface="Arial" panose="020B0604020202020204" pitchFamily="34" charset="0"/>
                <a:buNone/>
                <a:defRPr sz="2175" kern="1200">
                  <a:solidFill>
                    <a:schemeClr val="tx1"/>
                  </a:solidFill>
                  <a:latin typeface="+mn-lt"/>
                  <a:ea typeface="+mn-ea"/>
                  <a:cs typeface="+mn-cs"/>
                </a:defRPr>
              </a:lvl4pPr>
              <a:lvl5pPr marL="2484532" indent="0" algn="ctr" defTabSz="1144280" rtl="0" eaLnBrk="1" latinLnBrk="0" hangingPunct="1">
                <a:lnSpc>
                  <a:spcPct val="90000"/>
                </a:lnSpc>
                <a:spcBef>
                  <a:spcPts val="626"/>
                </a:spcBef>
                <a:buFont typeface="Arial" panose="020B0604020202020204" pitchFamily="34" charset="0"/>
                <a:buNone/>
                <a:defRPr sz="2175" kern="1200">
                  <a:solidFill>
                    <a:schemeClr val="tx1"/>
                  </a:solidFill>
                  <a:latin typeface="+mn-lt"/>
                  <a:ea typeface="+mn-ea"/>
                  <a:cs typeface="+mn-cs"/>
                </a:defRPr>
              </a:lvl5pPr>
              <a:lvl6pPr marL="3105664" indent="0" algn="ctr" defTabSz="1144280" rtl="0" eaLnBrk="1" latinLnBrk="0" hangingPunct="1">
                <a:lnSpc>
                  <a:spcPct val="90000"/>
                </a:lnSpc>
                <a:spcBef>
                  <a:spcPts val="626"/>
                </a:spcBef>
                <a:buFont typeface="Arial" panose="020B0604020202020204" pitchFamily="34" charset="0"/>
                <a:buNone/>
                <a:defRPr sz="2175" kern="1200">
                  <a:solidFill>
                    <a:schemeClr val="tx1"/>
                  </a:solidFill>
                  <a:latin typeface="+mn-lt"/>
                  <a:ea typeface="+mn-ea"/>
                  <a:cs typeface="+mn-cs"/>
                </a:defRPr>
              </a:lvl6pPr>
              <a:lvl7pPr marL="3726797" indent="0" algn="ctr" defTabSz="1144280" rtl="0" eaLnBrk="1" latinLnBrk="0" hangingPunct="1">
                <a:lnSpc>
                  <a:spcPct val="90000"/>
                </a:lnSpc>
                <a:spcBef>
                  <a:spcPts val="626"/>
                </a:spcBef>
                <a:buFont typeface="Arial" panose="020B0604020202020204" pitchFamily="34" charset="0"/>
                <a:buNone/>
                <a:defRPr sz="2175" kern="1200">
                  <a:solidFill>
                    <a:schemeClr val="tx1"/>
                  </a:solidFill>
                  <a:latin typeface="+mn-lt"/>
                  <a:ea typeface="+mn-ea"/>
                  <a:cs typeface="+mn-cs"/>
                </a:defRPr>
              </a:lvl7pPr>
              <a:lvl8pPr marL="4347932" indent="0" algn="ctr" defTabSz="1144280" rtl="0" eaLnBrk="1" latinLnBrk="0" hangingPunct="1">
                <a:lnSpc>
                  <a:spcPct val="90000"/>
                </a:lnSpc>
                <a:spcBef>
                  <a:spcPts val="626"/>
                </a:spcBef>
                <a:buFont typeface="Arial" panose="020B0604020202020204" pitchFamily="34" charset="0"/>
                <a:buNone/>
                <a:defRPr sz="2175" kern="1200">
                  <a:solidFill>
                    <a:schemeClr val="tx1"/>
                  </a:solidFill>
                  <a:latin typeface="+mn-lt"/>
                  <a:ea typeface="+mn-ea"/>
                  <a:cs typeface="+mn-cs"/>
                </a:defRPr>
              </a:lvl8pPr>
              <a:lvl9pPr marL="4969063" indent="0" algn="ctr" defTabSz="1144280" rtl="0" eaLnBrk="1" latinLnBrk="0" hangingPunct="1">
                <a:lnSpc>
                  <a:spcPct val="90000"/>
                </a:lnSpc>
                <a:spcBef>
                  <a:spcPts val="626"/>
                </a:spcBef>
                <a:buFont typeface="Arial" panose="020B0604020202020204" pitchFamily="34" charset="0"/>
                <a:buNone/>
                <a:defRPr sz="2175" kern="1200">
                  <a:solidFill>
                    <a:schemeClr val="tx1"/>
                  </a:solidFill>
                  <a:latin typeface="+mn-lt"/>
                  <a:ea typeface="+mn-ea"/>
                  <a:cs typeface="+mn-cs"/>
                </a:defRPr>
              </a:lvl9pPr>
            </a:lstStyle>
            <a:p>
              <a:pPr algn="l" fontAlgn="ctr"/>
              <a:r>
                <a:rPr lang="en-US" altLang="zh-CN" sz="4000" b="0">
                  <a:solidFill>
                    <a:srgbClr val="1D1D1A"/>
                  </a:solidFill>
                  <a:latin typeface="Arial" panose="020B0604020202020204" pitchFamily="34" charset="0"/>
                </a:rPr>
                <a:t>TCO</a:t>
              </a:r>
              <a:endParaRPr lang="en-US" altLang="zh-CN" sz="4000" b="0">
                <a:solidFill>
                  <a:srgbClr val="C00000"/>
                </a:solidFill>
                <a:latin typeface="Arial" panose="020B0604020202020204" pitchFamily="34" charset="0"/>
              </a:endParaRPr>
            </a:p>
          </p:txBody>
        </p:sp>
        <p:sp>
          <p:nvSpPr>
            <p:cNvPr id="163" name="Freeform 17">
              <a:extLst>
                <a:ext uri="{FF2B5EF4-FFF2-40B4-BE49-F238E27FC236}">
                  <a16:creationId xmlns:a16="http://schemas.microsoft.com/office/drawing/2014/main" id="{6A6A0C5C-6B72-7C45-8AD3-07713C620AD3}"/>
                </a:ext>
              </a:extLst>
            </p:cNvPr>
            <p:cNvSpPr>
              <a:spLocks noChangeAspect="1"/>
            </p:cNvSpPr>
            <p:nvPr/>
          </p:nvSpPr>
          <p:spPr bwMode="auto">
            <a:xfrm flipV="1">
              <a:off x="9616213" y="2849439"/>
              <a:ext cx="300030" cy="638958"/>
            </a:xfrm>
            <a:custGeom>
              <a:avLst/>
              <a:gdLst/>
              <a:ahLst/>
              <a:cxnLst>
                <a:cxn ang="0">
                  <a:pos x="177" y="163"/>
                </a:cxn>
                <a:cxn ang="0">
                  <a:pos x="89" y="0"/>
                </a:cxn>
                <a:cxn ang="0">
                  <a:pos x="0" y="163"/>
                </a:cxn>
                <a:cxn ang="0">
                  <a:pos x="45" y="163"/>
                </a:cxn>
                <a:cxn ang="0">
                  <a:pos x="45" y="322"/>
                </a:cxn>
                <a:cxn ang="0">
                  <a:pos x="134" y="322"/>
                </a:cxn>
                <a:cxn ang="0">
                  <a:pos x="134" y="163"/>
                </a:cxn>
                <a:cxn ang="0">
                  <a:pos x="177" y="163"/>
                </a:cxn>
              </a:cxnLst>
              <a:rect l="0" t="0" r="r" b="b"/>
              <a:pathLst>
                <a:path w="177" h="322">
                  <a:moveTo>
                    <a:pt x="177" y="163"/>
                  </a:moveTo>
                  <a:lnTo>
                    <a:pt x="89" y="0"/>
                  </a:lnTo>
                  <a:lnTo>
                    <a:pt x="0" y="163"/>
                  </a:lnTo>
                  <a:lnTo>
                    <a:pt x="45" y="163"/>
                  </a:lnTo>
                  <a:lnTo>
                    <a:pt x="45" y="322"/>
                  </a:lnTo>
                  <a:lnTo>
                    <a:pt x="134" y="322"/>
                  </a:lnTo>
                  <a:lnTo>
                    <a:pt x="134" y="163"/>
                  </a:lnTo>
                  <a:lnTo>
                    <a:pt x="177" y="163"/>
                  </a:lnTo>
                  <a:close/>
                </a:path>
              </a:pathLst>
            </a:custGeom>
            <a:solidFill>
              <a:srgbClr val="C7000B"/>
            </a:solidFill>
            <a:ln w="9525">
              <a:noFill/>
              <a:round/>
              <a:headEnd/>
              <a:tailEnd/>
            </a:ln>
          </p:spPr>
          <p:txBody>
            <a:bodyPr vert="horz" wrap="square" lIns="91440" tIns="45720" rIns="91440" bIns="45720" numCol="1" anchor="t" anchorCtr="0" compatLnSpc="1">
              <a:prstTxWarp prst="textNoShape">
                <a:avLst/>
              </a:prstTxWarp>
              <a:noAutofit/>
            </a:bodyPr>
            <a:lstStyle/>
            <a:p>
              <a:pPr defTabSz="914400" fontAlgn="ctr"/>
              <a:endParaRPr lang="en-US" altLang="zh-CN" sz="1100">
                <a:solidFill>
                  <a:srgbClr val="1D1D1A"/>
                </a:solidFill>
                <a:latin typeface="Arial" panose="020B0604020202020204" pitchFamily="34" charset="0"/>
              </a:endParaRPr>
            </a:p>
          </p:txBody>
        </p:sp>
        <p:sp>
          <p:nvSpPr>
            <p:cNvPr id="164" name="圆角矩形 91">
              <a:extLst>
                <a:ext uri="{FF2B5EF4-FFF2-40B4-BE49-F238E27FC236}">
                  <a16:creationId xmlns:a16="http://schemas.microsoft.com/office/drawing/2014/main" id="{71618243-891C-4244-A71E-3BE47A0AC68A}"/>
                </a:ext>
              </a:extLst>
            </p:cNvPr>
            <p:cNvSpPr/>
            <p:nvPr/>
          </p:nvSpPr>
          <p:spPr>
            <a:xfrm>
              <a:off x="7991301" y="2626011"/>
              <a:ext cx="3816000" cy="3361561"/>
            </a:xfrm>
            <a:prstGeom prst="roundRect">
              <a:avLst>
                <a:gd name="adj" fmla="val 3719"/>
              </a:avLst>
            </a:prstGeom>
            <a:noFill/>
            <a:ln w="15875">
              <a:solidFill>
                <a:srgbClr val="898989"/>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endParaRPr lang="en-US" altLang="zh-CN">
                <a:latin typeface="Arial" panose="020B0604020202020204" pitchFamily="34" charset="0"/>
              </a:endParaRPr>
            </a:p>
          </p:txBody>
        </p:sp>
        <p:sp>
          <p:nvSpPr>
            <p:cNvPr id="165" name="TextBox 314">
              <a:extLst>
                <a:ext uri="{FF2B5EF4-FFF2-40B4-BE49-F238E27FC236}">
                  <a16:creationId xmlns:a16="http://schemas.microsoft.com/office/drawing/2014/main" id="{99069668-6E45-FA4D-A0EB-5EF24453F8E8}"/>
                </a:ext>
              </a:extLst>
            </p:cNvPr>
            <p:cNvSpPr txBox="1"/>
            <p:nvPr/>
          </p:nvSpPr>
          <p:spPr>
            <a:xfrm>
              <a:off x="368417" y="3011235"/>
              <a:ext cx="811441" cy="307777"/>
            </a:xfrm>
            <a:prstGeom prst="rect">
              <a:avLst/>
            </a:prstGeom>
            <a:noFill/>
          </p:spPr>
          <p:txBody>
            <a:bodyPr wrap="square" rtlCol="0">
              <a:noAutofit/>
            </a:bodyPr>
            <a:lstStyle/>
            <a:p>
              <a:pPr defTabSz="914400" fontAlgn="ctr"/>
              <a:r>
                <a:rPr lang="en-US" sz="1400">
                  <a:latin typeface="Arial" panose="020B0604020202020204" pitchFamily="34" charset="0"/>
                  <a:ea typeface="微软雅黑" panose="020B0503020204020204" pitchFamily="34" charset="-122"/>
                  <a:cs typeface="Arial" panose="020B0604020202020204" pitchFamily="34" charset="0"/>
                </a:rPr>
                <a:t>Latency</a:t>
              </a:r>
            </a:p>
          </p:txBody>
        </p:sp>
        <p:sp>
          <p:nvSpPr>
            <p:cNvPr id="166" name="TextBox 320">
              <a:extLst>
                <a:ext uri="{FF2B5EF4-FFF2-40B4-BE49-F238E27FC236}">
                  <a16:creationId xmlns:a16="http://schemas.microsoft.com/office/drawing/2014/main" id="{3F3E8269-D386-474B-A6D5-6525BF774634}"/>
                </a:ext>
              </a:extLst>
            </p:cNvPr>
            <p:cNvSpPr txBox="1"/>
            <p:nvPr/>
          </p:nvSpPr>
          <p:spPr>
            <a:xfrm>
              <a:off x="367782" y="4044849"/>
              <a:ext cx="1070631" cy="523220"/>
            </a:xfrm>
            <a:prstGeom prst="rect">
              <a:avLst/>
            </a:prstGeom>
            <a:noFill/>
          </p:spPr>
          <p:txBody>
            <a:bodyPr wrap="square" rtlCol="0">
              <a:noAutofit/>
            </a:bodyPr>
            <a:lstStyle/>
            <a:p>
              <a:pPr defTabSz="914400" fontAlgn="ctr"/>
              <a:r>
                <a:rPr lang="en-US" sz="1400">
                  <a:latin typeface="Arial" panose="020B0604020202020204" pitchFamily="34" charset="0"/>
                  <a:ea typeface="微软雅黑" panose="020B0503020204020204" pitchFamily="34" charset="-122"/>
                  <a:cs typeface="Arial" panose="020B0604020202020204" pitchFamily="34" charset="0"/>
                </a:rPr>
                <a:t>5-year return rate</a:t>
              </a:r>
            </a:p>
          </p:txBody>
        </p:sp>
        <p:sp>
          <p:nvSpPr>
            <p:cNvPr id="167" name="文本框 24">
              <a:extLst>
                <a:ext uri="{FF2B5EF4-FFF2-40B4-BE49-F238E27FC236}">
                  <a16:creationId xmlns:a16="http://schemas.microsoft.com/office/drawing/2014/main" id="{CA42AE61-F66D-CD43-8D84-904F21AB6B6B}"/>
                </a:ext>
              </a:extLst>
            </p:cNvPr>
            <p:cNvSpPr txBox="1"/>
            <p:nvPr/>
          </p:nvSpPr>
          <p:spPr>
            <a:xfrm>
              <a:off x="3456366" y="3145712"/>
              <a:ext cx="617976" cy="276999"/>
            </a:xfrm>
            <a:prstGeom prst="rect">
              <a:avLst/>
            </a:prstGeom>
            <a:noFill/>
          </p:spPr>
          <p:txBody>
            <a:bodyPr wrap="square" rtlCol="0">
              <a:noAutofit/>
            </a:bodyPr>
            <a:lstStyle/>
            <a:p>
              <a:pPr algn="ctr" defTabSz="914400" fontAlgn="ctr"/>
              <a:r>
                <a:rPr lang="en-US" altLang="zh-CN" sz="1200">
                  <a:solidFill>
                    <a:schemeClr val="tx2"/>
                  </a:solidFill>
                  <a:latin typeface="Arial" panose="020B0604020202020204" pitchFamily="34" charset="0"/>
                  <a:ea typeface="微软雅黑" pitchFamily="34" charset="-122"/>
                  <a:cs typeface="Arial" pitchFamily="34" charset="0"/>
                  <a:sym typeface="Arial" panose="020B0604020202020204" pitchFamily="34" charset="0"/>
                </a:rPr>
                <a:t>Chip </a:t>
              </a:r>
            </a:p>
          </p:txBody>
        </p:sp>
        <p:sp>
          <p:nvSpPr>
            <p:cNvPr id="168" name="文本框 25">
              <a:extLst>
                <a:ext uri="{FF2B5EF4-FFF2-40B4-BE49-F238E27FC236}">
                  <a16:creationId xmlns:a16="http://schemas.microsoft.com/office/drawing/2014/main" id="{1FE7C4FB-DC1B-C84C-B613-203D24B6F118}"/>
                </a:ext>
              </a:extLst>
            </p:cNvPr>
            <p:cNvSpPr txBox="1"/>
            <p:nvPr/>
          </p:nvSpPr>
          <p:spPr>
            <a:xfrm>
              <a:off x="3310383" y="4233909"/>
              <a:ext cx="1021301" cy="276999"/>
            </a:xfrm>
            <a:prstGeom prst="rect">
              <a:avLst/>
            </a:prstGeom>
            <a:noFill/>
          </p:spPr>
          <p:txBody>
            <a:bodyPr wrap="square" rtlCol="0">
              <a:noAutofit/>
            </a:bodyPr>
            <a:lstStyle/>
            <a:p>
              <a:pPr algn="ctr" defTabSz="914400" fontAlgn="ctr"/>
              <a:r>
                <a:rPr lang="en-US" altLang="zh-CN" sz="1200">
                  <a:solidFill>
                    <a:schemeClr val="tx2"/>
                  </a:solidFill>
                  <a:latin typeface="Arial" panose="020B0604020202020204" pitchFamily="34" charset="0"/>
                  <a:ea typeface="微软雅黑" pitchFamily="34" charset="-122"/>
                  <a:cs typeface="Arial" pitchFamily="34" charset="0"/>
                  <a:sym typeface="Arial" panose="020B0604020202020204" pitchFamily="34" charset="0"/>
                </a:rPr>
                <a:t>Architecture</a:t>
              </a:r>
            </a:p>
          </p:txBody>
        </p:sp>
        <p:sp>
          <p:nvSpPr>
            <p:cNvPr id="169" name="文本框 23">
              <a:extLst>
                <a:ext uri="{FF2B5EF4-FFF2-40B4-BE49-F238E27FC236}">
                  <a16:creationId xmlns:a16="http://schemas.microsoft.com/office/drawing/2014/main" id="{AE5FEE24-1A52-2344-A991-1A6BFB230CC9}"/>
                </a:ext>
              </a:extLst>
            </p:cNvPr>
            <p:cNvSpPr txBox="1"/>
            <p:nvPr/>
          </p:nvSpPr>
          <p:spPr>
            <a:xfrm>
              <a:off x="3412771" y="5485028"/>
              <a:ext cx="836478" cy="276999"/>
            </a:xfrm>
            <a:prstGeom prst="rect">
              <a:avLst/>
            </a:prstGeom>
            <a:noFill/>
          </p:spPr>
          <p:txBody>
            <a:bodyPr wrap="square" rtlCol="0">
              <a:noAutofit/>
            </a:bodyPr>
            <a:lstStyle/>
            <a:p>
              <a:pPr algn="ctr" defTabSz="914400" fontAlgn="ctr"/>
              <a:r>
                <a:rPr lang="en-US" altLang="zh-CN" sz="1200">
                  <a:solidFill>
                    <a:schemeClr val="tx2"/>
                  </a:solidFill>
                  <a:latin typeface="Arial" panose="020B0604020202020204" pitchFamily="34" charset="0"/>
                  <a:ea typeface="微软雅黑" pitchFamily="34" charset="-122"/>
                  <a:cs typeface="Arial" pitchFamily="34" charset="0"/>
                  <a:sym typeface="Arial" panose="020B0604020202020204" pitchFamily="34" charset="0"/>
                </a:rPr>
                <a:t>Business</a:t>
              </a:r>
            </a:p>
          </p:txBody>
        </p:sp>
        <p:sp>
          <p:nvSpPr>
            <p:cNvPr id="170" name="文本框 28">
              <a:extLst>
                <a:ext uri="{FF2B5EF4-FFF2-40B4-BE49-F238E27FC236}">
                  <a16:creationId xmlns:a16="http://schemas.microsoft.com/office/drawing/2014/main" id="{13963D85-EADE-284B-A8AD-B26EFD005510}"/>
                </a:ext>
              </a:extLst>
            </p:cNvPr>
            <p:cNvSpPr txBox="1"/>
            <p:nvPr/>
          </p:nvSpPr>
          <p:spPr>
            <a:xfrm>
              <a:off x="4248228" y="3864971"/>
              <a:ext cx="2519305" cy="907961"/>
            </a:xfrm>
            <a:prstGeom prst="rect">
              <a:avLst/>
            </a:prstGeom>
            <a:noFill/>
          </p:spPr>
          <p:txBody>
            <a:bodyPr wrap="square" rtlCol="0">
              <a:noAutofit/>
            </a:bodyPr>
            <a:lstStyle/>
            <a:p>
              <a:pPr defTabSz="914400" fontAlgn="ctr"/>
              <a:r>
                <a:rPr lang="en-US" sz="1400">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SmartMatrix architecture capable of tolerating failures of up to 7 out of 8 controllers for always-on services</a:t>
              </a:r>
            </a:p>
          </p:txBody>
        </p:sp>
        <p:sp>
          <p:nvSpPr>
            <p:cNvPr id="171" name="文本框 29">
              <a:extLst>
                <a:ext uri="{FF2B5EF4-FFF2-40B4-BE49-F238E27FC236}">
                  <a16:creationId xmlns:a16="http://schemas.microsoft.com/office/drawing/2014/main" id="{898FE2A2-EC98-B44A-AAD5-A42A63A8AEC7}"/>
                </a:ext>
              </a:extLst>
            </p:cNvPr>
            <p:cNvSpPr txBox="1"/>
            <p:nvPr/>
          </p:nvSpPr>
          <p:spPr>
            <a:xfrm>
              <a:off x="4248228" y="4937109"/>
              <a:ext cx="2161803" cy="484303"/>
            </a:xfrm>
            <a:prstGeom prst="rect">
              <a:avLst/>
            </a:prstGeom>
            <a:noFill/>
          </p:spPr>
          <p:txBody>
            <a:bodyPr wrap="square" rtlCol="0">
              <a:noAutofit/>
            </a:bodyPr>
            <a:lstStyle/>
            <a:p>
              <a:pPr defTabSz="914400" fontAlgn="ctr"/>
              <a:r>
                <a:rPr lang="en-US" sz="1400">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Data reduction for higher space utilization</a:t>
              </a:r>
            </a:p>
          </p:txBody>
        </p:sp>
        <p:grpSp>
          <p:nvGrpSpPr>
            <p:cNvPr id="172" name="组合 99">
              <a:extLst>
                <a:ext uri="{FF2B5EF4-FFF2-40B4-BE49-F238E27FC236}">
                  <a16:creationId xmlns:a16="http://schemas.microsoft.com/office/drawing/2014/main" id="{68BF4536-A402-C14D-9432-3E3FD546B69A}"/>
                </a:ext>
              </a:extLst>
            </p:cNvPr>
            <p:cNvGrpSpPr/>
            <p:nvPr/>
          </p:nvGrpSpPr>
          <p:grpSpPr>
            <a:xfrm>
              <a:off x="4250500" y="2646385"/>
              <a:ext cx="2139529" cy="1005577"/>
              <a:chOff x="7900005" y="2866706"/>
              <a:chExt cx="3403977" cy="1371463"/>
            </a:xfrm>
          </p:grpSpPr>
          <p:sp>
            <p:nvSpPr>
              <p:cNvPr id="173" name="文本框 26">
                <a:extLst>
                  <a:ext uri="{FF2B5EF4-FFF2-40B4-BE49-F238E27FC236}">
                    <a16:creationId xmlns:a16="http://schemas.microsoft.com/office/drawing/2014/main" id="{2BA31FFE-F93F-2B42-86B7-D8D1A217633C}"/>
                  </a:ext>
                </a:extLst>
              </p:cNvPr>
              <p:cNvSpPr txBox="1"/>
              <p:nvPr/>
            </p:nvSpPr>
            <p:spPr>
              <a:xfrm>
                <a:off x="7900005" y="2866706"/>
                <a:ext cx="3237572" cy="668733"/>
              </a:xfrm>
              <a:prstGeom prst="rect">
                <a:avLst/>
              </a:prstGeom>
              <a:noFill/>
            </p:spPr>
            <p:txBody>
              <a:bodyPr wrap="square" rtlCol="0">
                <a:noAutofit/>
              </a:bodyPr>
              <a:lstStyle/>
              <a:p>
                <a:pPr defTabSz="914400" fontAlgn="ctr"/>
                <a:r>
                  <a:rPr lang="en-US" sz="1400">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Comput</a:t>
                </a:r>
                <a:r>
                  <a:rPr lang="en-US" altLang="zh-CN" sz="1400">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ing chip capabilities</a:t>
                </a:r>
                <a:endParaRPr lang="en-US" sz="1400">
                  <a:solidFill>
                    <a:srgbClr val="C00000"/>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174" name="文本框 27">
                <a:extLst>
                  <a:ext uri="{FF2B5EF4-FFF2-40B4-BE49-F238E27FC236}">
                    <a16:creationId xmlns:a16="http://schemas.microsoft.com/office/drawing/2014/main" id="{D7452581-E734-484D-9EAB-617C407BAF91}"/>
                  </a:ext>
                </a:extLst>
              </p:cNvPr>
              <p:cNvSpPr txBox="1"/>
              <p:nvPr/>
            </p:nvSpPr>
            <p:spPr>
              <a:xfrm>
                <a:off x="7908210" y="3582875"/>
                <a:ext cx="2863693" cy="655294"/>
              </a:xfrm>
              <a:prstGeom prst="rect">
                <a:avLst/>
              </a:prstGeom>
              <a:noFill/>
            </p:spPr>
            <p:txBody>
              <a:bodyPr wrap="square" rtlCol="0">
                <a:noAutofit/>
              </a:bodyPr>
              <a:lstStyle/>
              <a:p>
                <a:pPr defTabSz="914400" fontAlgn="ctr"/>
                <a:r>
                  <a:rPr lang="en-US" sz="1400">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Batch processing latency of </a:t>
                </a:r>
                <a:r>
                  <a:rPr lang="en-US" altLang="zh-CN" sz="1400">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AI chips</a:t>
                </a:r>
                <a:endParaRPr lang="en-US" sz="1400">
                  <a:solidFill>
                    <a:srgbClr val="C00000"/>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175" name="Freeform 17">
                <a:extLst>
                  <a:ext uri="{FF2B5EF4-FFF2-40B4-BE49-F238E27FC236}">
                    <a16:creationId xmlns:a16="http://schemas.microsoft.com/office/drawing/2014/main" id="{CDD18284-086A-F94E-B8C5-3498EF7B55CC}"/>
                  </a:ext>
                </a:extLst>
              </p:cNvPr>
              <p:cNvSpPr>
                <a:spLocks noChangeAspect="1"/>
              </p:cNvSpPr>
              <p:nvPr/>
            </p:nvSpPr>
            <p:spPr bwMode="auto">
              <a:xfrm>
                <a:off x="10934709" y="2897741"/>
                <a:ext cx="369273" cy="498646"/>
              </a:xfrm>
              <a:custGeom>
                <a:avLst/>
                <a:gdLst/>
                <a:ahLst/>
                <a:cxnLst>
                  <a:cxn ang="0">
                    <a:pos x="177" y="163"/>
                  </a:cxn>
                  <a:cxn ang="0">
                    <a:pos x="89" y="0"/>
                  </a:cxn>
                  <a:cxn ang="0">
                    <a:pos x="0" y="163"/>
                  </a:cxn>
                  <a:cxn ang="0">
                    <a:pos x="45" y="163"/>
                  </a:cxn>
                  <a:cxn ang="0">
                    <a:pos x="45" y="322"/>
                  </a:cxn>
                  <a:cxn ang="0">
                    <a:pos x="134" y="322"/>
                  </a:cxn>
                  <a:cxn ang="0">
                    <a:pos x="134" y="163"/>
                  </a:cxn>
                  <a:cxn ang="0">
                    <a:pos x="177" y="163"/>
                  </a:cxn>
                </a:cxnLst>
                <a:rect l="0" t="0" r="r" b="b"/>
                <a:pathLst>
                  <a:path w="177" h="322">
                    <a:moveTo>
                      <a:pt x="177" y="163"/>
                    </a:moveTo>
                    <a:lnTo>
                      <a:pt x="89" y="0"/>
                    </a:lnTo>
                    <a:lnTo>
                      <a:pt x="0" y="163"/>
                    </a:lnTo>
                    <a:lnTo>
                      <a:pt x="45" y="163"/>
                    </a:lnTo>
                    <a:lnTo>
                      <a:pt x="45" y="322"/>
                    </a:lnTo>
                    <a:lnTo>
                      <a:pt x="134" y="322"/>
                    </a:lnTo>
                    <a:lnTo>
                      <a:pt x="134" y="163"/>
                    </a:lnTo>
                    <a:lnTo>
                      <a:pt x="177" y="163"/>
                    </a:lnTo>
                    <a:close/>
                  </a:path>
                </a:pathLst>
              </a:custGeom>
              <a:solidFill>
                <a:srgbClr val="C7000B"/>
              </a:solidFill>
              <a:ln w="9525">
                <a:noFill/>
                <a:round/>
                <a:headEnd/>
                <a:tailEnd/>
              </a:ln>
            </p:spPr>
            <p:txBody>
              <a:bodyPr vert="horz" wrap="square" lIns="91440" tIns="45720" rIns="91440" bIns="45720" numCol="1" anchor="t" anchorCtr="0" compatLnSpc="1">
                <a:prstTxWarp prst="textNoShape">
                  <a:avLst/>
                </a:prstTxWarp>
                <a:noAutofit/>
              </a:bodyPr>
              <a:lstStyle/>
              <a:p>
                <a:pPr defTabSz="914400" fontAlgn="ctr"/>
                <a:endParaRPr lang="en-US" altLang="zh-CN" sz="1050">
                  <a:latin typeface="Arial" panose="020B0604020202020204" pitchFamily="34" charset="0"/>
                </a:endParaRPr>
              </a:p>
            </p:txBody>
          </p:sp>
        </p:grpSp>
        <p:sp>
          <p:nvSpPr>
            <p:cNvPr id="176" name="文本框 30">
              <a:extLst>
                <a:ext uri="{FF2B5EF4-FFF2-40B4-BE49-F238E27FC236}">
                  <a16:creationId xmlns:a16="http://schemas.microsoft.com/office/drawing/2014/main" id="{86C03F4F-A680-BB45-9511-17F56E1B634E}"/>
                </a:ext>
              </a:extLst>
            </p:cNvPr>
            <p:cNvSpPr txBox="1"/>
            <p:nvPr/>
          </p:nvSpPr>
          <p:spPr>
            <a:xfrm>
              <a:off x="4255739" y="5458528"/>
              <a:ext cx="852699" cy="337525"/>
            </a:xfrm>
            <a:prstGeom prst="rect">
              <a:avLst/>
            </a:prstGeom>
            <a:noFill/>
          </p:spPr>
          <p:txBody>
            <a:bodyPr wrap="square" rtlCol="0">
              <a:noAutofit/>
            </a:bodyPr>
            <a:lstStyle/>
            <a:p>
              <a:pPr algn="ctr" defTabSz="914400" fontAlgn="ctr"/>
              <a:r>
                <a:rPr lang="en-US" sz="1400">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Raw capacity</a:t>
              </a:r>
            </a:p>
          </p:txBody>
        </p:sp>
        <p:sp>
          <p:nvSpPr>
            <p:cNvPr id="177" name="文本框 31">
              <a:extLst>
                <a:ext uri="{FF2B5EF4-FFF2-40B4-BE49-F238E27FC236}">
                  <a16:creationId xmlns:a16="http://schemas.microsoft.com/office/drawing/2014/main" id="{5C1D0710-8390-6740-8E3F-26816B0BEDC3}"/>
                </a:ext>
              </a:extLst>
            </p:cNvPr>
            <p:cNvSpPr txBox="1"/>
            <p:nvPr/>
          </p:nvSpPr>
          <p:spPr>
            <a:xfrm>
              <a:off x="5489890" y="5466810"/>
              <a:ext cx="1131414" cy="475364"/>
            </a:xfrm>
            <a:prstGeom prst="rect">
              <a:avLst/>
            </a:prstGeom>
            <a:noFill/>
          </p:spPr>
          <p:txBody>
            <a:bodyPr wrap="square" rtlCol="0">
              <a:noAutofit/>
            </a:bodyPr>
            <a:lstStyle/>
            <a:p>
              <a:pPr algn="ctr" defTabSz="914400" fontAlgn="ctr"/>
              <a:r>
                <a:rPr lang="en-US" sz="1400">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Effective capacity</a:t>
              </a:r>
            </a:p>
          </p:txBody>
        </p:sp>
        <p:sp>
          <p:nvSpPr>
            <p:cNvPr id="178" name="文本框 5">
              <a:extLst>
                <a:ext uri="{FF2B5EF4-FFF2-40B4-BE49-F238E27FC236}">
                  <a16:creationId xmlns:a16="http://schemas.microsoft.com/office/drawing/2014/main" id="{AC1795DA-754A-4049-91A9-E9CDC2C043B1}"/>
                </a:ext>
              </a:extLst>
            </p:cNvPr>
            <p:cNvSpPr txBox="1"/>
            <p:nvPr/>
          </p:nvSpPr>
          <p:spPr>
            <a:xfrm>
              <a:off x="6962034" y="2925254"/>
              <a:ext cx="1098034" cy="350865"/>
            </a:xfrm>
            <a:prstGeom prst="rect">
              <a:avLst/>
            </a:prstGeom>
            <a:noFill/>
          </p:spPr>
          <p:txBody>
            <a:bodyPr wrap="square" rtlCol="0">
              <a:noAutofit/>
            </a:bodyPr>
            <a:lstStyle/>
            <a:p>
              <a:pPr defTabSz="914400" fontAlgn="ctr">
                <a:lnSpc>
                  <a:spcPct val="120000"/>
                </a:lnSpc>
              </a:pPr>
              <a:r>
                <a:rPr lang="en-US">
                  <a:solidFill>
                    <a:srgbClr val="C7000B"/>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Faster</a:t>
              </a:r>
            </a:p>
          </p:txBody>
        </p:sp>
        <p:sp>
          <p:nvSpPr>
            <p:cNvPr id="179" name="文本框 6">
              <a:extLst>
                <a:ext uri="{FF2B5EF4-FFF2-40B4-BE49-F238E27FC236}">
                  <a16:creationId xmlns:a16="http://schemas.microsoft.com/office/drawing/2014/main" id="{B2630300-93B4-8B4C-B36E-7423DF7F8A7B}"/>
                </a:ext>
              </a:extLst>
            </p:cNvPr>
            <p:cNvSpPr txBox="1"/>
            <p:nvPr/>
          </p:nvSpPr>
          <p:spPr>
            <a:xfrm>
              <a:off x="6787394" y="3992511"/>
              <a:ext cx="1100397" cy="574073"/>
            </a:xfrm>
            <a:prstGeom prst="rect">
              <a:avLst/>
            </a:prstGeom>
            <a:noFill/>
          </p:spPr>
          <p:txBody>
            <a:bodyPr wrap="square" rtlCol="0">
              <a:noAutofit/>
            </a:bodyPr>
            <a:lstStyle/>
            <a:p>
              <a:pPr algn="ctr" defTabSz="914400" fontAlgn="ctr"/>
              <a:r>
                <a:rPr lang="en-US">
                  <a:solidFill>
                    <a:srgbClr val="F08500"/>
                  </a:solidFill>
                  <a:latin typeface="Arial" panose="020B0604020202020204" pitchFamily="34" charset="0"/>
                  <a:ea typeface="微软雅黑" pitchFamily="34" charset="-122"/>
                  <a:cs typeface="Arial" pitchFamily="34" charset="0"/>
                  <a:sym typeface="Arial" panose="020B0604020202020204" pitchFamily="34" charset="0"/>
                </a:rPr>
                <a:t>More reliable</a:t>
              </a:r>
            </a:p>
          </p:txBody>
        </p:sp>
        <p:sp>
          <p:nvSpPr>
            <p:cNvPr id="180" name="文本框 7">
              <a:extLst>
                <a:ext uri="{FF2B5EF4-FFF2-40B4-BE49-F238E27FC236}">
                  <a16:creationId xmlns:a16="http://schemas.microsoft.com/office/drawing/2014/main" id="{D7C81118-2911-3F47-9D3E-81270D31ADD4}"/>
                </a:ext>
              </a:extLst>
            </p:cNvPr>
            <p:cNvSpPr txBox="1"/>
            <p:nvPr/>
          </p:nvSpPr>
          <p:spPr>
            <a:xfrm>
              <a:off x="6778745" y="5112272"/>
              <a:ext cx="1127279" cy="612393"/>
            </a:xfrm>
            <a:prstGeom prst="rect">
              <a:avLst/>
            </a:prstGeom>
            <a:noFill/>
          </p:spPr>
          <p:txBody>
            <a:bodyPr wrap="square" rtlCol="0">
              <a:noAutofit/>
            </a:bodyPr>
            <a:lstStyle/>
            <a:p>
              <a:pPr algn="ctr" defTabSz="914400" fontAlgn="ctr"/>
              <a:r>
                <a:rPr lang="en-US">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More efficient</a:t>
              </a:r>
            </a:p>
          </p:txBody>
        </p:sp>
        <p:sp>
          <p:nvSpPr>
            <p:cNvPr id="188" name="矩形 7">
              <a:extLst>
                <a:ext uri="{FF2B5EF4-FFF2-40B4-BE49-F238E27FC236}">
                  <a16:creationId xmlns:a16="http://schemas.microsoft.com/office/drawing/2014/main" id="{27A2E0D6-0FC8-DB4D-9768-028FC9F6765D}"/>
                </a:ext>
              </a:extLst>
            </p:cNvPr>
            <p:cNvSpPr/>
            <p:nvPr/>
          </p:nvSpPr>
          <p:spPr>
            <a:xfrm>
              <a:off x="6350103" y="2642964"/>
              <a:ext cx="646331" cy="424732"/>
            </a:xfrm>
            <a:prstGeom prst="rect">
              <a:avLst/>
            </a:prstGeom>
          </p:spPr>
          <p:txBody>
            <a:bodyPr wrap="square">
              <a:noAutofit/>
            </a:bodyPr>
            <a:lstStyle/>
            <a:p>
              <a:pPr defTabSz="914400" fontAlgn="ctr">
                <a:lnSpc>
                  <a:spcPct val="120000"/>
                </a:lnSpc>
              </a:pPr>
              <a:r>
                <a:rPr lang="en-US" altLang="zh-CN">
                  <a:solidFill>
                    <a:srgbClr val="C7000B"/>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25%</a:t>
              </a:r>
            </a:p>
          </p:txBody>
        </p:sp>
        <p:sp>
          <p:nvSpPr>
            <p:cNvPr id="189" name="矩形 8">
              <a:extLst>
                <a:ext uri="{FF2B5EF4-FFF2-40B4-BE49-F238E27FC236}">
                  <a16:creationId xmlns:a16="http://schemas.microsoft.com/office/drawing/2014/main" id="{463C17C3-A8D7-0943-BD5E-F21C76FD938C}"/>
                </a:ext>
              </a:extLst>
            </p:cNvPr>
            <p:cNvSpPr/>
            <p:nvPr/>
          </p:nvSpPr>
          <p:spPr>
            <a:xfrm>
              <a:off x="6375638" y="3253614"/>
              <a:ext cx="646331" cy="424732"/>
            </a:xfrm>
            <a:prstGeom prst="rect">
              <a:avLst/>
            </a:prstGeom>
          </p:spPr>
          <p:txBody>
            <a:bodyPr wrap="square">
              <a:noAutofit/>
            </a:bodyPr>
            <a:lstStyle/>
            <a:p>
              <a:pPr defTabSz="914400" fontAlgn="ctr">
                <a:lnSpc>
                  <a:spcPct val="120000"/>
                </a:lnSpc>
              </a:pPr>
              <a:r>
                <a:rPr lang="en-US" altLang="zh-CN">
                  <a:solidFill>
                    <a:srgbClr val="C7000B"/>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40%</a:t>
              </a:r>
            </a:p>
          </p:txBody>
        </p:sp>
        <p:sp>
          <p:nvSpPr>
            <p:cNvPr id="190" name="Freeform 17">
              <a:extLst>
                <a:ext uri="{FF2B5EF4-FFF2-40B4-BE49-F238E27FC236}">
                  <a16:creationId xmlns:a16="http://schemas.microsoft.com/office/drawing/2014/main" id="{8CE9413F-E007-2249-83AB-B43ED67EFAEB}"/>
                </a:ext>
              </a:extLst>
            </p:cNvPr>
            <p:cNvSpPr>
              <a:spLocks noChangeAspect="1"/>
            </p:cNvSpPr>
            <p:nvPr/>
          </p:nvSpPr>
          <p:spPr bwMode="auto">
            <a:xfrm flipV="1">
              <a:off x="6171001" y="3288773"/>
              <a:ext cx="232102" cy="365614"/>
            </a:xfrm>
            <a:custGeom>
              <a:avLst/>
              <a:gdLst/>
              <a:ahLst/>
              <a:cxnLst>
                <a:cxn ang="0">
                  <a:pos x="177" y="163"/>
                </a:cxn>
                <a:cxn ang="0">
                  <a:pos x="89" y="0"/>
                </a:cxn>
                <a:cxn ang="0">
                  <a:pos x="0" y="163"/>
                </a:cxn>
                <a:cxn ang="0">
                  <a:pos x="45" y="163"/>
                </a:cxn>
                <a:cxn ang="0">
                  <a:pos x="45" y="322"/>
                </a:cxn>
                <a:cxn ang="0">
                  <a:pos x="134" y="322"/>
                </a:cxn>
                <a:cxn ang="0">
                  <a:pos x="134" y="163"/>
                </a:cxn>
                <a:cxn ang="0">
                  <a:pos x="177" y="163"/>
                </a:cxn>
              </a:cxnLst>
              <a:rect l="0" t="0" r="r" b="b"/>
              <a:pathLst>
                <a:path w="177" h="322">
                  <a:moveTo>
                    <a:pt x="177" y="163"/>
                  </a:moveTo>
                  <a:lnTo>
                    <a:pt x="89" y="0"/>
                  </a:lnTo>
                  <a:lnTo>
                    <a:pt x="0" y="163"/>
                  </a:lnTo>
                  <a:lnTo>
                    <a:pt x="45" y="163"/>
                  </a:lnTo>
                  <a:lnTo>
                    <a:pt x="45" y="322"/>
                  </a:lnTo>
                  <a:lnTo>
                    <a:pt x="134" y="322"/>
                  </a:lnTo>
                  <a:lnTo>
                    <a:pt x="134" y="163"/>
                  </a:lnTo>
                  <a:lnTo>
                    <a:pt x="177" y="163"/>
                  </a:lnTo>
                  <a:close/>
                </a:path>
              </a:pathLst>
            </a:custGeom>
            <a:solidFill>
              <a:srgbClr val="C7000B"/>
            </a:solidFill>
            <a:ln w="9525">
              <a:noFill/>
              <a:round/>
              <a:headEnd/>
              <a:tailEnd/>
            </a:ln>
          </p:spPr>
          <p:txBody>
            <a:bodyPr vert="horz" wrap="square" lIns="91440" tIns="45720" rIns="91440" bIns="45720" numCol="1" anchor="t" anchorCtr="0" compatLnSpc="1">
              <a:prstTxWarp prst="textNoShape">
                <a:avLst/>
              </a:prstTxWarp>
              <a:noAutofit/>
            </a:bodyPr>
            <a:lstStyle/>
            <a:p>
              <a:pPr defTabSz="914400" fontAlgn="ctr"/>
              <a:endParaRPr lang="en-US" altLang="zh-CN" sz="1050">
                <a:latin typeface="Arial" panose="020B0604020202020204" pitchFamily="34" charset="0"/>
              </a:endParaRPr>
            </a:p>
          </p:txBody>
        </p:sp>
        <p:grpSp>
          <p:nvGrpSpPr>
            <p:cNvPr id="191" name="组合 100">
              <a:extLst>
                <a:ext uri="{FF2B5EF4-FFF2-40B4-BE49-F238E27FC236}">
                  <a16:creationId xmlns:a16="http://schemas.microsoft.com/office/drawing/2014/main" id="{943AA635-7D04-6948-8F60-238AB6033A98}"/>
                </a:ext>
              </a:extLst>
            </p:cNvPr>
            <p:cNvGrpSpPr/>
            <p:nvPr/>
          </p:nvGrpSpPr>
          <p:grpSpPr>
            <a:xfrm>
              <a:off x="2123392" y="3091442"/>
              <a:ext cx="308183" cy="146137"/>
              <a:chOff x="2266581" y="3144347"/>
              <a:chExt cx="234961" cy="158374"/>
            </a:xfrm>
          </p:grpSpPr>
          <p:sp>
            <p:nvSpPr>
              <p:cNvPr id="192" name="Freeform 7">
                <a:extLst>
                  <a:ext uri="{FF2B5EF4-FFF2-40B4-BE49-F238E27FC236}">
                    <a16:creationId xmlns:a16="http://schemas.microsoft.com/office/drawing/2014/main" id="{59B32F64-20ED-C447-B96E-6A4EBA0094B9}"/>
                  </a:ext>
                </a:extLst>
              </p:cNvPr>
              <p:cNvSpPr>
                <a:spLocks/>
              </p:cNvSpPr>
              <p:nvPr/>
            </p:nvSpPr>
            <p:spPr bwMode="auto">
              <a:xfrm>
                <a:off x="2266581" y="3144347"/>
                <a:ext cx="95307" cy="158374"/>
              </a:xfrm>
              <a:custGeom>
                <a:avLst/>
                <a:gdLst/>
                <a:ahLst/>
                <a:cxnLst>
                  <a:cxn ang="0">
                    <a:pos x="92" y="349"/>
                  </a:cxn>
                  <a:cxn ang="0">
                    <a:pos x="0" y="349"/>
                  </a:cxn>
                  <a:cxn ang="0">
                    <a:pos x="158" y="174"/>
                  </a:cxn>
                  <a:cxn ang="0">
                    <a:pos x="0" y="0"/>
                  </a:cxn>
                  <a:cxn ang="0">
                    <a:pos x="92" y="0"/>
                  </a:cxn>
                  <a:cxn ang="0">
                    <a:pos x="245" y="174"/>
                  </a:cxn>
                  <a:cxn ang="0">
                    <a:pos x="92" y="349"/>
                  </a:cxn>
                </a:cxnLst>
                <a:rect l="0" t="0" r="r" b="b"/>
                <a:pathLst>
                  <a:path w="245" h="349">
                    <a:moveTo>
                      <a:pt x="92" y="349"/>
                    </a:moveTo>
                    <a:lnTo>
                      <a:pt x="0" y="349"/>
                    </a:lnTo>
                    <a:lnTo>
                      <a:pt x="158" y="174"/>
                    </a:lnTo>
                    <a:lnTo>
                      <a:pt x="0" y="0"/>
                    </a:lnTo>
                    <a:lnTo>
                      <a:pt x="92" y="0"/>
                    </a:lnTo>
                    <a:lnTo>
                      <a:pt x="245" y="174"/>
                    </a:lnTo>
                    <a:lnTo>
                      <a:pt x="92" y="349"/>
                    </a:lnTo>
                    <a:close/>
                  </a:path>
                </a:pathLst>
              </a:custGeom>
              <a:solidFill>
                <a:schemeClr val="bg1">
                  <a:lumMod val="40000"/>
                  <a:lumOff val="60000"/>
                  <a:alpha val="50000"/>
                </a:schemeClr>
              </a:solidFill>
              <a:ln w="9525">
                <a:noFill/>
                <a:round/>
                <a:headEnd/>
                <a:tailEnd/>
              </a:ln>
            </p:spPr>
            <p:txBody>
              <a:bodyPr vert="horz" wrap="square" lIns="91440" tIns="45720" rIns="91440" bIns="45720" numCol="1" anchor="t" anchorCtr="0" compatLnSpc="1">
                <a:prstTxWarp prst="textNoShape">
                  <a:avLst/>
                </a:prstTxWarp>
                <a:noAutofit/>
              </a:bodyPr>
              <a:lstStyle/>
              <a:p>
                <a:pPr defTabSz="914400" fontAlgn="ctr"/>
                <a:endParaRPr lang="en-US" altLang="zh-CN" sz="1100">
                  <a:latin typeface="Arial" panose="020B0604020202020204" pitchFamily="34" charset="0"/>
                  <a:ea typeface="微软雅黑" pitchFamily="34" charset="-122"/>
                  <a:cs typeface="Arial" pitchFamily="34" charset="0"/>
                </a:endParaRPr>
              </a:p>
            </p:txBody>
          </p:sp>
          <p:sp>
            <p:nvSpPr>
              <p:cNvPr id="193" name="Freeform 8">
                <a:extLst>
                  <a:ext uri="{FF2B5EF4-FFF2-40B4-BE49-F238E27FC236}">
                    <a16:creationId xmlns:a16="http://schemas.microsoft.com/office/drawing/2014/main" id="{804A3F8A-E202-F043-8C6B-D12397B24967}"/>
                  </a:ext>
                </a:extLst>
              </p:cNvPr>
              <p:cNvSpPr>
                <a:spLocks/>
              </p:cNvSpPr>
              <p:nvPr/>
            </p:nvSpPr>
            <p:spPr bwMode="auto">
              <a:xfrm>
                <a:off x="2336214" y="3144347"/>
                <a:ext cx="95696" cy="158374"/>
              </a:xfrm>
              <a:custGeom>
                <a:avLst/>
                <a:gdLst/>
                <a:ahLst/>
                <a:cxnLst>
                  <a:cxn ang="0">
                    <a:pos x="90" y="349"/>
                  </a:cxn>
                  <a:cxn ang="0">
                    <a:pos x="0" y="349"/>
                  </a:cxn>
                  <a:cxn ang="0">
                    <a:pos x="159" y="174"/>
                  </a:cxn>
                  <a:cxn ang="0">
                    <a:pos x="0" y="0"/>
                  </a:cxn>
                  <a:cxn ang="0">
                    <a:pos x="90" y="0"/>
                  </a:cxn>
                  <a:cxn ang="0">
                    <a:pos x="246" y="174"/>
                  </a:cxn>
                  <a:cxn ang="0">
                    <a:pos x="90" y="349"/>
                  </a:cxn>
                </a:cxnLst>
                <a:rect l="0" t="0" r="r" b="b"/>
                <a:pathLst>
                  <a:path w="246" h="349">
                    <a:moveTo>
                      <a:pt x="90" y="349"/>
                    </a:moveTo>
                    <a:lnTo>
                      <a:pt x="0" y="349"/>
                    </a:lnTo>
                    <a:lnTo>
                      <a:pt x="159" y="174"/>
                    </a:lnTo>
                    <a:lnTo>
                      <a:pt x="0" y="0"/>
                    </a:lnTo>
                    <a:lnTo>
                      <a:pt x="90" y="0"/>
                    </a:lnTo>
                    <a:lnTo>
                      <a:pt x="246" y="174"/>
                    </a:lnTo>
                    <a:lnTo>
                      <a:pt x="90" y="349"/>
                    </a:lnTo>
                    <a:close/>
                  </a:path>
                </a:pathLst>
              </a:custGeom>
              <a:solidFill>
                <a:schemeClr val="bg1">
                  <a:lumMod val="60000"/>
                  <a:lumOff val="40000"/>
                  <a:alpha val="90000"/>
                </a:schemeClr>
              </a:solidFill>
              <a:ln w="9525">
                <a:noFill/>
                <a:round/>
                <a:headEnd/>
                <a:tailEnd/>
              </a:ln>
            </p:spPr>
            <p:txBody>
              <a:bodyPr vert="horz" wrap="square" lIns="91440" tIns="45720" rIns="91440" bIns="45720" numCol="1" anchor="t" anchorCtr="0" compatLnSpc="1">
                <a:prstTxWarp prst="textNoShape">
                  <a:avLst/>
                </a:prstTxWarp>
                <a:noAutofit/>
              </a:bodyPr>
              <a:lstStyle/>
              <a:p>
                <a:pPr defTabSz="914400" fontAlgn="ctr"/>
                <a:endParaRPr lang="en-US" altLang="zh-CN" sz="1100">
                  <a:latin typeface="Arial" panose="020B0604020202020204" pitchFamily="34" charset="0"/>
                  <a:ea typeface="微软雅黑" pitchFamily="34" charset="-122"/>
                  <a:cs typeface="Arial" pitchFamily="34" charset="0"/>
                </a:endParaRPr>
              </a:p>
            </p:txBody>
          </p:sp>
          <p:sp>
            <p:nvSpPr>
              <p:cNvPr id="194" name="Freeform 9">
                <a:extLst>
                  <a:ext uri="{FF2B5EF4-FFF2-40B4-BE49-F238E27FC236}">
                    <a16:creationId xmlns:a16="http://schemas.microsoft.com/office/drawing/2014/main" id="{5EB81F32-B8E5-AF42-9748-FBB6CED72461}"/>
                  </a:ext>
                </a:extLst>
              </p:cNvPr>
              <p:cNvSpPr>
                <a:spLocks/>
              </p:cNvSpPr>
              <p:nvPr/>
            </p:nvSpPr>
            <p:spPr bwMode="auto">
              <a:xfrm>
                <a:off x="2405068" y="3144347"/>
                <a:ext cx="96474" cy="158374"/>
              </a:xfrm>
              <a:custGeom>
                <a:avLst/>
                <a:gdLst/>
                <a:ahLst/>
                <a:cxnLst>
                  <a:cxn ang="0">
                    <a:pos x="92" y="349"/>
                  </a:cxn>
                  <a:cxn ang="0">
                    <a:pos x="0" y="349"/>
                  </a:cxn>
                  <a:cxn ang="0">
                    <a:pos x="161" y="174"/>
                  </a:cxn>
                  <a:cxn ang="0">
                    <a:pos x="0" y="0"/>
                  </a:cxn>
                  <a:cxn ang="0">
                    <a:pos x="92" y="0"/>
                  </a:cxn>
                  <a:cxn ang="0">
                    <a:pos x="248" y="174"/>
                  </a:cxn>
                  <a:cxn ang="0">
                    <a:pos x="92" y="349"/>
                  </a:cxn>
                </a:cxnLst>
                <a:rect l="0" t="0" r="r" b="b"/>
                <a:pathLst>
                  <a:path w="248" h="349">
                    <a:moveTo>
                      <a:pt x="92" y="349"/>
                    </a:moveTo>
                    <a:lnTo>
                      <a:pt x="0" y="349"/>
                    </a:lnTo>
                    <a:lnTo>
                      <a:pt x="161" y="174"/>
                    </a:lnTo>
                    <a:lnTo>
                      <a:pt x="0" y="0"/>
                    </a:lnTo>
                    <a:lnTo>
                      <a:pt x="92" y="0"/>
                    </a:lnTo>
                    <a:lnTo>
                      <a:pt x="248" y="174"/>
                    </a:lnTo>
                    <a:lnTo>
                      <a:pt x="92" y="349"/>
                    </a:lnTo>
                    <a:close/>
                  </a:path>
                </a:pathLst>
              </a:custGeom>
              <a:solidFill>
                <a:schemeClr val="bg1">
                  <a:lumMod val="75000"/>
                </a:schemeClr>
              </a:solidFill>
              <a:ln w="9525">
                <a:noFill/>
                <a:round/>
                <a:headEnd/>
                <a:tailEnd/>
              </a:ln>
            </p:spPr>
            <p:txBody>
              <a:bodyPr vert="horz" wrap="square" lIns="91440" tIns="45720" rIns="91440" bIns="45720" numCol="1" anchor="t" anchorCtr="0" compatLnSpc="1">
                <a:prstTxWarp prst="textNoShape">
                  <a:avLst/>
                </a:prstTxWarp>
                <a:noAutofit/>
              </a:bodyPr>
              <a:lstStyle/>
              <a:p>
                <a:pPr defTabSz="914400" fontAlgn="ctr"/>
                <a:endParaRPr lang="en-US" altLang="zh-CN" sz="1100">
                  <a:latin typeface="Arial" panose="020B0604020202020204" pitchFamily="34" charset="0"/>
                  <a:ea typeface="微软雅黑" pitchFamily="34" charset="-122"/>
                  <a:cs typeface="Arial" pitchFamily="34" charset="0"/>
                </a:endParaRPr>
              </a:p>
            </p:txBody>
          </p:sp>
        </p:grpSp>
        <p:grpSp>
          <p:nvGrpSpPr>
            <p:cNvPr id="195" name="组合 137">
              <a:extLst>
                <a:ext uri="{FF2B5EF4-FFF2-40B4-BE49-F238E27FC236}">
                  <a16:creationId xmlns:a16="http://schemas.microsoft.com/office/drawing/2014/main" id="{6F7CBEC2-7AFC-E440-8F9D-C0DF9926D252}"/>
                </a:ext>
              </a:extLst>
            </p:cNvPr>
            <p:cNvGrpSpPr/>
            <p:nvPr/>
          </p:nvGrpSpPr>
          <p:grpSpPr>
            <a:xfrm>
              <a:off x="2117235" y="4281347"/>
              <a:ext cx="308183" cy="146137"/>
              <a:chOff x="2266581" y="3144347"/>
              <a:chExt cx="234961" cy="158374"/>
            </a:xfrm>
          </p:grpSpPr>
          <p:sp>
            <p:nvSpPr>
              <p:cNvPr id="196" name="Freeform 7">
                <a:extLst>
                  <a:ext uri="{FF2B5EF4-FFF2-40B4-BE49-F238E27FC236}">
                    <a16:creationId xmlns:a16="http://schemas.microsoft.com/office/drawing/2014/main" id="{EA212A07-DFC0-FA4D-9A61-CFB046FD5190}"/>
                  </a:ext>
                </a:extLst>
              </p:cNvPr>
              <p:cNvSpPr>
                <a:spLocks/>
              </p:cNvSpPr>
              <p:nvPr/>
            </p:nvSpPr>
            <p:spPr bwMode="auto">
              <a:xfrm>
                <a:off x="2266581" y="3144347"/>
                <a:ext cx="95307" cy="158374"/>
              </a:xfrm>
              <a:custGeom>
                <a:avLst/>
                <a:gdLst/>
                <a:ahLst/>
                <a:cxnLst>
                  <a:cxn ang="0">
                    <a:pos x="92" y="349"/>
                  </a:cxn>
                  <a:cxn ang="0">
                    <a:pos x="0" y="349"/>
                  </a:cxn>
                  <a:cxn ang="0">
                    <a:pos x="158" y="174"/>
                  </a:cxn>
                  <a:cxn ang="0">
                    <a:pos x="0" y="0"/>
                  </a:cxn>
                  <a:cxn ang="0">
                    <a:pos x="92" y="0"/>
                  </a:cxn>
                  <a:cxn ang="0">
                    <a:pos x="245" y="174"/>
                  </a:cxn>
                  <a:cxn ang="0">
                    <a:pos x="92" y="349"/>
                  </a:cxn>
                </a:cxnLst>
                <a:rect l="0" t="0" r="r" b="b"/>
                <a:pathLst>
                  <a:path w="245" h="349">
                    <a:moveTo>
                      <a:pt x="92" y="349"/>
                    </a:moveTo>
                    <a:lnTo>
                      <a:pt x="0" y="349"/>
                    </a:lnTo>
                    <a:lnTo>
                      <a:pt x="158" y="174"/>
                    </a:lnTo>
                    <a:lnTo>
                      <a:pt x="0" y="0"/>
                    </a:lnTo>
                    <a:lnTo>
                      <a:pt x="92" y="0"/>
                    </a:lnTo>
                    <a:lnTo>
                      <a:pt x="245" y="174"/>
                    </a:lnTo>
                    <a:lnTo>
                      <a:pt x="92" y="349"/>
                    </a:lnTo>
                    <a:close/>
                  </a:path>
                </a:pathLst>
              </a:custGeom>
              <a:solidFill>
                <a:schemeClr val="bg1">
                  <a:lumMod val="40000"/>
                  <a:lumOff val="60000"/>
                  <a:alpha val="50000"/>
                </a:schemeClr>
              </a:solidFill>
              <a:ln w="9525">
                <a:noFill/>
                <a:round/>
                <a:headEnd/>
                <a:tailEnd/>
              </a:ln>
            </p:spPr>
            <p:txBody>
              <a:bodyPr vert="horz" wrap="square" lIns="91440" tIns="45720" rIns="91440" bIns="45720" numCol="1" anchor="t" anchorCtr="0" compatLnSpc="1">
                <a:prstTxWarp prst="textNoShape">
                  <a:avLst/>
                </a:prstTxWarp>
                <a:noAutofit/>
              </a:bodyPr>
              <a:lstStyle/>
              <a:p>
                <a:pPr defTabSz="914400" fontAlgn="ctr"/>
                <a:endParaRPr lang="en-US" altLang="zh-CN" sz="1100">
                  <a:latin typeface="Arial" panose="020B0604020202020204" pitchFamily="34" charset="0"/>
                  <a:ea typeface="微软雅黑" pitchFamily="34" charset="-122"/>
                  <a:cs typeface="Arial" pitchFamily="34" charset="0"/>
                </a:endParaRPr>
              </a:p>
            </p:txBody>
          </p:sp>
          <p:sp>
            <p:nvSpPr>
              <p:cNvPr id="197" name="Freeform 8">
                <a:extLst>
                  <a:ext uri="{FF2B5EF4-FFF2-40B4-BE49-F238E27FC236}">
                    <a16:creationId xmlns:a16="http://schemas.microsoft.com/office/drawing/2014/main" id="{FCCE069A-773C-D047-9120-0803246071F4}"/>
                  </a:ext>
                </a:extLst>
              </p:cNvPr>
              <p:cNvSpPr>
                <a:spLocks/>
              </p:cNvSpPr>
              <p:nvPr/>
            </p:nvSpPr>
            <p:spPr bwMode="auto">
              <a:xfrm>
                <a:off x="2336214" y="3144347"/>
                <a:ext cx="95696" cy="158374"/>
              </a:xfrm>
              <a:custGeom>
                <a:avLst/>
                <a:gdLst/>
                <a:ahLst/>
                <a:cxnLst>
                  <a:cxn ang="0">
                    <a:pos x="90" y="349"/>
                  </a:cxn>
                  <a:cxn ang="0">
                    <a:pos x="0" y="349"/>
                  </a:cxn>
                  <a:cxn ang="0">
                    <a:pos x="159" y="174"/>
                  </a:cxn>
                  <a:cxn ang="0">
                    <a:pos x="0" y="0"/>
                  </a:cxn>
                  <a:cxn ang="0">
                    <a:pos x="90" y="0"/>
                  </a:cxn>
                  <a:cxn ang="0">
                    <a:pos x="246" y="174"/>
                  </a:cxn>
                  <a:cxn ang="0">
                    <a:pos x="90" y="349"/>
                  </a:cxn>
                </a:cxnLst>
                <a:rect l="0" t="0" r="r" b="b"/>
                <a:pathLst>
                  <a:path w="246" h="349">
                    <a:moveTo>
                      <a:pt x="90" y="349"/>
                    </a:moveTo>
                    <a:lnTo>
                      <a:pt x="0" y="349"/>
                    </a:lnTo>
                    <a:lnTo>
                      <a:pt x="159" y="174"/>
                    </a:lnTo>
                    <a:lnTo>
                      <a:pt x="0" y="0"/>
                    </a:lnTo>
                    <a:lnTo>
                      <a:pt x="90" y="0"/>
                    </a:lnTo>
                    <a:lnTo>
                      <a:pt x="246" y="174"/>
                    </a:lnTo>
                    <a:lnTo>
                      <a:pt x="90" y="349"/>
                    </a:lnTo>
                    <a:close/>
                  </a:path>
                </a:pathLst>
              </a:custGeom>
              <a:solidFill>
                <a:schemeClr val="bg1">
                  <a:lumMod val="60000"/>
                  <a:lumOff val="40000"/>
                  <a:alpha val="90000"/>
                </a:schemeClr>
              </a:solidFill>
              <a:ln w="9525">
                <a:noFill/>
                <a:round/>
                <a:headEnd/>
                <a:tailEnd/>
              </a:ln>
            </p:spPr>
            <p:txBody>
              <a:bodyPr vert="horz" wrap="square" lIns="91440" tIns="45720" rIns="91440" bIns="45720" numCol="1" anchor="t" anchorCtr="0" compatLnSpc="1">
                <a:prstTxWarp prst="textNoShape">
                  <a:avLst/>
                </a:prstTxWarp>
                <a:noAutofit/>
              </a:bodyPr>
              <a:lstStyle/>
              <a:p>
                <a:pPr defTabSz="914400" fontAlgn="ctr"/>
                <a:endParaRPr lang="en-US" altLang="zh-CN" sz="1100">
                  <a:latin typeface="Arial" panose="020B0604020202020204" pitchFamily="34" charset="0"/>
                  <a:ea typeface="微软雅黑" pitchFamily="34" charset="-122"/>
                  <a:cs typeface="Arial" pitchFamily="34" charset="0"/>
                </a:endParaRPr>
              </a:p>
            </p:txBody>
          </p:sp>
          <p:sp>
            <p:nvSpPr>
              <p:cNvPr id="198" name="Freeform 9">
                <a:extLst>
                  <a:ext uri="{FF2B5EF4-FFF2-40B4-BE49-F238E27FC236}">
                    <a16:creationId xmlns:a16="http://schemas.microsoft.com/office/drawing/2014/main" id="{05D36C5A-537E-1C4B-B375-B2209F9CF1E0}"/>
                  </a:ext>
                </a:extLst>
              </p:cNvPr>
              <p:cNvSpPr>
                <a:spLocks/>
              </p:cNvSpPr>
              <p:nvPr/>
            </p:nvSpPr>
            <p:spPr bwMode="auto">
              <a:xfrm>
                <a:off x="2405068" y="3144347"/>
                <a:ext cx="96474" cy="158374"/>
              </a:xfrm>
              <a:custGeom>
                <a:avLst/>
                <a:gdLst/>
                <a:ahLst/>
                <a:cxnLst>
                  <a:cxn ang="0">
                    <a:pos x="92" y="349"/>
                  </a:cxn>
                  <a:cxn ang="0">
                    <a:pos x="0" y="349"/>
                  </a:cxn>
                  <a:cxn ang="0">
                    <a:pos x="161" y="174"/>
                  </a:cxn>
                  <a:cxn ang="0">
                    <a:pos x="0" y="0"/>
                  </a:cxn>
                  <a:cxn ang="0">
                    <a:pos x="92" y="0"/>
                  </a:cxn>
                  <a:cxn ang="0">
                    <a:pos x="248" y="174"/>
                  </a:cxn>
                  <a:cxn ang="0">
                    <a:pos x="92" y="349"/>
                  </a:cxn>
                </a:cxnLst>
                <a:rect l="0" t="0" r="r" b="b"/>
                <a:pathLst>
                  <a:path w="248" h="349">
                    <a:moveTo>
                      <a:pt x="92" y="349"/>
                    </a:moveTo>
                    <a:lnTo>
                      <a:pt x="0" y="349"/>
                    </a:lnTo>
                    <a:lnTo>
                      <a:pt x="161" y="174"/>
                    </a:lnTo>
                    <a:lnTo>
                      <a:pt x="0" y="0"/>
                    </a:lnTo>
                    <a:lnTo>
                      <a:pt x="92" y="0"/>
                    </a:lnTo>
                    <a:lnTo>
                      <a:pt x="248" y="174"/>
                    </a:lnTo>
                    <a:lnTo>
                      <a:pt x="92" y="349"/>
                    </a:lnTo>
                    <a:close/>
                  </a:path>
                </a:pathLst>
              </a:custGeom>
              <a:solidFill>
                <a:schemeClr val="bg1">
                  <a:lumMod val="75000"/>
                </a:schemeClr>
              </a:solidFill>
              <a:ln w="9525">
                <a:noFill/>
                <a:round/>
                <a:headEnd/>
                <a:tailEnd/>
              </a:ln>
            </p:spPr>
            <p:txBody>
              <a:bodyPr vert="horz" wrap="square" lIns="91440" tIns="45720" rIns="91440" bIns="45720" numCol="1" anchor="t" anchorCtr="0" compatLnSpc="1">
                <a:prstTxWarp prst="textNoShape">
                  <a:avLst/>
                </a:prstTxWarp>
                <a:noAutofit/>
              </a:bodyPr>
              <a:lstStyle/>
              <a:p>
                <a:pPr defTabSz="914400" fontAlgn="ctr"/>
                <a:endParaRPr lang="en-US" altLang="zh-CN" sz="1100">
                  <a:latin typeface="Arial" panose="020B0604020202020204" pitchFamily="34" charset="0"/>
                  <a:ea typeface="微软雅黑" pitchFamily="34" charset="-122"/>
                  <a:cs typeface="Arial" pitchFamily="34" charset="0"/>
                </a:endParaRPr>
              </a:p>
            </p:txBody>
          </p:sp>
        </p:grpSp>
        <p:sp>
          <p:nvSpPr>
            <p:cNvPr id="199" name="五边形 150">
              <a:extLst>
                <a:ext uri="{FF2B5EF4-FFF2-40B4-BE49-F238E27FC236}">
                  <a16:creationId xmlns:a16="http://schemas.microsoft.com/office/drawing/2014/main" id="{5028496A-EEEF-8B45-9439-D8515CCE50A8}"/>
                </a:ext>
              </a:extLst>
            </p:cNvPr>
            <p:cNvSpPr/>
            <p:nvPr/>
          </p:nvSpPr>
          <p:spPr>
            <a:xfrm>
              <a:off x="367546" y="4911851"/>
              <a:ext cx="2946447" cy="1075721"/>
            </a:xfrm>
            <a:prstGeom prst="homePlate">
              <a:avLst>
                <a:gd name="adj" fmla="val 4117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endParaRPr lang="en-US" altLang="zh-CN">
                <a:solidFill>
                  <a:schemeClr val="tx1"/>
                </a:solidFill>
                <a:highlight>
                  <a:srgbClr val="EBEBEB"/>
                </a:highlight>
                <a:latin typeface="Arial" panose="020B0604020202020204" pitchFamily="34" charset="0"/>
              </a:endParaRPr>
            </a:p>
          </p:txBody>
        </p:sp>
        <p:sp>
          <p:nvSpPr>
            <p:cNvPr id="200" name="TextBox 327">
              <a:extLst>
                <a:ext uri="{FF2B5EF4-FFF2-40B4-BE49-F238E27FC236}">
                  <a16:creationId xmlns:a16="http://schemas.microsoft.com/office/drawing/2014/main" id="{D0E07B4F-2E0E-164F-B298-18EB7E04FB04}"/>
                </a:ext>
              </a:extLst>
            </p:cNvPr>
            <p:cNvSpPr txBox="1"/>
            <p:nvPr/>
          </p:nvSpPr>
          <p:spPr>
            <a:xfrm>
              <a:off x="1518005" y="5296881"/>
              <a:ext cx="641910" cy="307777"/>
            </a:xfrm>
            <a:prstGeom prst="rect">
              <a:avLst/>
            </a:prstGeom>
            <a:noFill/>
          </p:spPr>
          <p:txBody>
            <a:bodyPr wrap="square" rtlCol="0">
              <a:noAutofit/>
            </a:bodyPr>
            <a:lstStyle/>
            <a:p>
              <a:pPr defTabSz="914400" fontAlgn="ctr"/>
              <a:r>
                <a:rPr lang="en-US" altLang="zh-CN" sz="1400">
                  <a:latin typeface="Arial" panose="020B0604020202020204" pitchFamily="34" charset="0"/>
                  <a:ea typeface="微软雅黑" pitchFamily="34" charset="-122"/>
                  <a:cs typeface="Arial" pitchFamily="34" charset="0"/>
                </a:rPr>
                <a:t>10 W</a:t>
              </a:r>
            </a:p>
          </p:txBody>
        </p:sp>
        <p:sp>
          <p:nvSpPr>
            <p:cNvPr id="201" name="TextBox 328">
              <a:extLst>
                <a:ext uri="{FF2B5EF4-FFF2-40B4-BE49-F238E27FC236}">
                  <a16:creationId xmlns:a16="http://schemas.microsoft.com/office/drawing/2014/main" id="{7C9F6980-49EA-6C4D-A273-DACEF6374A32}"/>
                </a:ext>
              </a:extLst>
            </p:cNvPr>
            <p:cNvSpPr txBox="1"/>
            <p:nvPr/>
          </p:nvSpPr>
          <p:spPr>
            <a:xfrm>
              <a:off x="2456318" y="5303441"/>
              <a:ext cx="617074" cy="307777"/>
            </a:xfrm>
            <a:prstGeom prst="rect">
              <a:avLst/>
            </a:prstGeom>
            <a:noFill/>
          </p:spPr>
          <p:txBody>
            <a:bodyPr wrap="square" rtlCol="0">
              <a:noAutofit/>
            </a:bodyPr>
            <a:lstStyle/>
            <a:p>
              <a:pPr algn="ctr" defTabSz="914400" fontAlgn="ctr"/>
              <a:r>
                <a:rPr lang="en-US" altLang="zh-CN" sz="1400">
                  <a:latin typeface="Arial" panose="020B0604020202020204" pitchFamily="34" charset="0"/>
                  <a:ea typeface="微软雅黑" pitchFamily="34" charset="-122"/>
                  <a:cs typeface="Arial" pitchFamily="34" charset="0"/>
                </a:rPr>
                <a:t>3 W</a:t>
              </a:r>
            </a:p>
          </p:txBody>
        </p:sp>
        <p:sp>
          <p:nvSpPr>
            <p:cNvPr id="202" name="TextBox 326">
              <a:extLst>
                <a:ext uri="{FF2B5EF4-FFF2-40B4-BE49-F238E27FC236}">
                  <a16:creationId xmlns:a16="http://schemas.microsoft.com/office/drawing/2014/main" id="{44BC0FFE-8370-F440-8B4B-3FACAA21B4CA}"/>
                </a:ext>
              </a:extLst>
            </p:cNvPr>
            <p:cNvSpPr txBox="1"/>
            <p:nvPr/>
          </p:nvSpPr>
          <p:spPr>
            <a:xfrm>
              <a:off x="368417" y="5184010"/>
              <a:ext cx="1200289" cy="523220"/>
            </a:xfrm>
            <a:prstGeom prst="rect">
              <a:avLst/>
            </a:prstGeom>
            <a:noFill/>
          </p:spPr>
          <p:txBody>
            <a:bodyPr wrap="square" rtlCol="0">
              <a:noAutofit/>
            </a:bodyPr>
            <a:lstStyle/>
            <a:p>
              <a:pPr defTabSz="914400" fontAlgn="ctr"/>
              <a:r>
                <a:rPr lang="en-US" sz="1400">
                  <a:latin typeface="Arial" panose="020B0604020202020204" pitchFamily="34" charset="0"/>
                  <a:ea typeface="微软雅黑" panose="020B0503020204020204" pitchFamily="34" charset="-122"/>
                  <a:cs typeface="Arial" panose="020B0604020202020204" pitchFamily="34" charset="0"/>
                </a:rPr>
                <a:t>Power consumption</a:t>
              </a:r>
            </a:p>
          </p:txBody>
        </p:sp>
        <p:grpSp>
          <p:nvGrpSpPr>
            <p:cNvPr id="203" name="组合 143">
              <a:extLst>
                <a:ext uri="{FF2B5EF4-FFF2-40B4-BE49-F238E27FC236}">
                  <a16:creationId xmlns:a16="http://schemas.microsoft.com/office/drawing/2014/main" id="{8BF1D19A-3C82-F84B-8E46-3C9336F2EF0D}"/>
                </a:ext>
              </a:extLst>
            </p:cNvPr>
            <p:cNvGrpSpPr/>
            <p:nvPr/>
          </p:nvGrpSpPr>
          <p:grpSpPr>
            <a:xfrm>
              <a:off x="2117235" y="5384262"/>
              <a:ext cx="308183" cy="146137"/>
              <a:chOff x="2266581" y="3144347"/>
              <a:chExt cx="234961" cy="158374"/>
            </a:xfrm>
          </p:grpSpPr>
          <p:sp>
            <p:nvSpPr>
              <p:cNvPr id="204" name="Freeform 7">
                <a:extLst>
                  <a:ext uri="{FF2B5EF4-FFF2-40B4-BE49-F238E27FC236}">
                    <a16:creationId xmlns:a16="http://schemas.microsoft.com/office/drawing/2014/main" id="{6A7E2367-C360-E74B-907D-E7F4830E0C06}"/>
                  </a:ext>
                </a:extLst>
              </p:cNvPr>
              <p:cNvSpPr>
                <a:spLocks/>
              </p:cNvSpPr>
              <p:nvPr/>
            </p:nvSpPr>
            <p:spPr bwMode="auto">
              <a:xfrm>
                <a:off x="2266581" y="3144347"/>
                <a:ext cx="95307" cy="158374"/>
              </a:xfrm>
              <a:custGeom>
                <a:avLst/>
                <a:gdLst/>
                <a:ahLst/>
                <a:cxnLst>
                  <a:cxn ang="0">
                    <a:pos x="92" y="349"/>
                  </a:cxn>
                  <a:cxn ang="0">
                    <a:pos x="0" y="349"/>
                  </a:cxn>
                  <a:cxn ang="0">
                    <a:pos x="158" y="174"/>
                  </a:cxn>
                  <a:cxn ang="0">
                    <a:pos x="0" y="0"/>
                  </a:cxn>
                  <a:cxn ang="0">
                    <a:pos x="92" y="0"/>
                  </a:cxn>
                  <a:cxn ang="0">
                    <a:pos x="245" y="174"/>
                  </a:cxn>
                  <a:cxn ang="0">
                    <a:pos x="92" y="349"/>
                  </a:cxn>
                </a:cxnLst>
                <a:rect l="0" t="0" r="r" b="b"/>
                <a:pathLst>
                  <a:path w="245" h="349">
                    <a:moveTo>
                      <a:pt x="92" y="349"/>
                    </a:moveTo>
                    <a:lnTo>
                      <a:pt x="0" y="349"/>
                    </a:lnTo>
                    <a:lnTo>
                      <a:pt x="158" y="174"/>
                    </a:lnTo>
                    <a:lnTo>
                      <a:pt x="0" y="0"/>
                    </a:lnTo>
                    <a:lnTo>
                      <a:pt x="92" y="0"/>
                    </a:lnTo>
                    <a:lnTo>
                      <a:pt x="245" y="174"/>
                    </a:lnTo>
                    <a:lnTo>
                      <a:pt x="92" y="349"/>
                    </a:lnTo>
                    <a:close/>
                  </a:path>
                </a:pathLst>
              </a:custGeom>
              <a:solidFill>
                <a:schemeClr val="bg1">
                  <a:lumMod val="40000"/>
                  <a:lumOff val="60000"/>
                  <a:alpha val="50000"/>
                </a:schemeClr>
              </a:solidFill>
              <a:ln w="9525">
                <a:noFill/>
                <a:round/>
                <a:headEnd/>
                <a:tailEnd/>
              </a:ln>
            </p:spPr>
            <p:txBody>
              <a:bodyPr vert="horz" wrap="square" lIns="91440" tIns="45720" rIns="91440" bIns="45720" numCol="1" anchor="t" anchorCtr="0" compatLnSpc="1">
                <a:prstTxWarp prst="textNoShape">
                  <a:avLst/>
                </a:prstTxWarp>
                <a:noAutofit/>
              </a:bodyPr>
              <a:lstStyle/>
              <a:p>
                <a:pPr defTabSz="914400" fontAlgn="ctr"/>
                <a:endParaRPr lang="en-US" altLang="zh-CN" sz="1100">
                  <a:latin typeface="Arial" panose="020B0604020202020204" pitchFamily="34" charset="0"/>
                  <a:ea typeface="微软雅黑" pitchFamily="34" charset="-122"/>
                  <a:cs typeface="Arial" pitchFamily="34" charset="0"/>
                </a:endParaRPr>
              </a:p>
            </p:txBody>
          </p:sp>
          <p:sp>
            <p:nvSpPr>
              <p:cNvPr id="205" name="Freeform 8">
                <a:extLst>
                  <a:ext uri="{FF2B5EF4-FFF2-40B4-BE49-F238E27FC236}">
                    <a16:creationId xmlns:a16="http://schemas.microsoft.com/office/drawing/2014/main" id="{D68AE001-E561-B640-8F6E-C16EF8CE77E9}"/>
                  </a:ext>
                </a:extLst>
              </p:cNvPr>
              <p:cNvSpPr>
                <a:spLocks/>
              </p:cNvSpPr>
              <p:nvPr/>
            </p:nvSpPr>
            <p:spPr bwMode="auto">
              <a:xfrm>
                <a:off x="2336214" y="3144347"/>
                <a:ext cx="95696" cy="158374"/>
              </a:xfrm>
              <a:custGeom>
                <a:avLst/>
                <a:gdLst/>
                <a:ahLst/>
                <a:cxnLst>
                  <a:cxn ang="0">
                    <a:pos x="90" y="349"/>
                  </a:cxn>
                  <a:cxn ang="0">
                    <a:pos x="0" y="349"/>
                  </a:cxn>
                  <a:cxn ang="0">
                    <a:pos x="159" y="174"/>
                  </a:cxn>
                  <a:cxn ang="0">
                    <a:pos x="0" y="0"/>
                  </a:cxn>
                  <a:cxn ang="0">
                    <a:pos x="90" y="0"/>
                  </a:cxn>
                  <a:cxn ang="0">
                    <a:pos x="246" y="174"/>
                  </a:cxn>
                  <a:cxn ang="0">
                    <a:pos x="90" y="349"/>
                  </a:cxn>
                </a:cxnLst>
                <a:rect l="0" t="0" r="r" b="b"/>
                <a:pathLst>
                  <a:path w="246" h="349">
                    <a:moveTo>
                      <a:pt x="90" y="349"/>
                    </a:moveTo>
                    <a:lnTo>
                      <a:pt x="0" y="349"/>
                    </a:lnTo>
                    <a:lnTo>
                      <a:pt x="159" y="174"/>
                    </a:lnTo>
                    <a:lnTo>
                      <a:pt x="0" y="0"/>
                    </a:lnTo>
                    <a:lnTo>
                      <a:pt x="90" y="0"/>
                    </a:lnTo>
                    <a:lnTo>
                      <a:pt x="246" y="174"/>
                    </a:lnTo>
                    <a:lnTo>
                      <a:pt x="90" y="349"/>
                    </a:lnTo>
                    <a:close/>
                  </a:path>
                </a:pathLst>
              </a:custGeom>
              <a:solidFill>
                <a:schemeClr val="bg1">
                  <a:lumMod val="60000"/>
                  <a:lumOff val="40000"/>
                  <a:alpha val="90000"/>
                </a:schemeClr>
              </a:solidFill>
              <a:ln w="9525">
                <a:noFill/>
                <a:round/>
                <a:headEnd/>
                <a:tailEnd/>
              </a:ln>
            </p:spPr>
            <p:txBody>
              <a:bodyPr vert="horz" wrap="square" lIns="91440" tIns="45720" rIns="91440" bIns="45720" numCol="1" anchor="t" anchorCtr="0" compatLnSpc="1">
                <a:prstTxWarp prst="textNoShape">
                  <a:avLst/>
                </a:prstTxWarp>
                <a:noAutofit/>
              </a:bodyPr>
              <a:lstStyle/>
              <a:p>
                <a:pPr defTabSz="914400" fontAlgn="ctr"/>
                <a:endParaRPr lang="en-US" altLang="zh-CN" sz="1100">
                  <a:latin typeface="Arial" panose="020B0604020202020204" pitchFamily="34" charset="0"/>
                  <a:ea typeface="微软雅黑" pitchFamily="34" charset="-122"/>
                  <a:cs typeface="Arial" pitchFamily="34" charset="0"/>
                </a:endParaRPr>
              </a:p>
            </p:txBody>
          </p:sp>
          <p:sp>
            <p:nvSpPr>
              <p:cNvPr id="206" name="Freeform 9">
                <a:extLst>
                  <a:ext uri="{FF2B5EF4-FFF2-40B4-BE49-F238E27FC236}">
                    <a16:creationId xmlns:a16="http://schemas.microsoft.com/office/drawing/2014/main" id="{115F71B3-D448-5647-AEB9-7FA34DA21485}"/>
                  </a:ext>
                </a:extLst>
              </p:cNvPr>
              <p:cNvSpPr>
                <a:spLocks/>
              </p:cNvSpPr>
              <p:nvPr/>
            </p:nvSpPr>
            <p:spPr bwMode="auto">
              <a:xfrm>
                <a:off x="2405068" y="3144347"/>
                <a:ext cx="96474" cy="158374"/>
              </a:xfrm>
              <a:custGeom>
                <a:avLst/>
                <a:gdLst/>
                <a:ahLst/>
                <a:cxnLst>
                  <a:cxn ang="0">
                    <a:pos x="92" y="349"/>
                  </a:cxn>
                  <a:cxn ang="0">
                    <a:pos x="0" y="349"/>
                  </a:cxn>
                  <a:cxn ang="0">
                    <a:pos x="161" y="174"/>
                  </a:cxn>
                  <a:cxn ang="0">
                    <a:pos x="0" y="0"/>
                  </a:cxn>
                  <a:cxn ang="0">
                    <a:pos x="92" y="0"/>
                  </a:cxn>
                  <a:cxn ang="0">
                    <a:pos x="248" y="174"/>
                  </a:cxn>
                  <a:cxn ang="0">
                    <a:pos x="92" y="349"/>
                  </a:cxn>
                </a:cxnLst>
                <a:rect l="0" t="0" r="r" b="b"/>
                <a:pathLst>
                  <a:path w="248" h="349">
                    <a:moveTo>
                      <a:pt x="92" y="349"/>
                    </a:moveTo>
                    <a:lnTo>
                      <a:pt x="0" y="349"/>
                    </a:lnTo>
                    <a:lnTo>
                      <a:pt x="161" y="174"/>
                    </a:lnTo>
                    <a:lnTo>
                      <a:pt x="0" y="0"/>
                    </a:lnTo>
                    <a:lnTo>
                      <a:pt x="92" y="0"/>
                    </a:lnTo>
                    <a:lnTo>
                      <a:pt x="248" y="174"/>
                    </a:lnTo>
                    <a:lnTo>
                      <a:pt x="92" y="349"/>
                    </a:lnTo>
                    <a:close/>
                  </a:path>
                </a:pathLst>
              </a:custGeom>
              <a:solidFill>
                <a:schemeClr val="bg1">
                  <a:lumMod val="75000"/>
                </a:schemeClr>
              </a:solidFill>
              <a:ln w="9525">
                <a:noFill/>
                <a:round/>
                <a:headEnd/>
                <a:tailEnd/>
              </a:ln>
            </p:spPr>
            <p:txBody>
              <a:bodyPr vert="horz" wrap="square" lIns="91440" tIns="45720" rIns="91440" bIns="45720" numCol="1" anchor="t" anchorCtr="0" compatLnSpc="1">
                <a:prstTxWarp prst="textNoShape">
                  <a:avLst/>
                </a:prstTxWarp>
                <a:noAutofit/>
              </a:bodyPr>
              <a:lstStyle/>
              <a:p>
                <a:pPr defTabSz="914400" fontAlgn="ctr"/>
                <a:endParaRPr lang="en-US" altLang="zh-CN" sz="1100">
                  <a:latin typeface="Arial" panose="020B0604020202020204" pitchFamily="34" charset="0"/>
                  <a:ea typeface="微软雅黑" pitchFamily="34" charset="-122"/>
                  <a:cs typeface="Arial" pitchFamily="34" charset="0"/>
                </a:endParaRPr>
              </a:p>
            </p:txBody>
          </p:sp>
        </p:grpSp>
        <p:grpSp>
          <p:nvGrpSpPr>
            <p:cNvPr id="208" name="组合 163">
              <a:extLst>
                <a:ext uri="{FF2B5EF4-FFF2-40B4-BE49-F238E27FC236}">
                  <a16:creationId xmlns:a16="http://schemas.microsoft.com/office/drawing/2014/main" id="{9A551FB8-95ED-6C4E-B35E-1F8FAA880522}"/>
                </a:ext>
              </a:extLst>
            </p:cNvPr>
            <p:cNvGrpSpPr/>
            <p:nvPr/>
          </p:nvGrpSpPr>
          <p:grpSpPr>
            <a:xfrm>
              <a:off x="5175037" y="5645841"/>
              <a:ext cx="308183" cy="146137"/>
              <a:chOff x="2266581" y="3144347"/>
              <a:chExt cx="234961" cy="158374"/>
            </a:xfrm>
          </p:grpSpPr>
          <p:sp>
            <p:nvSpPr>
              <p:cNvPr id="209" name="Freeform 7">
                <a:extLst>
                  <a:ext uri="{FF2B5EF4-FFF2-40B4-BE49-F238E27FC236}">
                    <a16:creationId xmlns:a16="http://schemas.microsoft.com/office/drawing/2014/main" id="{B15C0774-58C0-EB4C-8287-0AA1B3CEB299}"/>
                  </a:ext>
                </a:extLst>
              </p:cNvPr>
              <p:cNvSpPr>
                <a:spLocks/>
              </p:cNvSpPr>
              <p:nvPr/>
            </p:nvSpPr>
            <p:spPr bwMode="auto">
              <a:xfrm>
                <a:off x="2266581" y="3144347"/>
                <a:ext cx="95307" cy="158374"/>
              </a:xfrm>
              <a:custGeom>
                <a:avLst/>
                <a:gdLst/>
                <a:ahLst/>
                <a:cxnLst>
                  <a:cxn ang="0">
                    <a:pos x="92" y="349"/>
                  </a:cxn>
                  <a:cxn ang="0">
                    <a:pos x="0" y="349"/>
                  </a:cxn>
                  <a:cxn ang="0">
                    <a:pos x="158" y="174"/>
                  </a:cxn>
                  <a:cxn ang="0">
                    <a:pos x="0" y="0"/>
                  </a:cxn>
                  <a:cxn ang="0">
                    <a:pos x="92" y="0"/>
                  </a:cxn>
                  <a:cxn ang="0">
                    <a:pos x="245" y="174"/>
                  </a:cxn>
                  <a:cxn ang="0">
                    <a:pos x="92" y="349"/>
                  </a:cxn>
                </a:cxnLst>
                <a:rect l="0" t="0" r="r" b="b"/>
                <a:pathLst>
                  <a:path w="245" h="349">
                    <a:moveTo>
                      <a:pt x="92" y="349"/>
                    </a:moveTo>
                    <a:lnTo>
                      <a:pt x="0" y="349"/>
                    </a:lnTo>
                    <a:lnTo>
                      <a:pt x="158" y="174"/>
                    </a:lnTo>
                    <a:lnTo>
                      <a:pt x="0" y="0"/>
                    </a:lnTo>
                    <a:lnTo>
                      <a:pt x="92" y="0"/>
                    </a:lnTo>
                    <a:lnTo>
                      <a:pt x="245" y="174"/>
                    </a:lnTo>
                    <a:lnTo>
                      <a:pt x="92" y="349"/>
                    </a:lnTo>
                    <a:close/>
                  </a:path>
                </a:pathLst>
              </a:custGeom>
              <a:solidFill>
                <a:schemeClr val="bg1">
                  <a:lumMod val="40000"/>
                  <a:lumOff val="60000"/>
                  <a:alpha val="50000"/>
                </a:schemeClr>
              </a:solidFill>
              <a:ln w="9525">
                <a:noFill/>
                <a:round/>
                <a:headEnd/>
                <a:tailEnd/>
              </a:ln>
            </p:spPr>
            <p:txBody>
              <a:bodyPr vert="horz" wrap="square" lIns="91440" tIns="45720" rIns="91440" bIns="45720" numCol="1" anchor="t" anchorCtr="0" compatLnSpc="1">
                <a:prstTxWarp prst="textNoShape">
                  <a:avLst/>
                </a:prstTxWarp>
                <a:noAutofit/>
              </a:bodyPr>
              <a:lstStyle/>
              <a:p>
                <a:pPr defTabSz="914400" fontAlgn="ctr"/>
                <a:endParaRPr lang="en-US" altLang="zh-CN" sz="1100">
                  <a:latin typeface="Arial" panose="020B0604020202020204" pitchFamily="34" charset="0"/>
                  <a:ea typeface="微软雅黑" pitchFamily="34" charset="-122"/>
                  <a:cs typeface="Arial" pitchFamily="34" charset="0"/>
                </a:endParaRPr>
              </a:p>
            </p:txBody>
          </p:sp>
          <p:sp>
            <p:nvSpPr>
              <p:cNvPr id="210" name="Freeform 8">
                <a:extLst>
                  <a:ext uri="{FF2B5EF4-FFF2-40B4-BE49-F238E27FC236}">
                    <a16:creationId xmlns:a16="http://schemas.microsoft.com/office/drawing/2014/main" id="{E7A23F98-743B-FE43-B462-FCE3CE96007F}"/>
                  </a:ext>
                </a:extLst>
              </p:cNvPr>
              <p:cNvSpPr>
                <a:spLocks/>
              </p:cNvSpPr>
              <p:nvPr/>
            </p:nvSpPr>
            <p:spPr bwMode="auto">
              <a:xfrm>
                <a:off x="2336214" y="3144347"/>
                <a:ext cx="95696" cy="158374"/>
              </a:xfrm>
              <a:custGeom>
                <a:avLst/>
                <a:gdLst/>
                <a:ahLst/>
                <a:cxnLst>
                  <a:cxn ang="0">
                    <a:pos x="90" y="349"/>
                  </a:cxn>
                  <a:cxn ang="0">
                    <a:pos x="0" y="349"/>
                  </a:cxn>
                  <a:cxn ang="0">
                    <a:pos x="159" y="174"/>
                  </a:cxn>
                  <a:cxn ang="0">
                    <a:pos x="0" y="0"/>
                  </a:cxn>
                  <a:cxn ang="0">
                    <a:pos x="90" y="0"/>
                  </a:cxn>
                  <a:cxn ang="0">
                    <a:pos x="246" y="174"/>
                  </a:cxn>
                  <a:cxn ang="0">
                    <a:pos x="90" y="349"/>
                  </a:cxn>
                </a:cxnLst>
                <a:rect l="0" t="0" r="r" b="b"/>
                <a:pathLst>
                  <a:path w="246" h="349">
                    <a:moveTo>
                      <a:pt x="90" y="349"/>
                    </a:moveTo>
                    <a:lnTo>
                      <a:pt x="0" y="349"/>
                    </a:lnTo>
                    <a:lnTo>
                      <a:pt x="159" y="174"/>
                    </a:lnTo>
                    <a:lnTo>
                      <a:pt x="0" y="0"/>
                    </a:lnTo>
                    <a:lnTo>
                      <a:pt x="90" y="0"/>
                    </a:lnTo>
                    <a:lnTo>
                      <a:pt x="246" y="174"/>
                    </a:lnTo>
                    <a:lnTo>
                      <a:pt x="90" y="349"/>
                    </a:lnTo>
                    <a:close/>
                  </a:path>
                </a:pathLst>
              </a:custGeom>
              <a:solidFill>
                <a:schemeClr val="bg1">
                  <a:lumMod val="60000"/>
                  <a:lumOff val="40000"/>
                  <a:alpha val="90000"/>
                </a:schemeClr>
              </a:solidFill>
              <a:ln w="9525">
                <a:noFill/>
                <a:round/>
                <a:headEnd/>
                <a:tailEnd/>
              </a:ln>
            </p:spPr>
            <p:txBody>
              <a:bodyPr vert="horz" wrap="square" lIns="91440" tIns="45720" rIns="91440" bIns="45720" numCol="1" anchor="t" anchorCtr="0" compatLnSpc="1">
                <a:prstTxWarp prst="textNoShape">
                  <a:avLst/>
                </a:prstTxWarp>
                <a:noAutofit/>
              </a:bodyPr>
              <a:lstStyle/>
              <a:p>
                <a:pPr defTabSz="914400" fontAlgn="ctr"/>
                <a:endParaRPr lang="en-US" altLang="zh-CN" sz="1100">
                  <a:latin typeface="Arial" panose="020B0604020202020204" pitchFamily="34" charset="0"/>
                  <a:ea typeface="微软雅黑" pitchFamily="34" charset="-122"/>
                  <a:cs typeface="Arial" pitchFamily="34" charset="0"/>
                </a:endParaRPr>
              </a:p>
            </p:txBody>
          </p:sp>
          <p:sp>
            <p:nvSpPr>
              <p:cNvPr id="211" name="Freeform 9">
                <a:extLst>
                  <a:ext uri="{FF2B5EF4-FFF2-40B4-BE49-F238E27FC236}">
                    <a16:creationId xmlns:a16="http://schemas.microsoft.com/office/drawing/2014/main" id="{60DD32E4-4BA4-074E-A712-3FEB41BD2644}"/>
                  </a:ext>
                </a:extLst>
              </p:cNvPr>
              <p:cNvSpPr>
                <a:spLocks/>
              </p:cNvSpPr>
              <p:nvPr/>
            </p:nvSpPr>
            <p:spPr bwMode="auto">
              <a:xfrm>
                <a:off x="2405068" y="3144347"/>
                <a:ext cx="96474" cy="158374"/>
              </a:xfrm>
              <a:custGeom>
                <a:avLst/>
                <a:gdLst/>
                <a:ahLst/>
                <a:cxnLst>
                  <a:cxn ang="0">
                    <a:pos x="92" y="349"/>
                  </a:cxn>
                  <a:cxn ang="0">
                    <a:pos x="0" y="349"/>
                  </a:cxn>
                  <a:cxn ang="0">
                    <a:pos x="161" y="174"/>
                  </a:cxn>
                  <a:cxn ang="0">
                    <a:pos x="0" y="0"/>
                  </a:cxn>
                  <a:cxn ang="0">
                    <a:pos x="92" y="0"/>
                  </a:cxn>
                  <a:cxn ang="0">
                    <a:pos x="248" y="174"/>
                  </a:cxn>
                  <a:cxn ang="0">
                    <a:pos x="92" y="349"/>
                  </a:cxn>
                </a:cxnLst>
                <a:rect l="0" t="0" r="r" b="b"/>
                <a:pathLst>
                  <a:path w="248" h="349">
                    <a:moveTo>
                      <a:pt x="92" y="349"/>
                    </a:moveTo>
                    <a:lnTo>
                      <a:pt x="0" y="349"/>
                    </a:lnTo>
                    <a:lnTo>
                      <a:pt x="161" y="174"/>
                    </a:lnTo>
                    <a:lnTo>
                      <a:pt x="0" y="0"/>
                    </a:lnTo>
                    <a:lnTo>
                      <a:pt x="92" y="0"/>
                    </a:lnTo>
                    <a:lnTo>
                      <a:pt x="248" y="174"/>
                    </a:lnTo>
                    <a:lnTo>
                      <a:pt x="92" y="349"/>
                    </a:lnTo>
                    <a:close/>
                  </a:path>
                </a:pathLst>
              </a:custGeom>
              <a:solidFill>
                <a:schemeClr val="bg1">
                  <a:lumMod val="75000"/>
                </a:schemeClr>
              </a:solidFill>
              <a:ln w="9525">
                <a:noFill/>
                <a:round/>
                <a:headEnd/>
                <a:tailEnd/>
              </a:ln>
            </p:spPr>
            <p:txBody>
              <a:bodyPr vert="horz" wrap="square" lIns="91440" tIns="45720" rIns="91440" bIns="45720" numCol="1" anchor="t" anchorCtr="0" compatLnSpc="1">
                <a:prstTxWarp prst="textNoShape">
                  <a:avLst/>
                </a:prstTxWarp>
                <a:noAutofit/>
              </a:bodyPr>
              <a:lstStyle/>
              <a:p>
                <a:pPr defTabSz="914400" fontAlgn="ctr"/>
                <a:endParaRPr lang="en-US" altLang="zh-CN" sz="1100">
                  <a:latin typeface="Arial" panose="020B0604020202020204" pitchFamily="34" charset="0"/>
                  <a:ea typeface="微软雅黑" pitchFamily="34" charset="-122"/>
                  <a:cs typeface="Arial" pitchFamily="34" charset="0"/>
                </a:endParaRPr>
              </a:p>
            </p:txBody>
          </p:sp>
        </p:grpSp>
        <p:cxnSp>
          <p:nvCxnSpPr>
            <p:cNvPr id="212" name="直接连接符 10">
              <a:extLst>
                <a:ext uri="{FF2B5EF4-FFF2-40B4-BE49-F238E27FC236}">
                  <a16:creationId xmlns:a16="http://schemas.microsoft.com/office/drawing/2014/main" id="{8A89213B-4F26-2D48-BD7D-5F9DB8C0554C}"/>
                </a:ext>
              </a:extLst>
            </p:cNvPr>
            <p:cNvCxnSpPr/>
            <p:nvPr/>
          </p:nvCxnSpPr>
          <p:spPr>
            <a:xfrm>
              <a:off x="368417" y="3742185"/>
              <a:ext cx="2473281" cy="0"/>
            </a:xfrm>
            <a:prstGeom prst="line">
              <a:avLst/>
            </a:prstGeom>
            <a:ln w="15875">
              <a:solidFill>
                <a:srgbClr val="898989"/>
              </a:solidFill>
              <a:prstDash val="dashDot"/>
            </a:ln>
          </p:spPr>
          <p:style>
            <a:lnRef idx="1">
              <a:schemeClr val="accent1"/>
            </a:lnRef>
            <a:fillRef idx="0">
              <a:schemeClr val="accent1"/>
            </a:fillRef>
            <a:effectRef idx="0">
              <a:schemeClr val="accent1"/>
            </a:effectRef>
            <a:fontRef idx="minor">
              <a:schemeClr val="tx1"/>
            </a:fontRef>
          </p:style>
        </p:cxnSp>
        <p:cxnSp>
          <p:nvCxnSpPr>
            <p:cNvPr id="213" name="直接连接符 167">
              <a:extLst>
                <a:ext uri="{FF2B5EF4-FFF2-40B4-BE49-F238E27FC236}">
                  <a16:creationId xmlns:a16="http://schemas.microsoft.com/office/drawing/2014/main" id="{1269B379-6CE6-D34B-9AC5-870D1BA4074D}"/>
                </a:ext>
              </a:extLst>
            </p:cNvPr>
            <p:cNvCxnSpPr/>
            <p:nvPr/>
          </p:nvCxnSpPr>
          <p:spPr>
            <a:xfrm>
              <a:off x="368417" y="4874441"/>
              <a:ext cx="2473281" cy="0"/>
            </a:xfrm>
            <a:prstGeom prst="line">
              <a:avLst/>
            </a:prstGeom>
            <a:ln w="15875">
              <a:solidFill>
                <a:srgbClr val="898989"/>
              </a:solidFill>
              <a:prstDash val="dashDot"/>
            </a:ln>
          </p:spPr>
          <p:style>
            <a:lnRef idx="1">
              <a:schemeClr val="accent1"/>
            </a:lnRef>
            <a:fillRef idx="0">
              <a:schemeClr val="accent1"/>
            </a:fillRef>
            <a:effectRef idx="0">
              <a:schemeClr val="accent1"/>
            </a:effectRef>
            <a:fontRef idx="minor">
              <a:schemeClr val="tx1"/>
            </a:fontRef>
          </p:style>
        </p:cxnSp>
        <p:cxnSp>
          <p:nvCxnSpPr>
            <p:cNvPr id="214" name="直接连接符 168">
              <a:extLst>
                <a:ext uri="{FF2B5EF4-FFF2-40B4-BE49-F238E27FC236}">
                  <a16:creationId xmlns:a16="http://schemas.microsoft.com/office/drawing/2014/main" id="{59DEF1F8-DB72-0C47-90BF-32AE6D808880}"/>
                </a:ext>
              </a:extLst>
            </p:cNvPr>
            <p:cNvCxnSpPr/>
            <p:nvPr/>
          </p:nvCxnSpPr>
          <p:spPr>
            <a:xfrm>
              <a:off x="3334209" y="3742185"/>
              <a:ext cx="4219130" cy="0"/>
            </a:xfrm>
            <a:prstGeom prst="line">
              <a:avLst/>
            </a:prstGeom>
            <a:ln w="15875">
              <a:solidFill>
                <a:srgbClr val="898989"/>
              </a:solidFill>
              <a:prstDash val="dashDot"/>
            </a:ln>
          </p:spPr>
          <p:style>
            <a:lnRef idx="1">
              <a:schemeClr val="accent1"/>
            </a:lnRef>
            <a:fillRef idx="0">
              <a:schemeClr val="accent1"/>
            </a:fillRef>
            <a:effectRef idx="0">
              <a:schemeClr val="accent1"/>
            </a:effectRef>
            <a:fontRef idx="minor">
              <a:schemeClr val="tx1"/>
            </a:fontRef>
          </p:style>
        </p:cxnSp>
        <p:cxnSp>
          <p:nvCxnSpPr>
            <p:cNvPr id="215" name="直接连接符 169">
              <a:extLst>
                <a:ext uri="{FF2B5EF4-FFF2-40B4-BE49-F238E27FC236}">
                  <a16:creationId xmlns:a16="http://schemas.microsoft.com/office/drawing/2014/main" id="{FB61B582-8A93-2240-A8E4-7A442F40E918}"/>
                </a:ext>
              </a:extLst>
            </p:cNvPr>
            <p:cNvCxnSpPr/>
            <p:nvPr/>
          </p:nvCxnSpPr>
          <p:spPr>
            <a:xfrm>
              <a:off x="3334209" y="4874441"/>
              <a:ext cx="4219130" cy="0"/>
            </a:xfrm>
            <a:prstGeom prst="line">
              <a:avLst/>
            </a:prstGeom>
            <a:ln w="15875">
              <a:solidFill>
                <a:srgbClr val="898989"/>
              </a:solidFill>
              <a:prstDash val="dashDot"/>
            </a:ln>
          </p:spPr>
          <p:style>
            <a:lnRef idx="1">
              <a:schemeClr val="accent1"/>
            </a:lnRef>
            <a:fillRef idx="0">
              <a:schemeClr val="accent1"/>
            </a:fillRef>
            <a:effectRef idx="0">
              <a:schemeClr val="accent1"/>
            </a:effectRef>
            <a:fontRef idx="minor">
              <a:schemeClr val="tx1"/>
            </a:fontRef>
          </p:style>
        </p:cxnSp>
        <p:sp>
          <p:nvSpPr>
            <p:cNvPr id="216" name="副标题 1">
              <a:extLst>
                <a:ext uri="{FF2B5EF4-FFF2-40B4-BE49-F238E27FC236}">
                  <a16:creationId xmlns:a16="http://schemas.microsoft.com/office/drawing/2014/main" id="{67298F0E-D496-1640-9E4B-ABC8AA2A63D9}"/>
                </a:ext>
              </a:extLst>
            </p:cNvPr>
            <p:cNvSpPr txBox="1">
              <a:spLocks/>
            </p:cNvSpPr>
            <p:nvPr/>
          </p:nvSpPr>
          <p:spPr>
            <a:xfrm>
              <a:off x="10359171" y="2840454"/>
              <a:ext cx="1076772" cy="572982"/>
            </a:xfrm>
            <a:prstGeom prst="rect">
              <a:avLst/>
            </a:prstGeom>
          </p:spPr>
          <p:txBody>
            <a:bodyPr vert="horz" wrap="square" lIns="0" tIns="0" rIns="0" bIns="0" rtlCol="0" anchor="t">
              <a:noAutofit/>
            </a:bodyPr>
            <a:lstStyle>
              <a:lvl1pPr marL="0" indent="0" algn="ctr" defTabSz="1144280" rtl="0" eaLnBrk="1" latinLnBrk="0" hangingPunct="1">
                <a:lnSpc>
                  <a:spcPct val="100000"/>
                </a:lnSpc>
                <a:spcBef>
                  <a:spcPts val="0"/>
                </a:spcBef>
                <a:buFont typeface="Arial" panose="020B0604020202020204" pitchFamily="34" charset="0"/>
                <a:buNone/>
                <a:defRPr sz="3767" b="1" kern="1200" baseline="0">
                  <a:solidFill>
                    <a:srgbClr val="FFC000"/>
                  </a:solidFill>
                  <a:latin typeface="Arial" panose="020B0604020202020204" pitchFamily="34" charset="0"/>
                  <a:ea typeface="Microsoft YaHei" panose="020B0503020204020204" pitchFamily="34" charset="-122"/>
                  <a:cs typeface="Arial" panose="020B0604020202020204" pitchFamily="34" charset="0"/>
                </a:defRPr>
              </a:lvl1pPr>
              <a:lvl2pPr marL="621134" indent="0" algn="ctr" defTabSz="1144280" rtl="0" eaLnBrk="1" latinLnBrk="0" hangingPunct="1">
                <a:lnSpc>
                  <a:spcPct val="90000"/>
                </a:lnSpc>
                <a:spcBef>
                  <a:spcPts val="626"/>
                </a:spcBef>
                <a:buFont typeface="Arial" panose="020B0604020202020204" pitchFamily="34" charset="0"/>
                <a:buNone/>
                <a:defRPr sz="2717" kern="1200">
                  <a:solidFill>
                    <a:schemeClr val="tx1"/>
                  </a:solidFill>
                  <a:latin typeface="+mn-lt"/>
                  <a:ea typeface="+mn-ea"/>
                  <a:cs typeface="+mn-cs"/>
                </a:defRPr>
              </a:lvl2pPr>
              <a:lvl3pPr marL="1242265" indent="0" algn="ctr" defTabSz="1144280" rtl="0" eaLnBrk="1" latinLnBrk="0" hangingPunct="1">
                <a:lnSpc>
                  <a:spcPct val="90000"/>
                </a:lnSpc>
                <a:spcBef>
                  <a:spcPts val="626"/>
                </a:spcBef>
                <a:buFont typeface="Arial" panose="020B0604020202020204" pitchFamily="34" charset="0"/>
                <a:buNone/>
                <a:defRPr sz="2445" kern="1200">
                  <a:solidFill>
                    <a:schemeClr val="tx1"/>
                  </a:solidFill>
                  <a:latin typeface="+mn-lt"/>
                  <a:ea typeface="+mn-ea"/>
                  <a:cs typeface="+mn-cs"/>
                </a:defRPr>
              </a:lvl3pPr>
              <a:lvl4pPr marL="1863400" indent="0" algn="ctr" defTabSz="1144280" rtl="0" eaLnBrk="1" latinLnBrk="0" hangingPunct="1">
                <a:lnSpc>
                  <a:spcPct val="90000"/>
                </a:lnSpc>
                <a:spcBef>
                  <a:spcPts val="626"/>
                </a:spcBef>
                <a:buFont typeface="Arial" panose="020B0604020202020204" pitchFamily="34" charset="0"/>
                <a:buNone/>
                <a:defRPr sz="2175" kern="1200">
                  <a:solidFill>
                    <a:schemeClr val="tx1"/>
                  </a:solidFill>
                  <a:latin typeface="+mn-lt"/>
                  <a:ea typeface="+mn-ea"/>
                  <a:cs typeface="+mn-cs"/>
                </a:defRPr>
              </a:lvl4pPr>
              <a:lvl5pPr marL="2484532" indent="0" algn="ctr" defTabSz="1144280" rtl="0" eaLnBrk="1" latinLnBrk="0" hangingPunct="1">
                <a:lnSpc>
                  <a:spcPct val="90000"/>
                </a:lnSpc>
                <a:spcBef>
                  <a:spcPts val="626"/>
                </a:spcBef>
                <a:buFont typeface="Arial" panose="020B0604020202020204" pitchFamily="34" charset="0"/>
                <a:buNone/>
                <a:defRPr sz="2175" kern="1200">
                  <a:solidFill>
                    <a:schemeClr val="tx1"/>
                  </a:solidFill>
                  <a:latin typeface="+mn-lt"/>
                  <a:ea typeface="+mn-ea"/>
                  <a:cs typeface="+mn-cs"/>
                </a:defRPr>
              </a:lvl5pPr>
              <a:lvl6pPr marL="3105664" indent="0" algn="ctr" defTabSz="1144280" rtl="0" eaLnBrk="1" latinLnBrk="0" hangingPunct="1">
                <a:lnSpc>
                  <a:spcPct val="90000"/>
                </a:lnSpc>
                <a:spcBef>
                  <a:spcPts val="626"/>
                </a:spcBef>
                <a:buFont typeface="Arial" panose="020B0604020202020204" pitchFamily="34" charset="0"/>
                <a:buNone/>
                <a:defRPr sz="2175" kern="1200">
                  <a:solidFill>
                    <a:schemeClr val="tx1"/>
                  </a:solidFill>
                  <a:latin typeface="+mn-lt"/>
                  <a:ea typeface="+mn-ea"/>
                  <a:cs typeface="+mn-cs"/>
                </a:defRPr>
              </a:lvl6pPr>
              <a:lvl7pPr marL="3726797" indent="0" algn="ctr" defTabSz="1144280" rtl="0" eaLnBrk="1" latinLnBrk="0" hangingPunct="1">
                <a:lnSpc>
                  <a:spcPct val="90000"/>
                </a:lnSpc>
                <a:spcBef>
                  <a:spcPts val="626"/>
                </a:spcBef>
                <a:buFont typeface="Arial" panose="020B0604020202020204" pitchFamily="34" charset="0"/>
                <a:buNone/>
                <a:defRPr sz="2175" kern="1200">
                  <a:solidFill>
                    <a:schemeClr val="tx1"/>
                  </a:solidFill>
                  <a:latin typeface="+mn-lt"/>
                  <a:ea typeface="+mn-ea"/>
                  <a:cs typeface="+mn-cs"/>
                </a:defRPr>
              </a:lvl7pPr>
              <a:lvl8pPr marL="4347932" indent="0" algn="ctr" defTabSz="1144280" rtl="0" eaLnBrk="1" latinLnBrk="0" hangingPunct="1">
                <a:lnSpc>
                  <a:spcPct val="90000"/>
                </a:lnSpc>
                <a:spcBef>
                  <a:spcPts val="626"/>
                </a:spcBef>
                <a:buFont typeface="Arial" panose="020B0604020202020204" pitchFamily="34" charset="0"/>
                <a:buNone/>
                <a:defRPr sz="2175" kern="1200">
                  <a:solidFill>
                    <a:schemeClr val="tx1"/>
                  </a:solidFill>
                  <a:latin typeface="+mn-lt"/>
                  <a:ea typeface="+mn-ea"/>
                  <a:cs typeface="+mn-cs"/>
                </a:defRPr>
              </a:lvl8pPr>
              <a:lvl9pPr marL="4969063" indent="0" algn="ctr" defTabSz="1144280" rtl="0" eaLnBrk="1" latinLnBrk="0" hangingPunct="1">
                <a:lnSpc>
                  <a:spcPct val="90000"/>
                </a:lnSpc>
                <a:spcBef>
                  <a:spcPts val="626"/>
                </a:spcBef>
                <a:buFont typeface="Arial" panose="020B0604020202020204" pitchFamily="34" charset="0"/>
                <a:buNone/>
                <a:defRPr sz="2175" kern="1200">
                  <a:solidFill>
                    <a:schemeClr val="tx1"/>
                  </a:solidFill>
                  <a:latin typeface="+mn-lt"/>
                  <a:ea typeface="+mn-ea"/>
                  <a:cs typeface="+mn-cs"/>
                </a:defRPr>
              </a:lvl9pPr>
            </a:lstStyle>
            <a:p>
              <a:pPr algn="l" fontAlgn="ctr"/>
              <a:r>
                <a:rPr lang="en-US" altLang="zh-CN" sz="4000" b="0">
                  <a:solidFill>
                    <a:srgbClr val="C7000B"/>
                  </a:solidFill>
                  <a:latin typeface="Arial" panose="020B0604020202020204" pitchFamily="34" charset="0"/>
                </a:rPr>
                <a:t>50%</a:t>
              </a:r>
            </a:p>
          </p:txBody>
        </p:sp>
        <p:cxnSp>
          <p:nvCxnSpPr>
            <p:cNvPr id="217" name="直接连接符 171">
              <a:extLst>
                <a:ext uri="{FF2B5EF4-FFF2-40B4-BE49-F238E27FC236}">
                  <a16:creationId xmlns:a16="http://schemas.microsoft.com/office/drawing/2014/main" id="{71C10F08-64D4-0242-AF01-CCF91E1BC3AA}"/>
                </a:ext>
              </a:extLst>
            </p:cNvPr>
            <p:cNvCxnSpPr/>
            <p:nvPr/>
          </p:nvCxnSpPr>
          <p:spPr>
            <a:xfrm>
              <a:off x="8060068" y="3742185"/>
              <a:ext cx="3680797" cy="0"/>
            </a:xfrm>
            <a:prstGeom prst="line">
              <a:avLst/>
            </a:prstGeom>
            <a:ln w="15875">
              <a:solidFill>
                <a:srgbClr val="898989"/>
              </a:solidFill>
              <a:prstDash val="dashDot"/>
            </a:ln>
          </p:spPr>
          <p:style>
            <a:lnRef idx="1">
              <a:schemeClr val="accent1"/>
            </a:lnRef>
            <a:fillRef idx="0">
              <a:schemeClr val="accent1"/>
            </a:fillRef>
            <a:effectRef idx="0">
              <a:schemeClr val="accent1"/>
            </a:effectRef>
            <a:fontRef idx="minor">
              <a:schemeClr val="tx1"/>
            </a:fontRef>
          </p:style>
        </p:cxnSp>
        <p:cxnSp>
          <p:nvCxnSpPr>
            <p:cNvPr id="218" name="直接连接符 172">
              <a:extLst>
                <a:ext uri="{FF2B5EF4-FFF2-40B4-BE49-F238E27FC236}">
                  <a16:creationId xmlns:a16="http://schemas.microsoft.com/office/drawing/2014/main" id="{F3DF565B-3E0B-C04F-9754-9DD0A5B5EDF0}"/>
                </a:ext>
              </a:extLst>
            </p:cNvPr>
            <p:cNvCxnSpPr/>
            <p:nvPr/>
          </p:nvCxnSpPr>
          <p:spPr>
            <a:xfrm>
              <a:off x="8075844" y="4874441"/>
              <a:ext cx="3680797" cy="0"/>
            </a:xfrm>
            <a:prstGeom prst="line">
              <a:avLst/>
            </a:prstGeom>
            <a:ln w="15875">
              <a:solidFill>
                <a:srgbClr val="898989"/>
              </a:solidFill>
              <a:prstDash val="dashDot"/>
            </a:ln>
          </p:spPr>
          <p:style>
            <a:lnRef idx="1">
              <a:schemeClr val="accent1"/>
            </a:lnRef>
            <a:fillRef idx="0">
              <a:schemeClr val="accent1"/>
            </a:fillRef>
            <a:effectRef idx="0">
              <a:schemeClr val="accent1"/>
            </a:effectRef>
            <a:fontRef idx="minor">
              <a:schemeClr val="tx1"/>
            </a:fontRef>
          </p:style>
        </p:cxnSp>
        <p:sp>
          <p:nvSpPr>
            <p:cNvPr id="219" name="Freeform 17">
              <a:extLst>
                <a:ext uri="{FF2B5EF4-FFF2-40B4-BE49-F238E27FC236}">
                  <a16:creationId xmlns:a16="http://schemas.microsoft.com/office/drawing/2014/main" id="{F9CDFE93-7A63-1645-999B-76D5B88C121B}"/>
                </a:ext>
              </a:extLst>
            </p:cNvPr>
            <p:cNvSpPr>
              <a:spLocks noChangeAspect="1"/>
            </p:cNvSpPr>
            <p:nvPr/>
          </p:nvSpPr>
          <p:spPr bwMode="auto">
            <a:xfrm flipV="1">
              <a:off x="8125715" y="4364214"/>
              <a:ext cx="232102" cy="365614"/>
            </a:xfrm>
            <a:custGeom>
              <a:avLst/>
              <a:gdLst/>
              <a:ahLst/>
              <a:cxnLst>
                <a:cxn ang="0">
                  <a:pos x="177" y="163"/>
                </a:cxn>
                <a:cxn ang="0">
                  <a:pos x="89" y="0"/>
                </a:cxn>
                <a:cxn ang="0">
                  <a:pos x="0" y="163"/>
                </a:cxn>
                <a:cxn ang="0">
                  <a:pos x="45" y="163"/>
                </a:cxn>
                <a:cxn ang="0">
                  <a:pos x="45" y="322"/>
                </a:cxn>
                <a:cxn ang="0">
                  <a:pos x="134" y="322"/>
                </a:cxn>
                <a:cxn ang="0">
                  <a:pos x="134" y="163"/>
                </a:cxn>
                <a:cxn ang="0">
                  <a:pos x="177" y="163"/>
                </a:cxn>
              </a:cxnLst>
              <a:rect l="0" t="0" r="r" b="b"/>
              <a:pathLst>
                <a:path w="177" h="322">
                  <a:moveTo>
                    <a:pt x="177" y="163"/>
                  </a:moveTo>
                  <a:lnTo>
                    <a:pt x="89" y="0"/>
                  </a:lnTo>
                  <a:lnTo>
                    <a:pt x="0" y="163"/>
                  </a:lnTo>
                  <a:lnTo>
                    <a:pt x="45" y="163"/>
                  </a:lnTo>
                  <a:lnTo>
                    <a:pt x="45" y="322"/>
                  </a:lnTo>
                  <a:lnTo>
                    <a:pt x="134" y="322"/>
                  </a:lnTo>
                  <a:lnTo>
                    <a:pt x="134" y="163"/>
                  </a:lnTo>
                  <a:lnTo>
                    <a:pt x="177" y="163"/>
                  </a:lnTo>
                  <a:close/>
                </a:path>
              </a:pathLst>
            </a:custGeom>
            <a:solidFill>
              <a:srgbClr val="C7000B"/>
            </a:solidFill>
            <a:ln w="9525">
              <a:noFill/>
              <a:round/>
              <a:headEnd/>
              <a:tailEnd/>
            </a:ln>
          </p:spPr>
          <p:txBody>
            <a:bodyPr vert="horz" wrap="square" lIns="91440" tIns="45720" rIns="91440" bIns="45720" numCol="1" anchor="t" anchorCtr="0" compatLnSpc="1">
              <a:prstTxWarp prst="textNoShape">
                <a:avLst/>
              </a:prstTxWarp>
              <a:noAutofit/>
            </a:bodyPr>
            <a:lstStyle/>
            <a:p>
              <a:pPr defTabSz="914400" fontAlgn="ctr"/>
              <a:endParaRPr lang="en-US" altLang="zh-CN" sz="1050">
                <a:latin typeface="Arial" panose="020B0604020202020204" pitchFamily="34" charset="0"/>
              </a:endParaRPr>
            </a:p>
          </p:txBody>
        </p:sp>
        <p:sp>
          <p:nvSpPr>
            <p:cNvPr id="220" name="Freeform 17">
              <a:extLst>
                <a:ext uri="{FF2B5EF4-FFF2-40B4-BE49-F238E27FC236}">
                  <a16:creationId xmlns:a16="http://schemas.microsoft.com/office/drawing/2014/main" id="{A6FE4CE4-7FF9-5E4F-89FA-DB86B6CC0EE2}"/>
                </a:ext>
              </a:extLst>
            </p:cNvPr>
            <p:cNvSpPr>
              <a:spLocks noChangeAspect="1"/>
            </p:cNvSpPr>
            <p:nvPr/>
          </p:nvSpPr>
          <p:spPr bwMode="auto">
            <a:xfrm flipV="1">
              <a:off x="9002306" y="4347518"/>
              <a:ext cx="232102" cy="365614"/>
            </a:xfrm>
            <a:custGeom>
              <a:avLst/>
              <a:gdLst/>
              <a:ahLst/>
              <a:cxnLst>
                <a:cxn ang="0">
                  <a:pos x="177" y="163"/>
                </a:cxn>
                <a:cxn ang="0">
                  <a:pos x="89" y="0"/>
                </a:cxn>
                <a:cxn ang="0">
                  <a:pos x="0" y="163"/>
                </a:cxn>
                <a:cxn ang="0">
                  <a:pos x="45" y="163"/>
                </a:cxn>
                <a:cxn ang="0">
                  <a:pos x="45" y="322"/>
                </a:cxn>
                <a:cxn ang="0">
                  <a:pos x="134" y="322"/>
                </a:cxn>
                <a:cxn ang="0">
                  <a:pos x="134" y="163"/>
                </a:cxn>
                <a:cxn ang="0">
                  <a:pos x="177" y="163"/>
                </a:cxn>
              </a:cxnLst>
              <a:rect l="0" t="0" r="r" b="b"/>
              <a:pathLst>
                <a:path w="177" h="322">
                  <a:moveTo>
                    <a:pt x="177" y="163"/>
                  </a:moveTo>
                  <a:lnTo>
                    <a:pt x="89" y="0"/>
                  </a:lnTo>
                  <a:lnTo>
                    <a:pt x="0" y="163"/>
                  </a:lnTo>
                  <a:lnTo>
                    <a:pt x="45" y="163"/>
                  </a:lnTo>
                  <a:lnTo>
                    <a:pt x="45" y="322"/>
                  </a:lnTo>
                  <a:lnTo>
                    <a:pt x="134" y="322"/>
                  </a:lnTo>
                  <a:lnTo>
                    <a:pt x="134" y="163"/>
                  </a:lnTo>
                  <a:lnTo>
                    <a:pt x="177" y="163"/>
                  </a:lnTo>
                  <a:close/>
                </a:path>
              </a:pathLst>
            </a:custGeom>
            <a:solidFill>
              <a:srgbClr val="C7000B"/>
            </a:solidFill>
            <a:ln w="9525">
              <a:noFill/>
              <a:round/>
              <a:headEnd/>
              <a:tailEnd/>
            </a:ln>
          </p:spPr>
          <p:txBody>
            <a:bodyPr vert="horz" wrap="square" lIns="91440" tIns="45720" rIns="91440" bIns="45720" numCol="1" anchor="t" anchorCtr="0" compatLnSpc="1">
              <a:prstTxWarp prst="textNoShape">
                <a:avLst/>
              </a:prstTxWarp>
              <a:noAutofit/>
            </a:bodyPr>
            <a:lstStyle/>
            <a:p>
              <a:pPr defTabSz="914400" fontAlgn="ctr"/>
              <a:endParaRPr lang="en-US" altLang="zh-CN" sz="1050">
                <a:latin typeface="Arial" panose="020B0604020202020204" pitchFamily="34" charset="0"/>
              </a:endParaRPr>
            </a:p>
          </p:txBody>
        </p:sp>
        <p:sp>
          <p:nvSpPr>
            <p:cNvPr id="221" name="Freeform 17">
              <a:extLst>
                <a:ext uri="{FF2B5EF4-FFF2-40B4-BE49-F238E27FC236}">
                  <a16:creationId xmlns:a16="http://schemas.microsoft.com/office/drawing/2014/main" id="{92D7F689-C2BF-574F-BE34-8592EC563D6C}"/>
                </a:ext>
              </a:extLst>
            </p:cNvPr>
            <p:cNvSpPr>
              <a:spLocks noChangeAspect="1"/>
            </p:cNvSpPr>
            <p:nvPr/>
          </p:nvSpPr>
          <p:spPr bwMode="auto">
            <a:xfrm flipV="1">
              <a:off x="9968109" y="4364215"/>
              <a:ext cx="232102" cy="365614"/>
            </a:xfrm>
            <a:custGeom>
              <a:avLst/>
              <a:gdLst/>
              <a:ahLst/>
              <a:cxnLst>
                <a:cxn ang="0">
                  <a:pos x="177" y="163"/>
                </a:cxn>
                <a:cxn ang="0">
                  <a:pos x="89" y="0"/>
                </a:cxn>
                <a:cxn ang="0">
                  <a:pos x="0" y="163"/>
                </a:cxn>
                <a:cxn ang="0">
                  <a:pos x="45" y="163"/>
                </a:cxn>
                <a:cxn ang="0">
                  <a:pos x="45" y="322"/>
                </a:cxn>
                <a:cxn ang="0">
                  <a:pos x="134" y="322"/>
                </a:cxn>
                <a:cxn ang="0">
                  <a:pos x="134" y="163"/>
                </a:cxn>
                <a:cxn ang="0">
                  <a:pos x="177" y="163"/>
                </a:cxn>
              </a:cxnLst>
              <a:rect l="0" t="0" r="r" b="b"/>
              <a:pathLst>
                <a:path w="177" h="322">
                  <a:moveTo>
                    <a:pt x="177" y="163"/>
                  </a:moveTo>
                  <a:lnTo>
                    <a:pt x="89" y="0"/>
                  </a:lnTo>
                  <a:lnTo>
                    <a:pt x="0" y="163"/>
                  </a:lnTo>
                  <a:lnTo>
                    <a:pt x="45" y="163"/>
                  </a:lnTo>
                  <a:lnTo>
                    <a:pt x="45" y="322"/>
                  </a:lnTo>
                  <a:lnTo>
                    <a:pt x="134" y="322"/>
                  </a:lnTo>
                  <a:lnTo>
                    <a:pt x="134" y="163"/>
                  </a:lnTo>
                  <a:lnTo>
                    <a:pt x="177" y="163"/>
                  </a:lnTo>
                  <a:close/>
                </a:path>
              </a:pathLst>
            </a:custGeom>
            <a:solidFill>
              <a:srgbClr val="C7000B"/>
            </a:solidFill>
            <a:ln w="9525">
              <a:noFill/>
              <a:round/>
              <a:headEnd/>
              <a:tailEnd/>
            </a:ln>
          </p:spPr>
          <p:txBody>
            <a:bodyPr vert="horz" wrap="square" lIns="91440" tIns="45720" rIns="91440" bIns="45720" numCol="1" anchor="t" anchorCtr="0" compatLnSpc="1">
              <a:prstTxWarp prst="textNoShape">
                <a:avLst/>
              </a:prstTxWarp>
              <a:noAutofit/>
            </a:bodyPr>
            <a:lstStyle/>
            <a:p>
              <a:pPr defTabSz="914400" fontAlgn="ctr"/>
              <a:endParaRPr lang="en-US" altLang="zh-CN" sz="1050">
                <a:latin typeface="Arial" panose="020B0604020202020204" pitchFamily="34" charset="0"/>
              </a:endParaRPr>
            </a:p>
          </p:txBody>
        </p:sp>
        <p:sp>
          <p:nvSpPr>
            <p:cNvPr id="222" name="Freeform 17">
              <a:extLst>
                <a:ext uri="{FF2B5EF4-FFF2-40B4-BE49-F238E27FC236}">
                  <a16:creationId xmlns:a16="http://schemas.microsoft.com/office/drawing/2014/main" id="{09E5296E-22DA-6447-8363-F35AEEB228B9}"/>
                </a:ext>
              </a:extLst>
            </p:cNvPr>
            <p:cNvSpPr>
              <a:spLocks noChangeAspect="1"/>
            </p:cNvSpPr>
            <p:nvPr/>
          </p:nvSpPr>
          <p:spPr bwMode="auto">
            <a:xfrm flipV="1">
              <a:off x="10971937" y="4360486"/>
              <a:ext cx="232102" cy="365614"/>
            </a:xfrm>
            <a:custGeom>
              <a:avLst/>
              <a:gdLst/>
              <a:ahLst/>
              <a:cxnLst>
                <a:cxn ang="0">
                  <a:pos x="177" y="163"/>
                </a:cxn>
                <a:cxn ang="0">
                  <a:pos x="89" y="0"/>
                </a:cxn>
                <a:cxn ang="0">
                  <a:pos x="0" y="163"/>
                </a:cxn>
                <a:cxn ang="0">
                  <a:pos x="45" y="163"/>
                </a:cxn>
                <a:cxn ang="0">
                  <a:pos x="45" y="322"/>
                </a:cxn>
                <a:cxn ang="0">
                  <a:pos x="134" y="322"/>
                </a:cxn>
                <a:cxn ang="0">
                  <a:pos x="134" y="163"/>
                </a:cxn>
                <a:cxn ang="0">
                  <a:pos x="177" y="163"/>
                </a:cxn>
              </a:cxnLst>
              <a:rect l="0" t="0" r="r" b="b"/>
              <a:pathLst>
                <a:path w="177" h="322">
                  <a:moveTo>
                    <a:pt x="177" y="163"/>
                  </a:moveTo>
                  <a:lnTo>
                    <a:pt x="89" y="0"/>
                  </a:lnTo>
                  <a:lnTo>
                    <a:pt x="0" y="163"/>
                  </a:lnTo>
                  <a:lnTo>
                    <a:pt x="45" y="163"/>
                  </a:lnTo>
                  <a:lnTo>
                    <a:pt x="45" y="322"/>
                  </a:lnTo>
                  <a:lnTo>
                    <a:pt x="134" y="322"/>
                  </a:lnTo>
                  <a:lnTo>
                    <a:pt x="134" y="163"/>
                  </a:lnTo>
                  <a:lnTo>
                    <a:pt x="177" y="163"/>
                  </a:lnTo>
                  <a:close/>
                </a:path>
              </a:pathLst>
            </a:custGeom>
            <a:solidFill>
              <a:srgbClr val="C7000B"/>
            </a:solidFill>
            <a:ln w="9525">
              <a:noFill/>
              <a:round/>
              <a:headEnd/>
              <a:tailEnd/>
            </a:ln>
          </p:spPr>
          <p:txBody>
            <a:bodyPr vert="horz" wrap="square" lIns="91440" tIns="45720" rIns="91440" bIns="45720" numCol="1" anchor="t" anchorCtr="0" compatLnSpc="1">
              <a:prstTxWarp prst="textNoShape">
                <a:avLst/>
              </a:prstTxWarp>
              <a:noAutofit/>
            </a:bodyPr>
            <a:lstStyle/>
            <a:p>
              <a:pPr defTabSz="914400" fontAlgn="ctr"/>
              <a:endParaRPr lang="en-US" altLang="zh-CN" sz="1050">
                <a:latin typeface="Arial" panose="020B0604020202020204" pitchFamily="34" charset="0"/>
              </a:endParaRPr>
            </a:p>
          </p:txBody>
        </p:sp>
      </p:grpSp>
      <p:graphicFrame>
        <p:nvGraphicFramePr>
          <p:cNvPr id="92" name="Diagram 91">
            <a:extLst>
              <a:ext uri="{FF2B5EF4-FFF2-40B4-BE49-F238E27FC236}">
                <a16:creationId xmlns:a16="http://schemas.microsoft.com/office/drawing/2014/main" id="{9201AD20-BFED-6C4A-A851-AE56AC8D0DC9}"/>
              </a:ext>
            </a:extLst>
          </p:cNvPr>
          <p:cNvGraphicFramePr/>
          <p:nvPr>
            <p:extLst>
              <p:ext uri="{D42A27DB-BD31-4B8C-83A1-F6EECF244321}">
                <p14:modId xmlns:p14="http://schemas.microsoft.com/office/powerpoint/2010/main" val="2170848732"/>
              </p:ext>
            </p:extLst>
          </p:nvPr>
        </p:nvGraphicFramePr>
        <p:xfrm>
          <a:off x="7039921" y="65907"/>
          <a:ext cx="5069711" cy="37594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0866032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9868613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F99C6-0843-46B8-95A0-E113A635D819}"/>
              </a:ext>
            </a:extLst>
          </p:cNvPr>
          <p:cNvSpPr>
            <a:spLocks noGrp="1"/>
          </p:cNvSpPr>
          <p:nvPr>
            <p:ph type="title"/>
          </p:nvPr>
        </p:nvSpPr>
        <p:spPr/>
        <p:txBody>
          <a:bodyPr>
            <a:normAutofit/>
          </a:bodyPr>
          <a:lstStyle/>
          <a:p>
            <a:r>
              <a:rPr lang="en-US" dirty="0"/>
              <a:t>Overview: </a:t>
            </a:r>
            <a:r>
              <a:rPr lang="en-US" i="1" dirty="0"/>
              <a:t>Huawei’s Company and Storage Business</a:t>
            </a:r>
            <a:endParaRPr lang="en-US" dirty="0"/>
          </a:p>
        </p:txBody>
      </p:sp>
      <p:sp>
        <p:nvSpPr>
          <p:cNvPr id="3" name="Content Placeholder 2">
            <a:extLst>
              <a:ext uri="{FF2B5EF4-FFF2-40B4-BE49-F238E27FC236}">
                <a16:creationId xmlns:a16="http://schemas.microsoft.com/office/drawing/2014/main" id="{0498A402-432B-421B-85FF-68A1ECED72D8}"/>
              </a:ext>
            </a:extLst>
          </p:cNvPr>
          <p:cNvSpPr>
            <a:spLocks noGrp="1"/>
          </p:cNvSpPr>
          <p:nvPr>
            <p:ph idx="1"/>
          </p:nvPr>
        </p:nvSpPr>
        <p:spPr/>
        <p:txBody>
          <a:bodyPr/>
          <a:lstStyle/>
          <a:p>
            <a:pPr marL="0" indent="0">
              <a:buNone/>
            </a:pPr>
            <a:r>
              <a:rPr lang="en-US" b="1" dirty="0"/>
              <a:t>Key Messages</a:t>
            </a:r>
          </a:p>
          <a:p>
            <a:r>
              <a:rPr lang="en-US" dirty="0"/>
              <a:t>Huawei is a major Storage provider with broad industry acceptance</a:t>
            </a:r>
          </a:p>
          <a:p>
            <a:r>
              <a:rPr lang="en-US" dirty="0"/>
              <a:t>Has the resources to support and sustain the Storage business</a:t>
            </a:r>
          </a:p>
          <a:p>
            <a:r>
              <a:rPr lang="en-US" dirty="0"/>
              <a:t>Huawei is a leader in Storage Technology because it is Huawei</a:t>
            </a:r>
          </a:p>
          <a:p>
            <a:pPr lvl="1"/>
            <a:endParaRPr lang="en-US" dirty="0"/>
          </a:p>
          <a:p>
            <a:pPr marL="0" indent="0">
              <a:buNone/>
            </a:pPr>
            <a:r>
              <a:rPr lang="en-US" b="1" dirty="0"/>
              <a:t>Tips</a:t>
            </a:r>
          </a:p>
          <a:p>
            <a:r>
              <a:rPr lang="en-US" dirty="0"/>
              <a:t>Consider the audience: C-level or tactical?  Industry?</a:t>
            </a:r>
          </a:p>
          <a:p>
            <a:r>
              <a:rPr lang="en-US" dirty="0"/>
              <a:t>Clean the material: no small text, organized, and with a flow</a:t>
            </a:r>
          </a:p>
          <a:p>
            <a:r>
              <a:rPr lang="en-US" dirty="0"/>
              <a:t>Start on time! (and end on time)</a:t>
            </a:r>
          </a:p>
          <a:p>
            <a:endParaRPr lang="en-US" dirty="0"/>
          </a:p>
        </p:txBody>
      </p:sp>
      <p:sp>
        <p:nvSpPr>
          <p:cNvPr id="4" name="Footer Placeholder 3">
            <a:extLst>
              <a:ext uri="{FF2B5EF4-FFF2-40B4-BE49-F238E27FC236}">
                <a16:creationId xmlns:a16="http://schemas.microsoft.com/office/drawing/2014/main" id="{E0CA4D17-2223-42C7-9D58-E094DA2A0754}"/>
              </a:ext>
            </a:extLst>
          </p:cNvPr>
          <p:cNvSpPr>
            <a:spLocks noGrp="1"/>
          </p:cNvSpPr>
          <p:nvPr>
            <p:ph type="ftr" sz="quarter" idx="11"/>
          </p:nvPr>
        </p:nvSpPr>
        <p:spPr>
          <a:xfrm>
            <a:off x="1257941" y="6336902"/>
            <a:ext cx="4114800" cy="290983"/>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FUTUREWEI INTERNAL</a:t>
            </a:r>
          </a:p>
        </p:txBody>
      </p:sp>
      <p:sp>
        <p:nvSpPr>
          <p:cNvPr id="5" name="Slide Number Placeholder 4">
            <a:extLst>
              <a:ext uri="{FF2B5EF4-FFF2-40B4-BE49-F238E27FC236}">
                <a16:creationId xmlns:a16="http://schemas.microsoft.com/office/drawing/2014/main" id="{7D053C56-2ADD-4A34-A479-7B35F7456EA2}"/>
              </a:ext>
            </a:extLst>
          </p:cNvPr>
          <p:cNvSpPr>
            <a:spLocks noGrp="1"/>
          </p:cNvSpPr>
          <p:nvPr>
            <p:ph type="sldNum" sz="quarter" idx="12"/>
          </p:nvPr>
        </p:nvSpPr>
        <p:spPr>
          <a:xfrm>
            <a:off x="719264" y="6336902"/>
            <a:ext cx="512806" cy="300257"/>
          </a:xfrm>
          <a:prstGeom prst="rect">
            <a:avLst/>
          </a:prstGeom>
        </p:spPr>
        <p:txBody>
          <a:bodyPr vert="horz" lIns="91440" tIns="45720" rIns="91440" bIns="45720" rtlCol="0" anchor="ctr"/>
          <a:lstStyle>
            <a:defPPr>
              <a:defRPr lang="en-US"/>
            </a:defPPr>
            <a:lvl1pPr marL="0" algn="ct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B917CB5-27BD-4ECA-9D86-80D4B900A204}" type="slidenum">
              <a:rPr lang="en-US" smtClean="0"/>
              <a:pPr/>
              <a:t>2</a:t>
            </a:fld>
            <a:endParaRPr lang="en-US"/>
          </a:p>
        </p:txBody>
      </p:sp>
      <p:graphicFrame>
        <p:nvGraphicFramePr>
          <p:cNvPr id="6" name="Diagram 5">
            <a:extLst>
              <a:ext uri="{FF2B5EF4-FFF2-40B4-BE49-F238E27FC236}">
                <a16:creationId xmlns:a16="http://schemas.microsoft.com/office/drawing/2014/main" id="{10734A70-E813-4609-928F-E4AD04842B88}"/>
              </a:ext>
            </a:extLst>
          </p:cNvPr>
          <p:cNvGraphicFramePr/>
          <p:nvPr/>
        </p:nvGraphicFramePr>
        <p:xfrm>
          <a:off x="7039921" y="65907"/>
          <a:ext cx="5069711" cy="37594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83869798"/>
      </p:ext>
    </p:extLst>
  </p:cSld>
  <p:clrMapOvr>
    <a:masterClrMapping/>
  </p:clrMapOvr>
  <mc:AlternateContent xmlns:mc="http://schemas.openxmlformats.org/markup-compatibility/2006" xmlns:p14="http://schemas.microsoft.com/office/powerpoint/2010/main">
    <mc:Choice Requires="p14">
      <p:transition spd="slow" p14:dur="2000" advTm="255875"/>
    </mc:Choice>
    <mc:Fallback xmlns="">
      <p:transition spd="slow" advTm="255875"/>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圆角矩形​​ 16"/>
          <p:cNvSpPr/>
          <p:nvPr/>
        </p:nvSpPr>
        <p:spPr bwMode="auto">
          <a:xfrm>
            <a:off x="4372568" y="1235190"/>
            <a:ext cx="3375421" cy="1528377"/>
          </a:xfrm>
          <a:prstGeom prst="rect">
            <a:avLst/>
          </a:prstGeom>
          <a:blipFill dpi="0" rotWithShape="1">
            <a:blip r:embed="rId3" cstate="email">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91261" tIns="45631" rIns="91261" bIns="45631" anchor="ctr"/>
          <a:lstStyle/>
          <a:p>
            <a:pPr algn="ctr" defTabSz="1216611">
              <a:defRPr/>
            </a:pPr>
            <a:endParaRPr lang="zh-CN" altLang="en-US" sz="1999" dirty="0">
              <a:solidFill>
                <a:prstClr val="white"/>
              </a:solidFill>
              <a:latin typeface="Calibri" pitchFamily="34" charset="0"/>
              <a:cs typeface="Calibri" pitchFamily="34" charset="0"/>
            </a:endParaRPr>
          </a:p>
        </p:txBody>
      </p:sp>
      <p:sp>
        <p:nvSpPr>
          <p:cNvPr id="9" name="圆角矩形​​ 6"/>
          <p:cNvSpPr/>
          <p:nvPr/>
        </p:nvSpPr>
        <p:spPr bwMode="auto">
          <a:xfrm>
            <a:off x="7830490" y="1235361"/>
            <a:ext cx="3375421" cy="1528208"/>
          </a:xfrm>
          <a:prstGeom prst="rect">
            <a:avLst/>
          </a:prstGeom>
          <a:solidFill>
            <a:srgbClr val="0070C0"/>
          </a:solidFill>
          <a:ln w="12700">
            <a:gradFill>
              <a:gsLst>
                <a:gs pos="0">
                  <a:srgbClr val="1597FC"/>
                </a:gs>
                <a:gs pos="100000">
                  <a:srgbClr val="1597FC">
                    <a:alpha val="0"/>
                  </a:srgbClr>
                </a:gs>
              </a:gsLst>
              <a:lin ang="0" scaled="0"/>
            </a:gradFill>
          </a:ln>
          <a:effectLst>
            <a:outerShdw blurRad="63500" algn="ctr" rotWithShape="0">
              <a:srgbClr val="0065C1"/>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999" dirty="0"/>
          </a:p>
        </p:txBody>
      </p:sp>
      <p:sp>
        <p:nvSpPr>
          <p:cNvPr id="13" name="圆角矩形​​ 4"/>
          <p:cNvSpPr/>
          <p:nvPr/>
        </p:nvSpPr>
        <p:spPr bwMode="auto">
          <a:xfrm>
            <a:off x="914648" y="1235361"/>
            <a:ext cx="3375421" cy="1528208"/>
          </a:xfrm>
          <a:prstGeom prst="rect">
            <a:avLst/>
          </a:prstGeom>
          <a:solidFill>
            <a:srgbClr val="0070C0"/>
          </a:solidFill>
          <a:ln w="12700">
            <a:gradFill>
              <a:gsLst>
                <a:gs pos="0">
                  <a:srgbClr val="1597FC"/>
                </a:gs>
                <a:gs pos="100000">
                  <a:srgbClr val="1597FC">
                    <a:alpha val="0"/>
                  </a:srgbClr>
                </a:gs>
              </a:gsLst>
              <a:lin ang="0" scaled="0"/>
            </a:gradFill>
          </a:ln>
          <a:effectLst>
            <a:outerShdw blurRad="63500" algn="ctr" rotWithShape="0">
              <a:srgbClr val="0065C1"/>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999" dirty="0"/>
          </a:p>
        </p:txBody>
      </p:sp>
      <p:sp>
        <p:nvSpPr>
          <p:cNvPr id="11" name="圆角矩形​​ 5"/>
          <p:cNvSpPr/>
          <p:nvPr/>
        </p:nvSpPr>
        <p:spPr bwMode="auto">
          <a:xfrm>
            <a:off x="914648" y="4491469"/>
            <a:ext cx="3375421" cy="1528208"/>
          </a:xfrm>
          <a:prstGeom prst="rect">
            <a:avLst/>
          </a:prstGeom>
          <a:solidFill>
            <a:srgbClr val="0070C0"/>
          </a:solidFill>
          <a:ln w="12700">
            <a:gradFill>
              <a:gsLst>
                <a:gs pos="0">
                  <a:srgbClr val="1597FC"/>
                </a:gs>
                <a:gs pos="100000">
                  <a:srgbClr val="1597FC">
                    <a:alpha val="0"/>
                  </a:srgbClr>
                </a:gs>
              </a:gsLst>
              <a:lin ang="0" scaled="0"/>
            </a:gradFill>
          </a:ln>
          <a:effectLst>
            <a:outerShdw blurRad="63500" algn="ctr" rotWithShape="0">
              <a:srgbClr val="0065C1"/>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r>
              <a:rPr lang="en-US" altLang="zh-CN" sz="1999" dirty="0"/>
              <a:t>`</a:t>
            </a:r>
            <a:endParaRPr lang="zh-CN" altLang="en-US" sz="1999" dirty="0"/>
          </a:p>
        </p:txBody>
      </p:sp>
      <p:sp>
        <p:nvSpPr>
          <p:cNvPr id="15" name="圆角矩形​​ 3"/>
          <p:cNvSpPr/>
          <p:nvPr/>
        </p:nvSpPr>
        <p:spPr bwMode="auto">
          <a:xfrm>
            <a:off x="7830490" y="4491469"/>
            <a:ext cx="3375421" cy="1528208"/>
          </a:xfrm>
          <a:prstGeom prst="rect">
            <a:avLst/>
          </a:prstGeom>
          <a:solidFill>
            <a:srgbClr val="0070C0"/>
          </a:solidFill>
          <a:ln w="12700">
            <a:gradFill>
              <a:gsLst>
                <a:gs pos="0">
                  <a:srgbClr val="1597FC"/>
                </a:gs>
                <a:gs pos="100000">
                  <a:srgbClr val="1597FC">
                    <a:alpha val="0"/>
                  </a:srgbClr>
                </a:gs>
              </a:gsLst>
              <a:lin ang="0" scaled="0"/>
            </a:gradFill>
          </a:ln>
          <a:effectLst>
            <a:outerShdw blurRad="63500" algn="ctr" rotWithShape="0">
              <a:srgbClr val="0065C1"/>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999" dirty="0"/>
          </a:p>
        </p:txBody>
      </p:sp>
      <p:pic>
        <p:nvPicPr>
          <p:cNvPr id="26" name="图片 25" descr="硅谷_副本.jpg"/>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372569" y="4491469"/>
            <a:ext cx="3375421" cy="1528208"/>
          </a:xfrm>
          <a:prstGeom prst="rect">
            <a:avLst/>
          </a:prstGeom>
          <a:blipFill dpi="0" rotWithShape="1">
            <a:blip r:embed="rId3" cstate="email">
              <a:extLst>
                <a:ext uri="{28A0092B-C50C-407E-A947-70E740481C1C}">
                  <a14:useLocalDpi xmlns:a14="http://schemas.microsoft.com/office/drawing/2010/main"/>
                </a:ext>
              </a:extLst>
            </a:blip>
            <a:srcRect/>
            <a:stretch>
              <a:fillRect/>
            </a:stretch>
          </a:blipFill>
          <a:ln>
            <a:noFill/>
          </a:ln>
        </p:spPr>
      </p:pic>
      <p:sp>
        <p:nvSpPr>
          <p:cNvPr id="7" name="圆角矩形​​ 2"/>
          <p:cNvSpPr/>
          <p:nvPr/>
        </p:nvSpPr>
        <p:spPr bwMode="auto">
          <a:xfrm>
            <a:off x="4372568" y="2863415"/>
            <a:ext cx="3375421" cy="1528208"/>
          </a:xfrm>
          <a:prstGeom prst="rect">
            <a:avLst/>
          </a:prstGeom>
          <a:solidFill>
            <a:srgbClr val="0070C0"/>
          </a:solidFill>
          <a:ln w="12700">
            <a:gradFill>
              <a:gsLst>
                <a:gs pos="0">
                  <a:srgbClr val="1597FC"/>
                </a:gs>
                <a:gs pos="100000">
                  <a:srgbClr val="1597FC">
                    <a:alpha val="0"/>
                  </a:srgbClr>
                </a:gs>
              </a:gsLst>
              <a:lin ang="0" scaled="0"/>
            </a:gradFill>
          </a:ln>
          <a:effectLst>
            <a:outerShdw blurRad="63500" algn="ctr" rotWithShape="0">
              <a:srgbClr val="0065C1"/>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999" dirty="0"/>
          </a:p>
        </p:txBody>
      </p:sp>
      <p:pic>
        <p:nvPicPr>
          <p:cNvPr id="23" name="图片 22" descr="成研所_副本.jpg"/>
          <p:cNvPicPr>
            <a:picLocks/>
          </p:cNvPicPr>
          <p:nvPr/>
        </p:nvPicPr>
        <p:blipFill>
          <a:blip r:embed="rId5" cstate="email">
            <a:extLst>
              <a:ext uri="{28A0092B-C50C-407E-A947-70E740481C1C}">
                <a14:useLocalDpi xmlns:a14="http://schemas.microsoft.com/office/drawing/2010/main"/>
              </a:ext>
            </a:extLst>
          </a:blip>
          <a:stretch>
            <a:fillRect/>
          </a:stretch>
        </p:blipFill>
        <p:spPr>
          <a:xfrm>
            <a:off x="7830490" y="2863415"/>
            <a:ext cx="3375421" cy="1528208"/>
          </a:xfrm>
          <a:prstGeom prst="rect">
            <a:avLst/>
          </a:prstGeom>
          <a:blipFill dpi="0" rotWithShape="1">
            <a:blip r:embed="rId3" cstate="email">
              <a:extLst>
                <a:ext uri="{28A0092B-C50C-407E-A947-70E740481C1C}">
                  <a14:useLocalDpi xmlns:a14="http://schemas.microsoft.com/office/drawing/2010/main"/>
                </a:ext>
              </a:extLst>
            </a:blip>
            <a:srcRect/>
            <a:stretch>
              <a:fillRect/>
            </a:stretch>
          </a:blipFill>
          <a:ln>
            <a:noFill/>
          </a:ln>
        </p:spPr>
      </p:pic>
      <p:pic>
        <p:nvPicPr>
          <p:cNvPr id="28" name="图片 27" descr="com200707280169_N_副本_副本.jpg"/>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914651" y="2863415"/>
            <a:ext cx="3375420" cy="1528208"/>
          </a:xfrm>
          <a:prstGeom prst="rect">
            <a:avLst/>
          </a:prstGeom>
          <a:blipFill dpi="0" rotWithShape="1">
            <a:blip r:embed="rId3" cstate="email">
              <a:extLst>
                <a:ext uri="{28A0092B-C50C-407E-A947-70E740481C1C}">
                  <a14:useLocalDpi xmlns:a14="http://schemas.microsoft.com/office/drawing/2010/main"/>
                </a:ext>
              </a:extLst>
            </a:blip>
            <a:srcRect/>
            <a:stretch>
              <a:fillRect/>
            </a:stretch>
          </a:blipFill>
          <a:ln>
            <a:noFill/>
          </a:ln>
        </p:spPr>
      </p:pic>
      <p:sp>
        <p:nvSpPr>
          <p:cNvPr id="115719" name="TextBox 7"/>
          <p:cNvSpPr txBox="1">
            <a:spLocks noChangeArrowheads="1"/>
          </p:cNvSpPr>
          <p:nvPr/>
        </p:nvSpPr>
        <p:spPr bwMode="auto">
          <a:xfrm>
            <a:off x="5323358" y="3229883"/>
            <a:ext cx="1473846" cy="768963"/>
          </a:xfrm>
          <a:prstGeom prst="rect">
            <a:avLst/>
          </a:prstGeom>
          <a:noFill/>
          <a:ln w="9525">
            <a:noFill/>
            <a:miter lim="800000"/>
            <a:headEnd/>
            <a:tailEnd/>
          </a:ln>
        </p:spPr>
        <p:txBody>
          <a:bodyPr wrap="none" lIns="0" tIns="0" rIns="0" bIns="0">
            <a:spAutoFit/>
          </a:bodyPr>
          <a:lstStyle/>
          <a:p>
            <a:pPr algn="ctr" defTabSz="1216611" fontAlgn="ctr"/>
            <a:r>
              <a:rPr lang="en-US" altLang="zh-CN" sz="3198" dirty="0">
                <a:solidFill>
                  <a:srgbClr val="FFC000"/>
                </a:solidFill>
                <a:latin typeface="Impact" pitchFamily="34" charset="0"/>
                <a:ea typeface="华文细黑" pitchFamily="2" charset="-122"/>
                <a:cs typeface="Calibri" pitchFamily="34" charset="0"/>
              </a:rPr>
              <a:t>3000+</a:t>
            </a:r>
          </a:p>
          <a:p>
            <a:pPr algn="ctr" defTabSz="1216611"/>
            <a:r>
              <a:rPr lang="en-US" altLang="zh-CN" sz="1799" dirty="0">
                <a:solidFill>
                  <a:schemeClr val="bg1"/>
                </a:solidFill>
                <a:ea typeface="华文细黑" pitchFamily="2" charset="-122"/>
                <a:cs typeface="Calibri" pitchFamily="34" charset="0"/>
              </a:rPr>
              <a:t>R&amp;D Engineer</a:t>
            </a:r>
            <a:endParaRPr lang="zh-CN" altLang="en-US" sz="1799" dirty="0">
              <a:solidFill>
                <a:schemeClr val="bg1"/>
              </a:solidFill>
              <a:ea typeface="华文细黑" pitchFamily="2" charset="-122"/>
              <a:cs typeface="Calibri" pitchFamily="34" charset="0"/>
            </a:endParaRPr>
          </a:p>
        </p:txBody>
      </p:sp>
      <p:sp>
        <p:nvSpPr>
          <p:cNvPr id="115721" name="TextBox 9"/>
          <p:cNvSpPr txBox="1">
            <a:spLocks noChangeArrowheads="1"/>
          </p:cNvSpPr>
          <p:nvPr/>
        </p:nvSpPr>
        <p:spPr bwMode="auto">
          <a:xfrm>
            <a:off x="7967461" y="1601829"/>
            <a:ext cx="3101485" cy="768963"/>
          </a:xfrm>
          <a:prstGeom prst="rect">
            <a:avLst/>
          </a:prstGeom>
          <a:noFill/>
          <a:ln w="9525">
            <a:noFill/>
            <a:miter lim="800000"/>
            <a:headEnd/>
            <a:tailEnd/>
          </a:ln>
        </p:spPr>
        <p:txBody>
          <a:bodyPr wrap="none" lIns="0" tIns="0" rIns="0" bIns="0">
            <a:spAutoFit/>
          </a:bodyPr>
          <a:lstStyle/>
          <a:p>
            <a:pPr algn="ctr" defTabSz="1216611" fontAlgn="ctr"/>
            <a:r>
              <a:rPr lang="en-US" altLang="zh-CN" sz="3198" dirty="0">
                <a:solidFill>
                  <a:srgbClr val="FFC000"/>
                </a:solidFill>
                <a:latin typeface="Impact" pitchFamily="34" charset="0"/>
                <a:ea typeface="华文细黑" pitchFamily="2" charset="-122"/>
                <a:cs typeface="Calibri" pitchFamily="34" charset="0"/>
              </a:rPr>
              <a:t>30+</a:t>
            </a:r>
          </a:p>
          <a:p>
            <a:pPr algn="ctr" defTabSz="1216611" fontAlgn="ctr"/>
            <a:r>
              <a:rPr lang="en-US" altLang="zh-CN" sz="1799" dirty="0">
                <a:solidFill>
                  <a:schemeClr val="bg1"/>
                </a:solidFill>
                <a:ea typeface="华文细黑" pitchFamily="2" charset="-122"/>
                <a:cs typeface="Calibri" pitchFamily="34" charset="0"/>
              </a:rPr>
              <a:t>Industry Organization Member</a:t>
            </a:r>
          </a:p>
        </p:txBody>
      </p:sp>
      <p:sp>
        <p:nvSpPr>
          <p:cNvPr id="115723" name="TextBox 11"/>
          <p:cNvSpPr txBox="1">
            <a:spLocks noChangeArrowheads="1"/>
          </p:cNvSpPr>
          <p:nvPr/>
        </p:nvSpPr>
        <p:spPr bwMode="auto">
          <a:xfrm>
            <a:off x="1833399" y="4857938"/>
            <a:ext cx="1537926" cy="768963"/>
          </a:xfrm>
          <a:prstGeom prst="rect">
            <a:avLst/>
          </a:prstGeom>
          <a:noFill/>
          <a:ln w="9525">
            <a:noFill/>
            <a:miter lim="800000"/>
            <a:headEnd/>
            <a:tailEnd/>
          </a:ln>
        </p:spPr>
        <p:txBody>
          <a:bodyPr wrap="none" lIns="0" tIns="0" rIns="0" bIns="0">
            <a:spAutoFit/>
          </a:bodyPr>
          <a:lstStyle/>
          <a:p>
            <a:pPr algn="ctr" defTabSz="1216611" fontAlgn="ctr"/>
            <a:r>
              <a:rPr lang="en-US" altLang="zh-CN" sz="3198" dirty="0">
                <a:solidFill>
                  <a:srgbClr val="FFC000"/>
                </a:solidFill>
                <a:latin typeface="Impact" pitchFamily="34" charset="0"/>
                <a:ea typeface="华文细黑" pitchFamily="2" charset="-122"/>
                <a:cs typeface="Calibri" pitchFamily="34" charset="0"/>
              </a:rPr>
              <a:t>2000+</a:t>
            </a:r>
          </a:p>
          <a:p>
            <a:pPr algn="ctr" defTabSz="1216611"/>
            <a:r>
              <a:rPr lang="en-US" altLang="zh-CN" sz="1799" dirty="0">
                <a:solidFill>
                  <a:schemeClr val="bg1"/>
                </a:solidFill>
                <a:ea typeface="华文细黑" pitchFamily="2" charset="-122"/>
                <a:cs typeface="Calibri" pitchFamily="34" charset="0"/>
              </a:rPr>
              <a:t>Storage Patent</a:t>
            </a:r>
          </a:p>
        </p:txBody>
      </p:sp>
      <p:sp>
        <p:nvSpPr>
          <p:cNvPr id="115725" name="TextBox 13"/>
          <p:cNvSpPr txBox="1">
            <a:spLocks noChangeArrowheads="1"/>
          </p:cNvSpPr>
          <p:nvPr/>
        </p:nvSpPr>
        <p:spPr bwMode="auto">
          <a:xfrm>
            <a:off x="1115698" y="1459815"/>
            <a:ext cx="2973323" cy="1045789"/>
          </a:xfrm>
          <a:prstGeom prst="rect">
            <a:avLst/>
          </a:prstGeom>
          <a:noFill/>
          <a:ln w="9525">
            <a:noFill/>
            <a:miter lim="800000"/>
            <a:headEnd/>
            <a:tailEnd/>
          </a:ln>
        </p:spPr>
        <p:txBody>
          <a:bodyPr wrap="none" lIns="0" tIns="0" rIns="0" bIns="0">
            <a:spAutoFit/>
          </a:bodyPr>
          <a:lstStyle/>
          <a:p>
            <a:pPr algn="ctr" defTabSz="1216611"/>
            <a:r>
              <a:rPr lang="en-US" altLang="zh-CN" sz="3198" dirty="0">
                <a:solidFill>
                  <a:srgbClr val="FFC000"/>
                </a:solidFill>
                <a:latin typeface="Impact" pitchFamily="34" charset="0"/>
                <a:ea typeface="华文细黑" pitchFamily="2" charset="-122"/>
                <a:cs typeface="Calibri" pitchFamily="34" charset="0"/>
              </a:rPr>
              <a:t>18+</a:t>
            </a:r>
            <a:r>
              <a:rPr lang="en-US" altLang="zh-CN" sz="3198" dirty="0">
                <a:solidFill>
                  <a:schemeClr val="bg1"/>
                </a:solidFill>
                <a:ea typeface="华文细黑" pitchFamily="2" charset="-122"/>
                <a:cs typeface="Calibri" pitchFamily="34" charset="0"/>
              </a:rPr>
              <a:t> </a:t>
            </a:r>
            <a:r>
              <a:rPr lang="en-US" altLang="zh-CN" sz="1799" dirty="0">
                <a:solidFill>
                  <a:schemeClr val="bg1"/>
                </a:solidFill>
                <a:ea typeface="华文细黑" pitchFamily="2" charset="-122"/>
                <a:cs typeface="Calibri" pitchFamily="34" charset="0"/>
              </a:rPr>
              <a:t>Years </a:t>
            </a:r>
          </a:p>
          <a:p>
            <a:pPr algn="ctr" defTabSz="1216611"/>
            <a:r>
              <a:rPr lang="en-US" altLang="zh-CN" sz="1799" dirty="0">
                <a:solidFill>
                  <a:schemeClr val="bg1"/>
                </a:solidFill>
                <a:ea typeface="华文细黑" pitchFamily="2" charset="-122"/>
                <a:cs typeface="Calibri" pitchFamily="34" charset="0"/>
              </a:rPr>
              <a:t>Acquired Huawei-Symantec  </a:t>
            </a:r>
          </a:p>
          <a:p>
            <a:pPr algn="ctr" defTabSz="1216611"/>
            <a:r>
              <a:rPr lang="en-US" altLang="zh-CN" sz="1799" dirty="0">
                <a:solidFill>
                  <a:schemeClr val="bg1"/>
                </a:solidFill>
                <a:ea typeface="华文细黑" pitchFamily="2" charset="-122"/>
                <a:cs typeface="Calibri" pitchFamily="34" charset="0"/>
              </a:rPr>
              <a:t>in 2012</a:t>
            </a:r>
          </a:p>
        </p:txBody>
      </p:sp>
      <p:sp>
        <p:nvSpPr>
          <p:cNvPr id="115727" name="TextBox 15"/>
          <p:cNvSpPr txBox="1">
            <a:spLocks noChangeArrowheads="1"/>
          </p:cNvSpPr>
          <p:nvPr/>
        </p:nvSpPr>
        <p:spPr bwMode="auto">
          <a:xfrm>
            <a:off x="8922254" y="4857938"/>
            <a:ext cx="1191892" cy="768963"/>
          </a:xfrm>
          <a:prstGeom prst="rect">
            <a:avLst/>
          </a:prstGeom>
          <a:noFill/>
          <a:ln w="9525">
            <a:noFill/>
            <a:miter lim="800000"/>
            <a:headEnd/>
            <a:tailEnd/>
          </a:ln>
        </p:spPr>
        <p:txBody>
          <a:bodyPr wrap="none" lIns="0" tIns="0" rIns="0" bIns="0">
            <a:spAutoFit/>
          </a:bodyPr>
          <a:lstStyle/>
          <a:p>
            <a:pPr algn="ctr" defTabSz="1216611" fontAlgn="ctr"/>
            <a:r>
              <a:rPr lang="en-US" altLang="zh-CN" sz="3198" dirty="0">
                <a:solidFill>
                  <a:srgbClr val="FFC000"/>
                </a:solidFill>
                <a:latin typeface="Impact" pitchFamily="34" charset="0"/>
                <a:ea typeface="华文细黑" pitchFamily="2" charset="-122"/>
                <a:cs typeface="Calibri" pitchFamily="34" charset="0"/>
              </a:rPr>
              <a:t>5</a:t>
            </a:r>
          </a:p>
          <a:p>
            <a:pPr algn="ctr" defTabSz="1216611" fontAlgn="ctr"/>
            <a:r>
              <a:rPr lang="en-US" altLang="zh-CN" sz="1799" dirty="0">
                <a:solidFill>
                  <a:schemeClr val="bg1"/>
                </a:solidFill>
                <a:ea typeface="华文细黑" pitchFamily="2" charset="-122"/>
                <a:cs typeface="Calibri" pitchFamily="34" charset="0"/>
              </a:rPr>
              <a:t>R&amp;D center</a:t>
            </a:r>
          </a:p>
        </p:txBody>
      </p:sp>
      <p:sp>
        <p:nvSpPr>
          <p:cNvPr id="24" name="标题 1"/>
          <p:cNvSpPr txBox="1">
            <a:spLocks/>
          </p:cNvSpPr>
          <p:nvPr/>
        </p:nvSpPr>
        <p:spPr>
          <a:xfrm>
            <a:off x="914648" y="439387"/>
            <a:ext cx="11801969" cy="791712"/>
          </a:xfrm>
          <a:prstGeom prst="rect">
            <a:avLst/>
          </a:prstGeom>
        </p:spPr>
        <p:txBody>
          <a:bodyPr lIns="91401" tIns="45700" rIns="91401" bIns="45700"/>
          <a:lstStyle/>
          <a:p>
            <a:pPr>
              <a:spcBef>
                <a:spcPct val="0"/>
              </a:spcBef>
              <a:tabLst>
                <a:tab pos="7980335" algn="l"/>
              </a:tabLst>
              <a:defRPr/>
            </a:pPr>
            <a:r>
              <a:rPr lang="en-US" altLang="zh-CN" sz="2798" dirty="0">
                <a:solidFill>
                  <a:schemeClr val="tx2"/>
                </a:solidFill>
              </a:rPr>
              <a:t>Huawei Storage Overview</a:t>
            </a:r>
          </a:p>
        </p:txBody>
      </p:sp>
      <p:graphicFrame>
        <p:nvGraphicFramePr>
          <p:cNvPr id="17" name="Diagram 16">
            <a:extLst>
              <a:ext uri="{FF2B5EF4-FFF2-40B4-BE49-F238E27FC236}">
                <a16:creationId xmlns:a16="http://schemas.microsoft.com/office/drawing/2014/main" id="{A98E79EF-513E-4616-BB66-A84054554724}"/>
              </a:ext>
            </a:extLst>
          </p:cNvPr>
          <p:cNvGraphicFramePr/>
          <p:nvPr/>
        </p:nvGraphicFramePr>
        <p:xfrm>
          <a:off x="7039921" y="65907"/>
          <a:ext cx="5069711" cy="375945"/>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1134993364"/>
      </p:ext>
    </p:extLst>
  </p:cSld>
  <p:clrMapOvr>
    <a:masterClrMapping/>
  </p:clrMapOvr>
  <mc:AlternateContent xmlns:mc="http://schemas.openxmlformats.org/markup-compatibility/2006" xmlns:p14="http://schemas.microsoft.com/office/powerpoint/2010/main">
    <mc:Choice Requires="p14">
      <p:transition spd="slow" p14:dur="2000" advTm="78312"/>
    </mc:Choice>
    <mc:Fallback xmlns="">
      <p:transition spd="slow" advTm="78312"/>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标题 1"/>
          <p:cNvSpPr txBox="1">
            <a:spLocks/>
          </p:cNvSpPr>
          <p:nvPr/>
        </p:nvSpPr>
        <p:spPr>
          <a:xfrm>
            <a:off x="627513" y="575914"/>
            <a:ext cx="11801969" cy="570286"/>
          </a:xfrm>
          <a:prstGeom prst="rect">
            <a:avLst/>
          </a:prstGeom>
        </p:spPr>
        <p:txBody>
          <a:bodyPr lIns="91401" tIns="45700" rIns="91401" bIns="45700"/>
          <a:lstStyle/>
          <a:p>
            <a:pPr>
              <a:lnSpc>
                <a:spcPct val="90000"/>
              </a:lnSpc>
              <a:spcBef>
                <a:spcPct val="0"/>
              </a:spcBef>
              <a:buSzPct val="60000"/>
              <a:tabLst>
                <a:tab pos="7980335" algn="l"/>
              </a:tabLst>
              <a:defRPr/>
            </a:pPr>
            <a:r>
              <a:rPr lang="en-US" altLang="zh-CN" sz="2798" dirty="0">
                <a:solidFill>
                  <a:schemeClr val="tx2"/>
                </a:solidFill>
              </a:rPr>
              <a:t>Named as</a:t>
            </a:r>
            <a:r>
              <a:rPr lang="zh-CN" altLang="en-US" sz="2798" dirty="0">
                <a:solidFill>
                  <a:schemeClr val="tx2"/>
                </a:solidFill>
              </a:rPr>
              <a:t>“</a:t>
            </a:r>
            <a:r>
              <a:rPr lang="en-US" altLang="zh-CN" sz="2798" dirty="0">
                <a:solidFill>
                  <a:schemeClr val="tx2"/>
                </a:solidFill>
              </a:rPr>
              <a:t>Leader</a:t>
            </a:r>
            <a:r>
              <a:rPr lang="zh-CN" altLang="en-US" sz="2798" dirty="0">
                <a:solidFill>
                  <a:schemeClr val="tx2"/>
                </a:solidFill>
              </a:rPr>
              <a:t>”</a:t>
            </a:r>
            <a:r>
              <a:rPr lang="en-US" altLang="zh-CN" sz="2798" dirty="0">
                <a:solidFill>
                  <a:schemeClr val="tx2"/>
                </a:solidFill>
              </a:rPr>
              <a:t> in the Gartner Storage Magic Quadrant</a:t>
            </a:r>
            <a:endParaRPr lang="zh-CN" altLang="en-US" sz="2798" dirty="0">
              <a:solidFill>
                <a:schemeClr val="tx2"/>
              </a:solidFill>
            </a:endParaRPr>
          </a:p>
        </p:txBody>
      </p:sp>
      <p:pic>
        <p:nvPicPr>
          <p:cNvPr id="2" name="图片 1"/>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002733" y="1317422"/>
            <a:ext cx="3728905" cy="2994671"/>
          </a:xfrm>
          <a:prstGeom prst="rect">
            <a:avLst/>
          </a:prstGeom>
          <a:noFill/>
          <a:ln>
            <a:noFill/>
          </a:ln>
          <a:scene3d>
            <a:camera prst="perspectiveLeft"/>
            <a:lightRig rig="threePt" dir="t"/>
          </a:scene3d>
        </p:spPr>
      </p:pic>
      <p:grpSp>
        <p:nvGrpSpPr>
          <p:cNvPr id="34" name="组合 210"/>
          <p:cNvGrpSpPr>
            <a:grpSpLocks noChangeAspect="1"/>
          </p:cNvGrpSpPr>
          <p:nvPr/>
        </p:nvGrpSpPr>
        <p:grpSpPr bwMode="auto">
          <a:xfrm>
            <a:off x="1090993" y="1373303"/>
            <a:ext cx="4234926" cy="2989096"/>
            <a:chOff x="770721" y="1330316"/>
            <a:chExt cx="5817491" cy="4761323"/>
          </a:xfrm>
        </p:grpSpPr>
        <p:sp>
          <p:nvSpPr>
            <p:cNvPr id="37" name="Shape 52"/>
            <p:cNvSpPr/>
            <p:nvPr/>
          </p:nvSpPr>
          <p:spPr>
            <a:xfrm>
              <a:off x="770721" y="1330316"/>
              <a:ext cx="5817491" cy="476132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1029"/>
                  </a:lnTo>
                  <a:lnTo>
                    <a:pt x="21600" y="20223"/>
                  </a:lnTo>
                  <a:lnTo>
                    <a:pt x="6" y="21600"/>
                  </a:lnTo>
                  <a:lnTo>
                    <a:pt x="0" y="0"/>
                  </a:lnTo>
                  <a:close/>
                </a:path>
              </a:pathLst>
            </a:custGeom>
            <a:ln w="12700">
              <a:gradFill>
                <a:gsLst>
                  <a:gs pos="0">
                    <a:srgbClr val="1597FC"/>
                  </a:gs>
                  <a:gs pos="100000">
                    <a:srgbClr val="1597FC">
                      <a:alpha val="0"/>
                    </a:srgbClr>
                  </a:gs>
                </a:gsLst>
                <a:lin ang="0" scaled="0"/>
              </a:gradFill>
            </a:ln>
            <a:effectLst>
              <a:outerShdw blurRad="63500" algn="ctr" rotWithShape="0">
                <a:srgbClr val="0065C1"/>
              </a:outerShdw>
            </a:effectLst>
            <a:scene3d>
              <a:camera prst="orthographicFront">
                <a:rot lat="0" lon="1200000" rev="0"/>
              </a:camera>
              <a:lightRig rig="threePt" dir="t"/>
            </a:scene3d>
          </p:spPr>
          <p:style>
            <a:lnRef idx="1">
              <a:schemeClr val="accent1"/>
            </a:lnRef>
            <a:fillRef idx="0">
              <a:schemeClr val="accent1"/>
            </a:fillRef>
            <a:effectRef idx="0">
              <a:schemeClr val="accent1"/>
            </a:effectRef>
            <a:fontRef idx="minor">
              <a:schemeClr val="tx1"/>
            </a:fontRef>
          </p:style>
          <p:txBody>
            <a:bodyPr anchor="ctr"/>
            <a:lstStyle/>
            <a:p>
              <a:pPr algn="ctr">
                <a:defRPr/>
              </a:pPr>
              <a:endParaRPr sz="1200" dirty="0">
                <a:solidFill>
                  <a:schemeClr val="tx2"/>
                </a:solidFill>
                <a:latin typeface="Arial" panose="020B0604020202020204" pitchFamily="34" charset="0"/>
                <a:cs typeface="Arial" panose="020B0604020202020204" pitchFamily="34" charset="0"/>
              </a:endParaRPr>
            </a:p>
          </p:txBody>
        </p:sp>
        <p:sp>
          <p:nvSpPr>
            <p:cNvPr id="38" name="Shape 54"/>
            <p:cNvSpPr/>
            <p:nvPr/>
          </p:nvSpPr>
          <p:spPr>
            <a:xfrm>
              <a:off x="3722688" y="3262313"/>
              <a:ext cx="269875" cy="26987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597FC"/>
            </a:solidFill>
            <a:ln>
              <a:noFill/>
            </a:ln>
            <a:scene3d>
              <a:camera prst="orthographicFront">
                <a:rot lat="0" lon="12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endParaRPr sz="1100" dirty="0">
                <a:solidFill>
                  <a:schemeClr val="tx2"/>
                </a:solidFill>
                <a:latin typeface="Arial" panose="020B0604020202020204" pitchFamily="34" charset="0"/>
                <a:cs typeface="Arial" panose="020B0604020202020204" pitchFamily="34" charset="0"/>
              </a:endParaRPr>
            </a:p>
          </p:txBody>
        </p:sp>
        <p:sp>
          <p:nvSpPr>
            <p:cNvPr id="39" name="Shape 55"/>
            <p:cNvSpPr/>
            <p:nvPr/>
          </p:nvSpPr>
          <p:spPr>
            <a:xfrm>
              <a:off x="2255838" y="4116388"/>
              <a:ext cx="269875" cy="26987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597FC"/>
            </a:solidFill>
            <a:ln>
              <a:noFill/>
            </a:ln>
            <a:scene3d>
              <a:camera prst="orthographicFront">
                <a:rot lat="0" lon="12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endParaRPr sz="1100" dirty="0">
                <a:solidFill>
                  <a:schemeClr val="tx2"/>
                </a:solidFill>
                <a:latin typeface="Arial" panose="020B0604020202020204" pitchFamily="34" charset="0"/>
                <a:cs typeface="Arial" panose="020B0604020202020204" pitchFamily="34" charset="0"/>
              </a:endParaRPr>
            </a:p>
          </p:txBody>
        </p:sp>
        <p:cxnSp>
          <p:nvCxnSpPr>
            <p:cNvPr id="40" name="直接连接符 39"/>
            <p:cNvCxnSpPr/>
            <p:nvPr/>
          </p:nvCxnSpPr>
          <p:spPr>
            <a:xfrm flipV="1">
              <a:off x="1479550" y="4609235"/>
              <a:ext cx="5108662" cy="201613"/>
            </a:xfrm>
            <a:prstGeom prst="line">
              <a:avLst/>
            </a:prstGeom>
            <a:ln w="28575">
              <a:solidFill>
                <a:schemeClr val="bg1"/>
              </a:solidFill>
              <a:tailEnd type="triangle" w="med" len="med"/>
            </a:ln>
            <a:scene3d>
              <a:camera prst="orthographicFront">
                <a:rot lat="0" lon="1200000" rev="0"/>
              </a:camera>
              <a:lightRig rig="threePt" dir="t"/>
            </a:scene3d>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flipV="1">
              <a:off x="4455058" y="1897063"/>
              <a:ext cx="0" cy="3724275"/>
            </a:xfrm>
            <a:prstGeom prst="line">
              <a:avLst/>
            </a:prstGeom>
            <a:ln w="28575">
              <a:solidFill>
                <a:schemeClr val="bg1"/>
              </a:solidFill>
              <a:tailEnd type="triangle" w="med" len="med"/>
            </a:ln>
            <a:scene3d>
              <a:camera prst="orthographicFront">
                <a:rot lat="0" lon="1200000" rev="0"/>
              </a:camera>
              <a:lightRig rig="threePt" dir="t"/>
            </a:scene3d>
          </p:spPr>
          <p:style>
            <a:lnRef idx="1">
              <a:schemeClr val="accent1"/>
            </a:lnRef>
            <a:fillRef idx="0">
              <a:schemeClr val="accent1"/>
            </a:fillRef>
            <a:effectRef idx="0">
              <a:schemeClr val="accent1"/>
            </a:effectRef>
            <a:fontRef idx="minor">
              <a:schemeClr val="tx1"/>
            </a:fontRef>
          </p:style>
        </p:cxnSp>
        <p:sp>
          <p:nvSpPr>
            <p:cNvPr id="42" name="Shape 55"/>
            <p:cNvSpPr/>
            <p:nvPr/>
          </p:nvSpPr>
          <p:spPr>
            <a:xfrm>
              <a:off x="2039938" y="4986338"/>
              <a:ext cx="269875" cy="26987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597FC"/>
            </a:solidFill>
            <a:ln>
              <a:noFill/>
            </a:ln>
            <a:scene3d>
              <a:camera prst="orthographicFront">
                <a:rot lat="0" lon="12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endParaRPr sz="1100" dirty="0">
                <a:solidFill>
                  <a:schemeClr val="tx2"/>
                </a:solidFill>
                <a:latin typeface="Arial" panose="020B0604020202020204" pitchFamily="34" charset="0"/>
                <a:cs typeface="Arial" panose="020B0604020202020204" pitchFamily="34" charset="0"/>
              </a:endParaRPr>
            </a:p>
          </p:txBody>
        </p:sp>
        <p:sp>
          <p:nvSpPr>
            <p:cNvPr id="43" name="TextBox 11"/>
            <p:cNvSpPr txBox="1">
              <a:spLocks noChangeArrowheads="1"/>
            </p:cNvSpPr>
            <p:nvPr/>
          </p:nvSpPr>
          <p:spPr bwMode="auto">
            <a:xfrm>
              <a:off x="2438401" y="5030787"/>
              <a:ext cx="1410954" cy="245032"/>
            </a:xfrm>
            <a:prstGeom prst="rect">
              <a:avLst/>
            </a:prstGeom>
            <a:noFill/>
            <a:ln>
              <a:noFill/>
            </a:ln>
            <a:scene3d>
              <a:camera prst="orthographicFront">
                <a:rot lat="0" lon="1200000" rev="0"/>
              </a:camera>
              <a:lightRig rig="threePt" dir="t"/>
            </a:scene3d>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defRPr/>
              </a:pPr>
              <a:r>
                <a:rPr lang="en-US" altLang="zh-CN" sz="1000" dirty="0">
                  <a:solidFill>
                    <a:schemeClr val="tx2"/>
                  </a:solidFill>
                  <a:cs typeface="Arial" panose="020B0604020202020204" pitchFamily="34" charset="0"/>
                </a:rPr>
                <a:t>2010 Niche player</a:t>
              </a:r>
              <a:endParaRPr lang="zh-CN" altLang="en-US" sz="1000" dirty="0">
                <a:solidFill>
                  <a:schemeClr val="tx2"/>
                </a:solidFill>
                <a:cs typeface="Arial" panose="020B0604020202020204" pitchFamily="34" charset="0"/>
              </a:endParaRPr>
            </a:p>
          </p:txBody>
        </p:sp>
        <p:sp>
          <p:nvSpPr>
            <p:cNvPr id="44" name="TextBox 12"/>
            <p:cNvSpPr txBox="1">
              <a:spLocks noChangeArrowheads="1"/>
            </p:cNvSpPr>
            <p:nvPr/>
          </p:nvSpPr>
          <p:spPr bwMode="auto">
            <a:xfrm>
              <a:off x="2624137" y="4167187"/>
              <a:ext cx="1283286" cy="245032"/>
            </a:xfrm>
            <a:prstGeom prst="rect">
              <a:avLst/>
            </a:prstGeom>
            <a:noFill/>
            <a:ln>
              <a:noFill/>
            </a:ln>
            <a:scene3d>
              <a:camera prst="orthographicFront">
                <a:rot lat="0" lon="1200000" rev="0"/>
              </a:camera>
              <a:lightRig rig="threePt" dir="t"/>
            </a:scene3d>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defRPr/>
              </a:pPr>
              <a:r>
                <a:rPr lang="en-US" altLang="zh-CN" sz="1000" dirty="0">
                  <a:solidFill>
                    <a:schemeClr val="tx2"/>
                  </a:solidFill>
                  <a:cs typeface="Arial" panose="020B0604020202020204" pitchFamily="34" charset="0"/>
                </a:rPr>
                <a:t>2014 Challenger</a:t>
              </a:r>
              <a:endParaRPr lang="zh-CN" altLang="en-US" sz="1000" dirty="0">
                <a:solidFill>
                  <a:schemeClr val="tx2"/>
                </a:solidFill>
                <a:cs typeface="Arial" panose="020B0604020202020204" pitchFamily="34" charset="0"/>
              </a:endParaRPr>
            </a:p>
          </p:txBody>
        </p:sp>
        <p:sp>
          <p:nvSpPr>
            <p:cNvPr id="45" name="TextBox 13"/>
            <p:cNvSpPr txBox="1">
              <a:spLocks noChangeArrowheads="1"/>
            </p:cNvSpPr>
            <p:nvPr/>
          </p:nvSpPr>
          <p:spPr bwMode="auto">
            <a:xfrm>
              <a:off x="2913063" y="3549650"/>
              <a:ext cx="1633272" cy="245032"/>
            </a:xfrm>
            <a:prstGeom prst="rect">
              <a:avLst/>
            </a:prstGeom>
            <a:noFill/>
            <a:ln>
              <a:noFill/>
            </a:ln>
            <a:scene3d>
              <a:camera prst="orthographicFront">
                <a:rot lat="0" lon="1200000" rev="0"/>
              </a:camera>
              <a:lightRig rig="threePt" dir="t"/>
            </a:scene3d>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defRPr/>
              </a:pPr>
              <a:r>
                <a:rPr lang="en-US" altLang="zh-CN" sz="1000" dirty="0">
                  <a:solidFill>
                    <a:schemeClr val="tx2"/>
                  </a:solidFill>
                  <a:cs typeface="Arial" panose="020B0604020202020204" pitchFamily="34" charset="0"/>
                </a:rPr>
                <a:t>2015 Top Challenger</a:t>
              </a:r>
              <a:endParaRPr lang="zh-CN" altLang="en-US" sz="1000" dirty="0">
                <a:solidFill>
                  <a:schemeClr val="tx2"/>
                </a:solidFill>
                <a:cs typeface="Arial" panose="020B0604020202020204" pitchFamily="34" charset="0"/>
              </a:endParaRPr>
            </a:p>
          </p:txBody>
        </p:sp>
        <p:sp>
          <p:nvSpPr>
            <p:cNvPr id="46" name="Shape 54"/>
            <p:cNvSpPr/>
            <p:nvPr/>
          </p:nvSpPr>
          <p:spPr>
            <a:xfrm>
              <a:off x="4579938" y="2997200"/>
              <a:ext cx="269875" cy="26987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597FC"/>
            </a:solidFill>
            <a:ln>
              <a:noFill/>
            </a:ln>
            <a:scene3d>
              <a:camera prst="orthographicFront">
                <a:rot lat="0" lon="12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endParaRPr sz="1100" dirty="0">
                <a:solidFill>
                  <a:schemeClr val="tx2"/>
                </a:solidFill>
                <a:latin typeface="Arial" panose="020B0604020202020204" pitchFamily="34" charset="0"/>
                <a:cs typeface="Arial" panose="020B0604020202020204" pitchFamily="34" charset="0"/>
              </a:endParaRPr>
            </a:p>
          </p:txBody>
        </p:sp>
        <p:sp>
          <p:nvSpPr>
            <p:cNvPr id="47" name="TextBox 13"/>
            <p:cNvSpPr txBox="1">
              <a:spLocks noChangeArrowheads="1"/>
            </p:cNvSpPr>
            <p:nvPr/>
          </p:nvSpPr>
          <p:spPr bwMode="auto">
            <a:xfrm>
              <a:off x="4665664" y="3381373"/>
              <a:ext cx="979524" cy="245032"/>
            </a:xfrm>
            <a:prstGeom prst="rect">
              <a:avLst/>
            </a:prstGeom>
            <a:noFill/>
            <a:ln>
              <a:noFill/>
            </a:ln>
            <a:scene3d>
              <a:camera prst="orthographicFront">
                <a:rot lat="0" lon="1200000" rev="0"/>
              </a:camera>
              <a:lightRig rig="threePt" dir="t"/>
            </a:scene3d>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defRPr/>
              </a:pPr>
              <a:r>
                <a:rPr lang="en-US" altLang="zh-CN" sz="1000" dirty="0">
                  <a:solidFill>
                    <a:schemeClr val="tx2"/>
                  </a:solidFill>
                  <a:cs typeface="Arial" panose="020B0604020202020204" pitchFamily="34" charset="0"/>
                </a:rPr>
                <a:t>2016 Leader</a:t>
              </a:r>
              <a:endParaRPr lang="zh-CN" altLang="en-US" sz="1000" dirty="0">
                <a:solidFill>
                  <a:schemeClr val="tx2"/>
                </a:solidFill>
                <a:cs typeface="Arial" panose="020B0604020202020204" pitchFamily="34" charset="0"/>
              </a:endParaRPr>
            </a:p>
          </p:txBody>
        </p:sp>
        <p:sp>
          <p:nvSpPr>
            <p:cNvPr id="48" name="Shape 60"/>
            <p:cNvSpPr/>
            <p:nvPr/>
          </p:nvSpPr>
          <p:spPr>
            <a:xfrm>
              <a:off x="2061369" y="2199920"/>
              <a:ext cx="2414588" cy="1967268"/>
            </a:xfrm>
            <a:custGeom>
              <a:avLst/>
              <a:gdLst/>
              <a:ahLst/>
              <a:cxnLst>
                <a:cxn ang="0">
                  <a:pos x="wd2" y="hd2"/>
                </a:cxn>
                <a:cxn ang="5400000">
                  <a:pos x="wd2" y="hd2"/>
                </a:cxn>
                <a:cxn ang="10800000">
                  <a:pos x="wd2" y="hd2"/>
                </a:cxn>
                <a:cxn ang="16200000">
                  <a:pos x="wd2" y="hd2"/>
                </a:cxn>
              </a:cxnLst>
              <a:rect l="0" t="0" r="r" b="b"/>
              <a:pathLst>
                <a:path w="21600" h="21600" extrusionOk="0">
                  <a:moveTo>
                    <a:pt x="0" y="18228"/>
                  </a:moveTo>
                  <a:cubicBezTo>
                    <a:pt x="1501" y="15346"/>
                    <a:pt x="3187" y="12744"/>
                    <a:pt x="5028" y="10464"/>
                  </a:cubicBezTo>
                  <a:cubicBezTo>
                    <a:pt x="6321" y="8860"/>
                    <a:pt x="7689" y="7419"/>
                    <a:pt x="9132" y="6194"/>
                  </a:cubicBezTo>
                  <a:cubicBezTo>
                    <a:pt x="10135" y="5343"/>
                    <a:pt x="11171" y="4600"/>
                    <a:pt x="12236" y="3976"/>
                  </a:cubicBezTo>
                  <a:cubicBezTo>
                    <a:pt x="13452" y="3265"/>
                    <a:pt x="14701" y="2712"/>
                    <a:pt x="15971" y="2323"/>
                  </a:cubicBezTo>
                  <a:lnTo>
                    <a:pt x="13098" y="0"/>
                  </a:lnTo>
                  <a:lnTo>
                    <a:pt x="21600" y="1390"/>
                  </a:lnTo>
                  <a:lnTo>
                    <a:pt x="15862" y="9644"/>
                  </a:lnTo>
                  <a:lnTo>
                    <a:pt x="16822" y="4478"/>
                  </a:lnTo>
                  <a:cubicBezTo>
                    <a:pt x="15711" y="5083"/>
                    <a:pt x="14625" y="5798"/>
                    <a:pt x="13569" y="6621"/>
                  </a:cubicBezTo>
                  <a:cubicBezTo>
                    <a:pt x="11857" y="7956"/>
                    <a:pt x="10229" y="9570"/>
                    <a:pt x="8830" y="11643"/>
                  </a:cubicBezTo>
                  <a:cubicBezTo>
                    <a:pt x="6993" y="14363"/>
                    <a:pt x="5606" y="17787"/>
                    <a:pt x="4796" y="21600"/>
                  </a:cubicBezTo>
                  <a:lnTo>
                    <a:pt x="3005" y="18246"/>
                  </a:lnTo>
                  <a:lnTo>
                    <a:pt x="0" y="18228"/>
                  </a:lnTo>
                  <a:close/>
                </a:path>
              </a:pathLst>
            </a:custGeom>
            <a:solidFill>
              <a:srgbClr val="00B0F0"/>
            </a:solidFill>
            <a:ln>
              <a:noFill/>
            </a:ln>
            <a:scene3d>
              <a:camera prst="orthographicFront">
                <a:rot lat="0" lon="12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endParaRPr sz="1100" dirty="0">
                <a:solidFill>
                  <a:schemeClr val="tx2"/>
                </a:solidFill>
                <a:latin typeface="Arial" panose="020B0604020202020204" pitchFamily="34" charset="0"/>
                <a:cs typeface="Arial" panose="020B0604020202020204" pitchFamily="34" charset="0"/>
              </a:endParaRPr>
            </a:p>
          </p:txBody>
        </p:sp>
        <p:sp>
          <p:nvSpPr>
            <p:cNvPr id="49" name="Shape 54"/>
            <p:cNvSpPr/>
            <p:nvPr/>
          </p:nvSpPr>
          <p:spPr>
            <a:xfrm>
              <a:off x="4962525" y="2781300"/>
              <a:ext cx="269875" cy="26987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597FC"/>
            </a:solidFill>
            <a:ln>
              <a:noFill/>
            </a:ln>
            <a:scene3d>
              <a:camera prst="orthographicFront">
                <a:rot lat="0" lon="12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endParaRPr sz="1100" dirty="0">
                <a:solidFill>
                  <a:schemeClr val="tx2"/>
                </a:solidFill>
                <a:latin typeface="Arial" panose="020B0604020202020204" pitchFamily="34" charset="0"/>
                <a:cs typeface="Arial" panose="020B0604020202020204" pitchFamily="34" charset="0"/>
              </a:endParaRPr>
            </a:p>
          </p:txBody>
        </p:sp>
        <p:sp>
          <p:nvSpPr>
            <p:cNvPr id="50" name="TextBox 13"/>
            <p:cNvSpPr txBox="1">
              <a:spLocks noChangeArrowheads="1"/>
            </p:cNvSpPr>
            <p:nvPr/>
          </p:nvSpPr>
          <p:spPr bwMode="auto">
            <a:xfrm>
              <a:off x="4972052" y="3062288"/>
              <a:ext cx="435833" cy="245032"/>
            </a:xfrm>
            <a:prstGeom prst="rect">
              <a:avLst/>
            </a:prstGeom>
            <a:noFill/>
            <a:ln>
              <a:noFill/>
            </a:ln>
            <a:scene3d>
              <a:camera prst="orthographicFront">
                <a:rot lat="0" lon="1200000" rev="0"/>
              </a:camera>
              <a:lightRig rig="threePt" dir="t"/>
            </a:scene3d>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defRPr/>
              </a:pPr>
              <a:r>
                <a:rPr lang="en-US" altLang="zh-CN" sz="1000" dirty="0">
                  <a:solidFill>
                    <a:schemeClr val="tx2"/>
                  </a:solidFill>
                  <a:cs typeface="Arial" panose="020B0604020202020204" pitchFamily="34" charset="0"/>
                </a:rPr>
                <a:t>2017 </a:t>
              </a:r>
              <a:endParaRPr lang="zh-CN" altLang="en-US" sz="1000" dirty="0">
                <a:solidFill>
                  <a:schemeClr val="tx2"/>
                </a:solidFill>
                <a:cs typeface="Arial" panose="020B0604020202020204" pitchFamily="34" charset="0"/>
              </a:endParaRPr>
            </a:p>
          </p:txBody>
        </p:sp>
        <p:sp>
          <p:nvSpPr>
            <p:cNvPr id="51" name="Shape 54"/>
            <p:cNvSpPr/>
            <p:nvPr/>
          </p:nvSpPr>
          <p:spPr>
            <a:xfrm>
              <a:off x="5178425" y="2205683"/>
              <a:ext cx="269875" cy="26987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FA6FF"/>
            </a:solidFill>
            <a:ln>
              <a:noFill/>
            </a:ln>
            <a:scene3d>
              <a:camera prst="orthographicFront">
                <a:rot lat="0" lon="12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endParaRPr sz="1100" dirty="0">
                <a:solidFill>
                  <a:schemeClr val="tx2"/>
                </a:solidFill>
                <a:latin typeface="Arial" panose="020B0604020202020204" pitchFamily="34" charset="0"/>
                <a:cs typeface="Arial" panose="020B0604020202020204" pitchFamily="34" charset="0"/>
              </a:endParaRPr>
            </a:p>
          </p:txBody>
        </p:sp>
        <p:sp>
          <p:nvSpPr>
            <p:cNvPr id="52" name="TextBox 13"/>
            <p:cNvSpPr txBox="1">
              <a:spLocks noChangeArrowheads="1"/>
            </p:cNvSpPr>
            <p:nvPr/>
          </p:nvSpPr>
          <p:spPr bwMode="auto">
            <a:xfrm>
              <a:off x="5173661" y="2524771"/>
              <a:ext cx="435833" cy="245032"/>
            </a:xfrm>
            <a:prstGeom prst="rect">
              <a:avLst/>
            </a:prstGeom>
            <a:noFill/>
            <a:ln>
              <a:noFill/>
            </a:ln>
            <a:scene3d>
              <a:camera prst="orthographicFront">
                <a:rot lat="0" lon="1200000" rev="0"/>
              </a:camera>
              <a:lightRig rig="threePt" dir="t"/>
            </a:scene3d>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defRPr/>
              </a:pPr>
              <a:r>
                <a:rPr lang="en-US" altLang="zh-CN" sz="1000" dirty="0">
                  <a:solidFill>
                    <a:schemeClr val="tx2"/>
                  </a:solidFill>
                  <a:cs typeface="Arial" panose="020B0604020202020204" pitchFamily="34" charset="0"/>
                </a:rPr>
                <a:t>2018 </a:t>
              </a:r>
              <a:endParaRPr lang="zh-CN" altLang="en-US" sz="1000" dirty="0">
                <a:solidFill>
                  <a:schemeClr val="tx2"/>
                </a:solidFill>
                <a:cs typeface="Arial" panose="020B0604020202020204" pitchFamily="34" charset="0"/>
              </a:endParaRPr>
            </a:p>
          </p:txBody>
        </p:sp>
        <p:pic>
          <p:nvPicPr>
            <p:cNvPr id="53" name="图片 2"/>
            <p:cNvPicPr>
              <a:picLocks noChangeAspect="1"/>
            </p:cNvPicPr>
            <p:nvPr/>
          </p:nvPicPr>
          <p:blipFill>
            <a:blip r:embed="rId5" cstate="email">
              <a:extLst>
                <a:ext uri="{28A0092B-C50C-407E-A947-70E740481C1C}">
                  <a14:useLocalDpi xmlns:a14="http://schemas.microsoft.com/office/drawing/2010/main"/>
                </a:ext>
              </a:extLst>
            </a:blip>
            <a:srcRect/>
            <a:stretch>
              <a:fillRect/>
            </a:stretch>
          </p:blipFill>
          <p:spPr bwMode="auto">
            <a:xfrm>
              <a:off x="5669799" y="1627463"/>
              <a:ext cx="696913" cy="708025"/>
            </a:xfrm>
            <a:prstGeom prst="rect">
              <a:avLst/>
            </a:prstGeom>
            <a:noFill/>
            <a:ln>
              <a:noFill/>
            </a:ln>
            <a:scene3d>
              <a:camera prst="orthographicFront">
                <a:rot lat="0" lon="1200000" rev="0"/>
              </a:camera>
              <a:lightRig rig="threePt" dir="t"/>
            </a:scene3d>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 name="Shape 54"/>
            <p:cNvSpPr/>
            <p:nvPr/>
          </p:nvSpPr>
          <p:spPr>
            <a:xfrm>
              <a:off x="5801431" y="2400810"/>
              <a:ext cx="269875" cy="26987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0000"/>
            </a:solidFill>
            <a:ln>
              <a:noFill/>
            </a:ln>
            <a:scene3d>
              <a:camera prst="orthographicFront">
                <a:rot lat="0" lon="12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endParaRPr sz="1100" dirty="0">
                <a:solidFill>
                  <a:schemeClr val="tx2"/>
                </a:solidFill>
                <a:latin typeface="Arial" panose="020B0604020202020204" pitchFamily="34" charset="0"/>
                <a:cs typeface="Arial" panose="020B0604020202020204" pitchFamily="34" charset="0"/>
              </a:endParaRPr>
            </a:p>
          </p:txBody>
        </p:sp>
        <p:sp>
          <p:nvSpPr>
            <p:cNvPr id="55" name="TextBox 13"/>
            <p:cNvSpPr txBox="1">
              <a:spLocks noChangeArrowheads="1"/>
            </p:cNvSpPr>
            <p:nvPr/>
          </p:nvSpPr>
          <p:spPr bwMode="auto">
            <a:xfrm>
              <a:off x="5766245" y="2661390"/>
              <a:ext cx="435833" cy="245032"/>
            </a:xfrm>
            <a:prstGeom prst="rect">
              <a:avLst/>
            </a:prstGeom>
            <a:noFill/>
            <a:ln>
              <a:noFill/>
            </a:ln>
            <a:scene3d>
              <a:camera prst="orthographicFront">
                <a:rot lat="0" lon="1200000" rev="0"/>
              </a:camera>
              <a:lightRig rig="threePt" dir="t"/>
            </a:scene3d>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defRPr/>
              </a:pPr>
              <a:r>
                <a:rPr lang="en-US" altLang="zh-CN" sz="1000" dirty="0">
                  <a:solidFill>
                    <a:schemeClr val="tx2"/>
                  </a:solidFill>
                  <a:cs typeface="Arial" panose="020B0604020202020204" pitchFamily="34" charset="0"/>
                </a:rPr>
                <a:t>2019 </a:t>
              </a:r>
              <a:endParaRPr lang="zh-CN" altLang="en-US" sz="1000" dirty="0">
                <a:solidFill>
                  <a:schemeClr val="tx2"/>
                </a:solidFill>
                <a:cs typeface="Arial" panose="020B0604020202020204" pitchFamily="34" charset="0"/>
              </a:endParaRPr>
            </a:p>
          </p:txBody>
        </p:sp>
      </p:grpSp>
      <p:sp>
        <p:nvSpPr>
          <p:cNvPr id="76" name="文本框 314"/>
          <p:cNvSpPr txBox="1">
            <a:spLocks noChangeArrowheads="1"/>
          </p:cNvSpPr>
          <p:nvPr/>
        </p:nvSpPr>
        <p:spPr bwMode="auto">
          <a:xfrm>
            <a:off x="2701761" y="5606093"/>
            <a:ext cx="2857971" cy="460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ts val="3437"/>
              </a:lnSpc>
            </a:pPr>
            <a:r>
              <a:rPr lang="en-US" altLang="zh-CN" sz="1399" b="1" dirty="0">
                <a:solidFill>
                  <a:srgbClr val="FFC000"/>
                </a:solidFill>
                <a:ea typeface="微软雅黑" panose="020B0503020204020204" pitchFamily="34" charset="-122"/>
                <a:cs typeface="Arial" panose="020B0604020202020204" pitchFamily="34" charset="0"/>
              </a:rPr>
              <a:t>Gartner Leader, Fastest Growth</a:t>
            </a:r>
            <a:endParaRPr lang="zh-CN" altLang="en-US" sz="1399" b="1" dirty="0">
              <a:solidFill>
                <a:srgbClr val="FFC000"/>
              </a:solidFill>
              <a:ea typeface="微软雅黑" panose="020B0503020204020204" pitchFamily="34" charset="-122"/>
              <a:cs typeface="Arial" panose="020B0604020202020204" pitchFamily="34" charset="0"/>
            </a:endParaRPr>
          </a:p>
        </p:txBody>
      </p:sp>
      <p:graphicFrame>
        <p:nvGraphicFramePr>
          <p:cNvPr id="77" name="表格 76"/>
          <p:cNvGraphicFramePr>
            <a:graphicFrameLocks noGrp="1"/>
          </p:cNvGraphicFramePr>
          <p:nvPr/>
        </p:nvGraphicFramePr>
        <p:xfrm>
          <a:off x="627513" y="4989862"/>
          <a:ext cx="5526311" cy="1108172"/>
        </p:xfrm>
        <a:graphic>
          <a:graphicData uri="http://schemas.openxmlformats.org/drawingml/2006/table">
            <a:tbl>
              <a:tblPr firstRow="1" bandRow="1">
                <a:tableStyleId>{5C22544A-7EE6-4342-B048-85BDC9FD1C3A}</a:tableStyleId>
              </a:tblPr>
              <a:tblGrid>
                <a:gridCol w="1329433">
                  <a:extLst>
                    <a:ext uri="{9D8B030D-6E8A-4147-A177-3AD203B41FA5}">
                      <a16:colId xmlns:a16="http://schemas.microsoft.com/office/drawing/2014/main" val="20000"/>
                    </a:ext>
                  </a:extLst>
                </a:gridCol>
                <a:gridCol w="4196878">
                  <a:extLst>
                    <a:ext uri="{9D8B030D-6E8A-4147-A177-3AD203B41FA5}">
                      <a16:colId xmlns:a16="http://schemas.microsoft.com/office/drawing/2014/main" val="20001"/>
                    </a:ext>
                  </a:extLst>
                </a:gridCol>
              </a:tblGrid>
              <a:tr h="1108172">
                <a:tc>
                  <a:txBody>
                    <a:bodyPr/>
                    <a:lstStyle/>
                    <a:p>
                      <a:endParaRPr lang="zh-CN" altLang="en-US" sz="1500" dirty="0"/>
                    </a:p>
                  </a:txBody>
                  <a:tcPr marL="91416" marR="91416" marT="45721" marB="45721">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rgbClr val="EBEBEB"/>
                    </a:solidFill>
                  </a:tcPr>
                </a:tc>
                <a:tc>
                  <a:txBody>
                    <a:bodyPr/>
                    <a:lstStyle/>
                    <a:p>
                      <a:endParaRPr lang="zh-CN" altLang="en-US" sz="1500" dirty="0"/>
                    </a:p>
                  </a:txBody>
                  <a:tcPr marL="91416" marR="91416" marT="45721" marB="45721">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rgbClr val="EBEBEB"/>
                    </a:solidFill>
                  </a:tcPr>
                </a:tc>
                <a:extLst>
                  <a:ext uri="{0D108BD9-81ED-4DB2-BD59-A6C34878D82A}">
                    <a16:rowId xmlns:a16="http://schemas.microsoft.com/office/drawing/2014/main" val="10000"/>
                  </a:ext>
                </a:extLst>
              </a:tr>
            </a:tbl>
          </a:graphicData>
        </a:graphic>
      </p:graphicFrame>
      <p:sp>
        <p:nvSpPr>
          <p:cNvPr id="78" name="文本框 315"/>
          <p:cNvSpPr txBox="1">
            <a:spLocks noChangeArrowheads="1"/>
          </p:cNvSpPr>
          <p:nvPr/>
        </p:nvSpPr>
        <p:spPr bwMode="auto">
          <a:xfrm>
            <a:off x="7746946" y="4409975"/>
            <a:ext cx="3230888" cy="460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ts val="3437"/>
              </a:lnSpc>
            </a:pPr>
            <a:r>
              <a:rPr lang="en-US" altLang="zh-CN" sz="1399" b="1" dirty="0">
                <a:solidFill>
                  <a:schemeClr val="tx2"/>
                </a:solidFill>
                <a:ea typeface="微软雅黑" panose="020B0503020204020204" pitchFamily="34" charset="-122"/>
                <a:cs typeface="Arial" panose="020B0604020202020204" pitchFamily="34" charset="0"/>
              </a:rPr>
              <a:t>Company Strategy, Independent BG</a:t>
            </a:r>
            <a:endParaRPr lang="zh-CN" altLang="en-US" sz="1399" b="1" dirty="0">
              <a:solidFill>
                <a:schemeClr val="tx2"/>
              </a:solidFill>
              <a:ea typeface="微软雅黑" panose="020B0503020204020204" pitchFamily="34" charset="-122"/>
              <a:cs typeface="Arial" panose="020B0604020202020204" pitchFamily="34" charset="0"/>
            </a:endParaRPr>
          </a:p>
        </p:txBody>
      </p:sp>
      <p:sp>
        <p:nvSpPr>
          <p:cNvPr id="79" name="文本框 317"/>
          <p:cNvSpPr txBox="1">
            <a:spLocks noChangeArrowheads="1"/>
          </p:cNvSpPr>
          <p:nvPr/>
        </p:nvSpPr>
        <p:spPr bwMode="auto">
          <a:xfrm>
            <a:off x="2129236" y="4505959"/>
            <a:ext cx="2360622" cy="4600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ts val="3437"/>
              </a:lnSpc>
            </a:pPr>
            <a:r>
              <a:rPr lang="en-US" altLang="zh-CN" sz="1399" b="1" dirty="0">
                <a:solidFill>
                  <a:schemeClr val="tx2"/>
                </a:solidFill>
                <a:ea typeface="微软雅黑" panose="020B0503020204020204" pitchFamily="34" charset="-122"/>
                <a:cs typeface="Arial" panose="020B0604020202020204" pitchFamily="34" charset="0"/>
              </a:rPr>
              <a:t>Widely used in EU Market</a:t>
            </a:r>
            <a:endParaRPr lang="zh-CN" altLang="en-US" sz="1399" b="1" dirty="0">
              <a:solidFill>
                <a:schemeClr val="tx2"/>
              </a:solidFill>
              <a:ea typeface="微软雅黑" panose="020B0503020204020204" pitchFamily="34" charset="-122"/>
              <a:cs typeface="Arial" panose="020B0604020202020204" pitchFamily="34" charset="0"/>
            </a:endParaRPr>
          </a:p>
        </p:txBody>
      </p:sp>
      <p:sp>
        <p:nvSpPr>
          <p:cNvPr id="80" name="文本框 318"/>
          <p:cNvSpPr txBox="1">
            <a:spLocks noChangeArrowheads="1"/>
          </p:cNvSpPr>
          <p:nvPr/>
        </p:nvSpPr>
        <p:spPr bwMode="auto">
          <a:xfrm>
            <a:off x="748116" y="5246873"/>
            <a:ext cx="1090187" cy="453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ts val="3437"/>
              </a:lnSpc>
            </a:pPr>
            <a:r>
              <a:rPr lang="en-US" altLang="zh-CN" sz="1200" b="1">
                <a:ea typeface="微软雅黑" panose="020B0503020204020204" pitchFamily="34" charset="-122"/>
                <a:cs typeface="Arial" panose="020B0604020202020204" pitchFamily="34" charset="0"/>
              </a:rPr>
              <a:t>EU Operator</a:t>
            </a:r>
            <a:endParaRPr lang="zh-CN" altLang="en-US" sz="1200" b="1">
              <a:ea typeface="微软雅黑" panose="020B0503020204020204" pitchFamily="34" charset="-122"/>
              <a:cs typeface="Arial" panose="020B0604020202020204" pitchFamily="34" charset="0"/>
            </a:endParaRPr>
          </a:p>
        </p:txBody>
      </p:sp>
      <p:pic>
        <p:nvPicPr>
          <p:cNvPr id="82" name="Picture 18" descr="http://www.t-systems.hu/static/internet/picture/t_logo.png"/>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3111152" y="5113972"/>
            <a:ext cx="604601" cy="38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3" name="Picture 8"/>
          <p:cNvPicPr>
            <a:picLocks noChangeAspect="1" noChangeArrowheads="1"/>
          </p:cNvPicPr>
          <p:nvPr/>
        </p:nvPicPr>
        <p:blipFill>
          <a:blip r:embed="rId7"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4062010" y="5143227"/>
            <a:ext cx="760115" cy="380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4" name="Picture 356" descr="C:\Users\Administrator\Desktop\Vodafone.png"/>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2129237" y="5150833"/>
            <a:ext cx="561756" cy="380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5" name="Picture 12" descr="https://www.telefonica.com/telefonica-theme/images/dFront/modules/mod_footer/logo_telefonica_azul.png"/>
          <p:cNvPicPr>
            <a:picLocks noChangeAspect="1" noChangeArrowheads="1"/>
          </p:cNvPicPr>
          <p:nvPr/>
        </p:nvPicPr>
        <p:blipFill>
          <a:blip r:embed="rId9" cstate="email">
            <a:duotone>
              <a:schemeClr val="accent1">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5118833" y="5163105"/>
            <a:ext cx="855918" cy="307466"/>
          </a:xfrm>
          <a:prstGeom prst="rect">
            <a:avLst/>
          </a:prstGeom>
          <a:noFill/>
        </p:spPr>
      </p:pic>
      <p:pic>
        <p:nvPicPr>
          <p:cNvPr id="86" name="图片 353"/>
          <p:cNvPicPr>
            <a:picLocks noChangeAspect="1"/>
          </p:cNvPicPr>
          <p:nvPr/>
        </p:nvPicPr>
        <p:blipFill>
          <a:blip r:embed="rId10" cstate="email">
            <a:extLst>
              <a:ext uri="{28A0092B-C50C-407E-A947-70E740481C1C}">
                <a14:useLocalDpi xmlns:a14="http://schemas.microsoft.com/office/drawing/2010/main"/>
              </a:ext>
            </a:extLst>
          </a:blip>
          <a:srcRect/>
          <a:stretch>
            <a:fillRect/>
          </a:stretch>
        </p:blipFill>
        <p:spPr bwMode="auto">
          <a:xfrm>
            <a:off x="2073628" y="5701942"/>
            <a:ext cx="783919" cy="3046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0" name="Picture 291" descr="600px-SFR"/>
          <p:cNvPicPr>
            <a:picLocks noChangeAspect="1" noChangeArrowheads="1"/>
          </p:cNvPicPr>
          <p:nvPr/>
        </p:nvPicPr>
        <p:blipFill>
          <a:blip r:embed="rId11" cstate="email">
            <a:extLst>
              <a:ext uri="{28A0092B-C50C-407E-A947-70E740481C1C}">
                <a14:useLocalDpi xmlns:a14="http://schemas.microsoft.com/office/drawing/2010/main"/>
              </a:ext>
            </a:extLst>
          </a:blip>
          <a:srcRect/>
          <a:stretch>
            <a:fillRect/>
          </a:stretch>
        </p:blipFill>
        <p:spPr bwMode="auto">
          <a:xfrm>
            <a:off x="4211156" y="5614664"/>
            <a:ext cx="455505" cy="457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 name="矩形 90"/>
          <p:cNvSpPr/>
          <p:nvPr/>
        </p:nvSpPr>
        <p:spPr>
          <a:xfrm>
            <a:off x="8830375" y="4873104"/>
            <a:ext cx="1052102" cy="374504"/>
          </a:xfrm>
          <a:prstGeom prst="rect">
            <a:avLst/>
          </a:prstGeom>
          <a:solidFill>
            <a:srgbClr val="0D4568"/>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100" b="1" dirty="0">
                <a:solidFill>
                  <a:schemeClr val="bg1"/>
                </a:solidFill>
              </a:rPr>
              <a:t>Cloud &amp; AI BG</a:t>
            </a:r>
            <a:endParaRPr lang="zh-CN" altLang="en-US" sz="1100" b="1" dirty="0">
              <a:solidFill>
                <a:schemeClr val="bg1"/>
              </a:solidFill>
            </a:endParaRPr>
          </a:p>
        </p:txBody>
      </p:sp>
      <p:sp>
        <p:nvSpPr>
          <p:cNvPr id="92" name="矩形 91"/>
          <p:cNvSpPr/>
          <p:nvPr/>
        </p:nvSpPr>
        <p:spPr>
          <a:xfrm>
            <a:off x="7326013" y="5683626"/>
            <a:ext cx="1053688" cy="374504"/>
          </a:xfrm>
          <a:prstGeom prst="rect">
            <a:avLst/>
          </a:prstGeom>
          <a:solidFill>
            <a:srgbClr val="0D4568"/>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050" b="1" dirty="0">
                <a:solidFill>
                  <a:schemeClr val="bg1"/>
                </a:solidFill>
              </a:rPr>
              <a:t>Cloud BU</a:t>
            </a:r>
            <a:endParaRPr lang="zh-CN" altLang="en-US" sz="1050" b="1" dirty="0">
              <a:solidFill>
                <a:schemeClr val="bg1"/>
              </a:solidFill>
            </a:endParaRPr>
          </a:p>
        </p:txBody>
      </p:sp>
      <p:sp>
        <p:nvSpPr>
          <p:cNvPr id="93" name="矩形 92"/>
          <p:cNvSpPr/>
          <p:nvPr/>
        </p:nvSpPr>
        <p:spPr>
          <a:xfrm>
            <a:off x="8728213" y="5683626"/>
            <a:ext cx="1254569" cy="374504"/>
          </a:xfrm>
          <a:prstGeom prst="rect">
            <a:avLst/>
          </a:prstGeom>
          <a:solidFill>
            <a:srgbClr val="0D4568"/>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050" b="1" dirty="0">
                <a:solidFill>
                  <a:schemeClr val="bg1"/>
                </a:solidFill>
              </a:rPr>
              <a:t>Intelligent Computing BU</a:t>
            </a:r>
            <a:endParaRPr lang="zh-CN" altLang="en-US" sz="1050" b="1" dirty="0">
              <a:solidFill>
                <a:schemeClr val="bg1"/>
              </a:solidFill>
            </a:endParaRPr>
          </a:p>
        </p:txBody>
      </p:sp>
      <p:sp>
        <p:nvSpPr>
          <p:cNvPr id="94" name="矩形 93"/>
          <p:cNvSpPr/>
          <p:nvPr/>
        </p:nvSpPr>
        <p:spPr>
          <a:xfrm>
            <a:off x="10291892" y="5683626"/>
            <a:ext cx="1153661" cy="374504"/>
          </a:xfrm>
          <a:prstGeom prst="rect">
            <a:avLst/>
          </a:prstGeom>
          <a:solidFill>
            <a:srgbClr val="0D4568"/>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050" b="1" dirty="0">
                <a:solidFill>
                  <a:srgbClr val="FFC000"/>
                </a:solidFill>
                <a:latin typeface="Arial" panose="020B0604020202020204" pitchFamily="34" charset="0"/>
                <a:ea typeface="微软雅黑" panose="020B0503020204020204" pitchFamily="34" charset="-122"/>
                <a:cs typeface="Arial" panose="020B0604020202020204" pitchFamily="34" charset="0"/>
              </a:rPr>
              <a:t>Data Storage BU</a:t>
            </a:r>
            <a:endParaRPr lang="zh-CN" altLang="en-US" sz="1050" b="1" dirty="0">
              <a:solidFill>
                <a:srgbClr val="FFC000"/>
              </a:solidFill>
              <a:latin typeface="Arial" panose="020B0604020202020204" pitchFamily="34" charset="0"/>
              <a:ea typeface="微软雅黑" panose="020B0503020204020204" pitchFamily="34" charset="-122"/>
              <a:cs typeface="Arial" panose="020B0604020202020204" pitchFamily="34" charset="0"/>
            </a:endParaRPr>
          </a:p>
        </p:txBody>
      </p:sp>
      <p:cxnSp>
        <p:nvCxnSpPr>
          <p:cNvPr id="95" name="肘形连接符 94"/>
          <p:cNvCxnSpPr>
            <a:stCxn id="92" idx="0"/>
            <a:endCxn id="94" idx="0"/>
          </p:cNvCxnSpPr>
          <p:nvPr/>
        </p:nvCxnSpPr>
        <p:spPr>
          <a:xfrm rot="5400000" flipH="1" flipV="1">
            <a:off x="9360393" y="4176090"/>
            <a:ext cx="12695" cy="3015072"/>
          </a:xfrm>
          <a:prstGeom prst="bentConnector3">
            <a:avLst>
              <a:gd name="adj1" fmla="val 1800000"/>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96" name="直接连接符 95"/>
          <p:cNvCxnSpPr>
            <a:stCxn id="91" idx="2"/>
            <a:endCxn id="93" idx="0"/>
          </p:cNvCxnSpPr>
          <p:nvPr/>
        </p:nvCxnSpPr>
        <p:spPr>
          <a:xfrm flipH="1">
            <a:off x="9355498" y="5247608"/>
            <a:ext cx="929" cy="436018"/>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pic>
        <p:nvPicPr>
          <p:cNvPr id="99" name="Picture 6" descr="I:\2019\55 巴展\蔡光泽——黄理强、何旭峰展岛\存储\0212\7\图层 5.png"/>
          <p:cNvPicPr>
            <a:picLocks noChangeAspect="1" noChangeArrowheads="1"/>
          </p:cNvPicPr>
          <p:nvPr/>
        </p:nvPicPr>
        <p:blipFill>
          <a:blip r:embed="rId12" cstate="email">
            <a:extLst>
              <a:ext uri="{28A0092B-C50C-407E-A947-70E740481C1C}">
                <a14:useLocalDpi xmlns:a14="http://schemas.microsoft.com/office/drawing/2010/main"/>
              </a:ext>
            </a:extLst>
          </a:blip>
          <a:srcRect/>
          <a:stretch>
            <a:fillRect/>
          </a:stretch>
        </p:blipFill>
        <p:spPr bwMode="auto">
          <a:xfrm>
            <a:off x="3065429" y="5635293"/>
            <a:ext cx="816634" cy="3656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0" name="Picture 312" descr="logo-bouygues-telecom"/>
          <p:cNvPicPr>
            <a:picLocks noChangeAspect="1" noChangeArrowheads="1"/>
          </p:cNvPicPr>
          <p:nvPr/>
        </p:nvPicPr>
        <p:blipFill>
          <a:blip r:embed="rId13" cstate="email">
            <a:extLst>
              <a:ext uri="{28A0092B-C50C-407E-A947-70E740481C1C}">
                <a14:useLocalDpi xmlns:a14="http://schemas.microsoft.com/office/drawing/2010/main"/>
              </a:ext>
            </a:extLst>
          </a:blip>
          <a:srcRect/>
          <a:stretch>
            <a:fillRect/>
          </a:stretch>
        </p:blipFill>
        <p:spPr bwMode="auto">
          <a:xfrm>
            <a:off x="5014117" y="5667031"/>
            <a:ext cx="904522" cy="372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Oval 2">
            <a:extLst>
              <a:ext uri="{FF2B5EF4-FFF2-40B4-BE49-F238E27FC236}">
                <a16:creationId xmlns:a16="http://schemas.microsoft.com/office/drawing/2014/main" id="{DF89EC3A-36CD-104B-AF40-B31B6E472EBA}"/>
              </a:ext>
            </a:extLst>
          </p:cNvPr>
          <p:cNvSpPr/>
          <p:nvPr/>
        </p:nvSpPr>
        <p:spPr>
          <a:xfrm>
            <a:off x="9018583" y="4151982"/>
            <a:ext cx="914400" cy="274320"/>
          </a:xfrm>
          <a:prstGeom prst="ellipse">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6" name="Diagram 55">
            <a:extLst>
              <a:ext uri="{FF2B5EF4-FFF2-40B4-BE49-F238E27FC236}">
                <a16:creationId xmlns:a16="http://schemas.microsoft.com/office/drawing/2014/main" id="{3A653F11-EC92-44DB-B97A-B2F3F538F492}"/>
              </a:ext>
            </a:extLst>
          </p:cNvPr>
          <p:cNvGraphicFramePr/>
          <p:nvPr/>
        </p:nvGraphicFramePr>
        <p:xfrm>
          <a:off x="7039921" y="65907"/>
          <a:ext cx="5069711" cy="375945"/>
        </p:xfrm>
        <a:graphic>
          <a:graphicData uri="http://schemas.openxmlformats.org/drawingml/2006/diagram">
            <dgm:relIds xmlns:dgm="http://schemas.openxmlformats.org/drawingml/2006/diagram" xmlns:r="http://schemas.openxmlformats.org/officeDocument/2006/relationships" r:dm="rId14" r:lo="rId15" r:qs="rId16" r:cs="rId17"/>
          </a:graphicData>
        </a:graphic>
      </p:graphicFrame>
      <p:sp>
        <p:nvSpPr>
          <p:cNvPr id="4" name="Down Arrow 3">
            <a:extLst>
              <a:ext uri="{FF2B5EF4-FFF2-40B4-BE49-F238E27FC236}">
                <a16:creationId xmlns:a16="http://schemas.microsoft.com/office/drawing/2014/main" id="{4B806672-981C-4F4B-83ED-E9519599F7E7}"/>
              </a:ext>
            </a:extLst>
          </p:cNvPr>
          <p:cNvSpPr/>
          <p:nvPr/>
        </p:nvSpPr>
        <p:spPr>
          <a:xfrm rot="18714483">
            <a:off x="8297192" y="3074100"/>
            <a:ext cx="396289" cy="1370922"/>
          </a:xfrm>
          <a:prstGeom prst="downArrow">
            <a:avLst>
              <a:gd name="adj1" fmla="val 50000"/>
              <a:gd name="adj2" fmla="val 8959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565882127"/>
      </p:ext>
    </p:extLst>
  </p:cSld>
  <p:clrMapOvr>
    <a:masterClrMapping/>
  </p:clrMapOvr>
  <mc:AlternateContent xmlns:mc="http://schemas.openxmlformats.org/markup-compatibility/2006" xmlns:p14="http://schemas.microsoft.com/office/powerpoint/2010/main">
    <mc:Choice Requires="p14">
      <p:transition spd="slow" p14:dur="2000" advTm="297401"/>
    </mc:Choice>
    <mc:Fallback xmlns="">
      <p:transition spd="slow" advTm="29740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strVal val="#ppt_w*0.70"/>
                                          </p:val>
                                        </p:tav>
                                        <p:tav tm="100000">
                                          <p:val>
                                            <p:strVal val="#ppt_w"/>
                                          </p:val>
                                        </p:tav>
                                      </p:tavLst>
                                    </p:anim>
                                    <p:anim calcmode="lin" valueType="num">
                                      <p:cBhvr>
                                        <p:cTn id="8" dur="1000" fill="hold"/>
                                        <p:tgtEl>
                                          <p:spTgt spid="3"/>
                                        </p:tgtEl>
                                        <p:attrNameLst>
                                          <p:attrName>ppt_h</p:attrName>
                                        </p:attrNameLst>
                                      </p:cBhvr>
                                      <p:tavLst>
                                        <p:tav tm="0">
                                          <p:val>
                                            <p:strVal val="#ppt_h"/>
                                          </p:val>
                                        </p:tav>
                                        <p:tav tm="100000">
                                          <p:val>
                                            <p:strVal val="#ppt_h"/>
                                          </p:val>
                                        </p:tav>
                                      </p:tavLst>
                                    </p:anim>
                                    <p:animEffect transition="in" filter="fade">
                                      <p:cBhvr>
                                        <p:cTn id="9" dur="1000"/>
                                        <p:tgtEl>
                                          <p:spTgt spid="3"/>
                                        </p:tgtEl>
                                      </p:cBhvr>
                                    </p:animEffect>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标题 1"/>
          <p:cNvSpPr txBox="1">
            <a:spLocks/>
          </p:cNvSpPr>
          <p:nvPr/>
        </p:nvSpPr>
        <p:spPr>
          <a:xfrm>
            <a:off x="664245" y="327151"/>
            <a:ext cx="11381768" cy="545457"/>
          </a:xfrm>
          <a:prstGeom prst="rect">
            <a:avLst/>
          </a:prstGeom>
        </p:spPr>
        <p:txBody>
          <a:bodyPr lIns="91401" tIns="45700" rIns="91401" bIns="45700"/>
          <a:lstStyle/>
          <a:p>
            <a:pPr>
              <a:spcBef>
                <a:spcPct val="0"/>
              </a:spcBef>
              <a:tabLst>
                <a:tab pos="7980335" algn="l"/>
              </a:tabLst>
              <a:defRPr/>
            </a:pPr>
            <a:r>
              <a:rPr lang="en-US" altLang="zh-CN" sz="2798" dirty="0">
                <a:solidFill>
                  <a:schemeClr val="tx2"/>
                </a:solidFill>
              </a:rPr>
              <a:t>2020 Business Overview</a:t>
            </a:r>
            <a:endParaRPr lang="zh-CN" altLang="en-US" sz="2798" dirty="0">
              <a:solidFill>
                <a:schemeClr val="tx2"/>
              </a:solidFill>
            </a:endParaRPr>
          </a:p>
        </p:txBody>
      </p:sp>
      <p:graphicFrame>
        <p:nvGraphicFramePr>
          <p:cNvPr id="11" name="图表 10"/>
          <p:cNvGraphicFramePr>
            <a:graphicFrameLocks/>
          </p:cNvGraphicFramePr>
          <p:nvPr/>
        </p:nvGraphicFramePr>
        <p:xfrm>
          <a:off x="931966" y="757881"/>
          <a:ext cx="9418227" cy="2249262"/>
        </p:xfrm>
        <a:graphic>
          <a:graphicData uri="http://schemas.openxmlformats.org/drawingml/2006/chart">
            <c:chart xmlns:c="http://schemas.openxmlformats.org/drawingml/2006/chart" xmlns:r="http://schemas.openxmlformats.org/officeDocument/2006/relationships" r:id="rId3"/>
          </a:graphicData>
        </a:graphic>
      </p:graphicFrame>
      <p:sp>
        <p:nvSpPr>
          <p:cNvPr id="12" name="文本框 11"/>
          <p:cNvSpPr txBox="1"/>
          <p:nvPr/>
        </p:nvSpPr>
        <p:spPr>
          <a:xfrm>
            <a:off x="9598686" y="1446991"/>
            <a:ext cx="662102" cy="276891"/>
          </a:xfrm>
          <a:prstGeom prst="rect">
            <a:avLst/>
          </a:prstGeom>
          <a:noFill/>
        </p:spPr>
        <p:txBody>
          <a:bodyPr wrap="none" rtlCol="0">
            <a:spAutoFit/>
          </a:bodyPr>
          <a:lstStyle/>
          <a:p>
            <a:pPr defTabSz="913304" eaLnBrk="0" fontAlgn="base" hangingPunct="0">
              <a:spcBef>
                <a:spcPct val="0"/>
              </a:spcBef>
              <a:spcAft>
                <a:spcPct val="0"/>
              </a:spcAft>
            </a:pPr>
            <a:r>
              <a:rPr lang="en-US" altLang="zh-CN" sz="1200" b="1" i="1" dirty="0">
                <a:solidFill>
                  <a:schemeClr val="tx2"/>
                </a:solidFill>
              </a:rPr>
              <a:t>B USD</a:t>
            </a:r>
            <a:endParaRPr lang="zh-CN" altLang="en-US" sz="1200" b="1" i="1" dirty="0">
              <a:solidFill>
                <a:schemeClr val="tx2"/>
              </a:solidFill>
            </a:endParaRPr>
          </a:p>
        </p:txBody>
      </p:sp>
      <p:sp>
        <p:nvSpPr>
          <p:cNvPr id="13" name="文本框 12"/>
          <p:cNvSpPr txBox="1"/>
          <p:nvPr/>
        </p:nvSpPr>
        <p:spPr>
          <a:xfrm>
            <a:off x="2058168" y="2170642"/>
            <a:ext cx="647416" cy="301641"/>
          </a:xfrm>
          <a:prstGeom prst="rect">
            <a:avLst/>
          </a:prstGeom>
          <a:noFill/>
          <a:ln>
            <a:noFill/>
          </a:ln>
        </p:spPr>
        <p:txBody>
          <a:bodyPr wrap="none" rtlCol="0">
            <a:noAutofit/>
          </a:bodyPr>
          <a:lstStyle/>
          <a:p>
            <a:pPr defTabSz="1218053"/>
            <a:r>
              <a:rPr lang="en-US" altLang="zh-CN" sz="1398" dirty="0">
                <a:solidFill>
                  <a:schemeClr val="tx2"/>
                </a:solidFill>
              </a:rPr>
              <a:t>1.26</a:t>
            </a:r>
            <a:endParaRPr lang="zh-CN" altLang="en-US" sz="1398" dirty="0">
              <a:solidFill>
                <a:schemeClr val="tx2"/>
              </a:solidFill>
            </a:endParaRPr>
          </a:p>
        </p:txBody>
      </p:sp>
      <p:sp>
        <p:nvSpPr>
          <p:cNvPr id="14" name="文本框 13"/>
          <p:cNvSpPr txBox="1"/>
          <p:nvPr/>
        </p:nvSpPr>
        <p:spPr>
          <a:xfrm>
            <a:off x="3442614" y="2088493"/>
            <a:ext cx="647416" cy="301641"/>
          </a:xfrm>
          <a:prstGeom prst="rect">
            <a:avLst/>
          </a:prstGeom>
          <a:noFill/>
          <a:ln>
            <a:noFill/>
          </a:ln>
        </p:spPr>
        <p:txBody>
          <a:bodyPr wrap="none" rtlCol="0">
            <a:noAutofit/>
          </a:bodyPr>
          <a:lstStyle/>
          <a:p>
            <a:pPr defTabSz="1218053"/>
            <a:r>
              <a:rPr lang="en-US" altLang="zh-CN" sz="1398" dirty="0">
                <a:solidFill>
                  <a:schemeClr val="tx2"/>
                </a:solidFill>
              </a:rPr>
              <a:t>2.2</a:t>
            </a:r>
            <a:endParaRPr lang="zh-CN" altLang="en-US" sz="1398" dirty="0">
              <a:solidFill>
                <a:schemeClr val="tx2"/>
              </a:solidFill>
            </a:endParaRPr>
          </a:p>
        </p:txBody>
      </p:sp>
      <p:sp>
        <p:nvSpPr>
          <p:cNvPr id="15" name="文本框 14"/>
          <p:cNvSpPr txBox="1"/>
          <p:nvPr/>
        </p:nvSpPr>
        <p:spPr>
          <a:xfrm>
            <a:off x="4815363" y="1869001"/>
            <a:ext cx="647416" cy="301641"/>
          </a:xfrm>
          <a:prstGeom prst="rect">
            <a:avLst/>
          </a:prstGeom>
          <a:noFill/>
          <a:ln>
            <a:noFill/>
          </a:ln>
        </p:spPr>
        <p:txBody>
          <a:bodyPr wrap="none" rtlCol="0">
            <a:noAutofit/>
          </a:bodyPr>
          <a:lstStyle/>
          <a:p>
            <a:pPr defTabSz="1218053"/>
            <a:r>
              <a:rPr lang="en-US" altLang="zh-CN" sz="1398" dirty="0">
                <a:solidFill>
                  <a:schemeClr val="tx2"/>
                </a:solidFill>
              </a:rPr>
              <a:t>3.5</a:t>
            </a:r>
            <a:endParaRPr lang="zh-CN" altLang="en-US" sz="1398" dirty="0">
              <a:solidFill>
                <a:schemeClr val="tx2"/>
              </a:solidFill>
            </a:endParaRPr>
          </a:p>
        </p:txBody>
      </p:sp>
      <p:sp>
        <p:nvSpPr>
          <p:cNvPr id="16" name="文本框 15"/>
          <p:cNvSpPr txBox="1"/>
          <p:nvPr/>
        </p:nvSpPr>
        <p:spPr>
          <a:xfrm>
            <a:off x="6219667" y="1640787"/>
            <a:ext cx="647416" cy="301641"/>
          </a:xfrm>
          <a:prstGeom prst="rect">
            <a:avLst/>
          </a:prstGeom>
          <a:noFill/>
          <a:ln>
            <a:noFill/>
          </a:ln>
        </p:spPr>
        <p:txBody>
          <a:bodyPr wrap="none" rtlCol="0">
            <a:noAutofit/>
          </a:bodyPr>
          <a:lstStyle/>
          <a:p>
            <a:pPr defTabSz="1218053"/>
            <a:r>
              <a:rPr lang="en-US" altLang="zh-CN" sz="1398" dirty="0">
                <a:solidFill>
                  <a:schemeClr val="tx2"/>
                </a:solidFill>
              </a:rPr>
              <a:t>5</a:t>
            </a:r>
            <a:endParaRPr lang="zh-CN" altLang="en-US" sz="1398" dirty="0">
              <a:solidFill>
                <a:schemeClr val="tx2"/>
              </a:solidFill>
            </a:endParaRPr>
          </a:p>
        </p:txBody>
      </p:sp>
      <p:sp>
        <p:nvSpPr>
          <p:cNvPr id="17" name="文本框 16"/>
          <p:cNvSpPr txBox="1"/>
          <p:nvPr/>
        </p:nvSpPr>
        <p:spPr>
          <a:xfrm>
            <a:off x="7516651" y="1252230"/>
            <a:ext cx="647416" cy="301641"/>
          </a:xfrm>
          <a:prstGeom prst="rect">
            <a:avLst/>
          </a:prstGeom>
          <a:noFill/>
          <a:ln>
            <a:noFill/>
          </a:ln>
        </p:spPr>
        <p:txBody>
          <a:bodyPr wrap="none" rtlCol="0">
            <a:noAutofit/>
          </a:bodyPr>
          <a:lstStyle/>
          <a:p>
            <a:pPr defTabSz="1218053"/>
            <a:r>
              <a:rPr lang="en-US" altLang="zh-CN" sz="1398" dirty="0">
                <a:solidFill>
                  <a:schemeClr val="tx2"/>
                </a:solidFill>
              </a:rPr>
              <a:t>7.5</a:t>
            </a:r>
            <a:endParaRPr lang="zh-CN" altLang="en-US" sz="1398" dirty="0">
              <a:solidFill>
                <a:schemeClr val="tx2"/>
              </a:solidFill>
            </a:endParaRPr>
          </a:p>
        </p:txBody>
      </p:sp>
      <p:sp>
        <p:nvSpPr>
          <p:cNvPr id="18" name="文本框 17"/>
          <p:cNvSpPr txBox="1"/>
          <p:nvPr/>
        </p:nvSpPr>
        <p:spPr>
          <a:xfrm>
            <a:off x="8847208" y="881554"/>
            <a:ext cx="647416" cy="301641"/>
          </a:xfrm>
          <a:prstGeom prst="rect">
            <a:avLst/>
          </a:prstGeom>
          <a:noFill/>
          <a:ln>
            <a:noFill/>
          </a:ln>
        </p:spPr>
        <p:txBody>
          <a:bodyPr wrap="none" rtlCol="0">
            <a:noAutofit/>
          </a:bodyPr>
          <a:lstStyle/>
          <a:p>
            <a:pPr defTabSz="1218053"/>
            <a:r>
              <a:rPr lang="en-US" altLang="zh-CN" sz="1398" dirty="0">
                <a:solidFill>
                  <a:schemeClr val="tx2"/>
                </a:solidFill>
              </a:rPr>
              <a:t>10</a:t>
            </a:r>
            <a:endParaRPr lang="zh-CN" altLang="en-US" sz="1398" dirty="0">
              <a:solidFill>
                <a:schemeClr val="tx2"/>
              </a:solidFill>
            </a:endParaRPr>
          </a:p>
        </p:txBody>
      </p:sp>
      <p:sp>
        <p:nvSpPr>
          <p:cNvPr id="19" name="RedArrow4"/>
          <p:cNvSpPr>
            <a:spLocks noEditPoints="1"/>
          </p:cNvSpPr>
          <p:nvPr/>
        </p:nvSpPr>
        <p:spPr bwMode="auto">
          <a:xfrm rot="15392108">
            <a:off x="5683961" y="-14058"/>
            <a:ext cx="353465" cy="3198991"/>
          </a:xfrm>
          <a:custGeom>
            <a:avLst/>
            <a:gdLst>
              <a:gd name="T0" fmla="*/ 495 w 848"/>
              <a:gd name="T1" fmla="*/ 2427 h 2528"/>
              <a:gd name="T2" fmla="*/ 244 w 848"/>
              <a:gd name="T3" fmla="*/ 2129 h 2528"/>
              <a:gd name="T4" fmla="*/ 118 w 848"/>
              <a:gd name="T5" fmla="*/ 1981 h 2528"/>
              <a:gd name="T6" fmla="*/ 275 w 848"/>
              <a:gd name="T7" fmla="*/ 2176 h 2528"/>
              <a:gd name="T8" fmla="*/ 550 w 848"/>
              <a:gd name="T9" fmla="*/ 2372 h 2528"/>
              <a:gd name="T10" fmla="*/ 55 w 848"/>
              <a:gd name="T11" fmla="*/ 1949 h 2528"/>
              <a:gd name="T12" fmla="*/ 142 w 848"/>
              <a:gd name="T13" fmla="*/ 2012 h 2528"/>
              <a:gd name="T14" fmla="*/ 212 w 848"/>
              <a:gd name="T15" fmla="*/ 2106 h 2528"/>
              <a:gd name="T16" fmla="*/ 32 w 848"/>
              <a:gd name="T17" fmla="*/ 1941 h 2528"/>
              <a:gd name="T18" fmla="*/ 841 w 848"/>
              <a:gd name="T19" fmla="*/ 1926 h 2528"/>
              <a:gd name="T20" fmla="*/ 118 w 848"/>
              <a:gd name="T21" fmla="*/ 2020 h 2528"/>
              <a:gd name="T22" fmla="*/ 723 w 848"/>
              <a:gd name="T23" fmla="*/ 2145 h 2528"/>
              <a:gd name="T24" fmla="*/ 660 w 848"/>
              <a:gd name="T25" fmla="*/ 2223 h 2528"/>
              <a:gd name="T26" fmla="*/ 519 w 848"/>
              <a:gd name="T27" fmla="*/ 2450 h 2528"/>
              <a:gd name="T28" fmla="*/ 495 w 848"/>
              <a:gd name="T29" fmla="*/ 2435 h 2528"/>
              <a:gd name="T30" fmla="*/ 322 w 848"/>
              <a:gd name="T31" fmla="*/ 2239 h 2528"/>
              <a:gd name="T32" fmla="*/ 440 w 848"/>
              <a:gd name="T33" fmla="*/ 2403 h 2528"/>
              <a:gd name="T34" fmla="*/ 55 w 848"/>
              <a:gd name="T35" fmla="*/ 1957 h 2528"/>
              <a:gd name="T36" fmla="*/ 63 w 848"/>
              <a:gd name="T37" fmla="*/ 1996 h 2528"/>
              <a:gd name="T38" fmla="*/ 150 w 848"/>
              <a:gd name="T39" fmla="*/ 2121 h 2528"/>
              <a:gd name="T40" fmla="*/ 197 w 848"/>
              <a:gd name="T41" fmla="*/ 2215 h 2528"/>
              <a:gd name="T42" fmla="*/ 409 w 848"/>
              <a:gd name="T43" fmla="*/ 2482 h 2528"/>
              <a:gd name="T44" fmla="*/ 668 w 848"/>
              <a:gd name="T45" fmla="*/ 2356 h 2528"/>
              <a:gd name="T46" fmla="*/ 778 w 848"/>
              <a:gd name="T47" fmla="*/ 2161 h 2528"/>
              <a:gd name="T48" fmla="*/ 134 w 848"/>
              <a:gd name="T49" fmla="*/ 2028 h 2528"/>
              <a:gd name="T50" fmla="*/ 511 w 848"/>
              <a:gd name="T51" fmla="*/ 2466 h 2528"/>
              <a:gd name="T52" fmla="*/ 495 w 848"/>
              <a:gd name="T53" fmla="*/ 2466 h 2528"/>
              <a:gd name="T54" fmla="*/ 527 w 848"/>
              <a:gd name="T55" fmla="*/ 2489 h 2528"/>
              <a:gd name="T56" fmla="*/ 691 w 848"/>
              <a:gd name="T57" fmla="*/ 2153 h 2528"/>
              <a:gd name="T58" fmla="*/ 95 w 848"/>
              <a:gd name="T59" fmla="*/ 2082 h 2528"/>
              <a:gd name="T60" fmla="*/ 746 w 848"/>
              <a:gd name="T61" fmla="*/ 2239 h 2528"/>
              <a:gd name="T62" fmla="*/ 597 w 848"/>
              <a:gd name="T63" fmla="*/ 2325 h 2528"/>
              <a:gd name="T64" fmla="*/ 48 w 848"/>
              <a:gd name="T65" fmla="*/ 1973 h 2528"/>
              <a:gd name="T66" fmla="*/ 95 w 848"/>
              <a:gd name="T67" fmla="*/ 2028 h 2528"/>
              <a:gd name="T68" fmla="*/ 87 w 848"/>
              <a:gd name="T69" fmla="*/ 2067 h 2528"/>
              <a:gd name="T70" fmla="*/ 283 w 848"/>
              <a:gd name="T71" fmla="*/ 2341 h 2528"/>
              <a:gd name="T72" fmla="*/ 346 w 848"/>
              <a:gd name="T73" fmla="*/ 2411 h 2528"/>
              <a:gd name="T74" fmla="*/ 260 w 848"/>
              <a:gd name="T75" fmla="*/ 2317 h 2528"/>
              <a:gd name="T76" fmla="*/ 464 w 848"/>
              <a:gd name="T77" fmla="*/ 1668 h 2528"/>
              <a:gd name="T78" fmla="*/ 472 w 848"/>
              <a:gd name="T79" fmla="*/ 1644 h 2528"/>
              <a:gd name="T80" fmla="*/ 456 w 848"/>
              <a:gd name="T81" fmla="*/ 642 h 2528"/>
              <a:gd name="T82" fmla="*/ 487 w 848"/>
              <a:gd name="T83" fmla="*/ 2121 h 2528"/>
              <a:gd name="T84" fmla="*/ 550 w 848"/>
              <a:gd name="T85" fmla="*/ 2090 h 2528"/>
              <a:gd name="T86" fmla="*/ 464 w 848"/>
              <a:gd name="T87" fmla="*/ 611 h 2528"/>
              <a:gd name="T88" fmla="*/ 456 w 848"/>
              <a:gd name="T89" fmla="*/ 454 h 2528"/>
              <a:gd name="T90" fmla="*/ 464 w 848"/>
              <a:gd name="T91" fmla="*/ 658 h 2528"/>
              <a:gd name="T92" fmla="*/ 472 w 848"/>
              <a:gd name="T93" fmla="*/ 1182 h 2528"/>
              <a:gd name="T94" fmla="*/ 479 w 848"/>
              <a:gd name="T95" fmla="*/ 1026 h 2528"/>
              <a:gd name="T96" fmla="*/ 479 w 848"/>
              <a:gd name="T97" fmla="*/ 1691 h 2528"/>
              <a:gd name="T98" fmla="*/ 503 w 848"/>
              <a:gd name="T99" fmla="*/ 2067 h 2528"/>
              <a:gd name="T100" fmla="*/ 519 w 848"/>
              <a:gd name="T101" fmla="*/ 2012 h 2528"/>
              <a:gd name="T102" fmla="*/ 542 w 848"/>
              <a:gd name="T103" fmla="*/ 2043 h 2528"/>
              <a:gd name="T104" fmla="*/ 582 w 848"/>
              <a:gd name="T105" fmla="*/ 1409 h 2528"/>
              <a:gd name="T106" fmla="*/ 534 w 848"/>
              <a:gd name="T107" fmla="*/ 564 h 2528"/>
              <a:gd name="T108" fmla="*/ 440 w 848"/>
              <a:gd name="T109" fmla="*/ 110 h 2528"/>
              <a:gd name="T110" fmla="*/ 424 w 848"/>
              <a:gd name="T111" fmla="*/ 165 h 2528"/>
              <a:gd name="T112" fmla="*/ 487 w 848"/>
              <a:gd name="T113" fmla="*/ 1934 h 2528"/>
              <a:gd name="T114" fmla="*/ 495 w 848"/>
              <a:gd name="T115" fmla="*/ 282 h 2528"/>
              <a:gd name="T116" fmla="*/ 440 w 848"/>
              <a:gd name="T117" fmla="*/ 400 h 2528"/>
              <a:gd name="T118" fmla="*/ 527 w 848"/>
              <a:gd name="T119" fmla="*/ 2153 h 2528"/>
              <a:gd name="T120" fmla="*/ 534 w 848"/>
              <a:gd name="T121" fmla="*/ 2121 h 2528"/>
              <a:gd name="T122" fmla="*/ 542 w 848"/>
              <a:gd name="T123" fmla="*/ 1957 h 2528"/>
              <a:gd name="T124" fmla="*/ 574 w 848"/>
              <a:gd name="T125" fmla="*/ 1652 h 25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48" h="2528">
                <a:moveTo>
                  <a:pt x="684" y="2161"/>
                </a:moveTo>
                <a:cubicBezTo>
                  <a:pt x="684" y="2153"/>
                  <a:pt x="684" y="2153"/>
                  <a:pt x="691" y="2153"/>
                </a:cubicBezTo>
                <a:cubicBezTo>
                  <a:pt x="691" y="2153"/>
                  <a:pt x="691" y="2153"/>
                  <a:pt x="676" y="2145"/>
                </a:cubicBezTo>
                <a:cubicBezTo>
                  <a:pt x="684" y="2145"/>
                  <a:pt x="684" y="2153"/>
                  <a:pt x="684" y="2161"/>
                </a:cubicBezTo>
                <a:close/>
                <a:moveTo>
                  <a:pt x="205" y="2075"/>
                </a:moveTo>
                <a:cubicBezTo>
                  <a:pt x="205" y="2067"/>
                  <a:pt x="205" y="2067"/>
                  <a:pt x="205" y="2067"/>
                </a:cubicBezTo>
                <a:cubicBezTo>
                  <a:pt x="212" y="2075"/>
                  <a:pt x="212" y="2082"/>
                  <a:pt x="212" y="2082"/>
                </a:cubicBezTo>
                <a:cubicBezTo>
                  <a:pt x="212" y="2075"/>
                  <a:pt x="212" y="2075"/>
                  <a:pt x="205" y="2075"/>
                </a:cubicBezTo>
                <a:close/>
                <a:moveTo>
                  <a:pt x="228" y="2098"/>
                </a:moveTo>
                <a:cubicBezTo>
                  <a:pt x="228" y="2098"/>
                  <a:pt x="228" y="2098"/>
                  <a:pt x="212" y="2082"/>
                </a:cubicBezTo>
                <a:cubicBezTo>
                  <a:pt x="212" y="2082"/>
                  <a:pt x="212" y="2082"/>
                  <a:pt x="212" y="2082"/>
                </a:cubicBezTo>
                <a:cubicBezTo>
                  <a:pt x="212" y="2082"/>
                  <a:pt x="220" y="2090"/>
                  <a:pt x="220" y="2090"/>
                </a:cubicBezTo>
                <a:cubicBezTo>
                  <a:pt x="220" y="2090"/>
                  <a:pt x="220" y="2090"/>
                  <a:pt x="228" y="2098"/>
                </a:cubicBezTo>
                <a:close/>
                <a:moveTo>
                  <a:pt x="644" y="2247"/>
                </a:moveTo>
                <a:cubicBezTo>
                  <a:pt x="636" y="2255"/>
                  <a:pt x="636" y="2255"/>
                  <a:pt x="636" y="2255"/>
                </a:cubicBezTo>
                <a:cubicBezTo>
                  <a:pt x="629" y="2255"/>
                  <a:pt x="629" y="2255"/>
                  <a:pt x="629" y="2255"/>
                </a:cubicBezTo>
                <a:cubicBezTo>
                  <a:pt x="629" y="2262"/>
                  <a:pt x="629" y="2270"/>
                  <a:pt x="621" y="2270"/>
                </a:cubicBezTo>
                <a:cubicBezTo>
                  <a:pt x="621" y="2278"/>
                  <a:pt x="621" y="2278"/>
                  <a:pt x="613" y="2286"/>
                </a:cubicBezTo>
                <a:cubicBezTo>
                  <a:pt x="613" y="2286"/>
                  <a:pt x="621" y="2286"/>
                  <a:pt x="621" y="2286"/>
                </a:cubicBezTo>
                <a:cubicBezTo>
                  <a:pt x="613" y="2286"/>
                  <a:pt x="613" y="2294"/>
                  <a:pt x="605" y="2301"/>
                </a:cubicBezTo>
                <a:cubicBezTo>
                  <a:pt x="613" y="2301"/>
                  <a:pt x="613" y="2301"/>
                  <a:pt x="613" y="2301"/>
                </a:cubicBezTo>
                <a:cubicBezTo>
                  <a:pt x="613" y="2301"/>
                  <a:pt x="613" y="2301"/>
                  <a:pt x="613" y="2301"/>
                </a:cubicBezTo>
                <a:cubicBezTo>
                  <a:pt x="613" y="2301"/>
                  <a:pt x="613" y="2301"/>
                  <a:pt x="613" y="2294"/>
                </a:cubicBezTo>
                <a:cubicBezTo>
                  <a:pt x="613" y="2286"/>
                  <a:pt x="613" y="2286"/>
                  <a:pt x="621" y="2286"/>
                </a:cubicBezTo>
                <a:cubicBezTo>
                  <a:pt x="621" y="2286"/>
                  <a:pt x="621" y="2286"/>
                  <a:pt x="621" y="2286"/>
                </a:cubicBezTo>
                <a:cubicBezTo>
                  <a:pt x="621" y="2286"/>
                  <a:pt x="621" y="2286"/>
                  <a:pt x="621" y="2278"/>
                </a:cubicBezTo>
                <a:cubicBezTo>
                  <a:pt x="621" y="2278"/>
                  <a:pt x="621" y="2278"/>
                  <a:pt x="629" y="2278"/>
                </a:cubicBezTo>
                <a:cubicBezTo>
                  <a:pt x="629" y="2278"/>
                  <a:pt x="629" y="2278"/>
                  <a:pt x="629" y="2278"/>
                </a:cubicBezTo>
                <a:cubicBezTo>
                  <a:pt x="629" y="2270"/>
                  <a:pt x="629" y="2270"/>
                  <a:pt x="629" y="2270"/>
                </a:cubicBezTo>
                <a:cubicBezTo>
                  <a:pt x="636" y="2255"/>
                  <a:pt x="636" y="2262"/>
                  <a:pt x="644" y="2255"/>
                </a:cubicBezTo>
                <a:cubicBezTo>
                  <a:pt x="644" y="2255"/>
                  <a:pt x="644" y="2255"/>
                  <a:pt x="636" y="2255"/>
                </a:cubicBezTo>
                <a:cubicBezTo>
                  <a:pt x="636" y="2255"/>
                  <a:pt x="636" y="2247"/>
                  <a:pt x="644" y="2247"/>
                </a:cubicBezTo>
                <a:cubicBezTo>
                  <a:pt x="644" y="2255"/>
                  <a:pt x="644" y="2255"/>
                  <a:pt x="644" y="2255"/>
                </a:cubicBezTo>
                <a:cubicBezTo>
                  <a:pt x="644" y="2247"/>
                  <a:pt x="644" y="2247"/>
                  <a:pt x="644" y="2247"/>
                </a:cubicBezTo>
                <a:cubicBezTo>
                  <a:pt x="644" y="2247"/>
                  <a:pt x="644" y="2247"/>
                  <a:pt x="644" y="2247"/>
                </a:cubicBezTo>
                <a:cubicBezTo>
                  <a:pt x="644" y="2239"/>
                  <a:pt x="652" y="2239"/>
                  <a:pt x="652" y="2223"/>
                </a:cubicBezTo>
                <a:cubicBezTo>
                  <a:pt x="652" y="2223"/>
                  <a:pt x="652" y="2223"/>
                  <a:pt x="644" y="2239"/>
                </a:cubicBezTo>
                <a:cubicBezTo>
                  <a:pt x="644" y="2239"/>
                  <a:pt x="644" y="2239"/>
                  <a:pt x="644" y="2247"/>
                </a:cubicBezTo>
                <a:close/>
                <a:moveTo>
                  <a:pt x="597" y="2317"/>
                </a:moveTo>
                <a:cubicBezTo>
                  <a:pt x="597" y="2317"/>
                  <a:pt x="597" y="2317"/>
                  <a:pt x="597" y="2317"/>
                </a:cubicBezTo>
                <a:cubicBezTo>
                  <a:pt x="597" y="2317"/>
                  <a:pt x="597" y="2309"/>
                  <a:pt x="605" y="2309"/>
                </a:cubicBezTo>
                <a:cubicBezTo>
                  <a:pt x="597" y="2317"/>
                  <a:pt x="597" y="2317"/>
                  <a:pt x="597" y="2317"/>
                </a:cubicBezTo>
                <a:close/>
                <a:moveTo>
                  <a:pt x="589" y="2333"/>
                </a:moveTo>
                <a:cubicBezTo>
                  <a:pt x="589" y="2325"/>
                  <a:pt x="589" y="2325"/>
                  <a:pt x="589" y="2325"/>
                </a:cubicBezTo>
                <a:cubicBezTo>
                  <a:pt x="589" y="2325"/>
                  <a:pt x="589" y="2325"/>
                  <a:pt x="597" y="2317"/>
                </a:cubicBezTo>
                <a:cubicBezTo>
                  <a:pt x="589" y="2325"/>
                  <a:pt x="589" y="2325"/>
                  <a:pt x="582" y="2333"/>
                </a:cubicBezTo>
                <a:cubicBezTo>
                  <a:pt x="582" y="2341"/>
                  <a:pt x="582" y="2333"/>
                  <a:pt x="589" y="2333"/>
                </a:cubicBezTo>
                <a:close/>
                <a:moveTo>
                  <a:pt x="652" y="2215"/>
                </a:moveTo>
                <a:cubicBezTo>
                  <a:pt x="644" y="2223"/>
                  <a:pt x="652" y="2223"/>
                  <a:pt x="652" y="2223"/>
                </a:cubicBezTo>
                <a:cubicBezTo>
                  <a:pt x="644" y="2231"/>
                  <a:pt x="644" y="2231"/>
                  <a:pt x="652" y="2223"/>
                </a:cubicBezTo>
                <a:cubicBezTo>
                  <a:pt x="652" y="2223"/>
                  <a:pt x="652" y="2223"/>
                  <a:pt x="660" y="2223"/>
                </a:cubicBezTo>
                <a:cubicBezTo>
                  <a:pt x="660" y="2223"/>
                  <a:pt x="660" y="2223"/>
                  <a:pt x="660" y="2223"/>
                </a:cubicBezTo>
                <a:cubicBezTo>
                  <a:pt x="660" y="2223"/>
                  <a:pt x="660" y="2223"/>
                  <a:pt x="652" y="2215"/>
                </a:cubicBezTo>
                <a:close/>
                <a:moveTo>
                  <a:pt x="495" y="2427"/>
                </a:moveTo>
                <a:cubicBezTo>
                  <a:pt x="495" y="2427"/>
                  <a:pt x="495" y="2435"/>
                  <a:pt x="495" y="2435"/>
                </a:cubicBezTo>
                <a:cubicBezTo>
                  <a:pt x="495" y="2435"/>
                  <a:pt x="495" y="2435"/>
                  <a:pt x="495" y="2435"/>
                </a:cubicBezTo>
                <a:cubicBezTo>
                  <a:pt x="495" y="2435"/>
                  <a:pt x="495" y="2435"/>
                  <a:pt x="495" y="2435"/>
                </a:cubicBezTo>
                <a:cubicBezTo>
                  <a:pt x="495" y="2435"/>
                  <a:pt x="495" y="2435"/>
                  <a:pt x="495" y="2427"/>
                </a:cubicBezTo>
                <a:cubicBezTo>
                  <a:pt x="495" y="2427"/>
                  <a:pt x="495" y="2427"/>
                  <a:pt x="495" y="2427"/>
                </a:cubicBezTo>
                <a:close/>
                <a:moveTo>
                  <a:pt x="495" y="2427"/>
                </a:moveTo>
                <a:cubicBezTo>
                  <a:pt x="495" y="2427"/>
                  <a:pt x="495" y="2427"/>
                  <a:pt x="495" y="2427"/>
                </a:cubicBezTo>
                <a:cubicBezTo>
                  <a:pt x="495" y="2427"/>
                  <a:pt x="495" y="2435"/>
                  <a:pt x="495" y="2435"/>
                </a:cubicBezTo>
                <a:cubicBezTo>
                  <a:pt x="495" y="2427"/>
                  <a:pt x="495" y="2427"/>
                  <a:pt x="495" y="2427"/>
                </a:cubicBezTo>
                <a:close/>
                <a:moveTo>
                  <a:pt x="644" y="2223"/>
                </a:moveTo>
                <a:cubicBezTo>
                  <a:pt x="644" y="2223"/>
                  <a:pt x="644" y="2223"/>
                  <a:pt x="652" y="2223"/>
                </a:cubicBezTo>
                <a:cubicBezTo>
                  <a:pt x="644" y="2223"/>
                  <a:pt x="652" y="2223"/>
                  <a:pt x="644" y="2223"/>
                </a:cubicBezTo>
                <a:cubicBezTo>
                  <a:pt x="644" y="2223"/>
                  <a:pt x="644" y="2223"/>
                  <a:pt x="644" y="2223"/>
                </a:cubicBezTo>
                <a:close/>
                <a:moveTo>
                  <a:pt x="660" y="2231"/>
                </a:moveTo>
                <a:cubicBezTo>
                  <a:pt x="660" y="2231"/>
                  <a:pt x="660" y="2231"/>
                  <a:pt x="660" y="2223"/>
                </a:cubicBezTo>
                <a:cubicBezTo>
                  <a:pt x="652" y="2231"/>
                  <a:pt x="652" y="2231"/>
                  <a:pt x="660" y="2231"/>
                </a:cubicBezTo>
                <a:close/>
                <a:moveTo>
                  <a:pt x="636" y="2262"/>
                </a:moveTo>
                <a:cubicBezTo>
                  <a:pt x="636" y="2262"/>
                  <a:pt x="636" y="2262"/>
                  <a:pt x="629" y="2270"/>
                </a:cubicBezTo>
                <a:cubicBezTo>
                  <a:pt x="629" y="2270"/>
                  <a:pt x="629" y="2270"/>
                  <a:pt x="629" y="2278"/>
                </a:cubicBezTo>
                <a:cubicBezTo>
                  <a:pt x="629" y="2270"/>
                  <a:pt x="629" y="2270"/>
                  <a:pt x="636" y="2262"/>
                </a:cubicBezTo>
                <a:close/>
                <a:moveTo>
                  <a:pt x="479" y="2411"/>
                </a:moveTo>
                <a:cubicBezTo>
                  <a:pt x="479" y="2419"/>
                  <a:pt x="479" y="2419"/>
                  <a:pt x="479" y="2419"/>
                </a:cubicBezTo>
                <a:cubicBezTo>
                  <a:pt x="487" y="2419"/>
                  <a:pt x="487" y="2419"/>
                  <a:pt x="487" y="2419"/>
                </a:cubicBezTo>
                <a:cubicBezTo>
                  <a:pt x="487" y="2419"/>
                  <a:pt x="487" y="2419"/>
                  <a:pt x="479" y="2411"/>
                </a:cubicBezTo>
                <a:close/>
                <a:moveTo>
                  <a:pt x="621" y="2286"/>
                </a:moveTo>
                <a:cubicBezTo>
                  <a:pt x="621" y="2286"/>
                  <a:pt x="613" y="2294"/>
                  <a:pt x="613" y="2301"/>
                </a:cubicBezTo>
                <a:cubicBezTo>
                  <a:pt x="621" y="2286"/>
                  <a:pt x="621" y="2286"/>
                  <a:pt x="621" y="2286"/>
                </a:cubicBezTo>
                <a:close/>
                <a:moveTo>
                  <a:pt x="511" y="2427"/>
                </a:moveTo>
                <a:cubicBezTo>
                  <a:pt x="503" y="2427"/>
                  <a:pt x="503" y="2427"/>
                  <a:pt x="503" y="2435"/>
                </a:cubicBezTo>
                <a:cubicBezTo>
                  <a:pt x="511" y="2427"/>
                  <a:pt x="511" y="2427"/>
                  <a:pt x="511" y="2427"/>
                </a:cubicBezTo>
                <a:close/>
                <a:moveTo>
                  <a:pt x="503" y="2435"/>
                </a:moveTo>
                <a:cubicBezTo>
                  <a:pt x="503" y="2435"/>
                  <a:pt x="503" y="2435"/>
                  <a:pt x="503" y="2435"/>
                </a:cubicBezTo>
                <a:cubicBezTo>
                  <a:pt x="503" y="2435"/>
                  <a:pt x="503" y="2435"/>
                  <a:pt x="503" y="2435"/>
                </a:cubicBezTo>
                <a:close/>
                <a:moveTo>
                  <a:pt x="252" y="2137"/>
                </a:moveTo>
                <a:cubicBezTo>
                  <a:pt x="252" y="2129"/>
                  <a:pt x="252" y="2129"/>
                  <a:pt x="252" y="2129"/>
                </a:cubicBezTo>
                <a:cubicBezTo>
                  <a:pt x="252" y="2129"/>
                  <a:pt x="252" y="2137"/>
                  <a:pt x="252" y="2137"/>
                </a:cubicBezTo>
                <a:cubicBezTo>
                  <a:pt x="252" y="2137"/>
                  <a:pt x="252" y="2137"/>
                  <a:pt x="252" y="2137"/>
                </a:cubicBezTo>
                <a:close/>
                <a:moveTo>
                  <a:pt x="244" y="2129"/>
                </a:moveTo>
                <a:cubicBezTo>
                  <a:pt x="244" y="2121"/>
                  <a:pt x="244" y="2121"/>
                  <a:pt x="244" y="2121"/>
                </a:cubicBezTo>
                <a:cubicBezTo>
                  <a:pt x="244" y="2121"/>
                  <a:pt x="244" y="2121"/>
                  <a:pt x="244" y="2121"/>
                </a:cubicBezTo>
                <a:cubicBezTo>
                  <a:pt x="244" y="2121"/>
                  <a:pt x="244" y="2121"/>
                  <a:pt x="244" y="2129"/>
                </a:cubicBezTo>
                <a:close/>
                <a:moveTo>
                  <a:pt x="283" y="2176"/>
                </a:moveTo>
                <a:cubicBezTo>
                  <a:pt x="283" y="2176"/>
                  <a:pt x="283" y="2176"/>
                  <a:pt x="275" y="2161"/>
                </a:cubicBezTo>
                <a:cubicBezTo>
                  <a:pt x="260" y="2145"/>
                  <a:pt x="260" y="2145"/>
                  <a:pt x="260" y="2145"/>
                </a:cubicBezTo>
                <a:cubicBezTo>
                  <a:pt x="260" y="2145"/>
                  <a:pt x="260" y="2145"/>
                  <a:pt x="267" y="2153"/>
                </a:cubicBezTo>
                <a:cubicBezTo>
                  <a:pt x="260" y="2145"/>
                  <a:pt x="260" y="2145"/>
                  <a:pt x="252" y="2137"/>
                </a:cubicBezTo>
                <a:cubicBezTo>
                  <a:pt x="252" y="2137"/>
                  <a:pt x="267" y="2161"/>
                  <a:pt x="275" y="2168"/>
                </a:cubicBezTo>
                <a:cubicBezTo>
                  <a:pt x="275" y="2168"/>
                  <a:pt x="275" y="2168"/>
                  <a:pt x="283" y="2176"/>
                </a:cubicBezTo>
                <a:close/>
                <a:moveTo>
                  <a:pt x="252" y="2129"/>
                </a:moveTo>
                <a:cubicBezTo>
                  <a:pt x="252" y="2129"/>
                  <a:pt x="252" y="2129"/>
                  <a:pt x="244" y="2129"/>
                </a:cubicBezTo>
                <a:cubicBezTo>
                  <a:pt x="244" y="2129"/>
                  <a:pt x="244" y="2129"/>
                  <a:pt x="244" y="2129"/>
                </a:cubicBezTo>
                <a:cubicBezTo>
                  <a:pt x="244" y="2129"/>
                  <a:pt x="244" y="2129"/>
                  <a:pt x="252" y="2129"/>
                </a:cubicBezTo>
                <a:close/>
                <a:moveTo>
                  <a:pt x="244" y="2129"/>
                </a:moveTo>
                <a:cubicBezTo>
                  <a:pt x="244" y="2129"/>
                  <a:pt x="244" y="2129"/>
                  <a:pt x="244" y="2129"/>
                </a:cubicBezTo>
                <a:cubicBezTo>
                  <a:pt x="244" y="2129"/>
                  <a:pt x="244" y="2129"/>
                  <a:pt x="244" y="2129"/>
                </a:cubicBezTo>
                <a:close/>
                <a:moveTo>
                  <a:pt x="236" y="2114"/>
                </a:moveTo>
                <a:cubicBezTo>
                  <a:pt x="236" y="2114"/>
                  <a:pt x="236" y="2114"/>
                  <a:pt x="236" y="2114"/>
                </a:cubicBezTo>
                <a:cubicBezTo>
                  <a:pt x="244" y="2121"/>
                  <a:pt x="236" y="2121"/>
                  <a:pt x="244" y="2121"/>
                </a:cubicBezTo>
                <a:cubicBezTo>
                  <a:pt x="244" y="2121"/>
                  <a:pt x="244" y="2121"/>
                  <a:pt x="236" y="2121"/>
                </a:cubicBezTo>
                <a:cubicBezTo>
                  <a:pt x="236" y="2121"/>
                  <a:pt x="236" y="2121"/>
                  <a:pt x="244" y="2121"/>
                </a:cubicBezTo>
                <a:cubicBezTo>
                  <a:pt x="236" y="2114"/>
                  <a:pt x="228" y="2106"/>
                  <a:pt x="228" y="2106"/>
                </a:cubicBezTo>
                <a:cubicBezTo>
                  <a:pt x="228" y="2106"/>
                  <a:pt x="236" y="2114"/>
                  <a:pt x="236" y="2114"/>
                </a:cubicBezTo>
                <a:close/>
                <a:moveTo>
                  <a:pt x="346" y="2255"/>
                </a:moveTo>
                <a:cubicBezTo>
                  <a:pt x="346" y="2255"/>
                  <a:pt x="346" y="2255"/>
                  <a:pt x="346" y="2255"/>
                </a:cubicBezTo>
                <a:cubicBezTo>
                  <a:pt x="346" y="2255"/>
                  <a:pt x="346" y="2255"/>
                  <a:pt x="346" y="2262"/>
                </a:cubicBezTo>
                <a:cubicBezTo>
                  <a:pt x="346" y="2255"/>
                  <a:pt x="346" y="2255"/>
                  <a:pt x="346" y="2255"/>
                </a:cubicBezTo>
                <a:close/>
                <a:moveTo>
                  <a:pt x="354" y="2262"/>
                </a:moveTo>
                <a:cubicBezTo>
                  <a:pt x="354" y="2262"/>
                  <a:pt x="354" y="2262"/>
                  <a:pt x="346" y="2262"/>
                </a:cubicBezTo>
                <a:cubicBezTo>
                  <a:pt x="346" y="2262"/>
                  <a:pt x="354" y="2262"/>
                  <a:pt x="354" y="2262"/>
                </a:cubicBezTo>
                <a:cubicBezTo>
                  <a:pt x="354" y="2262"/>
                  <a:pt x="354" y="2262"/>
                  <a:pt x="354" y="2262"/>
                </a:cubicBezTo>
                <a:close/>
                <a:moveTo>
                  <a:pt x="354" y="2262"/>
                </a:moveTo>
                <a:cubicBezTo>
                  <a:pt x="354" y="2262"/>
                  <a:pt x="354" y="2262"/>
                  <a:pt x="354" y="2262"/>
                </a:cubicBezTo>
                <a:cubicBezTo>
                  <a:pt x="346" y="2262"/>
                  <a:pt x="346" y="2262"/>
                  <a:pt x="346" y="2262"/>
                </a:cubicBezTo>
                <a:cubicBezTo>
                  <a:pt x="354" y="2262"/>
                  <a:pt x="354" y="2262"/>
                  <a:pt x="354" y="2262"/>
                </a:cubicBezTo>
                <a:close/>
                <a:moveTo>
                  <a:pt x="354" y="2262"/>
                </a:moveTo>
                <a:cubicBezTo>
                  <a:pt x="354" y="2262"/>
                  <a:pt x="354" y="2262"/>
                  <a:pt x="354" y="2270"/>
                </a:cubicBezTo>
                <a:cubicBezTo>
                  <a:pt x="354" y="2262"/>
                  <a:pt x="354" y="2262"/>
                  <a:pt x="354" y="2262"/>
                </a:cubicBezTo>
                <a:close/>
                <a:moveTo>
                  <a:pt x="424" y="2348"/>
                </a:moveTo>
                <a:cubicBezTo>
                  <a:pt x="424" y="2341"/>
                  <a:pt x="424" y="2348"/>
                  <a:pt x="424" y="2341"/>
                </a:cubicBezTo>
                <a:cubicBezTo>
                  <a:pt x="424" y="2341"/>
                  <a:pt x="424" y="2341"/>
                  <a:pt x="417" y="2341"/>
                </a:cubicBezTo>
                <a:cubicBezTo>
                  <a:pt x="424" y="2341"/>
                  <a:pt x="424" y="2356"/>
                  <a:pt x="424" y="2348"/>
                </a:cubicBezTo>
                <a:cubicBezTo>
                  <a:pt x="424" y="2348"/>
                  <a:pt x="424" y="2348"/>
                  <a:pt x="424" y="2356"/>
                </a:cubicBezTo>
                <a:cubicBezTo>
                  <a:pt x="424" y="2356"/>
                  <a:pt x="424" y="2356"/>
                  <a:pt x="440" y="2364"/>
                </a:cubicBezTo>
                <a:cubicBezTo>
                  <a:pt x="440" y="2356"/>
                  <a:pt x="440" y="2356"/>
                  <a:pt x="432" y="2356"/>
                </a:cubicBezTo>
                <a:cubicBezTo>
                  <a:pt x="432" y="2356"/>
                  <a:pt x="432" y="2356"/>
                  <a:pt x="424" y="2348"/>
                </a:cubicBezTo>
                <a:close/>
                <a:moveTo>
                  <a:pt x="676" y="2161"/>
                </a:moveTo>
                <a:cubicBezTo>
                  <a:pt x="676" y="2161"/>
                  <a:pt x="676" y="2161"/>
                  <a:pt x="668" y="2168"/>
                </a:cubicBezTo>
                <a:cubicBezTo>
                  <a:pt x="676" y="2168"/>
                  <a:pt x="668" y="2168"/>
                  <a:pt x="676" y="2161"/>
                </a:cubicBezTo>
                <a:close/>
                <a:moveTo>
                  <a:pt x="236" y="2114"/>
                </a:moveTo>
                <a:cubicBezTo>
                  <a:pt x="244" y="2114"/>
                  <a:pt x="236" y="2114"/>
                  <a:pt x="244" y="2114"/>
                </a:cubicBezTo>
                <a:cubicBezTo>
                  <a:pt x="236" y="2114"/>
                  <a:pt x="236" y="2114"/>
                  <a:pt x="236" y="2114"/>
                </a:cubicBezTo>
                <a:close/>
                <a:moveTo>
                  <a:pt x="244" y="2114"/>
                </a:moveTo>
                <a:cubicBezTo>
                  <a:pt x="244" y="2114"/>
                  <a:pt x="244" y="2114"/>
                  <a:pt x="244" y="2114"/>
                </a:cubicBezTo>
                <a:cubicBezTo>
                  <a:pt x="244" y="2114"/>
                  <a:pt x="244" y="2114"/>
                  <a:pt x="244" y="2114"/>
                </a:cubicBezTo>
                <a:close/>
                <a:moveTo>
                  <a:pt x="228" y="2129"/>
                </a:moveTo>
                <a:cubicBezTo>
                  <a:pt x="228" y="2121"/>
                  <a:pt x="228" y="2121"/>
                  <a:pt x="228" y="2121"/>
                </a:cubicBezTo>
                <a:cubicBezTo>
                  <a:pt x="228" y="2121"/>
                  <a:pt x="228" y="2121"/>
                  <a:pt x="228" y="2121"/>
                </a:cubicBezTo>
                <a:cubicBezTo>
                  <a:pt x="228" y="2121"/>
                  <a:pt x="228" y="2121"/>
                  <a:pt x="228" y="2121"/>
                </a:cubicBezTo>
                <a:cubicBezTo>
                  <a:pt x="228" y="2121"/>
                  <a:pt x="228" y="2121"/>
                  <a:pt x="228" y="2129"/>
                </a:cubicBezTo>
                <a:close/>
                <a:moveTo>
                  <a:pt x="401" y="2333"/>
                </a:moveTo>
                <a:cubicBezTo>
                  <a:pt x="401" y="2341"/>
                  <a:pt x="401" y="2341"/>
                  <a:pt x="409" y="2341"/>
                </a:cubicBezTo>
                <a:cubicBezTo>
                  <a:pt x="401" y="2333"/>
                  <a:pt x="401" y="2333"/>
                  <a:pt x="401" y="2333"/>
                </a:cubicBezTo>
                <a:close/>
                <a:moveTo>
                  <a:pt x="79" y="1949"/>
                </a:moveTo>
                <a:cubicBezTo>
                  <a:pt x="79" y="1949"/>
                  <a:pt x="79" y="1949"/>
                  <a:pt x="71" y="1941"/>
                </a:cubicBezTo>
                <a:cubicBezTo>
                  <a:pt x="71" y="1941"/>
                  <a:pt x="71" y="1941"/>
                  <a:pt x="71" y="1941"/>
                </a:cubicBezTo>
                <a:cubicBezTo>
                  <a:pt x="71" y="1941"/>
                  <a:pt x="71" y="1941"/>
                  <a:pt x="71" y="1941"/>
                </a:cubicBezTo>
                <a:cubicBezTo>
                  <a:pt x="71" y="1941"/>
                  <a:pt x="71" y="1941"/>
                  <a:pt x="79" y="1949"/>
                </a:cubicBezTo>
                <a:close/>
                <a:moveTo>
                  <a:pt x="118" y="1981"/>
                </a:moveTo>
                <a:cubicBezTo>
                  <a:pt x="118" y="1981"/>
                  <a:pt x="126" y="1981"/>
                  <a:pt x="126" y="1981"/>
                </a:cubicBezTo>
                <a:cubicBezTo>
                  <a:pt x="126" y="1981"/>
                  <a:pt x="126" y="1988"/>
                  <a:pt x="126" y="1988"/>
                </a:cubicBezTo>
                <a:cubicBezTo>
                  <a:pt x="118" y="1981"/>
                  <a:pt x="118" y="1981"/>
                  <a:pt x="118" y="1981"/>
                </a:cubicBezTo>
                <a:close/>
                <a:moveTo>
                  <a:pt x="134" y="1988"/>
                </a:moveTo>
                <a:cubicBezTo>
                  <a:pt x="126" y="1988"/>
                  <a:pt x="126" y="1988"/>
                  <a:pt x="126" y="1981"/>
                </a:cubicBezTo>
                <a:cubicBezTo>
                  <a:pt x="126" y="1981"/>
                  <a:pt x="118" y="1981"/>
                  <a:pt x="110" y="1973"/>
                </a:cubicBezTo>
                <a:cubicBezTo>
                  <a:pt x="118" y="1981"/>
                  <a:pt x="126" y="1988"/>
                  <a:pt x="134" y="1988"/>
                </a:cubicBezTo>
                <a:close/>
                <a:moveTo>
                  <a:pt x="134" y="1996"/>
                </a:moveTo>
                <a:cubicBezTo>
                  <a:pt x="134" y="1996"/>
                  <a:pt x="134" y="1996"/>
                  <a:pt x="134" y="1996"/>
                </a:cubicBezTo>
                <a:cubicBezTo>
                  <a:pt x="142" y="1996"/>
                  <a:pt x="142" y="2004"/>
                  <a:pt x="142" y="2004"/>
                </a:cubicBezTo>
                <a:cubicBezTo>
                  <a:pt x="142" y="2004"/>
                  <a:pt x="142" y="2004"/>
                  <a:pt x="134" y="1996"/>
                </a:cubicBezTo>
                <a:close/>
                <a:moveTo>
                  <a:pt x="134" y="1996"/>
                </a:moveTo>
                <a:cubicBezTo>
                  <a:pt x="134" y="1996"/>
                  <a:pt x="134" y="1996"/>
                  <a:pt x="134" y="1988"/>
                </a:cubicBezTo>
                <a:cubicBezTo>
                  <a:pt x="134" y="1996"/>
                  <a:pt x="134" y="1996"/>
                  <a:pt x="134" y="1996"/>
                </a:cubicBezTo>
                <a:cubicBezTo>
                  <a:pt x="134" y="1996"/>
                  <a:pt x="134" y="1996"/>
                  <a:pt x="134" y="1996"/>
                </a:cubicBezTo>
                <a:close/>
                <a:moveTo>
                  <a:pt x="236" y="2114"/>
                </a:moveTo>
                <a:cubicBezTo>
                  <a:pt x="236" y="2114"/>
                  <a:pt x="236" y="2114"/>
                  <a:pt x="228" y="2114"/>
                </a:cubicBezTo>
                <a:cubicBezTo>
                  <a:pt x="236" y="2114"/>
                  <a:pt x="236" y="2114"/>
                  <a:pt x="236" y="2114"/>
                </a:cubicBezTo>
                <a:close/>
                <a:moveTo>
                  <a:pt x="409" y="2333"/>
                </a:moveTo>
                <a:cubicBezTo>
                  <a:pt x="401" y="2317"/>
                  <a:pt x="401" y="2317"/>
                  <a:pt x="401" y="2317"/>
                </a:cubicBezTo>
                <a:cubicBezTo>
                  <a:pt x="401" y="2325"/>
                  <a:pt x="409" y="2325"/>
                  <a:pt x="409" y="2341"/>
                </a:cubicBezTo>
                <a:cubicBezTo>
                  <a:pt x="409" y="2341"/>
                  <a:pt x="409" y="2341"/>
                  <a:pt x="409" y="2333"/>
                </a:cubicBezTo>
                <a:close/>
                <a:moveTo>
                  <a:pt x="550" y="2372"/>
                </a:moveTo>
                <a:cubicBezTo>
                  <a:pt x="550" y="2372"/>
                  <a:pt x="550" y="2372"/>
                  <a:pt x="550" y="2372"/>
                </a:cubicBezTo>
                <a:cubicBezTo>
                  <a:pt x="550" y="2372"/>
                  <a:pt x="550" y="2372"/>
                  <a:pt x="550" y="2372"/>
                </a:cubicBezTo>
                <a:cubicBezTo>
                  <a:pt x="550" y="2372"/>
                  <a:pt x="550" y="2372"/>
                  <a:pt x="550" y="2372"/>
                </a:cubicBezTo>
                <a:close/>
                <a:moveTo>
                  <a:pt x="582" y="2325"/>
                </a:moveTo>
                <a:cubicBezTo>
                  <a:pt x="574" y="2341"/>
                  <a:pt x="566" y="2341"/>
                  <a:pt x="566" y="2348"/>
                </a:cubicBezTo>
                <a:cubicBezTo>
                  <a:pt x="566" y="2356"/>
                  <a:pt x="566" y="2356"/>
                  <a:pt x="566" y="2356"/>
                </a:cubicBezTo>
                <a:cubicBezTo>
                  <a:pt x="574" y="2341"/>
                  <a:pt x="582" y="2333"/>
                  <a:pt x="582" y="2333"/>
                </a:cubicBezTo>
                <a:cubicBezTo>
                  <a:pt x="582" y="2325"/>
                  <a:pt x="582" y="2325"/>
                  <a:pt x="582" y="2325"/>
                </a:cubicBezTo>
                <a:close/>
                <a:moveTo>
                  <a:pt x="582" y="2333"/>
                </a:moveTo>
                <a:cubicBezTo>
                  <a:pt x="582" y="2333"/>
                  <a:pt x="582" y="2341"/>
                  <a:pt x="574" y="2341"/>
                </a:cubicBezTo>
                <a:cubicBezTo>
                  <a:pt x="582" y="2341"/>
                  <a:pt x="582" y="2341"/>
                  <a:pt x="582" y="2341"/>
                </a:cubicBezTo>
                <a:cubicBezTo>
                  <a:pt x="582" y="2333"/>
                  <a:pt x="582" y="2333"/>
                  <a:pt x="582" y="2333"/>
                </a:cubicBezTo>
                <a:close/>
                <a:moveTo>
                  <a:pt x="566" y="2348"/>
                </a:moveTo>
                <a:cubicBezTo>
                  <a:pt x="558" y="2356"/>
                  <a:pt x="566" y="2356"/>
                  <a:pt x="566" y="2364"/>
                </a:cubicBezTo>
                <a:cubicBezTo>
                  <a:pt x="566" y="2364"/>
                  <a:pt x="566" y="2364"/>
                  <a:pt x="566" y="2356"/>
                </a:cubicBezTo>
                <a:cubicBezTo>
                  <a:pt x="566" y="2356"/>
                  <a:pt x="566" y="2356"/>
                  <a:pt x="566" y="2348"/>
                </a:cubicBezTo>
                <a:close/>
                <a:moveTo>
                  <a:pt x="574" y="2341"/>
                </a:moveTo>
                <a:cubicBezTo>
                  <a:pt x="574" y="2341"/>
                  <a:pt x="574" y="2348"/>
                  <a:pt x="566" y="2348"/>
                </a:cubicBezTo>
                <a:cubicBezTo>
                  <a:pt x="574" y="2348"/>
                  <a:pt x="574" y="2341"/>
                  <a:pt x="574" y="2341"/>
                </a:cubicBezTo>
                <a:close/>
                <a:moveTo>
                  <a:pt x="644" y="2215"/>
                </a:moveTo>
                <a:cubicBezTo>
                  <a:pt x="644" y="2223"/>
                  <a:pt x="644" y="2223"/>
                  <a:pt x="644" y="2223"/>
                </a:cubicBezTo>
                <a:cubicBezTo>
                  <a:pt x="644" y="2215"/>
                  <a:pt x="652" y="2208"/>
                  <a:pt x="644" y="2215"/>
                </a:cubicBezTo>
                <a:close/>
                <a:moveTo>
                  <a:pt x="291" y="2184"/>
                </a:moveTo>
                <a:cubicBezTo>
                  <a:pt x="291" y="2192"/>
                  <a:pt x="291" y="2192"/>
                  <a:pt x="291" y="2192"/>
                </a:cubicBezTo>
                <a:cubicBezTo>
                  <a:pt x="291" y="2192"/>
                  <a:pt x="291" y="2192"/>
                  <a:pt x="283" y="2176"/>
                </a:cubicBezTo>
                <a:cubicBezTo>
                  <a:pt x="291" y="2192"/>
                  <a:pt x="291" y="2192"/>
                  <a:pt x="291" y="2200"/>
                </a:cubicBezTo>
                <a:cubicBezTo>
                  <a:pt x="299" y="2200"/>
                  <a:pt x="299" y="2200"/>
                  <a:pt x="299" y="2200"/>
                </a:cubicBezTo>
                <a:cubicBezTo>
                  <a:pt x="291" y="2192"/>
                  <a:pt x="291" y="2192"/>
                  <a:pt x="291" y="2184"/>
                </a:cubicBezTo>
                <a:close/>
                <a:moveTo>
                  <a:pt x="275" y="2176"/>
                </a:moveTo>
                <a:cubicBezTo>
                  <a:pt x="275" y="2176"/>
                  <a:pt x="283" y="2176"/>
                  <a:pt x="283" y="2176"/>
                </a:cubicBezTo>
                <a:cubicBezTo>
                  <a:pt x="283" y="2176"/>
                  <a:pt x="283" y="2176"/>
                  <a:pt x="275" y="2176"/>
                </a:cubicBezTo>
                <a:close/>
                <a:moveTo>
                  <a:pt x="558" y="2356"/>
                </a:moveTo>
                <a:cubicBezTo>
                  <a:pt x="558" y="2356"/>
                  <a:pt x="558" y="2356"/>
                  <a:pt x="550" y="2364"/>
                </a:cubicBezTo>
                <a:cubicBezTo>
                  <a:pt x="550" y="2372"/>
                  <a:pt x="550" y="2364"/>
                  <a:pt x="558" y="2356"/>
                </a:cubicBezTo>
                <a:close/>
                <a:moveTo>
                  <a:pt x="676" y="2161"/>
                </a:moveTo>
                <a:cubicBezTo>
                  <a:pt x="676" y="2161"/>
                  <a:pt x="676" y="2161"/>
                  <a:pt x="676" y="2161"/>
                </a:cubicBezTo>
                <a:cubicBezTo>
                  <a:pt x="676" y="2161"/>
                  <a:pt x="676" y="2161"/>
                  <a:pt x="676" y="2161"/>
                </a:cubicBezTo>
                <a:cubicBezTo>
                  <a:pt x="676" y="2161"/>
                  <a:pt x="676" y="2161"/>
                  <a:pt x="676" y="2161"/>
                </a:cubicBezTo>
                <a:close/>
                <a:moveTo>
                  <a:pt x="244" y="2129"/>
                </a:moveTo>
                <a:cubicBezTo>
                  <a:pt x="244" y="2129"/>
                  <a:pt x="244" y="2129"/>
                  <a:pt x="260" y="2145"/>
                </a:cubicBezTo>
                <a:cubicBezTo>
                  <a:pt x="260" y="2145"/>
                  <a:pt x="260" y="2145"/>
                  <a:pt x="260" y="2153"/>
                </a:cubicBezTo>
                <a:cubicBezTo>
                  <a:pt x="260" y="2153"/>
                  <a:pt x="260" y="2153"/>
                  <a:pt x="260" y="2145"/>
                </a:cubicBezTo>
                <a:cubicBezTo>
                  <a:pt x="252" y="2137"/>
                  <a:pt x="252" y="2137"/>
                  <a:pt x="244" y="2129"/>
                </a:cubicBezTo>
                <a:cubicBezTo>
                  <a:pt x="244" y="2129"/>
                  <a:pt x="244" y="2129"/>
                  <a:pt x="236" y="2121"/>
                </a:cubicBezTo>
                <a:cubicBezTo>
                  <a:pt x="236" y="2121"/>
                  <a:pt x="244" y="2121"/>
                  <a:pt x="244" y="2129"/>
                </a:cubicBezTo>
                <a:close/>
                <a:moveTo>
                  <a:pt x="597" y="2309"/>
                </a:moveTo>
                <a:cubicBezTo>
                  <a:pt x="597" y="2309"/>
                  <a:pt x="597" y="2301"/>
                  <a:pt x="597" y="2301"/>
                </a:cubicBezTo>
                <a:cubicBezTo>
                  <a:pt x="597" y="2301"/>
                  <a:pt x="597" y="2301"/>
                  <a:pt x="597" y="2301"/>
                </a:cubicBezTo>
                <a:cubicBezTo>
                  <a:pt x="597" y="2309"/>
                  <a:pt x="597" y="2309"/>
                  <a:pt x="597" y="2309"/>
                </a:cubicBezTo>
                <a:close/>
                <a:moveTo>
                  <a:pt x="613" y="2286"/>
                </a:moveTo>
                <a:cubicBezTo>
                  <a:pt x="613" y="2286"/>
                  <a:pt x="613" y="2286"/>
                  <a:pt x="613" y="2270"/>
                </a:cubicBezTo>
                <a:cubicBezTo>
                  <a:pt x="613" y="2270"/>
                  <a:pt x="613" y="2270"/>
                  <a:pt x="613" y="2278"/>
                </a:cubicBezTo>
                <a:cubicBezTo>
                  <a:pt x="613" y="2286"/>
                  <a:pt x="605" y="2294"/>
                  <a:pt x="597" y="2301"/>
                </a:cubicBezTo>
                <a:cubicBezTo>
                  <a:pt x="597" y="2301"/>
                  <a:pt x="597" y="2301"/>
                  <a:pt x="597" y="2301"/>
                </a:cubicBezTo>
                <a:cubicBezTo>
                  <a:pt x="597" y="2301"/>
                  <a:pt x="597" y="2301"/>
                  <a:pt x="597" y="2301"/>
                </a:cubicBezTo>
                <a:cubicBezTo>
                  <a:pt x="597" y="2301"/>
                  <a:pt x="597" y="2301"/>
                  <a:pt x="597" y="2301"/>
                </a:cubicBezTo>
                <a:cubicBezTo>
                  <a:pt x="597" y="2301"/>
                  <a:pt x="597" y="2301"/>
                  <a:pt x="597" y="2301"/>
                </a:cubicBezTo>
                <a:cubicBezTo>
                  <a:pt x="605" y="2294"/>
                  <a:pt x="605" y="2294"/>
                  <a:pt x="613" y="2294"/>
                </a:cubicBezTo>
                <a:cubicBezTo>
                  <a:pt x="613" y="2294"/>
                  <a:pt x="613" y="2294"/>
                  <a:pt x="613" y="2286"/>
                </a:cubicBezTo>
                <a:cubicBezTo>
                  <a:pt x="613" y="2286"/>
                  <a:pt x="613" y="2286"/>
                  <a:pt x="613" y="2286"/>
                </a:cubicBezTo>
                <a:cubicBezTo>
                  <a:pt x="613" y="2286"/>
                  <a:pt x="613" y="2286"/>
                  <a:pt x="613" y="2286"/>
                </a:cubicBezTo>
                <a:cubicBezTo>
                  <a:pt x="613" y="2286"/>
                  <a:pt x="613" y="2286"/>
                  <a:pt x="613" y="2286"/>
                </a:cubicBezTo>
                <a:close/>
                <a:moveTo>
                  <a:pt x="613" y="2286"/>
                </a:moveTo>
                <a:cubicBezTo>
                  <a:pt x="613" y="2286"/>
                  <a:pt x="613" y="2286"/>
                  <a:pt x="613" y="2286"/>
                </a:cubicBezTo>
                <a:cubicBezTo>
                  <a:pt x="613" y="2278"/>
                  <a:pt x="613" y="2278"/>
                  <a:pt x="613" y="2270"/>
                </a:cubicBezTo>
                <a:cubicBezTo>
                  <a:pt x="613" y="2278"/>
                  <a:pt x="613" y="2278"/>
                  <a:pt x="613" y="2286"/>
                </a:cubicBezTo>
                <a:close/>
                <a:moveTo>
                  <a:pt x="629" y="2247"/>
                </a:moveTo>
                <a:cubicBezTo>
                  <a:pt x="636" y="2247"/>
                  <a:pt x="636" y="2239"/>
                  <a:pt x="636" y="2239"/>
                </a:cubicBezTo>
                <a:cubicBezTo>
                  <a:pt x="636" y="2239"/>
                  <a:pt x="636" y="2239"/>
                  <a:pt x="636" y="2239"/>
                </a:cubicBezTo>
                <a:cubicBezTo>
                  <a:pt x="636" y="2239"/>
                  <a:pt x="636" y="2239"/>
                  <a:pt x="636" y="2231"/>
                </a:cubicBezTo>
                <a:cubicBezTo>
                  <a:pt x="636" y="2231"/>
                  <a:pt x="636" y="2231"/>
                  <a:pt x="636" y="2231"/>
                </a:cubicBezTo>
                <a:cubicBezTo>
                  <a:pt x="636" y="2231"/>
                  <a:pt x="636" y="2231"/>
                  <a:pt x="644" y="2231"/>
                </a:cubicBezTo>
                <a:cubicBezTo>
                  <a:pt x="644" y="2231"/>
                  <a:pt x="644" y="2231"/>
                  <a:pt x="644" y="2223"/>
                </a:cubicBezTo>
                <a:cubicBezTo>
                  <a:pt x="644" y="2223"/>
                  <a:pt x="644" y="2223"/>
                  <a:pt x="629" y="2239"/>
                </a:cubicBezTo>
                <a:cubicBezTo>
                  <a:pt x="629" y="2247"/>
                  <a:pt x="629" y="2247"/>
                  <a:pt x="629" y="2247"/>
                </a:cubicBezTo>
                <a:cubicBezTo>
                  <a:pt x="629" y="2247"/>
                  <a:pt x="629" y="2247"/>
                  <a:pt x="629" y="2255"/>
                </a:cubicBezTo>
                <a:cubicBezTo>
                  <a:pt x="629" y="2255"/>
                  <a:pt x="629" y="2255"/>
                  <a:pt x="629" y="2239"/>
                </a:cubicBezTo>
                <a:cubicBezTo>
                  <a:pt x="629" y="2239"/>
                  <a:pt x="629" y="2239"/>
                  <a:pt x="629" y="2247"/>
                </a:cubicBezTo>
                <a:close/>
                <a:moveTo>
                  <a:pt x="550" y="2372"/>
                </a:moveTo>
                <a:cubicBezTo>
                  <a:pt x="550" y="2372"/>
                  <a:pt x="550" y="2372"/>
                  <a:pt x="550" y="2372"/>
                </a:cubicBezTo>
                <a:cubicBezTo>
                  <a:pt x="550" y="2372"/>
                  <a:pt x="550" y="2372"/>
                  <a:pt x="550" y="2372"/>
                </a:cubicBezTo>
                <a:cubicBezTo>
                  <a:pt x="550" y="2372"/>
                  <a:pt x="550" y="2372"/>
                  <a:pt x="550" y="2372"/>
                </a:cubicBezTo>
                <a:cubicBezTo>
                  <a:pt x="550" y="2372"/>
                  <a:pt x="550" y="2372"/>
                  <a:pt x="542" y="2372"/>
                </a:cubicBezTo>
                <a:cubicBezTo>
                  <a:pt x="542" y="2388"/>
                  <a:pt x="542" y="2388"/>
                  <a:pt x="542" y="2388"/>
                </a:cubicBezTo>
                <a:cubicBezTo>
                  <a:pt x="550" y="2372"/>
                  <a:pt x="550" y="2380"/>
                  <a:pt x="550" y="2372"/>
                </a:cubicBezTo>
                <a:close/>
                <a:moveTo>
                  <a:pt x="597" y="2309"/>
                </a:moveTo>
                <a:cubicBezTo>
                  <a:pt x="597" y="2309"/>
                  <a:pt x="597" y="2309"/>
                  <a:pt x="597" y="2309"/>
                </a:cubicBezTo>
                <a:cubicBezTo>
                  <a:pt x="597" y="2309"/>
                  <a:pt x="597" y="2309"/>
                  <a:pt x="597" y="2309"/>
                </a:cubicBezTo>
                <a:cubicBezTo>
                  <a:pt x="597" y="2309"/>
                  <a:pt x="597" y="2309"/>
                  <a:pt x="597" y="2309"/>
                </a:cubicBezTo>
                <a:close/>
                <a:moveTo>
                  <a:pt x="589" y="2317"/>
                </a:moveTo>
                <a:cubicBezTo>
                  <a:pt x="589" y="2317"/>
                  <a:pt x="589" y="2317"/>
                  <a:pt x="597" y="2309"/>
                </a:cubicBezTo>
                <a:cubicBezTo>
                  <a:pt x="589" y="2309"/>
                  <a:pt x="589" y="2309"/>
                  <a:pt x="589" y="2309"/>
                </a:cubicBezTo>
                <a:cubicBezTo>
                  <a:pt x="589" y="2309"/>
                  <a:pt x="589" y="2309"/>
                  <a:pt x="589" y="2317"/>
                </a:cubicBezTo>
                <a:close/>
                <a:moveTo>
                  <a:pt x="40" y="1926"/>
                </a:moveTo>
                <a:cubicBezTo>
                  <a:pt x="32" y="1926"/>
                  <a:pt x="32" y="1926"/>
                  <a:pt x="32" y="1926"/>
                </a:cubicBezTo>
                <a:cubicBezTo>
                  <a:pt x="40" y="1934"/>
                  <a:pt x="40" y="1934"/>
                  <a:pt x="48" y="1941"/>
                </a:cubicBezTo>
                <a:cubicBezTo>
                  <a:pt x="48" y="1941"/>
                  <a:pt x="48" y="1941"/>
                  <a:pt x="40" y="1926"/>
                </a:cubicBezTo>
                <a:close/>
                <a:moveTo>
                  <a:pt x="87" y="1957"/>
                </a:moveTo>
                <a:cubicBezTo>
                  <a:pt x="87" y="1965"/>
                  <a:pt x="87" y="1965"/>
                  <a:pt x="87" y="1965"/>
                </a:cubicBezTo>
                <a:cubicBezTo>
                  <a:pt x="95" y="1965"/>
                  <a:pt x="95" y="1965"/>
                  <a:pt x="95" y="1965"/>
                </a:cubicBezTo>
                <a:lnTo>
                  <a:pt x="87" y="1957"/>
                </a:lnTo>
                <a:close/>
                <a:moveTo>
                  <a:pt x="644" y="2223"/>
                </a:moveTo>
                <a:cubicBezTo>
                  <a:pt x="652" y="2215"/>
                  <a:pt x="652" y="2215"/>
                  <a:pt x="652" y="2215"/>
                </a:cubicBezTo>
                <a:cubicBezTo>
                  <a:pt x="644" y="2215"/>
                  <a:pt x="652" y="2215"/>
                  <a:pt x="644" y="2223"/>
                </a:cubicBezTo>
                <a:close/>
                <a:moveTo>
                  <a:pt x="220" y="2098"/>
                </a:moveTo>
                <a:cubicBezTo>
                  <a:pt x="220" y="2098"/>
                  <a:pt x="220" y="2098"/>
                  <a:pt x="220" y="2106"/>
                </a:cubicBezTo>
                <a:cubicBezTo>
                  <a:pt x="220" y="2098"/>
                  <a:pt x="220" y="2098"/>
                  <a:pt x="220" y="2098"/>
                </a:cubicBezTo>
                <a:close/>
                <a:moveTo>
                  <a:pt x="644" y="2231"/>
                </a:moveTo>
                <a:cubicBezTo>
                  <a:pt x="644" y="2231"/>
                  <a:pt x="636" y="2231"/>
                  <a:pt x="636" y="2231"/>
                </a:cubicBezTo>
                <a:cubicBezTo>
                  <a:pt x="644" y="2231"/>
                  <a:pt x="644" y="2231"/>
                  <a:pt x="644" y="2231"/>
                </a:cubicBezTo>
                <a:close/>
                <a:moveTo>
                  <a:pt x="71" y="1957"/>
                </a:moveTo>
                <a:cubicBezTo>
                  <a:pt x="71" y="1957"/>
                  <a:pt x="79" y="1957"/>
                  <a:pt x="79" y="1957"/>
                </a:cubicBezTo>
                <a:cubicBezTo>
                  <a:pt x="71" y="1957"/>
                  <a:pt x="71" y="1957"/>
                  <a:pt x="71" y="1957"/>
                </a:cubicBezTo>
                <a:close/>
                <a:moveTo>
                  <a:pt x="79" y="1957"/>
                </a:moveTo>
                <a:cubicBezTo>
                  <a:pt x="79" y="1957"/>
                  <a:pt x="79" y="1957"/>
                  <a:pt x="87" y="1957"/>
                </a:cubicBezTo>
                <a:cubicBezTo>
                  <a:pt x="87" y="1957"/>
                  <a:pt x="79" y="1957"/>
                  <a:pt x="79" y="1957"/>
                </a:cubicBezTo>
                <a:close/>
                <a:moveTo>
                  <a:pt x="212" y="2106"/>
                </a:moveTo>
                <a:cubicBezTo>
                  <a:pt x="212" y="2090"/>
                  <a:pt x="212" y="2090"/>
                  <a:pt x="212" y="2090"/>
                </a:cubicBezTo>
                <a:cubicBezTo>
                  <a:pt x="212" y="2098"/>
                  <a:pt x="212" y="2098"/>
                  <a:pt x="212" y="2098"/>
                </a:cubicBezTo>
                <a:cubicBezTo>
                  <a:pt x="212" y="2098"/>
                  <a:pt x="212" y="2098"/>
                  <a:pt x="212" y="2098"/>
                </a:cubicBezTo>
                <a:cubicBezTo>
                  <a:pt x="212" y="2098"/>
                  <a:pt x="212" y="2098"/>
                  <a:pt x="212" y="2098"/>
                </a:cubicBezTo>
                <a:cubicBezTo>
                  <a:pt x="212" y="2098"/>
                  <a:pt x="212" y="2098"/>
                  <a:pt x="212" y="2098"/>
                </a:cubicBezTo>
                <a:cubicBezTo>
                  <a:pt x="212" y="2098"/>
                  <a:pt x="212" y="2098"/>
                  <a:pt x="212" y="2106"/>
                </a:cubicBezTo>
                <a:close/>
                <a:moveTo>
                  <a:pt x="63" y="1949"/>
                </a:moveTo>
                <a:cubicBezTo>
                  <a:pt x="71" y="1957"/>
                  <a:pt x="71" y="1957"/>
                  <a:pt x="71" y="1957"/>
                </a:cubicBezTo>
                <a:cubicBezTo>
                  <a:pt x="71" y="1949"/>
                  <a:pt x="71" y="1949"/>
                  <a:pt x="63" y="1949"/>
                </a:cubicBezTo>
                <a:close/>
                <a:moveTo>
                  <a:pt x="48" y="1941"/>
                </a:moveTo>
                <a:cubicBezTo>
                  <a:pt x="48" y="1941"/>
                  <a:pt x="48" y="1941"/>
                  <a:pt x="55" y="1941"/>
                </a:cubicBezTo>
                <a:cubicBezTo>
                  <a:pt x="55" y="1941"/>
                  <a:pt x="55" y="1941"/>
                  <a:pt x="48" y="1941"/>
                </a:cubicBezTo>
                <a:close/>
                <a:moveTo>
                  <a:pt x="260" y="2161"/>
                </a:moveTo>
                <a:cubicBezTo>
                  <a:pt x="260" y="2153"/>
                  <a:pt x="260" y="2153"/>
                  <a:pt x="252" y="2145"/>
                </a:cubicBezTo>
                <a:lnTo>
                  <a:pt x="260" y="2161"/>
                </a:lnTo>
                <a:close/>
                <a:moveTo>
                  <a:pt x="40" y="1934"/>
                </a:moveTo>
                <a:cubicBezTo>
                  <a:pt x="40" y="1934"/>
                  <a:pt x="40" y="1934"/>
                  <a:pt x="32" y="1934"/>
                </a:cubicBezTo>
                <a:cubicBezTo>
                  <a:pt x="40" y="1934"/>
                  <a:pt x="40" y="1934"/>
                  <a:pt x="40" y="1941"/>
                </a:cubicBezTo>
                <a:cubicBezTo>
                  <a:pt x="40" y="1941"/>
                  <a:pt x="40" y="1941"/>
                  <a:pt x="40" y="1941"/>
                </a:cubicBezTo>
                <a:cubicBezTo>
                  <a:pt x="40" y="1941"/>
                  <a:pt x="48" y="1941"/>
                  <a:pt x="55" y="1949"/>
                </a:cubicBezTo>
                <a:cubicBezTo>
                  <a:pt x="55" y="1949"/>
                  <a:pt x="55" y="1949"/>
                  <a:pt x="55" y="1949"/>
                </a:cubicBezTo>
                <a:cubicBezTo>
                  <a:pt x="55" y="1949"/>
                  <a:pt x="55" y="1949"/>
                  <a:pt x="55" y="1949"/>
                </a:cubicBezTo>
                <a:cubicBezTo>
                  <a:pt x="71" y="1957"/>
                  <a:pt x="55" y="1949"/>
                  <a:pt x="71" y="1957"/>
                </a:cubicBezTo>
                <a:cubicBezTo>
                  <a:pt x="71" y="1957"/>
                  <a:pt x="71" y="1957"/>
                  <a:pt x="87" y="1965"/>
                </a:cubicBezTo>
                <a:cubicBezTo>
                  <a:pt x="87" y="1973"/>
                  <a:pt x="87" y="1973"/>
                  <a:pt x="87" y="1965"/>
                </a:cubicBezTo>
                <a:cubicBezTo>
                  <a:pt x="87" y="1965"/>
                  <a:pt x="87" y="1965"/>
                  <a:pt x="71" y="1957"/>
                </a:cubicBezTo>
                <a:cubicBezTo>
                  <a:pt x="63" y="1949"/>
                  <a:pt x="63" y="1949"/>
                  <a:pt x="55" y="1941"/>
                </a:cubicBezTo>
                <a:cubicBezTo>
                  <a:pt x="55" y="1941"/>
                  <a:pt x="55" y="1941"/>
                  <a:pt x="63" y="1949"/>
                </a:cubicBezTo>
                <a:cubicBezTo>
                  <a:pt x="63" y="1949"/>
                  <a:pt x="63" y="1949"/>
                  <a:pt x="63" y="1949"/>
                </a:cubicBezTo>
                <a:cubicBezTo>
                  <a:pt x="63" y="1949"/>
                  <a:pt x="55" y="1941"/>
                  <a:pt x="55" y="1941"/>
                </a:cubicBezTo>
                <a:cubicBezTo>
                  <a:pt x="55" y="1941"/>
                  <a:pt x="55" y="1941"/>
                  <a:pt x="55" y="1941"/>
                </a:cubicBezTo>
                <a:cubicBezTo>
                  <a:pt x="48" y="1941"/>
                  <a:pt x="40" y="1941"/>
                  <a:pt x="40" y="1934"/>
                </a:cubicBezTo>
                <a:close/>
                <a:moveTo>
                  <a:pt x="644" y="2239"/>
                </a:moveTo>
                <a:cubicBezTo>
                  <a:pt x="644" y="2239"/>
                  <a:pt x="644" y="2239"/>
                  <a:pt x="644" y="2239"/>
                </a:cubicBezTo>
                <a:cubicBezTo>
                  <a:pt x="644" y="2239"/>
                  <a:pt x="644" y="2239"/>
                  <a:pt x="644" y="2239"/>
                </a:cubicBezTo>
                <a:cubicBezTo>
                  <a:pt x="644" y="2231"/>
                  <a:pt x="644" y="2231"/>
                  <a:pt x="644" y="2231"/>
                </a:cubicBezTo>
                <a:cubicBezTo>
                  <a:pt x="644" y="2231"/>
                  <a:pt x="644" y="2231"/>
                  <a:pt x="644" y="2239"/>
                </a:cubicBezTo>
                <a:close/>
                <a:moveTo>
                  <a:pt x="197" y="2075"/>
                </a:moveTo>
                <a:cubicBezTo>
                  <a:pt x="197" y="2082"/>
                  <a:pt x="197" y="2075"/>
                  <a:pt x="197" y="2082"/>
                </a:cubicBezTo>
                <a:cubicBezTo>
                  <a:pt x="197" y="2082"/>
                  <a:pt x="197" y="2082"/>
                  <a:pt x="197" y="2075"/>
                </a:cubicBezTo>
                <a:close/>
                <a:moveTo>
                  <a:pt x="32" y="1926"/>
                </a:moveTo>
                <a:cubicBezTo>
                  <a:pt x="24" y="1926"/>
                  <a:pt x="24" y="1926"/>
                  <a:pt x="24" y="1926"/>
                </a:cubicBezTo>
                <a:cubicBezTo>
                  <a:pt x="32" y="1934"/>
                  <a:pt x="32" y="1934"/>
                  <a:pt x="32" y="1934"/>
                </a:cubicBezTo>
                <a:cubicBezTo>
                  <a:pt x="32" y="1934"/>
                  <a:pt x="32" y="1934"/>
                  <a:pt x="32" y="1926"/>
                </a:cubicBezTo>
                <a:close/>
                <a:moveTo>
                  <a:pt x="32" y="1934"/>
                </a:moveTo>
                <a:cubicBezTo>
                  <a:pt x="32" y="1934"/>
                  <a:pt x="32" y="1934"/>
                  <a:pt x="32" y="1934"/>
                </a:cubicBezTo>
                <a:cubicBezTo>
                  <a:pt x="32" y="1934"/>
                  <a:pt x="32" y="1934"/>
                  <a:pt x="32" y="1934"/>
                </a:cubicBezTo>
                <a:cubicBezTo>
                  <a:pt x="32" y="1934"/>
                  <a:pt x="32" y="1934"/>
                  <a:pt x="32" y="1934"/>
                </a:cubicBezTo>
                <a:close/>
                <a:moveTo>
                  <a:pt x="189" y="2075"/>
                </a:moveTo>
                <a:cubicBezTo>
                  <a:pt x="189" y="2067"/>
                  <a:pt x="189" y="2067"/>
                  <a:pt x="189" y="2067"/>
                </a:cubicBezTo>
                <a:cubicBezTo>
                  <a:pt x="189" y="2059"/>
                  <a:pt x="189" y="2059"/>
                  <a:pt x="189" y="2059"/>
                </a:cubicBezTo>
                <a:cubicBezTo>
                  <a:pt x="181" y="2059"/>
                  <a:pt x="181" y="2059"/>
                  <a:pt x="181" y="2059"/>
                </a:cubicBezTo>
                <a:cubicBezTo>
                  <a:pt x="189" y="2067"/>
                  <a:pt x="189" y="2067"/>
                  <a:pt x="189" y="2067"/>
                </a:cubicBezTo>
                <a:cubicBezTo>
                  <a:pt x="189" y="2067"/>
                  <a:pt x="189" y="2075"/>
                  <a:pt x="197" y="2082"/>
                </a:cubicBezTo>
                <a:cubicBezTo>
                  <a:pt x="197" y="2082"/>
                  <a:pt x="197" y="2082"/>
                  <a:pt x="197" y="2082"/>
                </a:cubicBezTo>
                <a:cubicBezTo>
                  <a:pt x="197" y="2082"/>
                  <a:pt x="197" y="2075"/>
                  <a:pt x="189" y="2075"/>
                </a:cubicBezTo>
                <a:close/>
                <a:moveTo>
                  <a:pt x="205" y="2082"/>
                </a:moveTo>
                <a:cubicBezTo>
                  <a:pt x="197" y="2082"/>
                  <a:pt x="197" y="2082"/>
                  <a:pt x="197" y="2082"/>
                </a:cubicBezTo>
                <a:cubicBezTo>
                  <a:pt x="197" y="2082"/>
                  <a:pt x="205" y="2082"/>
                  <a:pt x="205" y="2082"/>
                </a:cubicBezTo>
                <a:cubicBezTo>
                  <a:pt x="205" y="2082"/>
                  <a:pt x="205" y="2082"/>
                  <a:pt x="205" y="2082"/>
                </a:cubicBezTo>
                <a:close/>
                <a:moveTo>
                  <a:pt x="205" y="2090"/>
                </a:moveTo>
                <a:cubicBezTo>
                  <a:pt x="205" y="2090"/>
                  <a:pt x="205" y="2090"/>
                  <a:pt x="205" y="2090"/>
                </a:cubicBezTo>
                <a:cubicBezTo>
                  <a:pt x="205" y="2090"/>
                  <a:pt x="212" y="2098"/>
                  <a:pt x="212" y="2098"/>
                </a:cubicBezTo>
                <a:cubicBezTo>
                  <a:pt x="212" y="2098"/>
                  <a:pt x="212" y="2098"/>
                  <a:pt x="205" y="2090"/>
                </a:cubicBezTo>
                <a:cubicBezTo>
                  <a:pt x="205" y="2090"/>
                  <a:pt x="205" y="2090"/>
                  <a:pt x="205" y="2090"/>
                </a:cubicBezTo>
                <a:cubicBezTo>
                  <a:pt x="205" y="2090"/>
                  <a:pt x="205" y="2090"/>
                  <a:pt x="205" y="2090"/>
                </a:cubicBezTo>
                <a:cubicBezTo>
                  <a:pt x="205" y="2090"/>
                  <a:pt x="205" y="2090"/>
                  <a:pt x="205" y="2090"/>
                </a:cubicBezTo>
                <a:cubicBezTo>
                  <a:pt x="205" y="2090"/>
                  <a:pt x="205" y="2082"/>
                  <a:pt x="205" y="2082"/>
                </a:cubicBezTo>
                <a:cubicBezTo>
                  <a:pt x="205" y="2082"/>
                  <a:pt x="205" y="2090"/>
                  <a:pt x="205" y="2090"/>
                </a:cubicBezTo>
                <a:cubicBezTo>
                  <a:pt x="205" y="2090"/>
                  <a:pt x="205" y="2090"/>
                  <a:pt x="205" y="2090"/>
                </a:cubicBezTo>
                <a:close/>
                <a:moveTo>
                  <a:pt x="142" y="2012"/>
                </a:moveTo>
                <a:cubicBezTo>
                  <a:pt x="142" y="2012"/>
                  <a:pt x="142" y="2012"/>
                  <a:pt x="142" y="2012"/>
                </a:cubicBezTo>
                <a:cubicBezTo>
                  <a:pt x="150" y="2020"/>
                  <a:pt x="158" y="2035"/>
                  <a:pt x="158" y="2035"/>
                </a:cubicBezTo>
                <a:cubicBezTo>
                  <a:pt x="158" y="2035"/>
                  <a:pt x="165" y="2035"/>
                  <a:pt x="165" y="2035"/>
                </a:cubicBezTo>
                <a:cubicBezTo>
                  <a:pt x="158" y="2028"/>
                  <a:pt x="150" y="2028"/>
                  <a:pt x="142" y="2020"/>
                </a:cubicBezTo>
                <a:cubicBezTo>
                  <a:pt x="142" y="2012"/>
                  <a:pt x="142" y="2012"/>
                  <a:pt x="142" y="2012"/>
                </a:cubicBezTo>
                <a:close/>
                <a:moveTo>
                  <a:pt x="71" y="1957"/>
                </a:moveTo>
                <a:cubicBezTo>
                  <a:pt x="71" y="1957"/>
                  <a:pt x="71" y="1957"/>
                  <a:pt x="71" y="1957"/>
                </a:cubicBezTo>
                <a:cubicBezTo>
                  <a:pt x="71" y="1957"/>
                  <a:pt x="71" y="1957"/>
                  <a:pt x="71" y="1957"/>
                </a:cubicBezTo>
                <a:close/>
                <a:moveTo>
                  <a:pt x="126" y="1996"/>
                </a:moveTo>
                <a:cubicBezTo>
                  <a:pt x="118" y="1996"/>
                  <a:pt x="110" y="1988"/>
                  <a:pt x="103" y="1981"/>
                </a:cubicBezTo>
                <a:cubicBezTo>
                  <a:pt x="110" y="1981"/>
                  <a:pt x="110" y="1988"/>
                  <a:pt x="118" y="1988"/>
                </a:cubicBezTo>
                <a:cubicBezTo>
                  <a:pt x="118" y="1988"/>
                  <a:pt x="118" y="1988"/>
                  <a:pt x="118" y="1988"/>
                </a:cubicBezTo>
                <a:cubicBezTo>
                  <a:pt x="110" y="1988"/>
                  <a:pt x="110" y="1981"/>
                  <a:pt x="103" y="1973"/>
                </a:cubicBezTo>
                <a:cubicBezTo>
                  <a:pt x="95" y="1973"/>
                  <a:pt x="95" y="1973"/>
                  <a:pt x="95" y="1973"/>
                </a:cubicBezTo>
                <a:cubicBezTo>
                  <a:pt x="95" y="1973"/>
                  <a:pt x="95" y="1973"/>
                  <a:pt x="95" y="1973"/>
                </a:cubicBezTo>
                <a:cubicBezTo>
                  <a:pt x="95" y="1973"/>
                  <a:pt x="95" y="1973"/>
                  <a:pt x="95" y="1973"/>
                </a:cubicBezTo>
                <a:cubicBezTo>
                  <a:pt x="87" y="1973"/>
                  <a:pt x="87" y="1973"/>
                  <a:pt x="87" y="1973"/>
                </a:cubicBezTo>
                <a:cubicBezTo>
                  <a:pt x="79" y="1957"/>
                  <a:pt x="87" y="1965"/>
                  <a:pt x="71" y="1957"/>
                </a:cubicBezTo>
                <a:cubicBezTo>
                  <a:pt x="95" y="1973"/>
                  <a:pt x="126" y="1996"/>
                  <a:pt x="142" y="2012"/>
                </a:cubicBezTo>
                <a:cubicBezTo>
                  <a:pt x="134" y="2012"/>
                  <a:pt x="134" y="2012"/>
                  <a:pt x="134" y="2012"/>
                </a:cubicBezTo>
                <a:cubicBezTo>
                  <a:pt x="126" y="1996"/>
                  <a:pt x="126" y="2004"/>
                  <a:pt x="126" y="1996"/>
                </a:cubicBezTo>
                <a:close/>
                <a:moveTo>
                  <a:pt x="676" y="2176"/>
                </a:moveTo>
                <a:cubicBezTo>
                  <a:pt x="676" y="2176"/>
                  <a:pt x="676" y="2176"/>
                  <a:pt x="676" y="2176"/>
                </a:cubicBezTo>
                <a:cubicBezTo>
                  <a:pt x="676" y="2176"/>
                  <a:pt x="684" y="2168"/>
                  <a:pt x="684" y="2168"/>
                </a:cubicBezTo>
                <a:cubicBezTo>
                  <a:pt x="684" y="2168"/>
                  <a:pt x="684" y="2168"/>
                  <a:pt x="684" y="2161"/>
                </a:cubicBezTo>
                <a:cubicBezTo>
                  <a:pt x="684" y="2161"/>
                  <a:pt x="684" y="2161"/>
                  <a:pt x="676" y="2176"/>
                </a:cubicBezTo>
                <a:close/>
                <a:moveTo>
                  <a:pt x="165" y="2043"/>
                </a:moveTo>
                <a:cubicBezTo>
                  <a:pt x="165" y="2051"/>
                  <a:pt x="165" y="2051"/>
                  <a:pt x="165" y="2051"/>
                </a:cubicBezTo>
                <a:cubicBezTo>
                  <a:pt x="165" y="2043"/>
                  <a:pt x="165" y="2043"/>
                  <a:pt x="165" y="2043"/>
                </a:cubicBezTo>
                <a:close/>
                <a:moveTo>
                  <a:pt x="165" y="2043"/>
                </a:moveTo>
                <a:cubicBezTo>
                  <a:pt x="165" y="2043"/>
                  <a:pt x="165" y="2035"/>
                  <a:pt x="165" y="2035"/>
                </a:cubicBezTo>
                <a:cubicBezTo>
                  <a:pt x="165" y="2043"/>
                  <a:pt x="165" y="2043"/>
                  <a:pt x="165" y="2043"/>
                </a:cubicBezTo>
                <a:close/>
                <a:moveTo>
                  <a:pt x="173" y="2051"/>
                </a:moveTo>
                <a:cubicBezTo>
                  <a:pt x="173" y="2051"/>
                  <a:pt x="173" y="2051"/>
                  <a:pt x="173" y="2051"/>
                </a:cubicBezTo>
                <a:cubicBezTo>
                  <a:pt x="173" y="2043"/>
                  <a:pt x="165" y="2043"/>
                  <a:pt x="165" y="2035"/>
                </a:cubicBezTo>
                <a:cubicBezTo>
                  <a:pt x="158" y="2035"/>
                  <a:pt x="165" y="2035"/>
                  <a:pt x="158" y="2028"/>
                </a:cubicBezTo>
                <a:cubicBezTo>
                  <a:pt x="158" y="2028"/>
                  <a:pt x="158" y="2028"/>
                  <a:pt x="165" y="2043"/>
                </a:cubicBezTo>
                <a:cubicBezTo>
                  <a:pt x="165" y="2043"/>
                  <a:pt x="165" y="2043"/>
                  <a:pt x="165" y="2043"/>
                </a:cubicBezTo>
                <a:cubicBezTo>
                  <a:pt x="165" y="2043"/>
                  <a:pt x="165" y="2043"/>
                  <a:pt x="173" y="2043"/>
                </a:cubicBezTo>
                <a:cubicBezTo>
                  <a:pt x="173" y="2051"/>
                  <a:pt x="173" y="2051"/>
                  <a:pt x="173" y="2051"/>
                </a:cubicBezTo>
                <a:cubicBezTo>
                  <a:pt x="165" y="2051"/>
                  <a:pt x="165" y="2051"/>
                  <a:pt x="165" y="2051"/>
                </a:cubicBezTo>
                <a:cubicBezTo>
                  <a:pt x="165" y="2051"/>
                  <a:pt x="165" y="2051"/>
                  <a:pt x="173" y="2051"/>
                </a:cubicBezTo>
                <a:cubicBezTo>
                  <a:pt x="173" y="2051"/>
                  <a:pt x="173" y="2051"/>
                  <a:pt x="173" y="2059"/>
                </a:cubicBezTo>
                <a:cubicBezTo>
                  <a:pt x="173" y="2059"/>
                  <a:pt x="173" y="2059"/>
                  <a:pt x="181" y="2059"/>
                </a:cubicBezTo>
                <a:cubicBezTo>
                  <a:pt x="181" y="2059"/>
                  <a:pt x="181" y="2059"/>
                  <a:pt x="181" y="2059"/>
                </a:cubicBezTo>
                <a:cubicBezTo>
                  <a:pt x="181" y="2059"/>
                  <a:pt x="181" y="2059"/>
                  <a:pt x="173" y="2051"/>
                </a:cubicBezTo>
                <a:cubicBezTo>
                  <a:pt x="173" y="2051"/>
                  <a:pt x="173" y="2051"/>
                  <a:pt x="173" y="2051"/>
                </a:cubicBezTo>
                <a:close/>
                <a:moveTo>
                  <a:pt x="668" y="2208"/>
                </a:moveTo>
                <a:cubicBezTo>
                  <a:pt x="668" y="2208"/>
                  <a:pt x="668" y="2208"/>
                  <a:pt x="668" y="2200"/>
                </a:cubicBezTo>
                <a:cubicBezTo>
                  <a:pt x="668" y="2200"/>
                  <a:pt x="668" y="2200"/>
                  <a:pt x="660" y="2208"/>
                </a:cubicBezTo>
                <a:cubicBezTo>
                  <a:pt x="660" y="2208"/>
                  <a:pt x="660" y="2208"/>
                  <a:pt x="668" y="2208"/>
                </a:cubicBezTo>
                <a:close/>
                <a:moveTo>
                  <a:pt x="212" y="2106"/>
                </a:moveTo>
                <a:cubicBezTo>
                  <a:pt x="212" y="2106"/>
                  <a:pt x="212" y="2106"/>
                  <a:pt x="220" y="2114"/>
                </a:cubicBezTo>
                <a:cubicBezTo>
                  <a:pt x="220" y="2114"/>
                  <a:pt x="220" y="2114"/>
                  <a:pt x="220" y="2114"/>
                </a:cubicBezTo>
                <a:cubicBezTo>
                  <a:pt x="220" y="2114"/>
                  <a:pt x="220" y="2114"/>
                  <a:pt x="220" y="2114"/>
                </a:cubicBezTo>
                <a:cubicBezTo>
                  <a:pt x="220" y="2114"/>
                  <a:pt x="220" y="2114"/>
                  <a:pt x="220" y="2114"/>
                </a:cubicBezTo>
                <a:cubicBezTo>
                  <a:pt x="220" y="2106"/>
                  <a:pt x="220" y="2106"/>
                  <a:pt x="220" y="2106"/>
                </a:cubicBezTo>
                <a:cubicBezTo>
                  <a:pt x="220" y="2106"/>
                  <a:pt x="220" y="2106"/>
                  <a:pt x="220" y="2106"/>
                </a:cubicBezTo>
                <a:cubicBezTo>
                  <a:pt x="220" y="2106"/>
                  <a:pt x="220" y="2106"/>
                  <a:pt x="212" y="2106"/>
                </a:cubicBezTo>
                <a:cubicBezTo>
                  <a:pt x="220" y="2106"/>
                  <a:pt x="220" y="2106"/>
                  <a:pt x="220" y="2106"/>
                </a:cubicBezTo>
                <a:cubicBezTo>
                  <a:pt x="212" y="2106"/>
                  <a:pt x="212" y="2106"/>
                  <a:pt x="212" y="2106"/>
                </a:cubicBezTo>
                <a:close/>
                <a:moveTo>
                  <a:pt x="676" y="2176"/>
                </a:moveTo>
                <a:cubicBezTo>
                  <a:pt x="676" y="2176"/>
                  <a:pt x="676" y="2176"/>
                  <a:pt x="676" y="2184"/>
                </a:cubicBezTo>
                <a:cubicBezTo>
                  <a:pt x="676" y="2184"/>
                  <a:pt x="676" y="2184"/>
                  <a:pt x="676" y="2176"/>
                </a:cubicBezTo>
                <a:close/>
                <a:moveTo>
                  <a:pt x="55" y="2020"/>
                </a:moveTo>
                <a:cubicBezTo>
                  <a:pt x="55" y="2020"/>
                  <a:pt x="55" y="2020"/>
                  <a:pt x="55" y="2020"/>
                </a:cubicBezTo>
                <a:cubicBezTo>
                  <a:pt x="55" y="2020"/>
                  <a:pt x="55" y="2020"/>
                  <a:pt x="55" y="2020"/>
                </a:cubicBezTo>
                <a:cubicBezTo>
                  <a:pt x="55" y="2020"/>
                  <a:pt x="55" y="2020"/>
                  <a:pt x="48" y="2012"/>
                </a:cubicBezTo>
                <a:cubicBezTo>
                  <a:pt x="40" y="2012"/>
                  <a:pt x="48" y="2012"/>
                  <a:pt x="40" y="2012"/>
                </a:cubicBezTo>
                <a:cubicBezTo>
                  <a:pt x="40" y="2012"/>
                  <a:pt x="40" y="2012"/>
                  <a:pt x="40" y="2012"/>
                </a:cubicBezTo>
                <a:cubicBezTo>
                  <a:pt x="40" y="2012"/>
                  <a:pt x="40" y="2012"/>
                  <a:pt x="40" y="2012"/>
                </a:cubicBezTo>
                <a:cubicBezTo>
                  <a:pt x="40" y="2012"/>
                  <a:pt x="40" y="2012"/>
                  <a:pt x="40" y="2012"/>
                </a:cubicBezTo>
                <a:cubicBezTo>
                  <a:pt x="48" y="2020"/>
                  <a:pt x="48" y="2020"/>
                  <a:pt x="48" y="2020"/>
                </a:cubicBezTo>
                <a:cubicBezTo>
                  <a:pt x="48" y="2020"/>
                  <a:pt x="48" y="2020"/>
                  <a:pt x="48" y="2020"/>
                </a:cubicBezTo>
                <a:cubicBezTo>
                  <a:pt x="48" y="2020"/>
                  <a:pt x="55" y="2028"/>
                  <a:pt x="55" y="2028"/>
                </a:cubicBezTo>
                <a:cubicBezTo>
                  <a:pt x="55" y="2028"/>
                  <a:pt x="55" y="2028"/>
                  <a:pt x="55" y="2028"/>
                </a:cubicBezTo>
                <a:cubicBezTo>
                  <a:pt x="55" y="2020"/>
                  <a:pt x="55" y="2020"/>
                  <a:pt x="55" y="2020"/>
                </a:cubicBezTo>
                <a:close/>
                <a:moveTo>
                  <a:pt x="668" y="2223"/>
                </a:moveTo>
                <a:cubicBezTo>
                  <a:pt x="668" y="2215"/>
                  <a:pt x="676" y="2208"/>
                  <a:pt x="676" y="2208"/>
                </a:cubicBezTo>
                <a:cubicBezTo>
                  <a:pt x="668" y="2215"/>
                  <a:pt x="668" y="2223"/>
                  <a:pt x="668" y="2223"/>
                </a:cubicBezTo>
                <a:close/>
                <a:moveTo>
                  <a:pt x="582" y="2341"/>
                </a:moveTo>
                <a:cubicBezTo>
                  <a:pt x="582" y="2348"/>
                  <a:pt x="582" y="2356"/>
                  <a:pt x="574" y="2364"/>
                </a:cubicBezTo>
                <a:cubicBezTo>
                  <a:pt x="582" y="2356"/>
                  <a:pt x="582" y="2348"/>
                  <a:pt x="589" y="2341"/>
                </a:cubicBezTo>
                <a:cubicBezTo>
                  <a:pt x="589" y="2348"/>
                  <a:pt x="589" y="2348"/>
                  <a:pt x="582" y="2341"/>
                </a:cubicBezTo>
                <a:close/>
                <a:moveTo>
                  <a:pt x="848" y="1895"/>
                </a:moveTo>
                <a:cubicBezTo>
                  <a:pt x="848" y="1910"/>
                  <a:pt x="848" y="1910"/>
                  <a:pt x="841" y="1918"/>
                </a:cubicBezTo>
                <a:cubicBezTo>
                  <a:pt x="841" y="1918"/>
                  <a:pt x="841" y="1918"/>
                  <a:pt x="848" y="1926"/>
                </a:cubicBezTo>
                <a:cubicBezTo>
                  <a:pt x="848" y="1918"/>
                  <a:pt x="848" y="1910"/>
                  <a:pt x="848" y="1902"/>
                </a:cubicBezTo>
                <a:cubicBezTo>
                  <a:pt x="848" y="1902"/>
                  <a:pt x="848" y="1902"/>
                  <a:pt x="848" y="1895"/>
                </a:cubicBezTo>
                <a:close/>
                <a:moveTo>
                  <a:pt x="63" y="1957"/>
                </a:moveTo>
                <a:cubicBezTo>
                  <a:pt x="63" y="1957"/>
                  <a:pt x="63" y="1957"/>
                  <a:pt x="48" y="1949"/>
                </a:cubicBezTo>
                <a:cubicBezTo>
                  <a:pt x="48" y="1941"/>
                  <a:pt x="48" y="1949"/>
                  <a:pt x="40" y="1941"/>
                </a:cubicBezTo>
                <a:cubicBezTo>
                  <a:pt x="40" y="1941"/>
                  <a:pt x="40" y="1941"/>
                  <a:pt x="40" y="1941"/>
                </a:cubicBezTo>
                <a:cubicBezTo>
                  <a:pt x="40" y="1941"/>
                  <a:pt x="32" y="1941"/>
                  <a:pt x="32" y="1941"/>
                </a:cubicBezTo>
                <a:cubicBezTo>
                  <a:pt x="40" y="1949"/>
                  <a:pt x="40" y="1949"/>
                  <a:pt x="48" y="1949"/>
                </a:cubicBezTo>
                <a:cubicBezTo>
                  <a:pt x="48" y="1957"/>
                  <a:pt x="48" y="1957"/>
                  <a:pt x="48" y="1957"/>
                </a:cubicBezTo>
                <a:cubicBezTo>
                  <a:pt x="48" y="1957"/>
                  <a:pt x="48" y="1949"/>
                  <a:pt x="48" y="1949"/>
                </a:cubicBezTo>
                <a:cubicBezTo>
                  <a:pt x="55" y="1957"/>
                  <a:pt x="55" y="1957"/>
                  <a:pt x="63" y="1957"/>
                </a:cubicBezTo>
                <a:close/>
                <a:moveTo>
                  <a:pt x="566" y="2380"/>
                </a:moveTo>
                <a:cubicBezTo>
                  <a:pt x="574" y="2372"/>
                  <a:pt x="574" y="2372"/>
                  <a:pt x="582" y="2356"/>
                </a:cubicBezTo>
                <a:cubicBezTo>
                  <a:pt x="582" y="2356"/>
                  <a:pt x="582" y="2356"/>
                  <a:pt x="574" y="2364"/>
                </a:cubicBezTo>
                <a:cubicBezTo>
                  <a:pt x="574" y="2364"/>
                  <a:pt x="574" y="2372"/>
                  <a:pt x="566" y="2372"/>
                </a:cubicBezTo>
                <a:cubicBezTo>
                  <a:pt x="566" y="2380"/>
                  <a:pt x="566" y="2380"/>
                  <a:pt x="566" y="2380"/>
                </a:cubicBezTo>
                <a:cubicBezTo>
                  <a:pt x="566" y="2380"/>
                  <a:pt x="566" y="2380"/>
                  <a:pt x="566" y="2380"/>
                </a:cubicBezTo>
                <a:cubicBezTo>
                  <a:pt x="566" y="2380"/>
                  <a:pt x="566" y="2380"/>
                  <a:pt x="566" y="2388"/>
                </a:cubicBezTo>
                <a:cubicBezTo>
                  <a:pt x="566" y="2388"/>
                  <a:pt x="566" y="2388"/>
                  <a:pt x="566" y="2380"/>
                </a:cubicBezTo>
                <a:cubicBezTo>
                  <a:pt x="566" y="2380"/>
                  <a:pt x="566" y="2380"/>
                  <a:pt x="566" y="2380"/>
                </a:cubicBezTo>
                <a:close/>
                <a:moveTo>
                  <a:pt x="574" y="2364"/>
                </a:moveTo>
                <a:cubicBezTo>
                  <a:pt x="574" y="2364"/>
                  <a:pt x="574" y="2364"/>
                  <a:pt x="574" y="2364"/>
                </a:cubicBezTo>
                <a:cubicBezTo>
                  <a:pt x="574" y="2364"/>
                  <a:pt x="574" y="2364"/>
                  <a:pt x="574" y="2364"/>
                </a:cubicBezTo>
                <a:cubicBezTo>
                  <a:pt x="574" y="2364"/>
                  <a:pt x="574" y="2364"/>
                  <a:pt x="574" y="2364"/>
                </a:cubicBezTo>
                <a:close/>
                <a:moveTo>
                  <a:pt x="40" y="1941"/>
                </a:moveTo>
                <a:cubicBezTo>
                  <a:pt x="32" y="1941"/>
                  <a:pt x="32" y="1941"/>
                  <a:pt x="32" y="1941"/>
                </a:cubicBezTo>
                <a:cubicBezTo>
                  <a:pt x="32" y="1941"/>
                  <a:pt x="32" y="1941"/>
                  <a:pt x="32" y="1941"/>
                </a:cubicBezTo>
                <a:cubicBezTo>
                  <a:pt x="32" y="1941"/>
                  <a:pt x="24" y="1941"/>
                  <a:pt x="24" y="1941"/>
                </a:cubicBezTo>
                <a:cubicBezTo>
                  <a:pt x="32" y="1941"/>
                  <a:pt x="32" y="1941"/>
                  <a:pt x="32" y="1941"/>
                </a:cubicBezTo>
                <a:cubicBezTo>
                  <a:pt x="32" y="1941"/>
                  <a:pt x="32" y="1941"/>
                  <a:pt x="32" y="1941"/>
                </a:cubicBezTo>
                <a:cubicBezTo>
                  <a:pt x="32" y="1941"/>
                  <a:pt x="32" y="1941"/>
                  <a:pt x="32" y="1941"/>
                </a:cubicBezTo>
                <a:cubicBezTo>
                  <a:pt x="32" y="1941"/>
                  <a:pt x="32" y="1941"/>
                  <a:pt x="32" y="1941"/>
                </a:cubicBezTo>
                <a:cubicBezTo>
                  <a:pt x="32" y="1941"/>
                  <a:pt x="32" y="1941"/>
                  <a:pt x="40" y="1941"/>
                </a:cubicBezTo>
                <a:close/>
                <a:moveTo>
                  <a:pt x="103" y="2043"/>
                </a:moveTo>
                <a:cubicBezTo>
                  <a:pt x="103" y="2043"/>
                  <a:pt x="103" y="2043"/>
                  <a:pt x="118" y="2059"/>
                </a:cubicBezTo>
                <a:cubicBezTo>
                  <a:pt x="118" y="2059"/>
                  <a:pt x="118" y="2059"/>
                  <a:pt x="118" y="2059"/>
                </a:cubicBezTo>
                <a:cubicBezTo>
                  <a:pt x="118" y="2059"/>
                  <a:pt x="110" y="2051"/>
                  <a:pt x="110" y="2043"/>
                </a:cubicBezTo>
                <a:cubicBezTo>
                  <a:pt x="103" y="2043"/>
                  <a:pt x="103" y="2043"/>
                  <a:pt x="103" y="2043"/>
                </a:cubicBezTo>
                <a:close/>
                <a:moveTo>
                  <a:pt x="197" y="2223"/>
                </a:moveTo>
                <a:cubicBezTo>
                  <a:pt x="205" y="2223"/>
                  <a:pt x="205" y="2231"/>
                  <a:pt x="205" y="2231"/>
                </a:cubicBezTo>
                <a:cubicBezTo>
                  <a:pt x="205" y="2223"/>
                  <a:pt x="205" y="2223"/>
                  <a:pt x="197" y="2223"/>
                </a:cubicBezTo>
                <a:close/>
                <a:moveTo>
                  <a:pt x="71" y="2028"/>
                </a:moveTo>
                <a:cubicBezTo>
                  <a:pt x="63" y="2020"/>
                  <a:pt x="63" y="2020"/>
                  <a:pt x="48" y="2004"/>
                </a:cubicBezTo>
                <a:cubicBezTo>
                  <a:pt x="40" y="2004"/>
                  <a:pt x="40" y="2004"/>
                  <a:pt x="40" y="2004"/>
                </a:cubicBezTo>
                <a:cubicBezTo>
                  <a:pt x="40" y="2004"/>
                  <a:pt x="48" y="2004"/>
                  <a:pt x="48" y="2012"/>
                </a:cubicBezTo>
                <a:cubicBezTo>
                  <a:pt x="48" y="2012"/>
                  <a:pt x="48" y="2012"/>
                  <a:pt x="48" y="2012"/>
                </a:cubicBezTo>
                <a:cubicBezTo>
                  <a:pt x="48" y="2012"/>
                  <a:pt x="48" y="2012"/>
                  <a:pt x="55" y="2012"/>
                </a:cubicBezTo>
                <a:cubicBezTo>
                  <a:pt x="55" y="2020"/>
                  <a:pt x="63" y="2020"/>
                  <a:pt x="71" y="2028"/>
                </a:cubicBezTo>
                <a:cubicBezTo>
                  <a:pt x="71" y="2028"/>
                  <a:pt x="71" y="2028"/>
                  <a:pt x="71" y="2028"/>
                </a:cubicBezTo>
                <a:cubicBezTo>
                  <a:pt x="71" y="2028"/>
                  <a:pt x="71" y="2028"/>
                  <a:pt x="71" y="2028"/>
                </a:cubicBezTo>
                <a:cubicBezTo>
                  <a:pt x="71" y="2028"/>
                  <a:pt x="79" y="2035"/>
                  <a:pt x="79" y="2035"/>
                </a:cubicBezTo>
                <a:cubicBezTo>
                  <a:pt x="79" y="2035"/>
                  <a:pt x="79" y="2035"/>
                  <a:pt x="79" y="2028"/>
                </a:cubicBezTo>
                <a:cubicBezTo>
                  <a:pt x="79" y="2028"/>
                  <a:pt x="71" y="2028"/>
                  <a:pt x="71" y="2028"/>
                </a:cubicBezTo>
                <a:close/>
                <a:moveTo>
                  <a:pt x="63" y="2028"/>
                </a:moveTo>
                <a:cubicBezTo>
                  <a:pt x="63" y="2028"/>
                  <a:pt x="63" y="2028"/>
                  <a:pt x="63" y="2028"/>
                </a:cubicBezTo>
                <a:cubicBezTo>
                  <a:pt x="63" y="2028"/>
                  <a:pt x="63" y="2028"/>
                  <a:pt x="55" y="2028"/>
                </a:cubicBezTo>
                <a:cubicBezTo>
                  <a:pt x="63" y="2028"/>
                  <a:pt x="63" y="2028"/>
                  <a:pt x="63" y="2028"/>
                </a:cubicBezTo>
                <a:close/>
                <a:moveTo>
                  <a:pt x="118" y="2059"/>
                </a:moveTo>
                <a:cubicBezTo>
                  <a:pt x="118" y="2059"/>
                  <a:pt x="118" y="2059"/>
                  <a:pt x="118" y="2059"/>
                </a:cubicBezTo>
                <a:cubicBezTo>
                  <a:pt x="118" y="2059"/>
                  <a:pt x="118" y="2059"/>
                  <a:pt x="118" y="2059"/>
                </a:cubicBezTo>
                <a:cubicBezTo>
                  <a:pt x="118" y="2059"/>
                  <a:pt x="118" y="2059"/>
                  <a:pt x="118" y="2059"/>
                </a:cubicBezTo>
                <a:close/>
                <a:moveTo>
                  <a:pt x="103" y="2090"/>
                </a:moveTo>
                <a:cubicBezTo>
                  <a:pt x="103" y="2082"/>
                  <a:pt x="103" y="2082"/>
                  <a:pt x="103" y="2082"/>
                </a:cubicBezTo>
                <a:cubicBezTo>
                  <a:pt x="95" y="2082"/>
                  <a:pt x="95" y="2082"/>
                  <a:pt x="95" y="2082"/>
                </a:cubicBezTo>
                <a:cubicBezTo>
                  <a:pt x="103" y="2090"/>
                  <a:pt x="103" y="2090"/>
                  <a:pt x="110" y="2098"/>
                </a:cubicBezTo>
                <a:cubicBezTo>
                  <a:pt x="110" y="2098"/>
                  <a:pt x="118" y="2106"/>
                  <a:pt x="118" y="2106"/>
                </a:cubicBezTo>
                <a:cubicBezTo>
                  <a:pt x="118" y="2106"/>
                  <a:pt x="118" y="2106"/>
                  <a:pt x="118" y="2106"/>
                </a:cubicBezTo>
                <a:cubicBezTo>
                  <a:pt x="118" y="2098"/>
                  <a:pt x="110" y="2098"/>
                  <a:pt x="103" y="2090"/>
                </a:cubicBezTo>
                <a:close/>
                <a:moveTo>
                  <a:pt x="32" y="1941"/>
                </a:moveTo>
                <a:cubicBezTo>
                  <a:pt x="32" y="1941"/>
                  <a:pt x="32" y="1941"/>
                  <a:pt x="32" y="1941"/>
                </a:cubicBezTo>
                <a:cubicBezTo>
                  <a:pt x="32" y="1941"/>
                  <a:pt x="24" y="1934"/>
                  <a:pt x="32" y="1941"/>
                </a:cubicBezTo>
                <a:close/>
                <a:moveTo>
                  <a:pt x="32" y="1941"/>
                </a:moveTo>
                <a:cubicBezTo>
                  <a:pt x="32" y="1941"/>
                  <a:pt x="24" y="1941"/>
                  <a:pt x="24" y="1941"/>
                </a:cubicBezTo>
                <a:cubicBezTo>
                  <a:pt x="24" y="1941"/>
                  <a:pt x="24" y="1941"/>
                  <a:pt x="32" y="1941"/>
                </a:cubicBezTo>
                <a:cubicBezTo>
                  <a:pt x="32" y="1941"/>
                  <a:pt x="32" y="1941"/>
                  <a:pt x="32" y="1941"/>
                </a:cubicBezTo>
                <a:close/>
                <a:moveTo>
                  <a:pt x="841" y="1926"/>
                </a:moveTo>
                <a:cubicBezTo>
                  <a:pt x="841" y="1926"/>
                  <a:pt x="841" y="1926"/>
                  <a:pt x="841" y="1926"/>
                </a:cubicBezTo>
                <a:cubicBezTo>
                  <a:pt x="841" y="1918"/>
                  <a:pt x="841" y="1918"/>
                  <a:pt x="841" y="1918"/>
                </a:cubicBezTo>
                <a:cubicBezTo>
                  <a:pt x="841" y="1918"/>
                  <a:pt x="841" y="1918"/>
                  <a:pt x="841" y="1918"/>
                </a:cubicBezTo>
                <a:cubicBezTo>
                  <a:pt x="841" y="1926"/>
                  <a:pt x="841" y="1926"/>
                  <a:pt x="841" y="1926"/>
                </a:cubicBezTo>
                <a:cubicBezTo>
                  <a:pt x="841" y="1926"/>
                  <a:pt x="841" y="1926"/>
                  <a:pt x="841" y="1926"/>
                </a:cubicBezTo>
                <a:close/>
                <a:moveTo>
                  <a:pt x="79" y="2012"/>
                </a:moveTo>
                <a:cubicBezTo>
                  <a:pt x="71" y="2004"/>
                  <a:pt x="71" y="2004"/>
                  <a:pt x="71" y="2004"/>
                </a:cubicBezTo>
                <a:cubicBezTo>
                  <a:pt x="71" y="2004"/>
                  <a:pt x="71" y="2004"/>
                  <a:pt x="71" y="2004"/>
                </a:cubicBezTo>
                <a:cubicBezTo>
                  <a:pt x="71" y="2004"/>
                  <a:pt x="79" y="2012"/>
                  <a:pt x="79" y="2012"/>
                </a:cubicBezTo>
                <a:close/>
                <a:moveTo>
                  <a:pt x="519" y="2458"/>
                </a:moveTo>
                <a:cubicBezTo>
                  <a:pt x="519" y="2458"/>
                  <a:pt x="519" y="2458"/>
                  <a:pt x="519" y="2458"/>
                </a:cubicBezTo>
                <a:cubicBezTo>
                  <a:pt x="519" y="2458"/>
                  <a:pt x="519" y="2458"/>
                  <a:pt x="519" y="2458"/>
                </a:cubicBezTo>
                <a:cubicBezTo>
                  <a:pt x="519" y="2458"/>
                  <a:pt x="519" y="2458"/>
                  <a:pt x="519" y="2458"/>
                </a:cubicBezTo>
                <a:close/>
                <a:moveTo>
                  <a:pt x="527" y="2442"/>
                </a:moveTo>
                <a:cubicBezTo>
                  <a:pt x="527" y="2442"/>
                  <a:pt x="527" y="2442"/>
                  <a:pt x="519" y="2450"/>
                </a:cubicBezTo>
                <a:cubicBezTo>
                  <a:pt x="519" y="2458"/>
                  <a:pt x="519" y="2450"/>
                  <a:pt x="527" y="2442"/>
                </a:cubicBezTo>
                <a:close/>
                <a:moveTo>
                  <a:pt x="71" y="2004"/>
                </a:moveTo>
                <a:cubicBezTo>
                  <a:pt x="71" y="2004"/>
                  <a:pt x="71" y="2012"/>
                  <a:pt x="71" y="2004"/>
                </a:cubicBezTo>
                <a:cubicBezTo>
                  <a:pt x="71" y="2004"/>
                  <a:pt x="63" y="2004"/>
                  <a:pt x="63" y="1996"/>
                </a:cubicBezTo>
                <a:cubicBezTo>
                  <a:pt x="63" y="1996"/>
                  <a:pt x="63" y="1996"/>
                  <a:pt x="55" y="1996"/>
                </a:cubicBezTo>
                <a:cubicBezTo>
                  <a:pt x="55" y="1996"/>
                  <a:pt x="55" y="1996"/>
                  <a:pt x="63" y="1996"/>
                </a:cubicBezTo>
                <a:cubicBezTo>
                  <a:pt x="63" y="1996"/>
                  <a:pt x="63" y="1996"/>
                  <a:pt x="71" y="2004"/>
                </a:cubicBezTo>
                <a:close/>
                <a:moveTo>
                  <a:pt x="79" y="2035"/>
                </a:moveTo>
                <a:cubicBezTo>
                  <a:pt x="79" y="2035"/>
                  <a:pt x="79" y="2035"/>
                  <a:pt x="71" y="2035"/>
                </a:cubicBezTo>
                <a:cubicBezTo>
                  <a:pt x="71" y="2035"/>
                  <a:pt x="71" y="2035"/>
                  <a:pt x="71" y="2035"/>
                </a:cubicBezTo>
                <a:cubicBezTo>
                  <a:pt x="79" y="2035"/>
                  <a:pt x="79" y="2035"/>
                  <a:pt x="79" y="2035"/>
                </a:cubicBezTo>
                <a:close/>
                <a:moveTo>
                  <a:pt x="79" y="2035"/>
                </a:moveTo>
                <a:cubicBezTo>
                  <a:pt x="79" y="2035"/>
                  <a:pt x="79" y="2035"/>
                  <a:pt x="79" y="2035"/>
                </a:cubicBezTo>
                <a:cubicBezTo>
                  <a:pt x="79" y="2035"/>
                  <a:pt x="79" y="2035"/>
                  <a:pt x="79" y="2035"/>
                </a:cubicBezTo>
                <a:cubicBezTo>
                  <a:pt x="79" y="2035"/>
                  <a:pt x="79" y="2035"/>
                  <a:pt x="79" y="2035"/>
                </a:cubicBezTo>
                <a:close/>
                <a:moveTo>
                  <a:pt x="63" y="1996"/>
                </a:moveTo>
                <a:cubicBezTo>
                  <a:pt x="55" y="1996"/>
                  <a:pt x="55" y="1988"/>
                  <a:pt x="55" y="1988"/>
                </a:cubicBezTo>
                <a:cubicBezTo>
                  <a:pt x="55" y="1996"/>
                  <a:pt x="55" y="1996"/>
                  <a:pt x="55" y="1996"/>
                </a:cubicBezTo>
                <a:cubicBezTo>
                  <a:pt x="55" y="1996"/>
                  <a:pt x="63" y="1996"/>
                  <a:pt x="63" y="1996"/>
                </a:cubicBezTo>
                <a:cubicBezTo>
                  <a:pt x="63" y="1996"/>
                  <a:pt x="63" y="1996"/>
                  <a:pt x="63" y="1996"/>
                </a:cubicBezTo>
                <a:close/>
                <a:moveTo>
                  <a:pt x="833" y="1941"/>
                </a:moveTo>
                <a:cubicBezTo>
                  <a:pt x="833" y="1949"/>
                  <a:pt x="833" y="1949"/>
                  <a:pt x="833" y="1949"/>
                </a:cubicBezTo>
                <a:cubicBezTo>
                  <a:pt x="833" y="1949"/>
                  <a:pt x="833" y="1949"/>
                  <a:pt x="833" y="1957"/>
                </a:cubicBezTo>
                <a:cubicBezTo>
                  <a:pt x="833" y="1957"/>
                  <a:pt x="841" y="1949"/>
                  <a:pt x="841" y="1957"/>
                </a:cubicBezTo>
                <a:cubicBezTo>
                  <a:pt x="841" y="1957"/>
                  <a:pt x="841" y="1957"/>
                  <a:pt x="833" y="1965"/>
                </a:cubicBezTo>
                <a:cubicBezTo>
                  <a:pt x="841" y="1965"/>
                  <a:pt x="841" y="1965"/>
                  <a:pt x="841" y="1957"/>
                </a:cubicBezTo>
                <a:cubicBezTo>
                  <a:pt x="848" y="1949"/>
                  <a:pt x="841" y="1941"/>
                  <a:pt x="848" y="1934"/>
                </a:cubicBezTo>
                <a:cubicBezTo>
                  <a:pt x="841" y="1941"/>
                  <a:pt x="841" y="1941"/>
                  <a:pt x="841" y="1941"/>
                </a:cubicBezTo>
                <a:cubicBezTo>
                  <a:pt x="841" y="1941"/>
                  <a:pt x="841" y="1941"/>
                  <a:pt x="841" y="1941"/>
                </a:cubicBezTo>
                <a:cubicBezTo>
                  <a:pt x="841" y="1941"/>
                  <a:pt x="841" y="1941"/>
                  <a:pt x="833" y="1941"/>
                </a:cubicBezTo>
                <a:close/>
                <a:moveTo>
                  <a:pt x="841" y="1941"/>
                </a:moveTo>
                <a:cubicBezTo>
                  <a:pt x="841" y="1934"/>
                  <a:pt x="841" y="1926"/>
                  <a:pt x="841" y="1926"/>
                </a:cubicBezTo>
                <a:cubicBezTo>
                  <a:pt x="841" y="1926"/>
                  <a:pt x="841" y="1926"/>
                  <a:pt x="841" y="1926"/>
                </a:cubicBezTo>
                <a:cubicBezTo>
                  <a:pt x="841" y="1926"/>
                  <a:pt x="841" y="1926"/>
                  <a:pt x="841" y="1941"/>
                </a:cubicBezTo>
                <a:close/>
                <a:moveTo>
                  <a:pt x="542" y="2411"/>
                </a:moveTo>
                <a:cubicBezTo>
                  <a:pt x="542" y="2411"/>
                  <a:pt x="542" y="2411"/>
                  <a:pt x="542" y="2411"/>
                </a:cubicBezTo>
                <a:cubicBezTo>
                  <a:pt x="542" y="2411"/>
                  <a:pt x="550" y="2411"/>
                  <a:pt x="550" y="2403"/>
                </a:cubicBezTo>
                <a:cubicBezTo>
                  <a:pt x="542" y="2411"/>
                  <a:pt x="542" y="2411"/>
                  <a:pt x="542" y="2411"/>
                </a:cubicBezTo>
                <a:close/>
                <a:moveTo>
                  <a:pt x="833" y="1957"/>
                </a:moveTo>
                <a:cubicBezTo>
                  <a:pt x="833" y="1957"/>
                  <a:pt x="833" y="1957"/>
                  <a:pt x="833" y="1957"/>
                </a:cubicBezTo>
                <a:cubicBezTo>
                  <a:pt x="833" y="1965"/>
                  <a:pt x="833" y="1965"/>
                  <a:pt x="833" y="1957"/>
                </a:cubicBezTo>
                <a:close/>
                <a:moveTo>
                  <a:pt x="110" y="2020"/>
                </a:moveTo>
                <a:cubicBezTo>
                  <a:pt x="110" y="2020"/>
                  <a:pt x="110" y="2020"/>
                  <a:pt x="118" y="2020"/>
                </a:cubicBezTo>
                <a:cubicBezTo>
                  <a:pt x="118" y="2020"/>
                  <a:pt x="118" y="2020"/>
                  <a:pt x="118" y="2020"/>
                </a:cubicBezTo>
                <a:lnTo>
                  <a:pt x="110" y="2020"/>
                </a:lnTo>
                <a:close/>
                <a:moveTo>
                  <a:pt x="212" y="2223"/>
                </a:moveTo>
                <a:cubicBezTo>
                  <a:pt x="212" y="2223"/>
                  <a:pt x="205" y="2223"/>
                  <a:pt x="205" y="2223"/>
                </a:cubicBezTo>
                <a:cubicBezTo>
                  <a:pt x="212" y="2223"/>
                  <a:pt x="205" y="2223"/>
                  <a:pt x="212" y="2223"/>
                </a:cubicBezTo>
                <a:close/>
                <a:moveTo>
                  <a:pt x="817" y="1996"/>
                </a:moveTo>
                <a:cubicBezTo>
                  <a:pt x="817" y="2004"/>
                  <a:pt x="817" y="2004"/>
                  <a:pt x="817" y="2004"/>
                </a:cubicBezTo>
                <a:cubicBezTo>
                  <a:pt x="809" y="2028"/>
                  <a:pt x="794" y="2059"/>
                  <a:pt x="786" y="2090"/>
                </a:cubicBezTo>
                <a:cubicBezTo>
                  <a:pt x="786" y="2090"/>
                  <a:pt x="778" y="2098"/>
                  <a:pt x="778" y="2106"/>
                </a:cubicBezTo>
                <a:cubicBezTo>
                  <a:pt x="801" y="2051"/>
                  <a:pt x="817" y="1996"/>
                  <a:pt x="833" y="1934"/>
                </a:cubicBezTo>
                <a:cubicBezTo>
                  <a:pt x="841" y="1934"/>
                  <a:pt x="841" y="1934"/>
                  <a:pt x="841" y="1926"/>
                </a:cubicBezTo>
                <a:cubicBezTo>
                  <a:pt x="841" y="1926"/>
                  <a:pt x="841" y="1934"/>
                  <a:pt x="833" y="1934"/>
                </a:cubicBezTo>
                <a:cubicBezTo>
                  <a:pt x="841" y="1926"/>
                  <a:pt x="841" y="1926"/>
                  <a:pt x="841" y="1918"/>
                </a:cubicBezTo>
                <a:cubicBezTo>
                  <a:pt x="841" y="1918"/>
                  <a:pt x="833" y="1926"/>
                  <a:pt x="833" y="1926"/>
                </a:cubicBezTo>
                <a:cubicBezTo>
                  <a:pt x="833" y="1918"/>
                  <a:pt x="841" y="1910"/>
                  <a:pt x="848" y="1895"/>
                </a:cubicBezTo>
                <a:cubicBezTo>
                  <a:pt x="848" y="1895"/>
                  <a:pt x="848" y="1895"/>
                  <a:pt x="848" y="1895"/>
                </a:cubicBezTo>
                <a:cubicBezTo>
                  <a:pt x="841" y="1895"/>
                  <a:pt x="841" y="1895"/>
                  <a:pt x="841" y="1895"/>
                </a:cubicBezTo>
                <a:cubicBezTo>
                  <a:pt x="833" y="1910"/>
                  <a:pt x="833" y="1934"/>
                  <a:pt x="825" y="1949"/>
                </a:cubicBezTo>
                <a:cubicBezTo>
                  <a:pt x="825" y="1941"/>
                  <a:pt x="833" y="1934"/>
                  <a:pt x="833" y="1926"/>
                </a:cubicBezTo>
                <a:cubicBezTo>
                  <a:pt x="833" y="1926"/>
                  <a:pt x="833" y="1926"/>
                  <a:pt x="833" y="1926"/>
                </a:cubicBezTo>
                <a:cubicBezTo>
                  <a:pt x="833" y="1926"/>
                  <a:pt x="833" y="1926"/>
                  <a:pt x="833" y="1926"/>
                </a:cubicBezTo>
                <a:cubicBezTo>
                  <a:pt x="833" y="1926"/>
                  <a:pt x="833" y="1926"/>
                  <a:pt x="833" y="1926"/>
                </a:cubicBezTo>
                <a:cubicBezTo>
                  <a:pt x="833" y="1934"/>
                  <a:pt x="825" y="1934"/>
                  <a:pt x="825" y="1941"/>
                </a:cubicBezTo>
                <a:cubicBezTo>
                  <a:pt x="817" y="1949"/>
                  <a:pt x="817" y="1957"/>
                  <a:pt x="817" y="1957"/>
                </a:cubicBezTo>
                <a:cubicBezTo>
                  <a:pt x="817" y="1965"/>
                  <a:pt x="817" y="1957"/>
                  <a:pt x="817" y="1973"/>
                </a:cubicBezTo>
                <a:cubicBezTo>
                  <a:pt x="817" y="1965"/>
                  <a:pt x="817" y="1973"/>
                  <a:pt x="809" y="1973"/>
                </a:cubicBezTo>
                <a:cubicBezTo>
                  <a:pt x="809" y="1973"/>
                  <a:pt x="809" y="1973"/>
                  <a:pt x="809" y="1973"/>
                </a:cubicBezTo>
                <a:cubicBezTo>
                  <a:pt x="809" y="1973"/>
                  <a:pt x="809" y="1973"/>
                  <a:pt x="809" y="1973"/>
                </a:cubicBezTo>
                <a:cubicBezTo>
                  <a:pt x="809" y="1988"/>
                  <a:pt x="809" y="1988"/>
                  <a:pt x="801" y="1996"/>
                </a:cubicBezTo>
                <a:cubicBezTo>
                  <a:pt x="801" y="1996"/>
                  <a:pt x="809" y="1996"/>
                  <a:pt x="809" y="1996"/>
                </a:cubicBezTo>
                <a:cubicBezTo>
                  <a:pt x="809" y="1996"/>
                  <a:pt x="809" y="1996"/>
                  <a:pt x="809" y="1996"/>
                </a:cubicBezTo>
                <a:cubicBezTo>
                  <a:pt x="809" y="1996"/>
                  <a:pt x="809" y="1996"/>
                  <a:pt x="809" y="1988"/>
                </a:cubicBezTo>
                <a:cubicBezTo>
                  <a:pt x="809" y="1996"/>
                  <a:pt x="809" y="1996"/>
                  <a:pt x="809" y="1996"/>
                </a:cubicBezTo>
                <a:cubicBezTo>
                  <a:pt x="809" y="1996"/>
                  <a:pt x="809" y="1996"/>
                  <a:pt x="809" y="1988"/>
                </a:cubicBezTo>
                <a:cubicBezTo>
                  <a:pt x="809" y="1988"/>
                  <a:pt x="809" y="1988"/>
                  <a:pt x="809" y="1988"/>
                </a:cubicBezTo>
                <a:cubicBezTo>
                  <a:pt x="809" y="1988"/>
                  <a:pt x="809" y="1996"/>
                  <a:pt x="809" y="1996"/>
                </a:cubicBezTo>
                <a:cubicBezTo>
                  <a:pt x="809" y="2004"/>
                  <a:pt x="801" y="2020"/>
                  <a:pt x="794" y="2035"/>
                </a:cubicBezTo>
                <a:cubicBezTo>
                  <a:pt x="794" y="2020"/>
                  <a:pt x="794" y="2028"/>
                  <a:pt x="794" y="2020"/>
                </a:cubicBezTo>
                <a:cubicBezTo>
                  <a:pt x="786" y="2028"/>
                  <a:pt x="786" y="2028"/>
                  <a:pt x="786" y="2035"/>
                </a:cubicBezTo>
                <a:cubicBezTo>
                  <a:pt x="786" y="2035"/>
                  <a:pt x="778" y="2035"/>
                  <a:pt x="778" y="2035"/>
                </a:cubicBezTo>
                <a:cubicBezTo>
                  <a:pt x="786" y="2020"/>
                  <a:pt x="786" y="2020"/>
                  <a:pt x="786" y="2028"/>
                </a:cubicBezTo>
                <a:cubicBezTo>
                  <a:pt x="794" y="2012"/>
                  <a:pt x="794" y="2004"/>
                  <a:pt x="801" y="1988"/>
                </a:cubicBezTo>
                <a:cubicBezTo>
                  <a:pt x="801" y="1988"/>
                  <a:pt x="801" y="1988"/>
                  <a:pt x="794" y="1996"/>
                </a:cubicBezTo>
                <a:cubicBezTo>
                  <a:pt x="794" y="1996"/>
                  <a:pt x="794" y="1996"/>
                  <a:pt x="794" y="1988"/>
                </a:cubicBezTo>
                <a:cubicBezTo>
                  <a:pt x="801" y="1988"/>
                  <a:pt x="801" y="1973"/>
                  <a:pt x="801" y="1973"/>
                </a:cubicBezTo>
                <a:cubicBezTo>
                  <a:pt x="801" y="1965"/>
                  <a:pt x="801" y="1965"/>
                  <a:pt x="801" y="1965"/>
                </a:cubicBezTo>
                <a:cubicBezTo>
                  <a:pt x="794" y="1988"/>
                  <a:pt x="770" y="2043"/>
                  <a:pt x="762" y="2075"/>
                </a:cubicBezTo>
                <a:cubicBezTo>
                  <a:pt x="746" y="2106"/>
                  <a:pt x="746" y="2106"/>
                  <a:pt x="731" y="2129"/>
                </a:cubicBezTo>
                <a:cubicBezTo>
                  <a:pt x="731" y="2137"/>
                  <a:pt x="731" y="2137"/>
                  <a:pt x="731" y="2137"/>
                </a:cubicBezTo>
                <a:cubicBezTo>
                  <a:pt x="731" y="2137"/>
                  <a:pt x="731" y="2137"/>
                  <a:pt x="723" y="2145"/>
                </a:cubicBezTo>
                <a:cubicBezTo>
                  <a:pt x="723" y="2145"/>
                  <a:pt x="723" y="2145"/>
                  <a:pt x="723" y="2145"/>
                </a:cubicBezTo>
                <a:cubicBezTo>
                  <a:pt x="723" y="2153"/>
                  <a:pt x="723" y="2161"/>
                  <a:pt x="715" y="2161"/>
                </a:cubicBezTo>
                <a:cubicBezTo>
                  <a:pt x="715" y="2161"/>
                  <a:pt x="715" y="2161"/>
                  <a:pt x="715" y="2168"/>
                </a:cubicBezTo>
                <a:cubicBezTo>
                  <a:pt x="715" y="2153"/>
                  <a:pt x="715" y="2153"/>
                  <a:pt x="723" y="2145"/>
                </a:cubicBezTo>
                <a:cubicBezTo>
                  <a:pt x="723" y="2145"/>
                  <a:pt x="723" y="2145"/>
                  <a:pt x="723" y="2145"/>
                </a:cubicBezTo>
                <a:cubicBezTo>
                  <a:pt x="731" y="2137"/>
                  <a:pt x="723" y="2145"/>
                  <a:pt x="731" y="2137"/>
                </a:cubicBezTo>
                <a:cubicBezTo>
                  <a:pt x="731" y="2137"/>
                  <a:pt x="731" y="2137"/>
                  <a:pt x="731" y="2137"/>
                </a:cubicBezTo>
                <a:cubicBezTo>
                  <a:pt x="731" y="2121"/>
                  <a:pt x="754" y="2082"/>
                  <a:pt x="754" y="2075"/>
                </a:cubicBezTo>
                <a:cubicBezTo>
                  <a:pt x="754" y="2075"/>
                  <a:pt x="754" y="2075"/>
                  <a:pt x="762" y="2067"/>
                </a:cubicBezTo>
                <a:cubicBezTo>
                  <a:pt x="778" y="2020"/>
                  <a:pt x="794" y="1996"/>
                  <a:pt x="801" y="1957"/>
                </a:cubicBezTo>
                <a:cubicBezTo>
                  <a:pt x="794" y="1965"/>
                  <a:pt x="794" y="1965"/>
                  <a:pt x="794" y="1965"/>
                </a:cubicBezTo>
                <a:cubicBezTo>
                  <a:pt x="794" y="1965"/>
                  <a:pt x="794" y="1965"/>
                  <a:pt x="794" y="1957"/>
                </a:cubicBezTo>
                <a:cubicBezTo>
                  <a:pt x="794" y="1957"/>
                  <a:pt x="794" y="1957"/>
                  <a:pt x="801" y="1957"/>
                </a:cubicBezTo>
                <a:cubicBezTo>
                  <a:pt x="801" y="1941"/>
                  <a:pt x="801" y="1949"/>
                  <a:pt x="801" y="1941"/>
                </a:cubicBezTo>
                <a:cubicBezTo>
                  <a:pt x="801" y="1941"/>
                  <a:pt x="801" y="1941"/>
                  <a:pt x="794" y="1957"/>
                </a:cubicBezTo>
                <a:cubicBezTo>
                  <a:pt x="794" y="1965"/>
                  <a:pt x="794" y="1965"/>
                  <a:pt x="786" y="1973"/>
                </a:cubicBezTo>
                <a:cubicBezTo>
                  <a:pt x="786" y="1981"/>
                  <a:pt x="786" y="1973"/>
                  <a:pt x="786" y="1988"/>
                </a:cubicBezTo>
                <a:cubicBezTo>
                  <a:pt x="786" y="1981"/>
                  <a:pt x="786" y="1973"/>
                  <a:pt x="794" y="1965"/>
                </a:cubicBezTo>
                <a:cubicBezTo>
                  <a:pt x="794" y="1965"/>
                  <a:pt x="794" y="1965"/>
                  <a:pt x="786" y="1988"/>
                </a:cubicBezTo>
                <a:cubicBezTo>
                  <a:pt x="786" y="1988"/>
                  <a:pt x="786" y="1988"/>
                  <a:pt x="786" y="1988"/>
                </a:cubicBezTo>
                <a:cubicBezTo>
                  <a:pt x="778" y="1996"/>
                  <a:pt x="778" y="2004"/>
                  <a:pt x="770" y="2020"/>
                </a:cubicBezTo>
                <a:cubicBezTo>
                  <a:pt x="762" y="2028"/>
                  <a:pt x="762" y="2043"/>
                  <a:pt x="754" y="2051"/>
                </a:cubicBezTo>
                <a:cubicBezTo>
                  <a:pt x="754" y="2051"/>
                  <a:pt x="754" y="2051"/>
                  <a:pt x="762" y="2043"/>
                </a:cubicBezTo>
                <a:cubicBezTo>
                  <a:pt x="754" y="2059"/>
                  <a:pt x="754" y="2059"/>
                  <a:pt x="746" y="2059"/>
                </a:cubicBezTo>
                <a:cubicBezTo>
                  <a:pt x="746" y="2059"/>
                  <a:pt x="746" y="2059"/>
                  <a:pt x="746" y="2082"/>
                </a:cubicBezTo>
                <a:cubicBezTo>
                  <a:pt x="739" y="2090"/>
                  <a:pt x="739" y="2090"/>
                  <a:pt x="739" y="2090"/>
                </a:cubicBezTo>
                <a:cubicBezTo>
                  <a:pt x="739" y="2090"/>
                  <a:pt x="739" y="2090"/>
                  <a:pt x="739" y="2098"/>
                </a:cubicBezTo>
                <a:cubicBezTo>
                  <a:pt x="723" y="2121"/>
                  <a:pt x="715" y="2137"/>
                  <a:pt x="715" y="2145"/>
                </a:cubicBezTo>
                <a:cubicBezTo>
                  <a:pt x="715" y="2145"/>
                  <a:pt x="715" y="2145"/>
                  <a:pt x="699" y="2161"/>
                </a:cubicBezTo>
                <a:cubicBezTo>
                  <a:pt x="699" y="2153"/>
                  <a:pt x="699" y="2161"/>
                  <a:pt x="699" y="2161"/>
                </a:cubicBezTo>
                <a:cubicBezTo>
                  <a:pt x="699" y="2161"/>
                  <a:pt x="699" y="2161"/>
                  <a:pt x="691" y="2161"/>
                </a:cubicBezTo>
                <a:cubicBezTo>
                  <a:pt x="691" y="2161"/>
                  <a:pt x="691" y="2161"/>
                  <a:pt x="699" y="2161"/>
                </a:cubicBezTo>
                <a:cubicBezTo>
                  <a:pt x="691" y="2161"/>
                  <a:pt x="699" y="2161"/>
                  <a:pt x="691" y="2161"/>
                </a:cubicBezTo>
                <a:cubicBezTo>
                  <a:pt x="691" y="2161"/>
                  <a:pt x="691" y="2161"/>
                  <a:pt x="691" y="2161"/>
                </a:cubicBezTo>
                <a:cubicBezTo>
                  <a:pt x="691" y="2168"/>
                  <a:pt x="691" y="2168"/>
                  <a:pt x="684" y="2176"/>
                </a:cubicBezTo>
                <a:cubicBezTo>
                  <a:pt x="684" y="2176"/>
                  <a:pt x="684" y="2184"/>
                  <a:pt x="684" y="2192"/>
                </a:cubicBezTo>
                <a:cubicBezTo>
                  <a:pt x="684" y="2184"/>
                  <a:pt x="684" y="2176"/>
                  <a:pt x="684" y="2176"/>
                </a:cubicBezTo>
                <a:cubicBezTo>
                  <a:pt x="684" y="2176"/>
                  <a:pt x="684" y="2176"/>
                  <a:pt x="691" y="2168"/>
                </a:cubicBezTo>
                <a:cubicBezTo>
                  <a:pt x="691" y="2168"/>
                  <a:pt x="691" y="2168"/>
                  <a:pt x="699" y="2161"/>
                </a:cubicBezTo>
                <a:cubicBezTo>
                  <a:pt x="699" y="2168"/>
                  <a:pt x="699" y="2168"/>
                  <a:pt x="699" y="2168"/>
                </a:cubicBezTo>
                <a:cubicBezTo>
                  <a:pt x="691" y="2168"/>
                  <a:pt x="691" y="2168"/>
                  <a:pt x="691" y="2176"/>
                </a:cubicBezTo>
                <a:cubicBezTo>
                  <a:pt x="691" y="2176"/>
                  <a:pt x="691" y="2176"/>
                  <a:pt x="691" y="2176"/>
                </a:cubicBezTo>
                <a:cubicBezTo>
                  <a:pt x="684" y="2176"/>
                  <a:pt x="684" y="2176"/>
                  <a:pt x="684" y="2176"/>
                </a:cubicBezTo>
                <a:cubicBezTo>
                  <a:pt x="684" y="2184"/>
                  <a:pt x="684" y="2184"/>
                  <a:pt x="684" y="2184"/>
                </a:cubicBezTo>
                <a:cubicBezTo>
                  <a:pt x="691" y="2184"/>
                  <a:pt x="691" y="2184"/>
                  <a:pt x="691" y="2184"/>
                </a:cubicBezTo>
                <a:cubicBezTo>
                  <a:pt x="684" y="2184"/>
                  <a:pt x="684" y="2192"/>
                  <a:pt x="684" y="2192"/>
                </a:cubicBezTo>
                <a:cubicBezTo>
                  <a:pt x="684" y="2192"/>
                  <a:pt x="684" y="2192"/>
                  <a:pt x="684" y="2192"/>
                </a:cubicBezTo>
                <a:cubicBezTo>
                  <a:pt x="684" y="2192"/>
                  <a:pt x="684" y="2192"/>
                  <a:pt x="684" y="2192"/>
                </a:cubicBezTo>
                <a:cubicBezTo>
                  <a:pt x="684" y="2192"/>
                  <a:pt x="676" y="2192"/>
                  <a:pt x="676" y="2192"/>
                </a:cubicBezTo>
                <a:cubicBezTo>
                  <a:pt x="676" y="2200"/>
                  <a:pt x="676" y="2192"/>
                  <a:pt x="676" y="2200"/>
                </a:cubicBezTo>
                <a:cubicBezTo>
                  <a:pt x="676" y="2200"/>
                  <a:pt x="676" y="2200"/>
                  <a:pt x="684" y="2200"/>
                </a:cubicBezTo>
                <a:cubicBezTo>
                  <a:pt x="676" y="2200"/>
                  <a:pt x="676" y="2200"/>
                  <a:pt x="676" y="2200"/>
                </a:cubicBezTo>
                <a:cubicBezTo>
                  <a:pt x="676" y="2208"/>
                  <a:pt x="668" y="2215"/>
                  <a:pt x="668" y="2223"/>
                </a:cubicBezTo>
                <a:cubicBezTo>
                  <a:pt x="668" y="2223"/>
                  <a:pt x="668" y="2223"/>
                  <a:pt x="668" y="2223"/>
                </a:cubicBezTo>
                <a:cubicBezTo>
                  <a:pt x="668" y="2223"/>
                  <a:pt x="668" y="2223"/>
                  <a:pt x="668" y="2223"/>
                </a:cubicBezTo>
                <a:cubicBezTo>
                  <a:pt x="668" y="2223"/>
                  <a:pt x="668" y="2223"/>
                  <a:pt x="668" y="2223"/>
                </a:cubicBezTo>
                <a:cubicBezTo>
                  <a:pt x="660" y="2223"/>
                  <a:pt x="660" y="2223"/>
                  <a:pt x="660" y="2223"/>
                </a:cubicBezTo>
                <a:cubicBezTo>
                  <a:pt x="660" y="2223"/>
                  <a:pt x="660" y="2223"/>
                  <a:pt x="660" y="2223"/>
                </a:cubicBezTo>
                <a:cubicBezTo>
                  <a:pt x="660" y="2231"/>
                  <a:pt x="660" y="2231"/>
                  <a:pt x="660" y="2231"/>
                </a:cubicBezTo>
                <a:cubicBezTo>
                  <a:pt x="652" y="2231"/>
                  <a:pt x="652" y="2239"/>
                  <a:pt x="652" y="2239"/>
                </a:cubicBezTo>
                <a:cubicBezTo>
                  <a:pt x="652" y="2239"/>
                  <a:pt x="652" y="2247"/>
                  <a:pt x="644" y="2247"/>
                </a:cubicBezTo>
                <a:cubicBezTo>
                  <a:pt x="644" y="2255"/>
                  <a:pt x="644" y="2255"/>
                  <a:pt x="644" y="2255"/>
                </a:cubicBezTo>
                <a:cubicBezTo>
                  <a:pt x="644" y="2255"/>
                  <a:pt x="644" y="2255"/>
                  <a:pt x="644" y="2255"/>
                </a:cubicBezTo>
                <a:cubicBezTo>
                  <a:pt x="644" y="2255"/>
                  <a:pt x="644" y="2255"/>
                  <a:pt x="644" y="2255"/>
                </a:cubicBezTo>
                <a:cubicBezTo>
                  <a:pt x="644" y="2255"/>
                  <a:pt x="644" y="2255"/>
                  <a:pt x="644" y="2255"/>
                </a:cubicBezTo>
                <a:cubicBezTo>
                  <a:pt x="644" y="2255"/>
                  <a:pt x="644" y="2262"/>
                  <a:pt x="636" y="2262"/>
                </a:cubicBezTo>
                <a:cubicBezTo>
                  <a:pt x="636" y="2270"/>
                  <a:pt x="636" y="2270"/>
                  <a:pt x="629" y="2270"/>
                </a:cubicBezTo>
                <a:cubicBezTo>
                  <a:pt x="629" y="2278"/>
                  <a:pt x="629" y="2278"/>
                  <a:pt x="629" y="2278"/>
                </a:cubicBezTo>
                <a:cubicBezTo>
                  <a:pt x="629" y="2278"/>
                  <a:pt x="629" y="2286"/>
                  <a:pt x="629" y="2286"/>
                </a:cubicBezTo>
                <a:cubicBezTo>
                  <a:pt x="629" y="2286"/>
                  <a:pt x="629" y="2286"/>
                  <a:pt x="621" y="2294"/>
                </a:cubicBezTo>
                <a:cubicBezTo>
                  <a:pt x="629" y="2286"/>
                  <a:pt x="629" y="2286"/>
                  <a:pt x="629" y="2286"/>
                </a:cubicBezTo>
                <a:cubicBezTo>
                  <a:pt x="629" y="2286"/>
                  <a:pt x="629" y="2286"/>
                  <a:pt x="629" y="2294"/>
                </a:cubicBezTo>
                <a:cubicBezTo>
                  <a:pt x="629" y="2294"/>
                  <a:pt x="629" y="2294"/>
                  <a:pt x="621" y="2294"/>
                </a:cubicBezTo>
                <a:cubicBezTo>
                  <a:pt x="621" y="2294"/>
                  <a:pt x="621" y="2294"/>
                  <a:pt x="613" y="2301"/>
                </a:cubicBezTo>
                <a:cubicBezTo>
                  <a:pt x="613" y="2301"/>
                  <a:pt x="613" y="2309"/>
                  <a:pt x="613" y="2309"/>
                </a:cubicBezTo>
                <a:cubicBezTo>
                  <a:pt x="613" y="2309"/>
                  <a:pt x="613" y="2309"/>
                  <a:pt x="613" y="2309"/>
                </a:cubicBezTo>
                <a:cubicBezTo>
                  <a:pt x="621" y="2301"/>
                  <a:pt x="621" y="2301"/>
                  <a:pt x="621" y="2301"/>
                </a:cubicBezTo>
                <a:cubicBezTo>
                  <a:pt x="621" y="2301"/>
                  <a:pt x="621" y="2301"/>
                  <a:pt x="621" y="2301"/>
                </a:cubicBezTo>
                <a:cubicBezTo>
                  <a:pt x="621" y="2309"/>
                  <a:pt x="613" y="2309"/>
                  <a:pt x="613" y="2309"/>
                </a:cubicBezTo>
                <a:cubicBezTo>
                  <a:pt x="613" y="2309"/>
                  <a:pt x="613" y="2309"/>
                  <a:pt x="613" y="2309"/>
                </a:cubicBezTo>
                <a:cubicBezTo>
                  <a:pt x="613" y="2309"/>
                  <a:pt x="613" y="2309"/>
                  <a:pt x="613" y="2309"/>
                </a:cubicBezTo>
                <a:cubicBezTo>
                  <a:pt x="613" y="2309"/>
                  <a:pt x="613" y="2317"/>
                  <a:pt x="605" y="2325"/>
                </a:cubicBezTo>
                <a:cubicBezTo>
                  <a:pt x="605" y="2333"/>
                  <a:pt x="605" y="2333"/>
                  <a:pt x="597" y="2333"/>
                </a:cubicBezTo>
                <a:cubicBezTo>
                  <a:pt x="597" y="2341"/>
                  <a:pt x="597" y="2341"/>
                  <a:pt x="597" y="2341"/>
                </a:cubicBezTo>
                <a:cubicBezTo>
                  <a:pt x="597" y="2341"/>
                  <a:pt x="597" y="2341"/>
                  <a:pt x="597" y="2341"/>
                </a:cubicBezTo>
                <a:cubicBezTo>
                  <a:pt x="589" y="2341"/>
                  <a:pt x="589" y="2341"/>
                  <a:pt x="589" y="2341"/>
                </a:cubicBezTo>
                <a:cubicBezTo>
                  <a:pt x="589" y="2341"/>
                  <a:pt x="589" y="2341"/>
                  <a:pt x="589" y="2341"/>
                </a:cubicBezTo>
                <a:cubicBezTo>
                  <a:pt x="589" y="2341"/>
                  <a:pt x="589" y="2341"/>
                  <a:pt x="589" y="2341"/>
                </a:cubicBezTo>
                <a:cubicBezTo>
                  <a:pt x="589" y="2348"/>
                  <a:pt x="589" y="2348"/>
                  <a:pt x="582" y="2356"/>
                </a:cubicBezTo>
                <a:cubicBezTo>
                  <a:pt x="582" y="2364"/>
                  <a:pt x="582" y="2364"/>
                  <a:pt x="582" y="2364"/>
                </a:cubicBezTo>
                <a:cubicBezTo>
                  <a:pt x="574" y="2372"/>
                  <a:pt x="574" y="2372"/>
                  <a:pt x="574" y="2380"/>
                </a:cubicBezTo>
                <a:cubicBezTo>
                  <a:pt x="566" y="2380"/>
                  <a:pt x="566" y="2388"/>
                  <a:pt x="566" y="2388"/>
                </a:cubicBezTo>
                <a:cubicBezTo>
                  <a:pt x="566" y="2388"/>
                  <a:pt x="566" y="2388"/>
                  <a:pt x="566" y="2388"/>
                </a:cubicBezTo>
                <a:cubicBezTo>
                  <a:pt x="566" y="2388"/>
                  <a:pt x="566" y="2388"/>
                  <a:pt x="566" y="2388"/>
                </a:cubicBezTo>
                <a:cubicBezTo>
                  <a:pt x="558" y="2395"/>
                  <a:pt x="550" y="2403"/>
                  <a:pt x="550" y="2411"/>
                </a:cubicBezTo>
                <a:cubicBezTo>
                  <a:pt x="550" y="2411"/>
                  <a:pt x="542" y="2419"/>
                  <a:pt x="542" y="2427"/>
                </a:cubicBezTo>
                <a:cubicBezTo>
                  <a:pt x="542" y="2419"/>
                  <a:pt x="542" y="2419"/>
                  <a:pt x="542" y="2419"/>
                </a:cubicBezTo>
                <a:cubicBezTo>
                  <a:pt x="542" y="2427"/>
                  <a:pt x="534" y="2435"/>
                  <a:pt x="527" y="2442"/>
                </a:cubicBezTo>
                <a:cubicBezTo>
                  <a:pt x="527" y="2442"/>
                  <a:pt x="527" y="2442"/>
                  <a:pt x="527" y="2450"/>
                </a:cubicBezTo>
                <a:cubicBezTo>
                  <a:pt x="527" y="2450"/>
                  <a:pt x="527" y="2450"/>
                  <a:pt x="519" y="2458"/>
                </a:cubicBezTo>
                <a:cubicBezTo>
                  <a:pt x="519" y="2458"/>
                  <a:pt x="519" y="2458"/>
                  <a:pt x="519" y="2458"/>
                </a:cubicBezTo>
                <a:cubicBezTo>
                  <a:pt x="519" y="2458"/>
                  <a:pt x="519" y="2458"/>
                  <a:pt x="519" y="2458"/>
                </a:cubicBezTo>
                <a:cubicBezTo>
                  <a:pt x="519" y="2458"/>
                  <a:pt x="519" y="2458"/>
                  <a:pt x="519" y="2458"/>
                </a:cubicBezTo>
                <a:cubicBezTo>
                  <a:pt x="519" y="2458"/>
                  <a:pt x="519" y="2458"/>
                  <a:pt x="519" y="2458"/>
                </a:cubicBezTo>
                <a:cubicBezTo>
                  <a:pt x="519" y="2458"/>
                  <a:pt x="519" y="2458"/>
                  <a:pt x="519" y="2458"/>
                </a:cubicBezTo>
                <a:cubicBezTo>
                  <a:pt x="519" y="2458"/>
                  <a:pt x="519" y="2458"/>
                  <a:pt x="511" y="2458"/>
                </a:cubicBezTo>
                <a:cubicBezTo>
                  <a:pt x="519" y="2458"/>
                  <a:pt x="519" y="2458"/>
                  <a:pt x="519" y="2458"/>
                </a:cubicBezTo>
                <a:cubicBezTo>
                  <a:pt x="519" y="2458"/>
                  <a:pt x="519" y="2458"/>
                  <a:pt x="519" y="2458"/>
                </a:cubicBezTo>
                <a:cubicBezTo>
                  <a:pt x="519" y="2458"/>
                  <a:pt x="519" y="2458"/>
                  <a:pt x="519" y="2458"/>
                </a:cubicBezTo>
                <a:cubicBezTo>
                  <a:pt x="519" y="2458"/>
                  <a:pt x="519" y="2458"/>
                  <a:pt x="519" y="2450"/>
                </a:cubicBezTo>
                <a:cubicBezTo>
                  <a:pt x="519" y="2458"/>
                  <a:pt x="519" y="2458"/>
                  <a:pt x="519" y="2458"/>
                </a:cubicBezTo>
                <a:cubicBezTo>
                  <a:pt x="519" y="2458"/>
                  <a:pt x="519" y="2458"/>
                  <a:pt x="519" y="2450"/>
                </a:cubicBezTo>
                <a:cubicBezTo>
                  <a:pt x="519" y="2450"/>
                  <a:pt x="519" y="2450"/>
                  <a:pt x="527" y="2442"/>
                </a:cubicBezTo>
                <a:cubicBezTo>
                  <a:pt x="527" y="2442"/>
                  <a:pt x="527" y="2442"/>
                  <a:pt x="527" y="2435"/>
                </a:cubicBezTo>
                <a:cubicBezTo>
                  <a:pt x="527" y="2435"/>
                  <a:pt x="527" y="2435"/>
                  <a:pt x="527" y="2435"/>
                </a:cubicBezTo>
                <a:cubicBezTo>
                  <a:pt x="534" y="2435"/>
                  <a:pt x="534" y="2435"/>
                  <a:pt x="534" y="2435"/>
                </a:cubicBezTo>
                <a:cubicBezTo>
                  <a:pt x="534" y="2427"/>
                  <a:pt x="534" y="2427"/>
                  <a:pt x="534" y="2427"/>
                </a:cubicBezTo>
                <a:cubicBezTo>
                  <a:pt x="534" y="2427"/>
                  <a:pt x="534" y="2419"/>
                  <a:pt x="542" y="2419"/>
                </a:cubicBezTo>
                <a:cubicBezTo>
                  <a:pt x="542" y="2419"/>
                  <a:pt x="542" y="2411"/>
                  <a:pt x="550" y="2411"/>
                </a:cubicBezTo>
                <a:cubicBezTo>
                  <a:pt x="550" y="2411"/>
                  <a:pt x="550" y="2411"/>
                  <a:pt x="542" y="2411"/>
                </a:cubicBezTo>
                <a:cubicBezTo>
                  <a:pt x="542" y="2419"/>
                  <a:pt x="534" y="2419"/>
                  <a:pt x="534" y="2427"/>
                </a:cubicBezTo>
                <a:cubicBezTo>
                  <a:pt x="534" y="2427"/>
                  <a:pt x="534" y="2427"/>
                  <a:pt x="527" y="2427"/>
                </a:cubicBezTo>
                <a:cubicBezTo>
                  <a:pt x="527" y="2435"/>
                  <a:pt x="527" y="2427"/>
                  <a:pt x="527" y="2435"/>
                </a:cubicBezTo>
                <a:cubicBezTo>
                  <a:pt x="527" y="2442"/>
                  <a:pt x="527" y="2442"/>
                  <a:pt x="519" y="2442"/>
                </a:cubicBezTo>
                <a:cubicBezTo>
                  <a:pt x="519" y="2442"/>
                  <a:pt x="519" y="2442"/>
                  <a:pt x="519" y="2450"/>
                </a:cubicBezTo>
                <a:cubicBezTo>
                  <a:pt x="519" y="2450"/>
                  <a:pt x="519" y="2450"/>
                  <a:pt x="519" y="2450"/>
                </a:cubicBezTo>
                <a:cubicBezTo>
                  <a:pt x="519" y="2450"/>
                  <a:pt x="519" y="2450"/>
                  <a:pt x="519" y="2442"/>
                </a:cubicBezTo>
                <a:cubicBezTo>
                  <a:pt x="519" y="2442"/>
                  <a:pt x="519" y="2442"/>
                  <a:pt x="511" y="2442"/>
                </a:cubicBezTo>
                <a:cubicBezTo>
                  <a:pt x="527" y="2435"/>
                  <a:pt x="527" y="2435"/>
                  <a:pt x="527" y="2435"/>
                </a:cubicBezTo>
                <a:cubicBezTo>
                  <a:pt x="527" y="2435"/>
                  <a:pt x="527" y="2435"/>
                  <a:pt x="519" y="2442"/>
                </a:cubicBezTo>
                <a:cubicBezTo>
                  <a:pt x="519" y="2442"/>
                  <a:pt x="550" y="2388"/>
                  <a:pt x="558" y="2380"/>
                </a:cubicBezTo>
                <a:cubicBezTo>
                  <a:pt x="558" y="2380"/>
                  <a:pt x="558" y="2380"/>
                  <a:pt x="566" y="2372"/>
                </a:cubicBezTo>
                <a:cubicBezTo>
                  <a:pt x="566" y="2364"/>
                  <a:pt x="574" y="2356"/>
                  <a:pt x="574" y="2356"/>
                </a:cubicBezTo>
                <a:cubicBezTo>
                  <a:pt x="574" y="2356"/>
                  <a:pt x="582" y="2348"/>
                  <a:pt x="574" y="2356"/>
                </a:cubicBezTo>
                <a:cubicBezTo>
                  <a:pt x="574" y="2356"/>
                  <a:pt x="574" y="2356"/>
                  <a:pt x="582" y="2348"/>
                </a:cubicBezTo>
                <a:cubicBezTo>
                  <a:pt x="582" y="2341"/>
                  <a:pt x="582" y="2341"/>
                  <a:pt x="582" y="2341"/>
                </a:cubicBezTo>
                <a:cubicBezTo>
                  <a:pt x="582" y="2341"/>
                  <a:pt x="582" y="2341"/>
                  <a:pt x="582" y="2341"/>
                </a:cubicBezTo>
                <a:cubicBezTo>
                  <a:pt x="582" y="2341"/>
                  <a:pt x="582" y="2341"/>
                  <a:pt x="582" y="2341"/>
                </a:cubicBezTo>
                <a:cubicBezTo>
                  <a:pt x="582" y="2341"/>
                  <a:pt x="582" y="2341"/>
                  <a:pt x="574" y="2348"/>
                </a:cubicBezTo>
                <a:cubicBezTo>
                  <a:pt x="574" y="2348"/>
                  <a:pt x="574" y="2348"/>
                  <a:pt x="574" y="2348"/>
                </a:cubicBezTo>
                <a:cubicBezTo>
                  <a:pt x="574" y="2356"/>
                  <a:pt x="574" y="2356"/>
                  <a:pt x="566" y="2356"/>
                </a:cubicBezTo>
                <a:cubicBezTo>
                  <a:pt x="566" y="2356"/>
                  <a:pt x="566" y="2356"/>
                  <a:pt x="566" y="2364"/>
                </a:cubicBezTo>
                <a:cubicBezTo>
                  <a:pt x="566" y="2364"/>
                  <a:pt x="566" y="2364"/>
                  <a:pt x="566" y="2364"/>
                </a:cubicBezTo>
                <a:cubicBezTo>
                  <a:pt x="558" y="2372"/>
                  <a:pt x="550" y="2388"/>
                  <a:pt x="550" y="2395"/>
                </a:cubicBezTo>
                <a:cubicBezTo>
                  <a:pt x="542" y="2395"/>
                  <a:pt x="558" y="2372"/>
                  <a:pt x="542" y="2395"/>
                </a:cubicBezTo>
                <a:cubicBezTo>
                  <a:pt x="542" y="2388"/>
                  <a:pt x="550" y="2388"/>
                  <a:pt x="550" y="2380"/>
                </a:cubicBezTo>
                <a:cubicBezTo>
                  <a:pt x="550" y="2380"/>
                  <a:pt x="550" y="2380"/>
                  <a:pt x="550" y="2372"/>
                </a:cubicBezTo>
                <a:cubicBezTo>
                  <a:pt x="550" y="2372"/>
                  <a:pt x="550" y="2372"/>
                  <a:pt x="542" y="2388"/>
                </a:cubicBezTo>
                <a:cubicBezTo>
                  <a:pt x="542" y="2388"/>
                  <a:pt x="542" y="2388"/>
                  <a:pt x="542" y="2388"/>
                </a:cubicBezTo>
                <a:cubicBezTo>
                  <a:pt x="542" y="2388"/>
                  <a:pt x="542" y="2388"/>
                  <a:pt x="534" y="2403"/>
                </a:cubicBezTo>
                <a:cubicBezTo>
                  <a:pt x="527" y="2403"/>
                  <a:pt x="527" y="2403"/>
                  <a:pt x="527" y="2403"/>
                </a:cubicBezTo>
                <a:cubicBezTo>
                  <a:pt x="534" y="2395"/>
                  <a:pt x="534" y="2403"/>
                  <a:pt x="542" y="2388"/>
                </a:cubicBezTo>
                <a:cubicBezTo>
                  <a:pt x="534" y="2395"/>
                  <a:pt x="534" y="2395"/>
                  <a:pt x="527" y="2403"/>
                </a:cubicBezTo>
                <a:cubicBezTo>
                  <a:pt x="527" y="2411"/>
                  <a:pt x="527" y="2411"/>
                  <a:pt x="527" y="2411"/>
                </a:cubicBezTo>
                <a:cubicBezTo>
                  <a:pt x="527" y="2411"/>
                  <a:pt x="527" y="2411"/>
                  <a:pt x="527" y="2411"/>
                </a:cubicBezTo>
                <a:cubicBezTo>
                  <a:pt x="519" y="2419"/>
                  <a:pt x="519" y="2419"/>
                  <a:pt x="519" y="2419"/>
                </a:cubicBezTo>
                <a:cubicBezTo>
                  <a:pt x="519" y="2419"/>
                  <a:pt x="519" y="2419"/>
                  <a:pt x="519" y="2411"/>
                </a:cubicBezTo>
                <a:cubicBezTo>
                  <a:pt x="519" y="2419"/>
                  <a:pt x="511" y="2419"/>
                  <a:pt x="511" y="2427"/>
                </a:cubicBezTo>
                <a:cubicBezTo>
                  <a:pt x="511" y="2427"/>
                  <a:pt x="511" y="2427"/>
                  <a:pt x="511" y="2427"/>
                </a:cubicBezTo>
                <a:cubicBezTo>
                  <a:pt x="511" y="2427"/>
                  <a:pt x="511" y="2427"/>
                  <a:pt x="511" y="2427"/>
                </a:cubicBezTo>
                <a:cubicBezTo>
                  <a:pt x="511" y="2435"/>
                  <a:pt x="503" y="2435"/>
                  <a:pt x="503" y="2435"/>
                </a:cubicBezTo>
                <a:cubicBezTo>
                  <a:pt x="503" y="2435"/>
                  <a:pt x="503" y="2435"/>
                  <a:pt x="495" y="2435"/>
                </a:cubicBezTo>
                <a:cubicBezTo>
                  <a:pt x="495" y="2435"/>
                  <a:pt x="495" y="2435"/>
                  <a:pt x="495" y="2435"/>
                </a:cubicBezTo>
                <a:cubicBezTo>
                  <a:pt x="503" y="2435"/>
                  <a:pt x="503" y="2435"/>
                  <a:pt x="503" y="2442"/>
                </a:cubicBezTo>
                <a:cubicBezTo>
                  <a:pt x="503" y="2442"/>
                  <a:pt x="503" y="2442"/>
                  <a:pt x="503" y="2442"/>
                </a:cubicBezTo>
                <a:cubicBezTo>
                  <a:pt x="503" y="2435"/>
                  <a:pt x="503" y="2435"/>
                  <a:pt x="495" y="2435"/>
                </a:cubicBezTo>
                <a:cubicBezTo>
                  <a:pt x="495" y="2435"/>
                  <a:pt x="495" y="2435"/>
                  <a:pt x="495" y="2435"/>
                </a:cubicBezTo>
                <a:cubicBezTo>
                  <a:pt x="495" y="2435"/>
                  <a:pt x="495" y="2435"/>
                  <a:pt x="495" y="2435"/>
                </a:cubicBezTo>
                <a:cubicBezTo>
                  <a:pt x="495" y="2427"/>
                  <a:pt x="495" y="2427"/>
                  <a:pt x="495" y="2427"/>
                </a:cubicBezTo>
                <a:cubicBezTo>
                  <a:pt x="495" y="2427"/>
                  <a:pt x="495" y="2427"/>
                  <a:pt x="479" y="2419"/>
                </a:cubicBezTo>
                <a:cubicBezTo>
                  <a:pt x="479" y="2419"/>
                  <a:pt x="479" y="2419"/>
                  <a:pt x="479" y="2419"/>
                </a:cubicBezTo>
                <a:cubicBezTo>
                  <a:pt x="479" y="2419"/>
                  <a:pt x="479" y="2419"/>
                  <a:pt x="479" y="2411"/>
                </a:cubicBezTo>
                <a:cubicBezTo>
                  <a:pt x="479" y="2411"/>
                  <a:pt x="479" y="2411"/>
                  <a:pt x="479" y="2411"/>
                </a:cubicBezTo>
                <a:cubicBezTo>
                  <a:pt x="487" y="2419"/>
                  <a:pt x="487" y="2419"/>
                  <a:pt x="487" y="2427"/>
                </a:cubicBezTo>
                <a:cubicBezTo>
                  <a:pt x="487" y="2419"/>
                  <a:pt x="487" y="2419"/>
                  <a:pt x="487" y="2419"/>
                </a:cubicBezTo>
                <a:cubicBezTo>
                  <a:pt x="487" y="2427"/>
                  <a:pt x="495" y="2427"/>
                  <a:pt x="495" y="2427"/>
                </a:cubicBezTo>
                <a:cubicBezTo>
                  <a:pt x="495" y="2427"/>
                  <a:pt x="495" y="2427"/>
                  <a:pt x="495" y="2427"/>
                </a:cubicBezTo>
                <a:cubicBezTo>
                  <a:pt x="495" y="2427"/>
                  <a:pt x="495" y="2427"/>
                  <a:pt x="495" y="2427"/>
                </a:cubicBezTo>
                <a:cubicBezTo>
                  <a:pt x="495" y="2427"/>
                  <a:pt x="495" y="2427"/>
                  <a:pt x="495" y="2427"/>
                </a:cubicBezTo>
                <a:cubicBezTo>
                  <a:pt x="479" y="2411"/>
                  <a:pt x="464" y="2395"/>
                  <a:pt x="464" y="2388"/>
                </a:cubicBezTo>
                <a:cubicBezTo>
                  <a:pt x="464" y="2388"/>
                  <a:pt x="464" y="2388"/>
                  <a:pt x="456" y="2388"/>
                </a:cubicBezTo>
                <a:cubicBezTo>
                  <a:pt x="456" y="2388"/>
                  <a:pt x="440" y="2372"/>
                  <a:pt x="440" y="2364"/>
                </a:cubicBezTo>
                <a:cubicBezTo>
                  <a:pt x="440" y="2364"/>
                  <a:pt x="440" y="2364"/>
                  <a:pt x="432" y="2356"/>
                </a:cubicBezTo>
                <a:cubicBezTo>
                  <a:pt x="440" y="2372"/>
                  <a:pt x="424" y="2356"/>
                  <a:pt x="440" y="2372"/>
                </a:cubicBezTo>
                <a:cubicBezTo>
                  <a:pt x="432" y="2372"/>
                  <a:pt x="432" y="2372"/>
                  <a:pt x="432" y="2372"/>
                </a:cubicBezTo>
                <a:cubicBezTo>
                  <a:pt x="424" y="2364"/>
                  <a:pt x="432" y="2372"/>
                  <a:pt x="424" y="2364"/>
                </a:cubicBezTo>
                <a:cubicBezTo>
                  <a:pt x="424" y="2356"/>
                  <a:pt x="417" y="2356"/>
                  <a:pt x="417" y="2348"/>
                </a:cubicBezTo>
                <a:cubicBezTo>
                  <a:pt x="417" y="2348"/>
                  <a:pt x="417" y="2348"/>
                  <a:pt x="417" y="2356"/>
                </a:cubicBezTo>
                <a:cubicBezTo>
                  <a:pt x="417" y="2356"/>
                  <a:pt x="417" y="2356"/>
                  <a:pt x="424" y="2356"/>
                </a:cubicBezTo>
                <a:cubicBezTo>
                  <a:pt x="424" y="2364"/>
                  <a:pt x="424" y="2364"/>
                  <a:pt x="424" y="2364"/>
                </a:cubicBezTo>
                <a:cubicBezTo>
                  <a:pt x="424" y="2364"/>
                  <a:pt x="424" y="2364"/>
                  <a:pt x="424" y="2364"/>
                </a:cubicBezTo>
                <a:cubicBezTo>
                  <a:pt x="424" y="2364"/>
                  <a:pt x="424" y="2364"/>
                  <a:pt x="424" y="2364"/>
                </a:cubicBezTo>
                <a:cubicBezTo>
                  <a:pt x="424" y="2364"/>
                  <a:pt x="424" y="2364"/>
                  <a:pt x="424" y="2364"/>
                </a:cubicBezTo>
                <a:cubicBezTo>
                  <a:pt x="432" y="2364"/>
                  <a:pt x="432" y="2372"/>
                  <a:pt x="440" y="2372"/>
                </a:cubicBezTo>
                <a:cubicBezTo>
                  <a:pt x="432" y="2372"/>
                  <a:pt x="432" y="2372"/>
                  <a:pt x="424" y="2364"/>
                </a:cubicBezTo>
                <a:cubicBezTo>
                  <a:pt x="424" y="2364"/>
                  <a:pt x="424" y="2364"/>
                  <a:pt x="424" y="2364"/>
                </a:cubicBezTo>
                <a:cubicBezTo>
                  <a:pt x="424" y="2364"/>
                  <a:pt x="424" y="2364"/>
                  <a:pt x="424" y="2364"/>
                </a:cubicBezTo>
                <a:cubicBezTo>
                  <a:pt x="417" y="2364"/>
                  <a:pt x="417" y="2364"/>
                  <a:pt x="417" y="2356"/>
                </a:cubicBezTo>
                <a:cubicBezTo>
                  <a:pt x="417" y="2356"/>
                  <a:pt x="409" y="2348"/>
                  <a:pt x="401" y="2341"/>
                </a:cubicBezTo>
                <a:cubicBezTo>
                  <a:pt x="401" y="2341"/>
                  <a:pt x="401" y="2333"/>
                  <a:pt x="401" y="2333"/>
                </a:cubicBezTo>
                <a:cubicBezTo>
                  <a:pt x="385" y="2317"/>
                  <a:pt x="377" y="2301"/>
                  <a:pt x="370" y="2294"/>
                </a:cubicBezTo>
                <a:cubicBezTo>
                  <a:pt x="370" y="2294"/>
                  <a:pt x="377" y="2294"/>
                  <a:pt x="362" y="2278"/>
                </a:cubicBezTo>
                <a:cubicBezTo>
                  <a:pt x="362" y="2278"/>
                  <a:pt x="362" y="2278"/>
                  <a:pt x="362" y="2286"/>
                </a:cubicBezTo>
                <a:cubicBezTo>
                  <a:pt x="362" y="2286"/>
                  <a:pt x="362" y="2286"/>
                  <a:pt x="354" y="2270"/>
                </a:cubicBezTo>
                <a:cubicBezTo>
                  <a:pt x="354" y="2270"/>
                  <a:pt x="354" y="2270"/>
                  <a:pt x="354" y="2270"/>
                </a:cubicBezTo>
                <a:cubicBezTo>
                  <a:pt x="346" y="2270"/>
                  <a:pt x="346" y="2270"/>
                  <a:pt x="346" y="2270"/>
                </a:cubicBezTo>
                <a:cubicBezTo>
                  <a:pt x="346" y="2270"/>
                  <a:pt x="346" y="2270"/>
                  <a:pt x="346" y="2262"/>
                </a:cubicBezTo>
                <a:cubicBezTo>
                  <a:pt x="346" y="2262"/>
                  <a:pt x="346" y="2262"/>
                  <a:pt x="346" y="2255"/>
                </a:cubicBezTo>
                <a:cubicBezTo>
                  <a:pt x="346" y="2255"/>
                  <a:pt x="346" y="2255"/>
                  <a:pt x="346" y="2255"/>
                </a:cubicBezTo>
                <a:cubicBezTo>
                  <a:pt x="346" y="2255"/>
                  <a:pt x="346" y="2255"/>
                  <a:pt x="346" y="2255"/>
                </a:cubicBezTo>
                <a:cubicBezTo>
                  <a:pt x="346" y="2255"/>
                  <a:pt x="338" y="2255"/>
                  <a:pt x="338" y="2255"/>
                </a:cubicBezTo>
                <a:cubicBezTo>
                  <a:pt x="338" y="2247"/>
                  <a:pt x="338" y="2247"/>
                  <a:pt x="330" y="2239"/>
                </a:cubicBezTo>
                <a:cubicBezTo>
                  <a:pt x="330" y="2239"/>
                  <a:pt x="330" y="2239"/>
                  <a:pt x="330" y="2239"/>
                </a:cubicBezTo>
                <a:cubicBezTo>
                  <a:pt x="330" y="2239"/>
                  <a:pt x="330" y="2239"/>
                  <a:pt x="330" y="2239"/>
                </a:cubicBezTo>
                <a:cubicBezTo>
                  <a:pt x="330" y="2239"/>
                  <a:pt x="330" y="2239"/>
                  <a:pt x="330" y="2239"/>
                </a:cubicBezTo>
                <a:cubicBezTo>
                  <a:pt x="322" y="2231"/>
                  <a:pt x="315" y="2223"/>
                  <a:pt x="307" y="2208"/>
                </a:cubicBezTo>
                <a:cubicBezTo>
                  <a:pt x="315" y="2223"/>
                  <a:pt x="330" y="2239"/>
                  <a:pt x="338" y="2255"/>
                </a:cubicBezTo>
                <a:cubicBezTo>
                  <a:pt x="330" y="2255"/>
                  <a:pt x="330" y="2255"/>
                  <a:pt x="330" y="2247"/>
                </a:cubicBezTo>
                <a:cubicBezTo>
                  <a:pt x="330" y="2247"/>
                  <a:pt x="330" y="2247"/>
                  <a:pt x="330" y="2255"/>
                </a:cubicBezTo>
                <a:cubicBezTo>
                  <a:pt x="330" y="2247"/>
                  <a:pt x="322" y="2239"/>
                  <a:pt x="322" y="2239"/>
                </a:cubicBezTo>
                <a:cubicBezTo>
                  <a:pt x="322" y="2239"/>
                  <a:pt x="322" y="2239"/>
                  <a:pt x="322" y="2239"/>
                </a:cubicBezTo>
                <a:cubicBezTo>
                  <a:pt x="315" y="2239"/>
                  <a:pt x="315" y="2239"/>
                  <a:pt x="315" y="2239"/>
                </a:cubicBezTo>
                <a:cubicBezTo>
                  <a:pt x="315" y="2239"/>
                  <a:pt x="315" y="2239"/>
                  <a:pt x="315" y="2231"/>
                </a:cubicBezTo>
                <a:cubicBezTo>
                  <a:pt x="315" y="2231"/>
                  <a:pt x="315" y="2231"/>
                  <a:pt x="315" y="2223"/>
                </a:cubicBezTo>
                <a:cubicBezTo>
                  <a:pt x="315" y="2231"/>
                  <a:pt x="315" y="2231"/>
                  <a:pt x="315" y="2231"/>
                </a:cubicBezTo>
                <a:cubicBezTo>
                  <a:pt x="315" y="2231"/>
                  <a:pt x="315" y="2231"/>
                  <a:pt x="315" y="2231"/>
                </a:cubicBezTo>
                <a:cubicBezTo>
                  <a:pt x="315" y="2231"/>
                  <a:pt x="315" y="2231"/>
                  <a:pt x="322" y="2239"/>
                </a:cubicBezTo>
                <a:cubicBezTo>
                  <a:pt x="322" y="2231"/>
                  <a:pt x="322" y="2231"/>
                  <a:pt x="322" y="2231"/>
                </a:cubicBezTo>
                <a:cubicBezTo>
                  <a:pt x="307" y="2215"/>
                  <a:pt x="299" y="2208"/>
                  <a:pt x="291" y="2200"/>
                </a:cubicBezTo>
                <a:cubicBezTo>
                  <a:pt x="283" y="2192"/>
                  <a:pt x="244" y="2137"/>
                  <a:pt x="220" y="2114"/>
                </a:cubicBezTo>
                <a:cubicBezTo>
                  <a:pt x="228" y="2114"/>
                  <a:pt x="228" y="2114"/>
                  <a:pt x="228" y="2121"/>
                </a:cubicBezTo>
                <a:cubicBezTo>
                  <a:pt x="228" y="2121"/>
                  <a:pt x="228" y="2121"/>
                  <a:pt x="228" y="2121"/>
                </a:cubicBezTo>
                <a:cubicBezTo>
                  <a:pt x="228" y="2121"/>
                  <a:pt x="228" y="2121"/>
                  <a:pt x="228" y="2121"/>
                </a:cubicBezTo>
                <a:cubicBezTo>
                  <a:pt x="228" y="2121"/>
                  <a:pt x="228" y="2121"/>
                  <a:pt x="228" y="2129"/>
                </a:cubicBezTo>
                <a:cubicBezTo>
                  <a:pt x="228" y="2129"/>
                  <a:pt x="228" y="2129"/>
                  <a:pt x="228" y="2129"/>
                </a:cubicBezTo>
                <a:cubicBezTo>
                  <a:pt x="228" y="2129"/>
                  <a:pt x="236" y="2129"/>
                  <a:pt x="236" y="2137"/>
                </a:cubicBezTo>
                <a:cubicBezTo>
                  <a:pt x="252" y="2161"/>
                  <a:pt x="275" y="2184"/>
                  <a:pt x="275" y="2184"/>
                </a:cubicBezTo>
                <a:cubicBezTo>
                  <a:pt x="275" y="2184"/>
                  <a:pt x="275" y="2192"/>
                  <a:pt x="275" y="2192"/>
                </a:cubicBezTo>
                <a:cubicBezTo>
                  <a:pt x="291" y="2215"/>
                  <a:pt x="330" y="2262"/>
                  <a:pt x="362" y="2301"/>
                </a:cubicBezTo>
                <a:cubicBezTo>
                  <a:pt x="370" y="2301"/>
                  <a:pt x="370" y="2309"/>
                  <a:pt x="370" y="2309"/>
                </a:cubicBezTo>
                <a:cubicBezTo>
                  <a:pt x="370" y="2309"/>
                  <a:pt x="370" y="2309"/>
                  <a:pt x="370" y="2301"/>
                </a:cubicBezTo>
                <a:cubicBezTo>
                  <a:pt x="385" y="2325"/>
                  <a:pt x="401" y="2341"/>
                  <a:pt x="409" y="2348"/>
                </a:cubicBezTo>
                <a:cubicBezTo>
                  <a:pt x="409" y="2356"/>
                  <a:pt x="409" y="2348"/>
                  <a:pt x="409" y="2356"/>
                </a:cubicBezTo>
                <a:cubicBezTo>
                  <a:pt x="417" y="2364"/>
                  <a:pt x="417" y="2364"/>
                  <a:pt x="424" y="2372"/>
                </a:cubicBezTo>
                <a:cubicBezTo>
                  <a:pt x="424" y="2372"/>
                  <a:pt x="424" y="2372"/>
                  <a:pt x="424" y="2372"/>
                </a:cubicBezTo>
                <a:cubicBezTo>
                  <a:pt x="424" y="2372"/>
                  <a:pt x="424" y="2372"/>
                  <a:pt x="424" y="2372"/>
                </a:cubicBezTo>
                <a:cubicBezTo>
                  <a:pt x="424" y="2372"/>
                  <a:pt x="424" y="2372"/>
                  <a:pt x="424" y="2372"/>
                </a:cubicBezTo>
                <a:cubicBezTo>
                  <a:pt x="424" y="2380"/>
                  <a:pt x="432" y="2380"/>
                  <a:pt x="432" y="2388"/>
                </a:cubicBezTo>
                <a:cubicBezTo>
                  <a:pt x="432" y="2388"/>
                  <a:pt x="432" y="2388"/>
                  <a:pt x="440" y="2388"/>
                </a:cubicBezTo>
                <a:cubicBezTo>
                  <a:pt x="432" y="2388"/>
                  <a:pt x="432" y="2388"/>
                  <a:pt x="424" y="2380"/>
                </a:cubicBezTo>
                <a:cubicBezTo>
                  <a:pt x="432" y="2380"/>
                  <a:pt x="440" y="2388"/>
                  <a:pt x="440" y="2395"/>
                </a:cubicBezTo>
                <a:cubicBezTo>
                  <a:pt x="440" y="2395"/>
                  <a:pt x="440" y="2395"/>
                  <a:pt x="440" y="2395"/>
                </a:cubicBezTo>
                <a:cubicBezTo>
                  <a:pt x="440" y="2395"/>
                  <a:pt x="440" y="2395"/>
                  <a:pt x="440" y="2395"/>
                </a:cubicBezTo>
                <a:cubicBezTo>
                  <a:pt x="448" y="2395"/>
                  <a:pt x="448" y="2395"/>
                  <a:pt x="448" y="2395"/>
                </a:cubicBezTo>
                <a:cubicBezTo>
                  <a:pt x="448" y="2395"/>
                  <a:pt x="448" y="2395"/>
                  <a:pt x="448" y="2395"/>
                </a:cubicBezTo>
                <a:cubicBezTo>
                  <a:pt x="448" y="2395"/>
                  <a:pt x="448" y="2395"/>
                  <a:pt x="448" y="2395"/>
                </a:cubicBezTo>
                <a:cubicBezTo>
                  <a:pt x="448" y="2403"/>
                  <a:pt x="448" y="2403"/>
                  <a:pt x="448" y="2403"/>
                </a:cubicBezTo>
                <a:cubicBezTo>
                  <a:pt x="448" y="2403"/>
                  <a:pt x="448" y="2403"/>
                  <a:pt x="448" y="2403"/>
                </a:cubicBezTo>
                <a:cubicBezTo>
                  <a:pt x="448" y="2403"/>
                  <a:pt x="448" y="2403"/>
                  <a:pt x="448" y="2403"/>
                </a:cubicBezTo>
                <a:cubicBezTo>
                  <a:pt x="456" y="2403"/>
                  <a:pt x="456" y="2403"/>
                  <a:pt x="456" y="2403"/>
                </a:cubicBezTo>
                <a:cubicBezTo>
                  <a:pt x="448" y="2403"/>
                  <a:pt x="448" y="2403"/>
                  <a:pt x="448" y="2403"/>
                </a:cubicBezTo>
                <a:cubicBezTo>
                  <a:pt x="456" y="2403"/>
                  <a:pt x="456" y="2403"/>
                  <a:pt x="456" y="2403"/>
                </a:cubicBezTo>
                <a:cubicBezTo>
                  <a:pt x="456" y="2403"/>
                  <a:pt x="456" y="2403"/>
                  <a:pt x="456" y="2411"/>
                </a:cubicBezTo>
                <a:cubicBezTo>
                  <a:pt x="464" y="2419"/>
                  <a:pt x="479" y="2435"/>
                  <a:pt x="495" y="2450"/>
                </a:cubicBezTo>
                <a:cubicBezTo>
                  <a:pt x="495" y="2450"/>
                  <a:pt x="495" y="2450"/>
                  <a:pt x="487" y="2450"/>
                </a:cubicBezTo>
                <a:cubicBezTo>
                  <a:pt x="487" y="2450"/>
                  <a:pt x="487" y="2450"/>
                  <a:pt x="487" y="2442"/>
                </a:cubicBezTo>
                <a:cubicBezTo>
                  <a:pt x="479" y="2442"/>
                  <a:pt x="472" y="2427"/>
                  <a:pt x="464" y="2419"/>
                </a:cubicBezTo>
                <a:cubicBezTo>
                  <a:pt x="464" y="2419"/>
                  <a:pt x="464" y="2419"/>
                  <a:pt x="456" y="2411"/>
                </a:cubicBezTo>
                <a:cubicBezTo>
                  <a:pt x="456" y="2411"/>
                  <a:pt x="456" y="2411"/>
                  <a:pt x="456" y="2411"/>
                </a:cubicBezTo>
                <a:cubicBezTo>
                  <a:pt x="456" y="2411"/>
                  <a:pt x="456" y="2411"/>
                  <a:pt x="456" y="2411"/>
                </a:cubicBezTo>
                <a:cubicBezTo>
                  <a:pt x="456" y="2411"/>
                  <a:pt x="456" y="2411"/>
                  <a:pt x="440" y="2395"/>
                </a:cubicBezTo>
                <a:cubicBezTo>
                  <a:pt x="440" y="2395"/>
                  <a:pt x="440" y="2395"/>
                  <a:pt x="448" y="2403"/>
                </a:cubicBezTo>
                <a:cubicBezTo>
                  <a:pt x="448" y="2403"/>
                  <a:pt x="440" y="2403"/>
                  <a:pt x="440" y="2403"/>
                </a:cubicBezTo>
                <a:cubicBezTo>
                  <a:pt x="440" y="2403"/>
                  <a:pt x="440" y="2403"/>
                  <a:pt x="440" y="2403"/>
                </a:cubicBezTo>
                <a:cubicBezTo>
                  <a:pt x="440" y="2403"/>
                  <a:pt x="440" y="2403"/>
                  <a:pt x="440" y="2403"/>
                </a:cubicBezTo>
                <a:cubicBezTo>
                  <a:pt x="440" y="2395"/>
                  <a:pt x="440" y="2395"/>
                  <a:pt x="432" y="2395"/>
                </a:cubicBezTo>
                <a:cubicBezTo>
                  <a:pt x="432" y="2395"/>
                  <a:pt x="432" y="2395"/>
                  <a:pt x="440" y="2395"/>
                </a:cubicBezTo>
                <a:cubicBezTo>
                  <a:pt x="432" y="2388"/>
                  <a:pt x="432" y="2388"/>
                  <a:pt x="432" y="2388"/>
                </a:cubicBezTo>
                <a:cubicBezTo>
                  <a:pt x="432" y="2388"/>
                  <a:pt x="432" y="2388"/>
                  <a:pt x="432" y="2388"/>
                </a:cubicBezTo>
                <a:cubicBezTo>
                  <a:pt x="432" y="2388"/>
                  <a:pt x="432" y="2395"/>
                  <a:pt x="440" y="2395"/>
                </a:cubicBezTo>
                <a:cubicBezTo>
                  <a:pt x="432" y="2388"/>
                  <a:pt x="432" y="2388"/>
                  <a:pt x="432" y="2388"/>
                </a:cubicBezTo>
                <a:cubicBezTo>
                  <a:pt x="432" y="2388"/>
                  <a:pt x="432" y="2380"/>
                  <a:pt x="424" y="2372"/>
                </a:cubicBezTo>
                <a:cubicBezTo>
                  <a:pt x="424" y="2372"/>
                  <a:pt x="424" y="2372"/>
                  <a:pt x="424" y="2380"/>
                </a:cubicBezTo>
                <a:cubicBezTo>
                  <a:pt x="409" y="2364"/>
                  <a:pt x="409" y="2356"/>
                  <a:pt x="401" y="2348"/>
                </a:cubicBezTo>
                <a:cubicBezTo>
                  <a:pt x="401" y="2348"/>
                  <a:pt x="401" y="2348"/>
                  <a:pt x="393" y="2341"/>
                </a:cubicBezTo>
                <a:cubicBezTo>
                  <a:pt x="393" y="2341"/>
                  <a:pt x="393" y="2341"/>
                  <a:pt x="393" y="2341"/>
                </a:cubicBezTo>
                <a:cubicBezTo>
                  <a:pt x="393" y="2341"/>
                  <a:pt x="393" y="2341"/>
                  <a:pt x="393" y="2341"/>
                </a:cubicBezTo>
                <a:cubicBezTo>
                  <a:pt x="393" y="2341"/>
                  <a:pt x="393" y="2341"/>
                  <a:pt x="393" y="2341"/>
                </a:cubicBezTo>
                <a:cubicBezTo>
                  <a:pt x="393" y="2341"/>
                  <a:pt x="393" y="2341"/>
                  <a:pt x="393" y="2341"/>
                </a:cubicBezTo>
                <a:cubicBezTo>
                  <a:pt x="385" y="2333"/>
                  <a:pt x="385" y="2333"/>
                  <a:pt x="385" y="2333"/>
                </a:cubicBezTo>
                <a:cubicBezTo>
                  <a:pt x="377" y="2325"/>
                  <a:pt x="377" y="2317"/>
                  <a:pt x="370" y="2309"/>
                </a:cubicBezTo>
                <a:cubicBezTo>
                  <a:pt x="370" y="2309"/>
                  <a:pt x="370" y="2309"/>
                  <a:pt x="370" y="2309"/>
                </a:cubicBezTo>
                <a:cubicBezTo>
                  <a:pt x="370" y="2309"/>
                  <a:pt x="370" y="2309"/>
                  <a:pt x="370" y="2309"/>
                </a:cubicBezTo>
                <a:cubicBezTo>
                  <a:pt x="362" y="2301"/>
                  <a:pt x="354" y="2294"/>
                  <a:pt x="354" y="2286"/>
                </a:cubicBezTo>
                <a:cubicBezTo>
                  <a:pt x="346" y="2286"/>
                  <a:pt x="346" y="2286"/>
                  <a:pt x="346" y="2286"/>
                </a:cubicBezTo>
                <a:cubicBezTo>
                  <a:pt x="346" y="2286"/>
                  <a:pt x="346" y="2286"/>
                  <a:pt x="346" y="2286"/>
                </a:cubicBezTo>
                <a:cubicBezTo>
                  <a:pt x="346" y="2278"/>
                  <a:pt x="338" y="2278"/>
                  <a:pt x="338" y="2270"/>
                </a:cubicBezTo>
                <a:cubicBezTo>
                  <a:pt x="338" y="2270"/>
                  <a:pt x="338" y="2270"/>
                  <a:pt x="330" y="2270"/>
                </a:cubicBezTo>
                <a:cubicBezTo>
                  <a:pt x="330" y="2270"/>
                  <a:pt x="338" y="2270"/>
                  <a:pt x="338" y="2270"/>
                </a:cubicBezTo>
                <a:cubicBezTo>
                  <a:pt x="315" y="2247"/>
                  <a:pt x="299" y="2231"/>
                  <a:pt x="283" y="2208"/>
                </a:cubicBezTo>
                <a:cubicBezTo>
                  <a:pt x="291" y="2208"/>
                  <a:pt x="291" y="2208"/>
                  <a:pt x="291" y="2208"/>
                </a:cubicBezTo>
                <a:cubicBezTo>
                  <a:pt x="283" y="2208"/>
                  <a:pt x="291" y="2208"/>
                  <a:pt x="283" y="2208"/>
                </a:cubicBezTo>
                <a:cubicBezTo>
                  <a:pt x="283" y="2208"/>
                  <a:pt x="283" y="2208"/>
                  <a:pt x="283" y="2208"/>
                </a:cubicBezTo>
                <a:cubicBezTo>
                  <a:pt x="275" y="2200"/>
                  <a:pt x="275" y="2192"/>
                  <a:pt x="267" y="2184"/>
                </a:cubicBezTo>
                <a:cubicBezTo>
                  <a:pt x="267" y="2176"/>
                  <a:pt x="267" y="2184"/>
                  <a:pt x="267" y="2176"/>
                </a:cubicBezTo>
                <a:cubicBezTo>
                  <a:pt x="260" y="2176"/>
                  <a:pt x="260" y="2176"/>
                  <a:pt x="260" y="2176"/>
                </a:cubicBezTo>
                <a:cubicBezTo>
                  <a:pt x="260" y="2176"/>
                  <a:pt x="260" y="2176"/>
                  <a:pt x="260" y="2168"/>
                </a:cubicBezTo>
                <a:cubicBezTo>
                  <a:pt x="260" y="2168"/>
                  <a:pt x="260" y="2168"/>
                  <a:pt x="252" y="2161"/>
                </a:cubicBezTo>
                <a:cubicBezTo>
                  <a:pt x="252" y="2161"/>
                  <a:pt x="252" y="2161"/>
                  <a:pt x="260" y="2176"/>
                </a:cubicBezTo>
                <a:cubicBezTo>
                  <a:pt x="244" y="2153"/>
                  <a:pt x="220" y="2121"/>
                  <a:pt x="212" y="2106"/>
                </a:cubicBezTo>
                <a:cubicBezTo>
                  <a:pt x="212" y="2106"/>
                  <a:pt x="212" y="2106"/>
                  <a:pt x="205" y="2090"/>
                </a:cubicBezTo>
                <a:cubicBezTo>
                  <a:pt x="205" y="2090"/>
                  <a:pt x="205" y="2090"/>
                  <a:pt x="205" y="2098"/>
                </a:cubicBezTo>
                <a:cubicBezTo>
                  <a:pt x="197" y="2090"/>
                  <a:pt x="205" y="2090"/>
                  <a:pt x="197" y="2090"/>
                </a:cubicBezTo>
                <a:cubicBezTo>
                  <a:pt x="197" y="2090"/>
                  <a:pt x="197" y="2090"/>
                  <a:pt x="197" y="2082"/>
                </a:cubicBezTo>
                <a:cubicBezTo>
                  <a:pt x="189" y="2075"/>
                  <a:pt x="142" y="2020"/>
                  <a:pt x="142" y="2020"/>
                </a:cubicBezTo>
                <a:cubicBezTo>
                  <a:pt x="134" y="2012"/>
                  <a:pt x="134" y="2012"/>
                  <a:pt x="134" y="2012"/>
                </a:cubicBezTo>
                <a:cubicBezTo>
                  <a:pt x="118" y="1996"/>
                  <a:pt x="118" y="1996"/>
                  <a:pt x="103" y="1988"/>
                </a:cubicBezTo>
                <a:cubicBezTo>
                  <a:pt x="103" y="1988"/>
                  <a:pt x="103" y="1988"/>
                  <a:pt x="95" y="1981"/>
                </a:cubicBezTo>
                <a:cubicBezTo>
                  <a:pt x="95" y="1981"/>
                  <a:pt x="87" y="1973"/>
                  <a:pt x="87" y="1973"/>
                </a:cubicBezTo>
                <a:cubicBezTo>
                  <a:pt x="87" y="1973"/>
                  <a:pt x="87" y="1973"/>
                  <a:pt x="87" y="1973"/>
                </a:cubicBezTo>
                <a:cubicBezTo>
                  <a:pt x="87" y="1973"/>
                  <a:pt x="87" y="1973"/>
                  <a:pt x="87" y="1973"/>
                </a:cubicBezTo>
                <a:cubicBezTo>
                  <a:pt x="87" y="1973"/>
                  <a:pt x="87" y="1973"/>
                  <a:pt x="87" y="1973"/>
                </a:cubicBezTo>
                <a:cubicBezTo>
                  <a:pt x="87" y="1973"/>
                  <a:pt x="87" y="1973"/>
                  <a:pt x="87" y="1973"/>
                </a:cubicBezTo>
                <a:cubicBezTo>
                  <a:pt x="87" y="1973"/>
                  <a:pt x="87" y="1973"/>
                  <a:pt x="87" y="1973"/>
                </a:cubicBezTo>
                <a:cubicBezTo>
                  <a:pt x="79" y="1973"/>
                  <a:pt x="79" y="1973"/>
                  <a:pt x="79" y="1973"/>
                </a:cubicBezTo>
                <a:cubicBezTo>
                  <a:pt x="79" y="1973"/>
                  <a:pt x="87" y="1973"/>
                  <a:pt x="71" y="1957"/>
                </a:cubicBezTo>
                <a:cubicBezTo>
                  <a:pt x="71" y="1957"/>
                  <a:pt x="71" y="1957"/>
                  <a:pt x="71" y="1965"/>
                </a:cubicBezTo>
                <a:cubicBezTo>
                  <a:pt x="71" y="1965"/>
                  <a:pt x="71" y="1965"/>
                  <a:pt x="55" y="1957"/>
                </a:cubicBezTo>
                <a:cubicBezTo>
                  <a:pt x="55" y="1957"/>
                  <a:pt x="55" y="1957"/>
                  <a:pt x="63" y="1957"/>
                </a:cubicBezTo>
                <a:cubicBezTo>
                  <a:pt x="63" y="1957"/>
                  <a:pt x="63" y="1957"/>
                  <a:pt x="55" y="1957"/>
                </a:cubicBezTo>
                <a:cubicBezTo>
                  <a:pt x="55" y="1957"/>
                  <a:pt x="55" y="1957"/>
                  <a:pt x="48" y="1957"/>
                </a:cubicBezTo>
                <a:cubicBezTo>
                  <a:pt x="40" y="1957"/>
                  <a:pt x="40" y="1957"/>
                  <a:pt x="40" y="1957"/>
                </a:cubicBezTo>
                <a:cubicBezTo>
                  <a:pt x="40" y="1957"/>
                  <a:pt x="40" y="1957"/>
                  <a:pt x="55" y="1965"/>
                </a:cubicBezTo>
                <a:cubicBezTo>
                  <a:pt x="55" y="1965"/>
                  <a:pt x="55" y="1973"/>
                  <a:pt x="55" y="1965"/>
                </a:cubicBezTo>
                <a:cubicBezTo>
                  <a:pt x="55" y="1973"/>
                  <a:pt x="55" y="1973"/>
                  <a:pt x="55" y="1973"/>
                </a:cubicBezTo>
                <a:cubicBezTo>
                  <a:pt x="55" y="1973"/>
                  <a:pt x="55" y="1973"/>
                  <a:pt x="55" y="1973"/>
                </a:cubicBezTo>
                <a:cubicBezTo>
                  <a:pt x="55" y="1973"/>
                  <a:pt x="55" y="1973"/>
                  <a:pt x="48" y="1973"/>
                </a:cubicBezTo>
                <a:cubicBezTo>
                  <a:pt x="55" y="1973"/>
                  <a:pt x="55" y="1973"/>
                  <a:pt x="55" y="1973"/>
                </a:cubicBezTo>
                <a:cubicBezTo>
                  <a:pt x="71" y="1981"/>
                  <a:pt x="71" y="1981"/>
                  <a:pt x="71" y="1988"/>
                </a:cubicBezTo>
                <a:cubicBezTo>
                  <a:pt x="71" y="1988"/>
                  <a:pt x="71" y="1988"/>
                  <a:pt x="71" y="1988"/>
                </a:cubicBezTo>
                <a:cubicBezTo>
                  <a:pt x="71" y="1981"/>
                  <a:pt x="71" y="1981"/>
                  <a:pt x="63" y="1973"/>
                </a:cubicBezTo>
                <a:cubicBezTo>
                  <a:pt x="71" y="1981"/>
                  <a:pt x="71" y="1981"/>
                  <a:pt x="71" y="1981"/>
                </a:cubicBezTo>
                <a:cubicBezTo>
                  <a:pt x="71" y="1981"/>
                  <a:pt x="71" y="1981"/>
                  <a:pt x="71" y="1981"/>
                </a:cubicBezTo>
                <a:cubicBezTo>
                  <a:pt x="71" y="1981"/>
                  <a:pt x="71" y="1981"/>
                  <a:pt x="71" y="1981"/>
                </a:cubicBezTo>
                <a:cubicBezTo>
                  <a:pt x="79" y="1981"/>
                  <a:pt x="79" y="1981"/>
                  <a:pt x="87" y="1988"/>
                </a:cubicBezTo>
                <a:cubicBezTo>
                  <a:pt x="87" y="1988"/>
                  <a:pt x="87" y="1988"/>
                  <a:pt x="87" y="1988"/>
                </a:cubicBezTo>
                <a:cubicBezTo>
                  <a:pt x="87" y="1988"/>
                  <a:pt x="87" y="1988"/>
                  <a:pt x="103" y="1996"/>
                </a:cubicBezTo>
                <a:cubicBezTo>
                  <a:pt x="103" y="2004"/>
                  <a:pt x="103" y="1996"/>
                  <a:pt x="103" y="2004"/>
                </a:cubicBezTo>
                <a:cubicBezTo>
                  <a:pt x="95" y="2004"/>
                  <a:pt x="95" y="2004"/>
                  <a:pt x="95" y="1996"/>
                </a:cubicBezTo>
                <a:cubicBezTo>
                  <a:pt x="87" y="1996"/>
                  <a:pt x="87" y="1988"/>
                  <a:pt x="71" y="1988"/>
                </a:cubicBezTo>
                <a:cubicBezTo>
                  <a:pt x="79" y="1988"/>
                  <a:pt x="87" y="1996"/>
                  <a:pt x="79" y="1996"/>
                </a:cubicBezTo>
                <a:cubicBezTo>
                  <a:pt x="79" y="1996"/>
                  <a:pt x="79" y="1996"/>
                  <a:pt x="71" y="1996"/>
                </a:cubicBezTo>
                <a:cubicBezTo>
                  <a:pt x="87" y="2004"/>
                  <a:pt x="103" y="2020"/>
                  <a:pt x="118" y="2035"/>
                </a:cubicBezTo>
                <a:cubicBezTo>
                  <a:pt x="126" y="2043"/>
                  <a:pt x="126" y="2043"/>
                  <a:pt x="134" y="2043"/>
                </a:cubicBezTo>
                <a:cubicBezTo>
                  <a:pt x="134" y="2043"/>
                  <a:pt x="134" y="2051"/>
                  <a:pt x="134" y="2051"/>
                </a:cubicBezTo>
                <a:cubicBezTo>
                  <a:pt x="134" y="2051"/>
                  <a:pt x="134" y="2051"/>
                  <a:pt x="134" y="2043"/>
                </a:cubicBezTo>
                <a:cubicBezTo>
                  <a:pt x="134" y="2043"/>
                  <a:pt x="134" y="2043"/>
                  <a:pt x="142" y="2051"/>
                </a:cubicBezTo>
                <a:cubicBezTo>
                  <a:pt x="142" y="2051"/>
                  <a:pt x="134" y="2051"/>
                  <a:pt x="134" y="2051"/>
                </a:cubicBezTo>
                <a:cubicBezTo>
                  <a:pt x="142" y="2051"/>
                  <a:pt x="142" y="2051"/>
                  <a:pt x="142" y="2051"/>
                </a:cubicBezTo>
                <a:cubicBezTo>
                  <a:pt x="142" y="2051"/>
                  <a:pt x="142" y="2051"/>
                  <a:pt x="142" y="2059"/>
                </a:cubicBezTo>
                <a:cubicBezTo>
                  <a:pt x="134" y="2051"/>
                  <a:pt x="142" y="2059"/>
                  <a:pt x="134" y="2051"/>
                </a:cubicBezTo>
                <a:cubicBezTo>
                  <a:pt x="134" y="2051"/>
                  <a:pt x="142" y="2059"/>
                  <a:pt x="150" y="2067"/>
                </a:cubicBezTo>
                <a:cubicBezTo>
                  <a:pt x="150" y="2075"/>
                  <a:pt x="150" y="2075"/>
                  <a:pt x="150" y="2075"/>
                </a:cubicBezTo>
                <a:cubicBezTo>
                  <a:pt x="134" y="2059"/>
                  <a:pt x="95" y="2012"/>
                  <a:pt x="87" y="2012"/>
                </a:cubicBezTo>
                <a:cubicBezTo>
                  <a:pt x="87" y="2004"/>
                  <a:pt x="87" y="2012"/>
                  <a:pt x="87" y="2004"/>
                </a:cubicBezTo>
                <a:cubicBezTo>
                  <a:pt x="79" y="1996"/>
                  <a:pt x="71" y="1996"/>
                  <a:pt x="71" y="1996"/>
                </a:cubicBezTo>
                <a:cubicBezTo>
                  <a:pt x="63" y="1988"/>
                  <a:pt x="55" y="1988"/>
                  <a:pt x="55" y="1988"/>
                </a:cubicBezTo>
                <a:cubicBezTo>
                  <a:pt x="55" y="1988"/>
                  <a:pt x="55" y="1988"/>
                  <a:pt x="48" y="1981"/>
                </a:cubicBezTo>
                <a:cubicBezTo>
                  <a:pt x="48" y="1981"/>
                  <a:pt x="48" y="1981"/>
                  <a:pt x="55" y="1988"/>
                </a:cubicBezTo>
                <a:cubicBezTo>
                  <a:pt x="55" y="1988"/>
                  <a:pt x="55" y="1981"/>
                  <a:pt x="48" y="1981"/>
                </a:cubicBezTo>
                <a:cubicBezTo>
                  <a:pt x="48" y="1981"/>
                  <a:pt x="48" y="1981"/>
                  <a:pt x="48" y="1981"/>
                </a:cubicBezTo>
                <a:cubicBezTo>
                  <a:pt x="48" y="1981"/>
                  <a:pt x="48" y="1981"/>
                  <a:pt x="48" y="1981"/>
                </a:cubicBezTo>
                <a:cubicBezTo>
                  <a:pt x="48" y="1981"/>
                  <a:pt x="48" y="1981"/>
                  <a:pt x="48" y="1981"/>
                </a:cubicBezTo>
                <a:cubicBezTo>
                  <a:pt x="40" y="1981"/>
                  <a:pt x="40" y="1981"/>
                  <a:pt x="40" y="1973"/>
                </a:cubicBezTo>
                <a:cubicBezTo>
                  <a:pt x="40" y="1973"/>
                  <a:pt x="40" y="1973"/>
                  <a:pt x="32" y="1973"/>
                </a:cubicBezTo>
                <a:cubicBezTo>
                  <a:pt x="32" y="1973"/>
                  <a:pt x="40" y="1981"/>
                  <a:pt x="40" y="1981"/>
                </a:cubicBezTo>
                <a:cubicBezTo>
                  <a:pt x="40" y="1981"/>
                  <a:pt x="40" y="1981"/>
                  <a:pt x="40" y="1981"/>
                </a:cubicBezTo>
                <a:cubicBezTo>
                  <a:pt x="40" y="1981"/>
                  <a:pt x="40" y="1981"/>
                  <a:pt x="40" y="1981"/>
                </a:cubicBezTo>
                <a:cubicBezTo>
                  <a:pt x="48" y="1981"/>
                  <a:pt x="48" y="1988"/>
                  <a:pt x="48" y="1988"/>
                </a:cubicBezTo>
                <a:cubicBezTo>
                  <a:pt x="48" y="1988"/>
                  <a:pt x="48" y="1988"/>
                  <a:pt x="55" y="1988"/>
                </a:cubicBezTo>
                <a:cubicBezTo>
                  <a:pt x="55" y="1988"/>
                  <a:pt x="55" y="1988"/>
                  <a:pt x="55" y="1988"/>
                </a:cubicBezTo>
                <a:cubicBezTo>
                  <a:pt x="55" y="1988"/>
                  <a:pt x="55" y="1996"/>
                  <a:pt x="63" y="1996"/>
                </a:cubicBezTo>
                <a:cubicBezTo>
                  <a:pt x="63" y="1996"/>
                  <a:pt x="63" y="1996"/>
                  <a:pt x="63" y="1996"/>
                </a:cubicBezTo>
                <a:cubicBezTo>
                  <a:pt x="63" y="1996"/>
                  <a:pt x="71" y="2004"/>
                  <a:pt x="71" y="2004"/>
                </a:cubicBezTo>
                <a:cubicBezTo>
                  <a:pt x="79" y="2012"/>
                  <a:pt x="71" y="2004"/>
                  <a:pt x="71" y="1996"/>
                </a:cubicBezTo>
                <a:cubicBezTo>
                  <a:pt x="71" y="2004"/>
                  <a:pt x="71" y="1996"/>
                  <a:pt x="79" y="2004"/>
                </a:cubicBezTo>
                <a:cubicBezTo>
                  <a:pt x="79" y="2004"/>
                  <a:pt x="79" y="2004"/>
                  <a:pt x="79" y="2012"/>
                </a:cubicBezTo>
                <a:cubicBezTo>
                  <a:pt x="79" y="2012"/>
                  <a:pt x="79" y="2012"/>
                  <a:pt x="79" y="2012"/>
                </a:cubicBezTo>
                <a:cubicBezTo>
                  <a:pt x="79" y="2012"/>
                  <a:pt x="79" y="2012"/>
                  <a:pt x="71" y="2004"/>
                </a:cubicBezTo>
                <a:cubicBezTo>
                  <a:pt x="71" y="2004"/>
                  <a:pt x="71" y="2004"/>
                  <a:pt x="63" y="2004"/>
                </a:cubicBezTo>
                <a:cubicBezTo>
                  <a:pt x="63" y="2004"/>
                  <a:pt x="63" y="2004"/>
                  <a:pt x="71" y="2012"/>
                </a:cubicBezTo>
                <a:cubicBezTo>
                  <a:pt x="71" y="2012"/>
                  <a:pt x="71" y="2012"/>
                  <a:pt x="71" y="2012"/>
                </a:cubicBezTo>
                <a:cubicBezTo>
                  <a:pt x="71" y="2012"/>
                  <a:pt x="71" y="2012"/>
                  <a:pt x="71" y="2012"/>
                </a:cubicBezTo>
                <a:cubicBezTo>
                  <a:pt x="71" y="2012"/>
                  <a:pt x="71" y="2012"/>
                  <a:pt x="71" y="2012"/>
                </a:cubicBezTo>
                <a:cubicBezTo>
                  <a:pt x="71" y="2012"/>
                  <a:pt x="71" y="2012"/>
                  <a:pt x="71" y="2012"/>
                </a:cubicBezTo>
                <a:cubicBezTo>
                  <a:pt x="71" y="2012"/>
                  <a:pt x="71" y="2012"/>
                  <a:pt x="71" y="2012"/>
                </a:cubicBezTo>
                <a:cubicBezTo>
                  <a:pt x="63" y="2012"/>
                  <a:pt x="63" y="2004"/>
                  <a:pt x="63" y="2004"/>
                </a:cubicBezTo>
                <a:cubicBezTo>
                  <a:pt x="71" y="2012"/>
                  <a:pt x="71" y="2012"/>
                  <a:pt x="71" y="2012"/>
                </a:cubicBezTo>
                <a:cubicBezTo>
                  <a:pt x="71" y="2012"/>
                  <a:pt x="71" y="2012"/>
                  <a:pt x="71" y="2012"/>
                </a:cubicBezTo>
                <a:cubicBezTo>
                  <a:pt x="71" y="2012"/>
                  <a:pt x="79" y="2012"/>
                  <a:pt x="79" y="2012"/>
                </a:cubicBezTo>
                <a:cubicBezTo>
                  <a:pt x="79" y="2012"/>
                  <a:pt x="79" y="2012"/>
                  <a:pt x="79" y="2012"/>
                </a:cubicBezTo>
                <a:cubicBezTo>
                  <a:pt x="79" y="2012"/>
                  <a:pt x="79" y="2012"/>
                  <a:pt x="87" y="2020"/>
                </a:cubicBezTo>
                <a:cubicBezTo>
                  <a:pt x="87" y="2020"/>
                  <a:pt x="87" y="2020"/>
                  <a:pt x="87" y="2020"/>
                </a:cubicBezTo>
                <a:cubicBezTo>
                  <a:pt x="87" y="2020"/>
                  <a:pt x="87" y="2020"/>
                  <a:pt x="87" y="2020"/>
                </a:cubicBezTo>
                <a:cubicBezTo>
                  <a:pt x="87" y="2020"/>
                  <a:pt x="87" y="2020"/>
                  <a:pt x="87" y="2020"/>
                </a:cubicBezTo>
                <a:cubicBezTo>
                  <a:pt x="87" y="2020"/>
                  <a:pt x="87" y="2020"/>
                  <a:pt x="87" y="2020"/>
                </a:cubicBezTo>
                <a:cubicBezTo>
                  <a:pt x="87" y="2020"/>
                  <a:pt x="87" y="2020"/>
                  <a:pt x="87" y="2028"/>
                </a:cubicBezTo>
                <a:cubicBezTo>
                  <a:pt x="87" y="2028"/>
                  <a:pt x="87" y="2028"/>
                  <a:pt x="95" y="2028"/>
                </a:cubicBezTo>
                <a:cubicBezTo>
                  <a:pt x="95" y="2028"/>
                  <a:pt x="95" y="2028"/>
                  <a:pt x="110" y="2043"/>
                </a:cubicBezTo>
                <a:cubicBezTo>
                  <a:pt x="118" y="2051"/>
                  <a:pt x="126" y="2059"/>
                  <a:pt x="126" y="2059"/>
                </a:cubicBezTo>
                <a:cubicBezTo>
                  <a:pt x="126" y="2059"/>
                  <a:pt x="126" y="2059"/>
                  <a:pt x="134" y="2067"/>
                </a:cubicBezTo>
                <a:cubicBezTo>
                  <a:pt x="126" y="2067"/>
                  <a:pt x="142" y="2090"/>
                  <a:pt x="150" y="2098"/>
                </a:cubicBezTo>
                <a:cubicBezTo>
                  <a:pt x="142" y="2090"/>
                  <a:pt x="134" y="2082"/>
                  <a:pt x="126" y="2075"/>
                </a:cubicBezTo>
                <a:cubicBezTo>
                  <a:pt x="126" y="2075"/>
                  <a:pt x="126" y="2075"/>
                  <a:pt x="134" y="2075"/>
                </a:cubicBezTo>
                <a:cubicBezTo>
                  <a:pt x="134" y="2075"/>
                  <a:pt x="134" y="2075"/>
                  <a:pt x="126" y="2067"/>
                </a:cubicBezTo>
                <a:cubicBezTo>
                  <a:pt x="126" y="2067"/>
                  <a:pt x="118" y="2067"/>
                  <a:pt x="118" y="2059"/>
                </a:cubicBezTo>
                <a:cubicBezTo>
                  <a:pt x="110" y="2059"/>
                  <a:pt x="103" y="2043"/>
                  <a:pt x="95" y="2035"/>
                </a:cubicBezTo>
                <a:cubicBezTo>
                  <a:pt x="87" y="2035"/>
                  <a:pt x="87" y="2035"/>
                  <a:pt x="87" y="2028"/>
                </a:cubicBezTo>
                <a:cubicBezTo>
                  <a:pt x="79" y="2028"/>
                  <a:pt x="79" y="2028"/>
                  <a:pt x="79" y="2028"/>
                </a:cubicBezTo>
                <a:cubicBezTo>
                  <a:pt x="79" y="2035"/>
                  <a:pt x="87" y="2035"/>
                  <a:pt x="87" y="2043"/>
                </a:cubicBezTo>
                <a:cubicBezTo>
                  <a:pt x="87" y="2043"/>
                  <a:pt x="87" y="2035"/>
                  <a:pt x="79" y="2035"/>
                </a:cubicBezTo>
                <a:cubicBezTo>
                  <a:pt x="79" y="2035"/>
                  <a:pt x="87" y="2043"/>
                  <a:pt x="87" y="2043"/>
                </a:cubicBezTo>
                <a:cubicBezTo>
                  <a:pt x="87" y="2043"/>
                  <a:pt x="87" y="2043"/>
                  <a:pt x="95" y="2043"/>
                </a:cubicBezTo>
                <a:cubicBezTo>
                  <a:pt x="95" y="2051"/>
                  <a:pt x="95" y="2051"/>
                  <a:pt x="103" y="2059"/>
                </a:cubicBezTo>
                <a:cubicBezTo>
                  <a:pt x="103" y="2059"/>
                  <a:pt x="103" y="2059"/>
                  <a:pt x="103" y="2059"/>
                </a:cubicBezTo>
                <a:cubicBezTo>
                  <a:pt x="103" y="2059"/>
                  <a:pt x="103" y="2059"/>
                  <a:pt x="103" y="2059"/>
                </a:cubicBezTo>
                <a:cubicBezTo>
                  <a:pt x="103" y="2059"/>
                  <a:pt x="103" y="2059"/>
                  <a:pt x="103" y="2059"/>
                </a:cubicBezTo>
                <a:cubicBezTo>
                  <a:pt x="134" y="2098"/>
                  <a:pt x="173" y="2137"/>
                  <a:pt x="189" y="2161"/>
                </a:cubicBezTo>
                <a:cubicBezTo>
                  <a:pt x="181" y="2153"/>
                  <a:pt x="189" y="2161"/>
                  <a:pt x="173" y="2145"/>
                </a:cubicBezTo>
                <a:cubicBezTo>
                  <a:pt x="173" y="2145"/>
                  <a:pt x="173" y="2145"/>
                  <a:pt x="181" y="2153"/>
                </a:cubicBezTo>
                <a:cubicBezTo>
                  <a:pt x="173" y="2153"/>
                  <a:pt x="173" y="2145"/>
                  <a:pt x="165" y="2137"/>
                </a:cubicBezTo>
                <a:cubicBezTo>
                  <a:pt x="165" y="2137"/>
                  <a:pt x="158" y="2129"/>
                  <a:pt x="150" y="2121"/>
                </a:cubicBezTo>
                <a:cubicBezTo>
                  <a:pt x="158" y="2121"/>
                  <a:pt x="158" y="2121"/>
                  <a:pt x="158" y="2121"/>
                </a:cubicBezTo>
                <a:cubicBezTo>
                  <a:pt x="158" y="2121"/>
                  <a:pt x="158" y="2121"/>
                  <a:pt x="150" y="2121"/>
                </a:cubicBezTo>
                <a:cubicBezTo>
                  <a:pt x="150" y="2121"/>
                  <a:pt x="150" y="2121"/>
                  <a:pt x="150" y="2121"/>
                </a:cubicBezTo>
                <a:cubicBezTo>
                  <a:pt x="150" y="2121"/>
                  <a:pt x="150" y="2121"/>
                  <a:pt x="150" y="2121"/>
                </a:cubicBezTo>
                <a:cubicBezTo>
                  <a:pt x="150" y="2121"/>
                  <a:pt x="150" y="2121"/>
                  <a:pt x="150" y="2121"/>
                </a:cubicBezTo>
                <a:cubicBezTo>
                  <a:pt x="150" y="2114"/>
                  <a:pt x="150" y="2114"/>
                  <a:pt x="150" y="2114"/>
                </a:cubicBezTo>
                <a:cubicBezTo>
                  <a:pt x="142" y="2106"/>
                  <a:pt x="134" y="2098"/>
                  <a:pt x="126" y="2098"/>
                </a:cubicBezTo>
                <a:cubicBezTo>
                  <a:pt x="126" y="2090"/>
                  <a:pt x="126" y="2090"/>
                  <a:pt x="126" y="2090"/>
                </a:cubicBezTo>
                <a:cubicBezTo>
                  <a:pt x="126" y="2090"/>
                  <a:pt x="126" y="2090"/>
                  <a:pt x="126" y="2090"/>
                </a:cubicBezTo>
                <a:cubicBezTo>
                  <a:pt x="126" y="2090"/>
                  <a:pt x="126" y="2090"/>
                  <a:pt x="126" y="2090"/>
                </a:cubicBezTo>
                <a:cubicBezTo>
                  <a:pt x="118" y="2075"/>
                  <a:pt x="118" y="2075"/>
                  <a:pt x="118" y="2075"/>
                </a:cubicBezTo>
                <a:cubicBezTo>
                  <a:pt x="118" y="2075"/>
                  <a:pt x="118" y="2075"/>
                  <a:pt x="110" y="2075"/>
                </a:cubicBezTo>
                <a:cubicBezTo>
                  <a:pt x="110" y="2075"/>
                  <a:pt x="110" y="2075"/>
                  <a:pt x="103" y="2067"/>
                </a:cubicBezTo>
                <a:cubicBezTo>
                  <a:pt x="103" y="2059"/>
                  <a:pt x="87" y="2043"/>
                  <a:pt x="79" y="2043"/>
                </a:cubicBezTo>
                <a:cubicBezTo>
                  <a:pt x="79" y="2035"/>
                  <a:pt x="79" y="2035"/>
                  <a:pt x="71" y="2035"/>
                </a:cubicBezTo>
                <a:cubicBezTo>
                  <a:pt x="71" y="2035"/>
                  <a:pt x="71" y="2035"/>
                  <a:pt x="71" y="2035"/>
                </a:cubicBezTo>
                <a:cubicBezTo>
                  <a:pt x="71" y="2035"/>
                  <a:pt x="71" y="2035"/>
                  <a:pt x="71" y="2035"/>
                </a:cubicBezTo>
                <a:cubicBezTo>
                  <a:pt x="71" y="2035"/>
                  <a:pt x="71" y="2035"/>
                  <a:pt x="71" y="2028"/>
                </a:cubicBezTo>
                <a:cubicBezTo>
                  <a:pt x="71" y="2028"/>
                  <a:pt x="71" y="2028"/>
                  <a:pt x="71" y="2028"/>
                </a:cubicBezTo>
                <a:cubicBezTo>
                  <a:pt x="63" y="2028"/>
                  <a:pt x="63" y="2028"/>
                  <a:pt x="63" y="2028"/>
                </a:cubicBezTo>
                <a:cubicBezTo>
                  <a:pt x="63" y="2035"/>
                  <a:pt x="63" y="2035"/>
                  <a:pt x="71" y="2035"/>
                </a:cubicBezTo>
                <a:cubicBezTo>
                  <a:pt x="63" y="2035"/>
                  <a:pt x="55" y="2028"/>
                  <a:pt x="55" y="2028"/>
                </a:cubicBezTo>
                <a:cubicBezTo>
                  <a:pt x="55" y="2028"/>
                  <a:pt x="55" y="2028"/>
                  <a:pt x="55" y="2028"/>
                </a:cubicBezTo>
                <a:cubicBezTo>
                  <a:pt x="55" y="2028"/>
                  <a:pt x="55" y="2028"/>
                  <a:pt x="55" y="2028"/>
                </a:cubicBezTo>
                <a:cubicBezTo>
                  <a:pt x="48" y="2020"/>
                  <a:pt x="48" y="2020"/>
                  <a:pt x="40" y="2012"/>
                </a:cubicBezTo>
                <a:cubicBezTo>
                  <a:pt x="40" y="2020"/>
                  <a:pt x="48" y="2020"/>
                  <a:pt x="55" y="2028"/>
                </a:cubicBezTo>
                <a:cubicBezTo>
                  <a:pt x="55" y="2028"/>
                  <a:pt x="55" y="2028"/>
                  <a:pt x="55" y="2028"/>
                </a:cubicBezTo>
                <a:cubicBezTo>
                  <a:pt x="55" y="2028"/>
                  <a:pt x="55" y="2028"/>
                  <a:pt x="55" y="2028"/>
                </a:cubicBezTo>
                <a:cubicBezTo>
                  <a:pt x="55" y="2035"/>
                  <a:pt x="63" y="2035"/>
                  <a:pt x="63" y="2035"/>
                </a:cubicBezTo>
                <a:cubicBezTo>
                  <a:pt x="63" y="2043"/>
                  <a:pt x="63" y="2043"/>
                  <a:pt x="63" y="2043"/>
                </a:cubicBezTo>
                <a:cubicBezTo>
                  <a:pt x="63" y="2035"/>
                  <a:pt x="55" y="2035"/>
                  <a:pt x="55" y="2028"/>
                </a:cubicBezTo>
                <a:cubicBezTo>
                  <a:pt x="55" y="2035"/>
                  <a:pt x="55" y="2043"/>
                  <a:pt x="55" y="2035"/>
                </a:cubicBezTo>
                <a:cubicBezTo>
                  <a:pt x="55" y="2035"/>
                  <a:pt x="55" y="2035"/>
                  <a:pt x="55" y="2043"/>
                </a:cubicBezTo>
                <a:cubicBezTo>
                  <a:pt x="71" y="2043"/>
                  <a:pt x="71" y="2051"/>
                  <a:pt x="71" y="2051"/>
                </a:cubicBezTo>
                <a:cubicBezTo>
                  <a:pt x="71" y="2051"/>
                  <a:pt x="71" y="2051"/>
                  <a:pt x="71" y="2051"/>
                </a:cubicBezTo>
                <a:cubicBezTo>
                  <a:pt x="79" y="2059"/>
                  <a:pt x="103" y="2075"/>
                  <a:pt x="103" y="2075"/>
                </a:cubicBezTo>
                <a:cubicBezTo>
                  <a:pt x="118" y="2090"/>
                  <a:pt x="118" y="2090"/>
                  <a:pt x="118" y="2090"/>
                </a:cubicBezTo>
                <a:cubicBezTo>
                  <a:pt x="118" y="2090"/>
                  <a:pt x="118" y="2090"/>
                  <a:pt x="118" y="2090"/>
                </a:cubicBezTo>
                <a:cubicBezTo>
                  <a:pt x="126" y="2106"/>
                  <a:pt x="118" y="2106"/>
                  <a:pt x="142" y="2137"/>
                </a:cubicBezTo>
                <a:cubicBezTo>
                  <a:pt x="142" y="2129"/>
                  <a:pt x="134" y="2129"/>
                  <a:pt x="126" y="2121"/>
                </a:cubicBezTo>
                <a:cubicBezTo>
                  <a:pt x="126" y="2121"/>
                  <a:pt x="126" y="2121"/>
                  <a:pt x="126" y="2121"/>
                </a:cubicBezTo>
                <a:cubicBezTo>
                  <a:pt x="126" y="2129"/>
                  <a:pt x="126" y="2121"/>
                  <a:pt x="126" y="2129"/>
                </a:cubicBezTo>
                <a:cubicBezTo>
                  <a:pt x="134" y="2129"/>
                  <a:pt x="134" y="2129"/>
                  <a:pt x="134" y="2129"/>
                </a:cubicBezTo>
                <a:cubicBezTo>
                  <a:pt x="134" y="2137"/>
                  <a:pt x="134" y="2137"/>
                  <a:pt x="142" y="2137"/>
                </a:cubicBezTo>
                <a:cubicBezTo>
                  <a:pt x="142" y="2137"/>
                  <a:pt x="142" y="2137"/>
                  <a:pt x="142" y="2145"/>
                </a:cubicBezTo>
                <a:cubicBezTo>
                  <a:pt x="150" y="2145"/>
                  <a:pt x="150" y="2145"/>
                  <a:pt x="158" y="2153"/>
                </a:cubicBezTo>
                <a:cubicBezTo>
                  <a:pt x="158" y="2153"/>
                  <a:pt x="158" y="2153"/>
                  <a:pt x="158" y="2161"/>
                </a:cubicBezTo>
                <a:cubicBezTo>
                  <a:pt x="158" y="2161"/>
                  <a:pt x="158" y="2168"/>
                  <a:pt x="158" y="2168"/>
                </a:cubicBezTo>
                <a:cubicBezTo>
                  <a:pt x="158" y="2168"/>
                  <a:pt x="158" y="2168"/>
                  <a:pt x="158" y="2168"/>
                </a:cubicBezTo>
                <a:cubicBezTo>
                  <a:pt x="158" y="2168"/>
                  <a:pt x="158" y="2168"/>
                  <a:pt x="158" y="2168"/>
                </a:cubicBezTo>
                <a:cubicBezTo>
                  <a:pt x="165" y="2184"/>
                  <a:pt x="181" y="2200"/>
                  <a:pt x="189" y="2208"/>
                </a:cubicBezTo>
                <a:cubicBezTo>
                  <a:pt x="189" y="2208"/>
                  <a:pt x="189" y="2208"/>
                  <a:pt x="189" y="2208"/>
                </a:cubicBezTo>
                <a:cubicBezTo>
                  <a:pt x="189" y="2208"/>
                  <a:pt x="189" y="2208"/>
                  <a:pt x="197" y="2215"/>
                </a:cubicBezTo>
                <a:cubicBezTo>
                  <a:pt x="197" y="2223"/>
                  <a:pt x="197" y="2223"/>
                  <a:pt x="205" y="2223"/>
                </a:cubicBezTo>
                <a:cubicBezTo>
                  <a:pt x="205" y="2223"/>
                  <a:pt x="205" y="2223"/>
                  <a:pt x="205" y="2223"/>
                </a:cubicBezTo>
                <a:cubicBezTo>
                  <a:pt x="197" y="2223"/>
                  <a:pt x="197" y="2223"/>
                  <a:pt x="197" y="2215"/>
                </a:cubicBezTo>
                <a:cubicBezTo>
                  <a:pt x="197" y="2223"/>
                  <a:pt x="197" y="2223"/>
                  <a:pt x="197" y="2223"/>
                </a:cubicBezTo>
                <a:cubicBezTo>
                  <a:pt x="197" y="2223"/>
                  <a:pt x="197" y="2215"/>
                  <a:pt x="197" y="2215"/>
                </a:cubicBezTo>
                <a:cubicBezTo>
                  <a:pt x="197" y="2215"/>
                  <a:pt x="197" y="2215"/>
                  <a:pt x="197" y="2215"/>
                </a:cubicBezTo>
                <a:cubicBezTo>
                  <a:pt x="197" y="2215"/>
                  <a:pt x="197" y="2215"/>
                  <a:pt x="197" y="2215"/>
                </a:cubicBezTo>
                <a:cubicBezTo>
                  <a:pt x="197" y="2215"/>
                  <a:pt x="197" y="2215"/>
                  <a:pt x="197" y="2215"/>
                </a:cubicBezTo>
                <a:cubicBezTo>
                  <a:pt x="197" y="2215"/>
                  <a:pt x="197" y="2215"/>
                  <a:pt x="197" y="2215"/>
                </a:cubicBezTo>
                <a:cubicBezTo>
                  <a:pt x="197" y="2215"/>
                  <a:pt x="197" y="2215"/>
                  <a:pt x="205" y="2231"/>
                </a:cubicBezTo>
                <a:cubicBezTo>
                  <a:pt x="205" y="2223"/>
                  <a:pt x="205" y="2223"/>
                  <a:pt x="205" y="2223"/>
                </a:cubicBezTo>
                <a:cubicBezTo>
                  <a:pt x="205" y="2223"/>
                  <a:pt x="205" y="2223"/>
                  <a:pt x="197" y="2208"/>
                </a:cubicBezTo>
                <a:cubicBezTo>
                  <a:pt x="205" y="2215"/>
                  <a:pt x="212" y="2215"/>
                  <a:pt x="212" y="2231"/>
                </a:cubicBezTo>
                <a:cubicBezTo>
                  <a:pt x="212" y="2231"/>
                  <a:pt x="212" y="2231"/>
                  <a:pt x="212" y="2223"/>
                </a:cubicBezTo>
                <a:cubicBezTo>
                  <a:pt x="212" y="2223"/>
                  <a:pt x="212" y="2223"/>
                  <a:pt x="212" y="2239"/>
                </a:cubicBezTo>
                <a:cubicBezTo>
                  <a:pt x="212" y="2231"/>
                  <a:pt x="205" y="2223"/>
                  <a:pt x="212" y="2239"/>
                </a:cubicBezTo>
                <a:cubicBezTo>
                  <a:pt x="212" y="2239"/>
                  <a:pt x="212" y="2239"/>
                  <a:pt x="212" y="2239"/>
                </a:cubicBezTo>
                <a:cubicBezTo>
                  <a:pt x="205" y="2231"/>
                  <a:pt x="205" y="2231"/>
                  <a:pt x="205" y="2231"/>
                </a:cubicBezTo>
                <a:cubicBezTo>
                  <a:pt x="205" y="2231"/>
                  <a:pt x="205" y="2231"/>
                  <a:pt x="205" y="2231"/>
                </a:cubicBezTo>
                <a:cubicBezTo>
                  <a:pt x="205" y="2231"/>
                  <a:pt x="205" y="2231"/>
                  <a:pt x="205" y="2223"/>
                </a:cubicBezTo>
                <a:cubicBezTo>
                  <a:pt x="205" y="2223"/>
                  <a:pt x="205" y="2223"/>
                  <a:pt x="205" y="2223"/>
                </a:cubicBezTo>
                <a:cubicBezTo>
                  <a:pt x="205" y="2223"/>
                  <a:pt x="205" y="2223"/>
                  <a:pt x="205" y="2223"/>
                </a:cubicBezTo>
                <a:cubicBezTo>
                  <a:pt x="205" y="2223"/>
                  <a:pt x="205" y="2223"/>
                  <a:pt x="205" y="2231"/>
                </a:cubicBezTo>
                <a:cubicBezTo>
                  <a:pt x="205" y="2231"/>
                  <a:pt x="205" y="2231"/>
                  <a:pt x="205" y="2231"/>
                </a:cubicBezTo>
                <a:cubicBezTo>
                  <a:pt x="205" y="2239"/>
                  <a:pt x="205" y="2239"/>
                  <a:pt x="205" y="2239"/>
                </a:cubicBezTo>
                <a:cubicBezTo>
                  <a:pt x="212" y="2239"/>
                  <a:pt x="212" y="2239"/>
                  <a:pt x="212" y="2247"/>
                </a:cubicBezTo>
                <a:cubicBezTo>
                  <a:pt x="220" y="2255"/>
                  <a:pt x="212" y="2255"/>
                  <a:pt x="220" y="2255"/>
                </a:cubicBezTo>
                <a:cubicBezTo>
                  <a:pt x="220" y="2255"/>
                  <a:pt x="220" y="2255"/>
                  <a:pt x="228" y="2255"/>
                </a:cubicBezTo>
                <a:cubicBezTo>
                  <a:pt x="228" y="2255"/>
                  <a:pt x="228" y="2255"/>
                  <a:pt x="220" y="2255"/>
                </a:cubicBezTo>
                <a:cubicBezTo>
                  <a:pt x="220" y="2255"/>
                  <a:pt x="220" y="2255"/>
                  <a:pt x="228" y="2262"/>
                </a:cubicBezTo>
                <a:cubicBezTo>
                  <a:pt x="228" y="2262"/>
                  <a:pt x="228" y="2262"/>
                  <a:pt x="236" y="2270"/>
                </a:cubicBezTo>
                <a:cubicBezTo>
                  <a:pt x="236" y="2278"/>
                  <a:pt x="236" y="2270"/>
                  <a:pt x="236" y="2278"/>
                </a:cubicBezTo>
                <a:cubicBezTo>
                  <a:pt x="236" y="2278"/>
                  <a:pt x="236" y="2278"/>
                  <a:pt x="244" y="2286"/>
                </a:cubicBezTo>
                <a:cubicBezTo>
                  <a:pt x="244" y="2286"/>
                  <a:pt x="244" y="2286"/>
                  <a:pt x="252" y="2294"/>
                </a:cubicBezTo>
                <a:cubicBezTo>
                  <a:pt x="252" y="2294"/>
                  <a:pt x="252" y="2294"/>
                  <a:pt x="244" y="2294"/>
                </a:cubicBezTo>
                <a:cubicBezTo>
                  <a:pt x="260" y="2309"/>
                  <a:pt x="267" y="2325"/>
                  <a:pt x="283" y="2341"/>
                </a:cubicBezTo>
                <a:cubicBezTo>
                  <a:pt x="283" y="2341"/>
                  <a:pt x="283" y="2341"/>
                  <a:pt x="283" y="2341"/>
                </a:cubicBezTo>
                <a:cubicBezTo>
                  <a:pt x="283" y="2341"/>
                  <a:pt x="283" y="2341"/>
                  <a:pt x="283" y="2341"/>
                </a:cubicBezTo>
                <a:cubicBezTo>
                  <a:pt x="283" y="2341"/>
                  <a:pt x="283" y="2341"/>
                  <a:pt x="283" y="2348"/>
                </a:cubicBezTo>
                <a:cubicBezTo>
                  <a:pt x="291" y="2348"/>
                  <a:pt x="291" y="2348"/>
                  <a:pt x="291" y="2348"/>
                </a:cubicBezTo>
                <a:cubicBezTo>
                  <a:pt x="291" y="2348"/>
                  <a:pt x="291" y="2348"/>
                  <a:pt x="291" y="2356"/>
                </a:cubicBezTo>
                <a:cubicBezTo>
                  <a:pt x="291" y="2348"/>
                  <a:pt x="291" y="2356"/>
                  <a:pt x="291" y="2348"/>
                </a:cubicBezTo>
                <a:cubicBezTo>
                  <a:pt x="291" y="2348"/>
                  <a:pt x="291" y="2348"/>
                  <a:pt x="283" y="2341"/>
                </a:cubicBezTo>
                <a:cubicBezTo>
                  <a:pt x="283" y="2341"/>
                  <a:pt x="291" y="2348"/>
                  <a:pt x="291" y="2348"/>
                </a:cubicBezTo>
                <a:cubicBezTo>
                  <a:pt x="291" y="2348"/>
                  <a:pt x="291" y="2348"/>
                  <a:pt x="291" y="2356"/>
                </a:cubicBezTo>
                <a:cubicBezTo>
                  <a:pt x="291" y="2356"/>
                  <a:pt x="291" y="2356"/>
                  <a:pt x="299" y="2356"/>
                </a:cubicBezTo>
                <a:cubicBezTo>
                  <a:pt x="299" y="2356"/>
                  <a:pt x="299" y="2356"/>
                  <a:pt x="299" y="2356"/>
                </a:cubicBezTo>
                <a:cubicBezTo>
                  <a:pt x="299" y="2356"/>
                  <a:pt x="299" y="2356"/>
                  <a:pt x="322" y="2380"/>
                </a:cubicBezTo>
                <a:cubicBezTo>
                  <a:pt x="322" y="2380"/>
                  <a:pt x="322" y="2380"/>
                  <a:pt x="354" y="2411"/>
                </a:cubicBezTo>
                <a:cubicBezTo>
                  <a:pt x="346" y="2411"/>
                  <a:pt x="346" y="2411"/>
                  <a:pt x="346" y="2411"/>
                </a:cubicBezTo>
                <a:cubicBezTo>
                  <a:pt x="354" y="2419"/>
                  <a:pt x="354" y="2419"/>
                  <a:pt x="354" y="2419"/>
                </a:cubicBezTo>
                <a:cubicBezTo>
                  <a:pt x="362" y="2427"/>
                  <a:pt x="362" y="2427"/>
                  <a:pt x="362" y="2427"/>
                </a:cubicBezTo>
                <a:cubicBezTo>
                  <a:pt x="370" y="2435"/>
                  <a:pt x="377" y="2442"/>
                  <a:pt x="385" y="2458"/>
                </a:cubicBezTo>
                <a:cubicBezTo>
                  <a:pt x="385" y="2458"/>
                  <a:pt x="385" y="2458"/>
                  <a:pt x="393" y="2466"/>
                </a:cubicBezTo>
                <a:cubicBezTo>
                  <a:pt x="393" y="2466"/>
                  <a:pt x="393" y="2466"/>
                  <a:pt x="393" y="2466"/>
                </a:cubicBezTo>
                <a:cubicBezTo>
                  <a:pt x="393" y="2466"/>
                  <a:pt x="393" y="2466"/>
                  <a:pt x="393" y="2466"/>
                </a:cubicBezTo>
                <a:cubicBezTo>
                  <a:pt x="401" y="2474"/>
                  <a:pt x="401" y="2474"/>
                  <a:pt x="409" y="2482"/>
                </a:cubicBezTo>
                <a:cubicBezTo>
                  <a:pt x="409" y="2482"/>
                  <a:pt x="409" y="2482"/>
                  <a:pt x="409" y="2482"/>
                </a:cubicBezTo>
                <a:cubicBezTo>
                  <a:pt x="409" y="2482"/>
                  <a:pt x="409" y="2482"/>
                  <a:pt x="409" y="2482"/>
                </a:cubicBezTo>
                <a:cubicBezTo>
                  <a:pt x="409" y="2482"/>
                  <a:pt x="417" y="2482"/>
                  <a:pt x="417" y="2489"/>
                </a:cubicBezTo>
                <a:cubicBezTo>
                  <a:pt x="417" y="2489"/>
                  <a:pt x="417" y="2489"/>
                  <a:pt x="417" y="2489"/>
                </a:cubicBezTo>
                <a:cubicBezTo>
                  <a:pt x="424" y="2489"/>
                  <a:pt x="424" y="2489"/>
                  <a:pt x="424" y="2489"/>
                </a:cubicBezTo>
                <a:cubicBezTo>
                  <a:pt x="424" y="2489"/>
                  <a:pt x="424" y="2489"/>
                  <a:pt x="432" y="2505"/>
                </a:cubicBezTo>
                <a:cubicBezTo>
                  <a:pt x="432" y="2505"/>
                  <a:pt x="432" y="2505"/>
                  <a:pt x="440" y="2513"/>
                </a:cubicBezTo>
                <a:cubicBezTo>
                  <a:pt x="440" y="2513"/>
                  <a:pt x="440" y="2513"/>
                  <a:pt x="440" y="2513"/>
                </a:cubicBezTo>
                <a:cubicBezTo>
                  <a:pt x="440" y="2521"/>
                  <a:pt x="440" y="2521"/>
                  <a:pt x="440" y="2521"/>
                </a:cubicBezTo>
                <a:cubicBezTo>
                  <a:pt x="440" y="2521"/>
                  <a:pt x="440" y="2521"/>
                  <a:pt x="440" y="2521"/>
                </a:cubicBezTo>
                <a:cubicBezTo>
                  <a:pt x="440" y="2521"/>
                  <a:pt x="440" y="2521"/>
                  <a:pt x="448" y="2521"/>
                </a:cubicBezTo>
                <a:cubicBezTo>
                  <a:pt x="417" y="2521"/>
                  <a:pt x="401" y="2521"/>
                  <a:pt x="440" y="2521"/>
                </a:cubicBezTo>
                <a:cubicBezTo>
                  <a:pt x="440" y="2521"/>
                  <a:pt x="440" y="2521"/>
                  <a:pt x="440" y="2521"/>
                </a:cubicBezTo>
                <a:cubicBezTo>
                  <a:pt x="448" y="2521"/>
                  <a:pt x="456" y="2521"/>
                  <a:pt x="456" y="2521"/>
                </a:cubicBezTo>
                <a:cubicBezTo>
                  <a:pt x="456" y="2521"/>
                  <a:pt x="464" y="2521"/>
                  <a:pt x="472" y="2521"/>
                </a:cubicBezTo>
                <a:cubicBezTo>
                  <a:pt x="464" y="2521"/>
                  <a:pt x="456" y="2521"/>
                  <a:pt x="448" y="2521"/>
                </a:cubicBezTo>
                <a:cubicBezTo>
                  <a:pt x="495" y="2521"/>
                  <a:pt x="527" y="2521"/>
                  <a:pt x="542" y="2521"/>
                </a:cubicBezTo>
                <a:cubicBezTo>
                  <a:pt x="558" y="2521"/>
                  <a:pt x="574" y="2521"/>
                  <a:pt x="566" y="2521"/>
                </a:cubicBezTo>
                <a:cubicBezTo>
                  <a:pt x="566" y="2521"/>
                  <a:pt x="566" y="2521"/>
                  <a:pt x="566" y="2521"/>
                </a:cubicBezTo>
                <a:cubicBezTo>
                  <a:pt x="566" y="2521"/>
                  <a:pt x="566" y="2521"/>
                  <a:pt x="566" y="2521"/>
                </a:cubicBezTo>
                <a:cubicBezTo>
                  <a:pt x="597" y="2513"/>
                  <a:pt x="597" y="2513"/>
                  <a:pt x="582" y="2513"/>
                </a:cubicBezTo>
                <a:cubicBezTo>
                  <a:pt x="582" y="2513"/>
                  <a:pt x="574" y="2513"/>
                  <a:pt x="566" y="2513"/>
                </a:cubicBezTo>
                <a:cubicBezTo>
                  <a:pt x="566" y="2513"/>
                  <a:pt x="566" y="2513"/>
                  <a:pt x="566" y="2513"/>
                </a:cubicBezTo>
                <a:cubicBezTo>
                  <a:pt x="566" y="2513"/>
                  <a:pt x="566" y="2513"/>
                  <a:pt x="574" y="2505"/>
                </a:cubicBezTo>
                <a:cubicBezTo>
                  <a:pt x="574" y="2505"/>
                  <a:pt x="582" y="2497"/>
                  <a:pt x="582" y="2489"/>
                </a:cubicBezTo>
                <a:cubicBezTo>
                  <a:pt x="589" y="2489"/>
                  <a:pt x="589" y="2489"/>
                  <a:pt x="589" y="2489"/>
                </a:cubicBezTo>
                <a:cubicBezTo>
                  <a:pt x="589" y="2489"/>
                  <a:pt x="589" y="2489"/>
                  <a:pt x="589" y="2482"/>
                </a:cubicBezTo>
                <a:cubicBezTo>
                  <a:pt x="597" y="2482"/>
                  <a:pt x="597" y="2474"/>
                  <a:pt x="597" y="2474"/>
                </a:cubicBezTo>
                <a:cubicBezTo>
                  <a:pt x="605" y="2466"/>
                  <a:pt x="597" y="2466"/>
                  <a:pt x="605" y="2458"/>
                </a:cubicBezTo>
                <a:cubicBezTo>
                  <a:pt x="605" y="2458"/>
                  <a:pt x="605" y="2458"/>
                  <a:pt x="597" y="2466"/>
                </a:cubicBezTo>
                <a:cubicBezTo>
                  <a:pt x="597" y="2466"/>
                  <a:pt x="605" y="2450"/>
                  <a:pt x="613" y="2442"/>
                </a:cubicBezTo>
                <a:cubicBezTo>
                  <a:pt x="613" y="2442"/>
                  <a:pt x="613" y="2450"/>
                  <a:pt x="613" y="2450"/>
                </a:cubicBezTo>
                <a:cubicBezTo>
                  <a:pt x="613" y="2450"/>
                  <a:pt x="613" y="2450"/>
                  <a:pt x="613" y="2442"/>
                </a:cubicBezTo>
                <a:cubicBezTo>
                  <a:pt x="613" y="2442"/>
                  <a:pt x="613" y="2442"/>
                  <a:pt x="613" y="2442"/>
                </a:cubicBezTo>
                <a:cubicBezTo>
                  <a:pt x="613" y="2442"/>
                  <a:pt x="613" y="2442"/>
                  <a:pt x="613" y="2442"/>
                </a:cubicBezTo>
                <a:cubicBezTo>
                  <a:pt x="621" y="2442"/>
                  <a:pt x="621" y="2442"/>
                  <a:pt x="621" y="2442"/>
                </a:cubicBezTo>
                <a:cubicBezTo>
                  <a:pt x="621" y="2442"/>
                  <a:pt x="621" y="2442"/>
                  <a:pt x="629" y="2419"/>
                </a:cubicBezTo>
                <a:cubicBezTo>
                  <a:pt x="629" y="2419"/>
                  <a:pt x="629" y="2419"/>
                  <a:pt x="629" y="2419"/>
                </a:cubicBezTo>
                <a:cubicBezTo>
                  <a:pt x="629" y="2419"/>
                  <a:pt x="629" y="2419"/>
                  <a:pt x="636" y="2411"/>
                </a:cubicBezTo>
                <a:cubicBezTo>
                  <a:pt x="636" y="2411"/>
                  <a:pt x="636" y="2411"/>
                  <a:pt x="636" y="2411"/>
                </a:cubicBezTo>
                <a:cubicBezTo>
                  <a:pt x="636" y="2411"/>
                  <a:pt x="636" y="2403"/>
                  <a:pt x="644" y="2403"/>
                </a:cubicBezTo>
                <a:cubicBezTo>
                  <a:pt x="644" y="2403"/>
                  <a:pt x="644" y="2403"/>
                  <a:pt x="644" y="2403"/>
                </a:cubicBezTo>
                <a:cubicBezTo>
                  <a:pt x="644" y="2403"/>
                  <a:pt x="644" y="2403"/>
                  <a:pt x="644" y="2403"/>
                </a:cubicBezTo>
                <a:cubicBezTo>
                  <a:pt x="644" y="2403"/>
                  <a:pt x="644" y="2403"/>
                  <a:pt x="644" y="2403"/>
                </a:cubicBezTo>
                <a:cubicBezTo>
                  <a:pt x="644" y="2403"/>
                  <a:pt x="644" y="2403"/>
                  <a:pt x="644" y="2403"/>
                </a:cubicBezTo>
                <a:cubicBezTo>
                  <a:pt x="644" y="2403"/>
                  <a:pt x="644" y="2395"/>
                  <a:pt x="644" y="2395"/>
                </a:cubicBezTo>
                <a:cubicBezTo>
                  <a:pt x="644" y="2395"/>
                  <a:pt x="644" y="2395"/>
                  <a:pt x="644" y="2395"/>
                </a:cubicBezTo>
                <a:cubicBezTo>
                  <a:pt x="644" y="2395"/>
                  <a:pt x="644" y="2395"/>
                  <a:pt x="644" y="2395"/>
                </a:cubicBezTo>
                <a:cubicBezTo>
                  <a:pt x="644" y="2395"/>
                  <a:pt x="644" y="2395"/>
                  <a:pt x="644" y="2388"/>
                </a:cubicBezTo>
                <a:cubicBezTo>
                  <a:pt x="644" y="2388"/>
                  <a:pt x="644" y="2388"/>
                  <a:pt x="644" y="2388"/>
                </a:cubicBezTo>
                <a:cubicBezTo>
                  <a:pt x="652" y="2388"/>
                  <a:pt x="652" y="2388"/>
                  <a:pt x="652" y="2388"/>
                </a:cubicBezTo>
                <a:cubicBezTo>
                  <a:pt x="660" y="2380"/>
                  <a:pt x="660" y="2380"/>
                  <a:pt x="660" y="2380"/>
                </a:cubicBezTo>
                <a:cubicBezTo>
                  <a:pt x="660" y="2380"/>
                  <a:pt x="660" y="2380"/>
                  <a:pt x="660" y="2372"/>
                </a:cubicBezTo>
                <a:cubicBezTo>
                  <a:pt x="660" y="2372"/>
                  <a:pt x="660" y="2372"/>
                  <a:pt x="668" y="2372"/>
                </a:cubicBezTo>
                <a:cubicBezTo>
                  <a:pt x="668" y="2372"/>
                  <a:pt x="668" y="2372"/>
                  <a:pt x="660" y="2372"/>
                </a:cubicBezTo>
                <a:cubicBezTo>
                  <a:pt x="668" y="2364"/>
                  <a:pt x="676" y="2356"/>
                  <a:pt x="668" y="2356"/>
                </a:cubicBezTo>
                <a:cubicBezTo>
                  <a:pt x="668" y="2356"/>
                  <a:pt x="668" y="2356"/>
                  <a:pt x="676" y="2356"/>
                </a:cubicBezTo>
                <a:cubicBezTo>
                  <a:pt x="676" y="2348"/>
                  <a:pt x="676" y="2348"/>
                  <a:pt x="676" y="2348"/>
                </a:cubicBezTo>
                <a:cubicBezTo>
                  <a:pt x="676" y="2348"/>
                  <a:pt x="676" y="2348"/>
                  <a:pt x="676" y="2348"/>
                </a:cubicBezTo>
                <a:cubicBezTo>
                  <a:pt x="676" y="2348"/>
                  <a:pt x="684" y="2341"/>
                  <a:pt x="684" y="2341"/>
                </a:cubicBezTo>
                <a:cubicBezTo>
                  <a:pt x="684" y="2333"/>
                  <a:pt x="684" y="2333"/>
                  <a:pt x="684" y="2333"/>
                </a:cubicBezTo>
                <a:cubicBezTo>
                  <a:pt x="684" y="2325"/>
                  <a:pt x="684" y="2333"/>
                  <a:pt x="691" y="2325"/>
                </a:cubicBezTo>
                <a:cubicBezTo>
                  <a:pt x="691" y="2325"/>
                  <a:pt x="691" y="2325"/>
                  <a:pt x="684" y="2325"/>
                </a:cubicBezTo>
                <a:cubicBezTo>
                  <a:pt x="684" y="2325"/>
                  <a:pt x="684" y="2325"/>
                  <a:pt x="684" y="2325"/>
                </a:cubicBezTo>
                <a:cubicBezTo>
                  <a:pt x="691" y="2325"/>
                  <a:pt x="691" y="2325"/>
                  <a:pt x="691" y="2317"/>
                </a:cubicBezTo>
                <a:cubicBezTo>
                  <a:pt x="691" y="2317"/>
                  <a:pt x="691" y="2317"/>
                  <a:pt x="691" y="2317"/>
                </a:cubicBezTo>
                <a:cubicBezTo>
                  <a:pt x="691" y="2309"/>
                  <a:pt x="691" y="2309"/>
                  <a:pt x="691" y="2309"/>
                </a:cubicBezTo>
                <a:cubicBezTo>
                  <a:pt x="691" y="2309"/>
                  <a:pt x="699" y="2309"/>
                  <a:pt x="699" y="2309"/>
                </a:cubicBezTo>
                <a:cubicBezTo>
                  <a:pt x="699" y="2309"/>
                  <a:pt x="699" y="2309"/>
                  <a:pt x="699" y="2309"/>
                </a:cubicBezTo>
                <a:cubicBezTo>
                  <a:pt x="699" y="2309"/>
                  <a:pt x="699" y="2309"/>
                  <a:pt x="707" y="2301"/>
                </a:cubicBezTo>
                <a:cubicBezTo>
                  <a:pt x="707" y="2301"/>
                  <a:pt x="707" y="2301"/>
                  <a:pt x="707" y="2294"/>
                </a:cubicBezTo>
                <a:cubicBezTo>
                  <a:pt x="715" y="2286"/>
                  <a:pt x="715" y="2278"/>
                  <a:pt x="723" y="2270"/>
                </a:cubicBezTo>
                <a:cubicBezTo>
                  <a:pt x="731" y="2262"/>
                  <a:pt x="731" y="2255"/>
                  <a:pt x="739" y="2247"/>
                </a:cubicBezTo>
                <a:cubicBezTo>
                  <a:pt x="739" y="2247"/>
                  <a:pt x="739" y="2247"/>
                  <a:pt x="731" y="2255"/>
                </a:cubicBezTo>
                <a:cubicBezTo>
                  <a:pt x="731" y="2255"/>
                  <a:pt x="731" y="2255"/>
                  <a:pt x="731" y="2255"/>
                </a:cubicBezTo>
                <a:cubicBezTo>
                  <a:pt x="731" y="2247"/>
                  <a:pt x="731" y="2247"/>
                  <a:pt x="731" y="2247"/>
                </a:cubicBezTo>
                <a:cubicBezTo>
                  <a:pt x="731" y="2247"/>
                  <a:pt x="731" y="2247"/>
                  <a:pt x="731" y="2255"/>
                </a:cubicBezTo>
                <a:cubicBezTo>
                  <a:pt x="731" y="2255"/>
                  <a:pt x="731" y="2255"/>
                  <a:pt x="731" y="2255"/>
                </a:cubicBezTo>
                <a:cubicBezTo>
                  <a:pt x="723" y="2270"/>
                  <a:pt x="731" y="2255"/>
                  <a:pt x="715" y="2270"/>
                </a:cubicBezTo>
                <a:cubicBezTo>
                  <a:pt x="723" y="2270"/>
                  <a:pt x="723" y="2262"/>
                  <a:pt x="723" y="2262"/>
                </a:cubicBezTo>
                <a:cubicBezTo>
                  <a:pt x="723" y="2262"/>
                  <a:pt x="723" y="2262"/>
                  <a:pt x="723" y="2262"/>
                </a:cubicBezTo>
                <a:cubicBezTo>
                  <a:pt x="723" y="2262"/>
                  <a:pt x="723" y="2262"/>
                  <a:pt x="723" y="2262"/>
                </a:cubicBezTo>
                <a:cubicBezTo>
                  <a:pt x="723" y="2255"/>
                  <a:pt x="723" y="2255"/>
                  <a:pt x="731" y="2255"/>
                </a:cubicBezTo>
                <a:cubicBezTo>
                  <a:pt x="731" y="2255"/>
                  <a:pt x="731" y="2255"/>
                  <a:pt x="739" y="2231"/>
                </a:cubicBezTo>
                <a:cubicBezTo>
                  <a:pt x="739" y="2231"/>
                  <a:pt x="739" y="2231"/>
                  <a:pt x="739" y="2231"/>
                </a:cubicBezTo>
                <a:cubicBezTo>
                  <a:pt x="739" y="2231"/>
                  <a:pt x="739" y="2231"/>
                  <a:pt x="739" y="2239"/>
                </a:cubicBezTo>
                <a:cubicBezTo>
                  <a:pt x="739" y="2239"/>
                  <a:pt x="739" y="2231"/>
                  <a:pt x="746" y="2231"/>
                </a:cubicBezTo>
                <a:cubicBezTo>
                  <a:pt x="746" y="2231"/>
                  <a:pt x="746" y="2231"/>
                  <a:pt x="746" y="2223"/>
                </a:cubicBezTo>
                <a:cubicBezTo>
                  <a:pt x="746" y="2215"/>
                  <a:pt x="754" y="2215"/>
                  <a:pt x="754" y="2208"/>
                </a:cubicBezTo>
                <a:cubicBezTo>
                  <a:pt x="754" y="2208"/>
                  <a:pt x="754" y="2208"/>
                  <a:pt x="754" y="2200"/>
                </a:cubicBezTo>
                <a:cubicBezTo>
                  <a:pt x="754" y="2200"/>
                  <a:pt x="754" y="2200"/>
                  <a:pt x="762" y="2200"/>
                </a:cubicBezTo>
                <a:cubicBezTo>
                  <a:pt x="762" y="2200"/>
                  <a:pt x="754" y="2200"/>
                  <a:pt x="754" y="2200"/>
                </a:cubicBezTo>
                <a:cubicBezTo>
                  <a:pt x="754" y="2200"/>
                  <a:pt x="762" y="2200"/>
                  <a:pt x="762" y="2192"/>
                </a:cubicBezTo>
                <a:cubicBezTo>
                  <a:pt x="762" y="2192"/>
                  <a:pt x="762" y="2192"/>
                  <a:pt x="754" y="2200"/>
                </a:cubicBezTo>
                <a:cubicBezTo>
                  <a:pt x="754" y="2200"/>
                  <a:pt x="754" y="2200"/>
                  <a:pt x="754" y="2208"/>
                </a:cubicBezTo>
                <a:cubicBezTo>
                  <a:pt x="754" y="2208"/>
                  <a:pt x="754" y="2208"/>
                  <a:pt x="754" y="2208"/>
                </a:cubicBezTo>
                <a:cubicBezTo>
                  <a:pt x="754" y="2208"/>
                  <a:pt x="754" y="2208"/>
                  <a:pt x="746" y="2208"/>
                </a:cubicBezTo>
                <a:cubicBezTo>
                  <a:pt x="746" y="2208"/>
                  <a:pt x="746" y="2208"/>
                  <a:pt x="754" y="2192"/>
                </a:cubicBezTo>
                <a:cubicBezTo>
                  <a:pt x="762" y="2192"/>
                  <a:pt x="762" y="2192"/>
                  <a:pt x="762" y="2192"/>
                </a:cubicBezTo>
                <a:cubicBezTo>
                  <a:pt x="762" y="2192"/>
                  <a:pt x="762" y="2184"/>
                  <a:pt x="762" y="2192"/>
                </a:cubicBezTo>
                <a:cubicBezTo>
                  <a:pt x="762" y="2192"/>
                  <a:pt x="762" y="2192"/>
                  <a:pt x="762" y="2192"/>
                </a:cubicBezTo>
                <a:cubicBezTo>
                  <a:pt x="762" y="2192"/>
                  <a:pt x="762" y="2192"/>
                  <a:pt x="762" y="2184"/>
                </a:cubicBezTo>
                <a:cubicBezTo>
                  <a:pt x="762" y="2184"/>
                  <a:pt x="762" y="2184"/>
                  <a:pt x="762" y="2184"/>
                </a:cubicBezTo>
                <a:cubicBezTo>
                  <a:pt x="762" y="2184"/>
                  <a:pt x="762" y="2184"/>
                  <a:pt x="762" y="2176"/>
                </a:cubicBezTo>
                <a:cubicBezTo>
                  <a:pt x="762" y="2176"/>
                  <a:pt x="762" y="2176"/>
                  <a:pt x="770" y="2176"/>
                </a:cubicBezTo>
                <a:cubicBezTo>
                  <a:pt x="778" y="2161"/>
                  <a:pt x="770" y="2176"/>
                  <a:pt x="778" y="2161"/>
                </a:cubicBezTo>
                <a:cubicBezTo>
                  <a:pt x="778" y="2161"/>
                  <a:pt x="778" y="2161"/>
                  <a:pt x="778" y="2161"/>
                </a:cubicBezTo>
                <a:cubicBezTo>
                  <a:pt x="778" y="2161"/>
                  <a:pt x="770" y="2168"/>
                  <a:pt x="778" y="2161"/>
                </a:cubicBezTo>
                <a:cubicBezTo>
                  <a:pt x="778" y="2161"/>
                  <a:pt x="778" y="2161"/>
                  <a:pt x="770" y="2168"/>
                </a:cubicBezTo>
                <a:cubicBezTo>
                  <a:pt x="770" y="2161"/>
                  <a:pt x="770" y="2168"/>
                  <a:pt x="778" y="2161"/>
                </a:cubicBezTo>
                <a:cubicBezTo>
                  <a:pt x="762" y="2168"/>
                  <a:pt x="770" y="2161"/>
                  <a:pt x="762" y="2161"/>
                </a:cubicBezTo>
                <a:cubicBezTo>
                  <a:pt x="762" y="2161"/>
                  <a:pt x="762" y="2161"/>
                  <a:pt x="770" y="2153"/>
                </a:cubicBezTo>
                <a:cubicBezTo>
                  <a:pt x="770" y="2153"/>
                  <a:pt x="770" y="2161"/>
                  <a:pt x="770" y="2153"/>
                </a:cubicBezTo>
                <a:cubicBezTo>
                  <a:pt x="778" y="2153"/>
                  <a:pt x="778" y="2153"/>
                  <a:pt x="778" y="2145"/>
                </a:cubicBezTo>
                <a:cubicBezTo>
                  <a:pt x="778" y="2145"/>
                  <a:pt x="778" y="2145"/>
                  <a:pt x="778" y="2153"/>
                </a:cubicBezTo>
                <a:cubicBezTo>
                  <a:pt x="778" y="2145"/>
                  <a:pt x="794" y="2137"/>
                  <a:pt x="794" y="2137"/>
                </a:cubicBezTo>
                <a:cubicBezTo>
                  <a:pt x="794" y="2129"/>
                  <a:pt x="794" y="2137"/>
                  <a:pt x="794" y="2129"/>
                </a:cubicBezTo>
                <a:cubicBezTo>
                  <a:pt x="794" y="2129"/>
                  <a:pt x="794" y="2129"/>
                  <a:pt x="794" y="2121"/>
                </a:cubicBezTo>
                <a:cubicBezTo>
                  <a:pt x="801" y="2106"/>
                  <a:pt x="809" y="2090"/>
                  <a:pt x="809" y="2090"/>
                </a:cubicBezTo>
                <a:cubicBezTo>
                  <a:pt x="801" y="2090"/>
                  <a:pt x="801" y="2090"/>
                  <a:pt x="801" y="2090"/>
                </a:cubicBezTo>
                <a:cubicBezTo>
                  <a:pt x="801" y="2098"/>
                  <a:pt x="801" y="2098"/>
                  <a:pt x="794" y="2106"/>
                </a:cubicBezTo>
                <a:cubicBezTo>
                  <a:pt x="794" y="2106"/>
                  <a:pt x="794" y="2106"/>
                  <a:pt x="794" y="2106"/>
                </a:cubicBezTo>
                <a:cubicBezTo>
                  <a:pt x="794" y="2106"/>
                  <a:pt x="794" y="2106"/>
                  <a:pt x="809" y="2067"/>
                </a:cubicBezTo>
                <a:cubicBezTo>
                  <a:pt x="809" y="2067"/>
                  <a:pt x="809" y="2067"/>
                  <a:pt x="809" y="2075"/>
                </a:cubicBezTo>
                <a:cubicBezTo>
                  <a:pt x="809" y="2067"/>
                  <a:pt x="809" y="2059"/>
                  <a:pt x="817" y="2051"/>
                </a:cubicBezTo>
                <a:cubicBezTo>
                  <a:pt x="817" y="2043"/>
                  <a:pt x="809" y="2035"/>
                  <a:pt x="809" y="2043"/>
                </a:cubicBezTo>
                <a:cubicBezTo>
                  <a:pt x="809" y="2043"/>
                  <a:pt x="809" y="2043"/>
                  <a:pt x="809" y="2043"/>
                </a:cubicBezTo>
                <a:cubicBezTo>
                  <a:pt x="817" y="2020"/>
                  <a:pt x="825" y="1988"/>
                  <a:pt x="833" y="1957"/>
                </a:cubicBezTo>
                <a:cubicBezTo>
                  <a:pt x="833" y="1957"/>
                  <a:pt x="833" y="1957"/>
                  <a:pt x="833" y="1957"/>
                </a:cubicBezTo>
                <a:cubicBezTo>
                  <a:pt x="825" y="1973"/>
                  <a:pt x="825" y="1981"/>
                  <a:pt x="817" y="1996"/>
                </a:cubicBezTo>
                <a:close/>
                <a:moveTo>
                  <a:pt x="817" y="1973"/>
                </a:moveTo>
                <a:cubicBezTo>
                  <a:pt x="817" y="1973"/>
                  <a:pt x="817" y="1973"/>
                  <a:pt x="817" y="1973"/>
                </a:cubicBezTo>
                <a:cubicBezTo>
                  <a:pt x="817" y="1973"/>
                  <a:pt x="817" y="1973"/>
                  <a:pt x="817" y="1973"/>
                </a:cubicBezTo>
                <a:close/>
                <a:moveTo>
                  <a:pt x="448" y="2403"/>
                </a:moveTo>
                <a:cubicBezTo>
                  <a:pt x="448" y="2395"/>
                  <a:pt x="448" y="2395"/>
                  <a:pt x="448" y="2395"/>
                </a:cubicBezTo>
                <a:cubicBezTo>
                  <a:pt x="448" y="2395"/>
                  <a:pt x="448" y="2395"/>
                  <a:pt x="456" y="2403"/>
                </a:cubicBezTo>
                <a:cubicBezTo>
                  <a:pt x="456" y="2403"/>
                  <a:pt x="456" y="2403"/>
                  <a:pt x="448" y="2403"/>
                </a:cubicBezTo>
                <a:close/>
                <a:moveTo>
                  <a:pt x="440" y="2380"/>
                </a:moveTo>
                <a:cubicBezTo>
                  <a:pt x="448" y="2388"/>
                  <a:pt x="456" y="2395"/>
                  <a:pt x="456" y="2403"/>
                </a:cubicBezTo>
                <a:cubicBezTo>
                  <a:pt x="456" y="2395"/>
                  <a:pt x="448" y="2388"/>
                  <a:pt x="440" y="2380"/>
                </a:cubicBezTo>
                <a:close/>
                <a:moveTo>
                  <a:pt x="87" y="1996"/>
                </a:moveTo>
                <a:cubicBezTo>
                  <a:pt x="87" y="1996"/>
                  <a:pt x="87" y="1996"/>
                  <a:pt x="87" y="1996"/>
                </a:cubicBezTo>
                <a:cubicBezTo>
                  <a:pt x="87" y="1996"/>
                  <a:pt x="87" y="2004"/>
                  <a:pt x="95" y="2004"/>
                </a:cubicBezTo>
                <a:cubicBezTo>
                  <a:pt x="87" y="2004"/>
                  <a:pt x="87" y="2004"/>
                  <a:pt x="87" y="1996"/>
                </a:cubicBezTo>
                <a:close/>
                <a:moveTo>
                  <a:pt x="63" y="2043"/>
                </a:moveTo>
                <a:cubicBezTo>
                  <a:pt x="63" y="2043"/>
                  <a:pt x="63" y="2043"/>
                  <a:pt x="63" y="2043"/>
                </a:cubicBezTo>
                <a:cubicBezTo>
                  <a:pt x="63" y="2043"/>
                  <a:pt x="71" y="2043"/>
                  <a:pt x="71" y="2043"/>
                </a:cubicBezTo>
                <a:cubicBezTo>
                  <a:pt x="63" y="2043"/>
                  <a:pt x="63" y="2043"/>
                  <a:pt x="63" y="2043"/>
                </a:cubicBezTo>
                <a:close/>
                <a:moveTo>
                  <a:pt x="165" y="2176"/>
                </a:moveTo>
                <a:cubicBezTo>
                  <a:pt x="165" y="2176"/>
                  <a:pt x="165" y="2176"/>
                  <a:pt x="165" y="2168"/>
                </a:cubicBezTo>
                <a:cubicBezTo>
                  <a:pt x="165" y="2176"/>
                  <a:pt x="165" y="2176"/>
                  <a:pt x="173" y="2176"/>
                </a:cubicBezTo>
                <a:cubicBezTo>
                  <a:pt x="173" y="2176"/>
                  <a:pt x="173" y="2176"/>
                  <a:pt x="165" y="2176"/>
                </a:cubicBezTo>
                <a:close/>
                <a:moveTo>
                  <a:pt x="110" y="2004"/>
                </a:moveTo>
                <a:cubicBezTo>
                  <a:pt x="110" y="2004"/>
                  <a:pt x="110" y="2004"/>
                  <a:pt x="110" y="2004"/>
                </a:cubicBezTo>
                <a:cubicBezTo>
                  <a:pt x="110" y="2004"/>
                  <a:pt x="110" y="2004"/>
                  <a:pt x="103" y="2004"/>
                </a:cubicBezTo>
                <a:cubicBezTo>
                  <a:pt x="110" y="2004"/>
                  <a:pt x="110" y="2004"/>
                  <a:pt x="110" y="2004"/>
                </a:cubicBezTo>
                <a:close/>
                <a:moveTo>
                  <a:pt x="142" y="2051"/>
                </a:moveTo>
                <a:cubicBezTo>
                  <a:pt x="142" y="2043"/>
                  <a:pt x="142" y="2043"/>
                  <a:pt x="142" y="2043"/>
                </a:cubicBezTo>
                <a:cubicBezTo>
                  <a:pt x="134" y="2043"/>
                  <a:pt x="134" y="2043"/>
                  <a:pt x="126" y="2035"/>
                </a:cubicBezTo>
                <a:cubicBezTo>
                  <a:pt x="126" y="2028"/>
                  <a:pt x="118" y="2028"/>
                  <a:pt x="118" y="2020"/>
                </a:cubicBezTo>
                <a:cubicBezTo>
                  <a:pt x="110" y="2020"/>
                  <a:pt x="110" y="2020"/>
                  <a:pt x="110" y="2020"/>
                </a:cubicBezTo>
                <a:cubicBezTo>
                  <a:pt x="110" y="2020"/>
                  <a:pt x="110" y="2012"/>
                  <a:pt x="103" y="2012"/>
                </a:cubicBezTo>
                <a:cubicBezTo>
                  <a:pt x="103" y="2012"/>
                  <a:pt x="103" y="2012"/>
                  <a:pt x="118" y="2020"/>
                </a:cubicBezTo>
                <a:cubicBezTo>
                  <a:pt x="126" y="2020"/>
                  <a:pt x="134" y="2028"/>
                  <a:pt x="134" y="2028"/>
                </a:cubicBezTo>
                <a:cubicBezTo>
                  <a:pt x="126" y="2028"/>
                  <a:pt x="126" y="2028"/>
                  <a:pt x="126" y="2028"/>
                </a:cubicBezTo>
                <a:cubicBezTo>
                  <a:pt x="126" y="2028"/>
                  <a:pt x="126" y="2028"/>
                  <a:pt x="134" y="2035"/>
                </a:cubicBezTo>
                <a:cubicBezTo>
                  <a:pt x="134" y="2035"/>
                  <a:pt x="134" y="2035"/>
                  <a:pt x="134" y="2035"/>
                </a:cubicBezTo>
                <a:cubicBezTo>
                  <a:pt x="134" y="2035"/>
                  <a:pt x="134" y="2035"/>
                  <a:pt x="134" y="2035"/>
                </a:cubicBezTo>
                <a:cubicBezTo>
                  <a:pt x="142" y="2043"/>
                  <a:pt x="142" y="2043"/>
                  <a:pt x="142" y="2043"/>
                </a:cubicBezTo>
                <a:cubicBezTo>
                  <a:pt x="142" y="2043"/>
                  <a:pt x="142" y="2043"/>
                  <a:pt x="142" y="2051"/>
                </a:cubicBezTo>
                <a:cubicBezTo>
                  <a:pt x="142" y="2051"/>
                  <a:pt x="142" y="2051"/>
                  <a:pt x="150" y="2059"/>
                </a:cubicBezTo>
                <a:cubicBezTo>
                  <a:pt x="150" y="2059"/>
                  <a:pt x="150" y="2059"/>
                  <a:pt x="158" y="2059"/>
                </a:cubicBezTo>
                <a:cubicBezTo>
                  <a:pt x="150" y="2051"/>
                  <a:pt x="150" y="2051"/>
                  <a:pt x="142" y="2043"/>
                </a:cubicBezTo>
                <a:cubicBezTo>
                  <a:pt x="142" y="2043"/>
                  <a:pt x="150" y="2043"/>
                  <a:pt x="150" y="2043"/>
                </a:cubicBezTo>
                <a:cubicBezTo>
                  <a:pt x="142" y="2043"/>
                  <a:pt x="142" y="2035"/>
                  <a:pt x="142" y="2035"/>
                </a:cubicBezTo>
                <a:cubicBezTo>
                  <a:pt x="142" y="2028"/>
                  <a:pt x="142" y="2035"/>
                  <a:pt x="150" y="2043"/>
                </a:cubicBezTo>
                <a:cubicBezTo>
                  <a:pt x="158" y="2051"/>
                  <a:pt x="173" y="2075"/>
                  <a:pt x="173" y="2075"/>
                </a:cubicBezTo>
                <a:cubicBezTo>
                  <a:pt x="173" y="2075"/>
                  <a:pt x="173" y="2075"/>
                  <a:pt x="173" y="2082"/>
                </a:cubicBezTo>
                <a:cubicBezTo>
                  <a:pt x="165" y="2075"/>
                  <a:pt x="150" y="2059"/>
                  <a:pt x="142" y="2051"/>
                </a:cubicBezTo>
                <a:close/>
                <a:moveTo>
                  <a:pt x="212" y="2208"/>
                </a:moveTo>
                <a:cubicBezTo>
                  <a:pt x="205" y="2200"/>
                  <a:pt x="197" y="2184"/>
                  <a:pt x="197" y="2176"/>
                </a:cubicBezTo>
                <a:cubicBezTo>
                  <a:pt x="197" y="2176"/>
                  <a:pt x="197" y="2184"/>
                  <a:pt x="205" y="2184"/>
                </a:cubicBezTo>
                <a:cubicBezTo>
                  <a:pt x="205" y="2176"/>
                  <a:pt x="205" y="2184"/>
                  <a:pt x="205" y="2176"/>
                </a:cubicBezTo>
                <a:cubicBezTo>
                  <a:pt x="228" y="2223"/>
                  <a:pt x="385" y="2411"/>
                  <a:pt x="393" y="2427"/>
                </a:cubicBezTo>
                <a:cubicBezTo>
                  <a:pt x="362" y="2388"/>
                  <a:pt x="236" y="2239"/>
                  <a:pt x="212" y="2208"/>
                </a:cubicBezTo>
                <a:close/>
                <a:moveTo>
                  <a:pt x="393" y="2388"/>
                </a:moveTo>
                <a:cubicBezTo>
                  <a:pt x="377" y="2356"/>
                  <a:pt x="330" y="2309"/>
                  <a:pt x="315" y="2286"/>
                </a:cubicBezTo>
                <a:cubicBezTo>
                  <a:pt x="315" y="2286"/>
                  <a:pt x="315" y="2286"/>
                  <a:pt x="299" y="2270"/>
                </a:cubicBezTo>
                <a:cubicBezTo>
                  <a:pt x="267" y="2239"/>
                  <a:pt x="228" y="2168"/>
                  <a:pt x="205" y="2137"/>
                </a:cubicBezTo>
                <a:cubicBezTo>
                  <a:pt x="189" y="2121"/>
                  <a:pt x="173" y="2098"/>
                  <a:pt x="158" y="2075"/>
                </a:cubicBezTo>
                <a:cubicBezTo>
                  <a:pt x="158" y="2075"/>
                  <a:pt x="150" y="2075"/>
                  <a:pt x="150" y="2075"/>
                </a:cubicBezTo>
                <a:cubicBezTo>
                  <a:pt x="150" y="2075"/>
                  <a:pt x="150" y="2075"/>
                  <a:pt x="150" y="2075"/>
                </a:cubicBezTo>
                <a:cubicBezTo>
                  <a:pt x="173" y="2098"/>
                  <a:pt x="212" y="2153"/>
                  <a:pt x="220" y="2161"/>
                </a:cubicBezTo>
                <a:cubicBezTo>
                  <a:pt x="236" y="2192"/>
                  <a:pt x="346" y="2325"/>
                  <a:pt x="393" y="2388"/>
                </a:cubicBezTo>
                <a:cubicBezTo>
                  <a:pt x="393" y="2388"/>
                  <a:pt x="393" y="2388"/>
                  <a:pt x="393" y="2388"/>
                </a:cubicBezTo>
                <a:close/>
                <a:moveTo>
                  <a:pt x="511" y="2450"/>
                </a:moveTo>
                <a:cubicBezTo>
                  <a:pt x="519" y="2450"/>
                  <a:pt x="519" y="2450"/>
                  <a:pt x="519" y="2450"/>
                </a:cubicBezTo>
                <a:cubicBezTo>
                  <a:pt x="519" y="2450"/>
                  <a:pt x="519" y="2450"/>
                  <a:pt x="519" y="2450"/>
                </a:cubicBezTo>
                <a:cubicBezTo>
                  <a:pt x="511" y="2450"/>
                  <a:pt x="511" y="2450"/>
                  <a:pt x="511" y="2450"/>
                </a:cubicBezTo>
                <a:cubicBezTo>
                  <a:pt x="511" y="2450"/>
                  <a:pt x="511" y="2450"/>
                  <a:pt x="511" y="2450"/>
                </a:cubicBezTo>
                <a:close/>
                <a:moveTo>
                  <a:pt x="511" y="2450"/>
                </a:moveTo>
                <a:cubicBezTo>
                  <a:pt x="511" y="2450"/>
                  <a:pt x="511" y="2450"/>
                  <a:pt x="511" y="2450"/>
                </a:cubicBezTo>
                <a:cubicBezTo>
                  <a:pt x="511" y="2450"/>
                  <a:pt x="511" y="2450"/>
                  <a:pt x="511" y="2450"/>
                </a:cubicBezTo>
                <a:cubicBezTo>
                  <a:pt x="511" y="2450"/>
                  <a:pt x="511" y="2450"/>
                  <a:pt x="511" y="2450"/>
                </a:cubicBezTo>
                <a:close/>
                <a:moveTo>
                  <a:pt x="511" y="2458"/>
                </a:moveTo>
                <a:cubicBezTo>
                  <a:pt x="511" y="2458"/>
                  <a:pt x="511" y="2458"/>
                  <a:pt x="511" y="2458"/>
                </a:cubicBezTo>
                <a:cubicBezTo>
                  <a:pt x="511" y="2458"/>
                  <a:pt x="511" y="2458"/>
                  <a:pt x="511" y="2458"/>
                </a:cubicBezTo>
                <a:cubicBezTo>
                  <a:pt x="511" y="2458"/>
                  <a:pt x="511" y="2458"/>
                  <a:pt x="511" y="2458"/>
                </a:cubicBezTo>
                <a:cubicBezTo>
                  <a:pt x="511" y="2458"/>
                  <a:pt x="511" y="2458"/>
                  <a:pt x="511" y="2458"/>
                </a:cubicBezTo>
                <a:cubicBezTo>
                  <a:pt x="511" y="2458"/>
                  <a:pt x="511" y="2458"/>
                  <a:pt x="511" y="2458"/>
                </a:cubicBezTo>
                <a:cubicBezTo>
                  <a:pt x="511" y="2458"/>
                  <a:pt x="511" y="2458"/>
                  <a:pt x="511" y="2458"/>
                </a:cubicBezTo>
                <a:cubicBezTo>
                  <a:pt x="511" y="2458"/>
                  <a:pt x="511" y="2458"/>
                  <a:pt x="511" y="2458"/>
                </a:cubicBezTo>
                <a:cubicBezTo>
                  <a:pt x="511" y="2458"/>
                  <a:pt x="511" y="2458"/>
                  <a:pt x="511" y="2458"/>
                </a:cubicBezTo>
                <a:cubicBezTo>
                  <a:pt x="511" y="2458"/>
                  <a:pt x="511" y="2458"/>
                  <a:pt x="511" y="2458"/>
                </a:cubicBezTo>
                <a:close/>
                <a:moveTo>
                  <a:pt x="511" y="2458"/>
                </a:moveTo>
                <a:cubicBezTo>
                  <a:pt x="511" y="2458"/>
                  <a:pt x="511" y="2458"/>
                  <a:pt x="511" y="2458"/>
                </a:cubicBezTo>
                <a:cubicBezTo>
                  <a:pt x="511" y="2458"/>
                  <a:pt x="511" y="2458"/>
                  <a:pt x="511" y="2458"/>
                </a:cubicBezTo>
                <a:cubicBezTo>
                  <a:pt x="511" y="2458"/>
                  <a:pt x="511" y="2466"/>
                  <a:pt x="511" y="2466"/>
                </a:cubicBezTo>
                <a:cubicBezTo>
                  <a:pt x="511" y="2466"/>
                  <a:pt x="511" y="2466"/>
                  <a:pt x="511" y="2466"/>
                </a:cubicBezTo>
                <a:cubicBezTo>
                  <a:pt x="511" y="2466"/>
                  <a:pt x="511" y="2466"/>
                  <a:pt x="511" y="2466"/>
                </a:cubicBezTo>
                <a:cubicBezTo>
                  <a:pt x="511" y="2466"/>
                  <a:pt x="511" y="2466"/>
                  <a:pt x="511" y="2466"/>
                </a:cubicBezTo>
                <a:cubicBezTo>
                  <a:pt x="511" y="2466"/>
                  <a:pt x="511" y="2466"/>
                  <a:pt x="511" y="2466"/>
                </a:cubicBezTo>
                <a:cubicBezTo>
                  <a:pt x="511" y="2466"/>
                  <a:pt x="511" y="2466"/>
                  <a:pt x="511" y="2458"/>
                </a:cubicBezTo>
                <a:cubicBezTo>
                  <a:pt x="511" y="2466"/>
                  <a:pt x="511" y="2466"/>
                  <a:pt x="511" y="2466"/>
                </a:cubicBezTo>
                <a:cubicBezTo>
                  <a:pt x="511" y="2458"/>
                  <a:pt x="511" y="2458"/>
                  <a:pt x="511" y="2458"/>
                </a:cubicBezTo>
                <a:cubicBezTo>
                  <a:pt x="503" y="2458"/>
                  <a:pt x="511" y="2458"/>
                  <a:pt x="511" y="2458"/>
                </a:cubicBezTo>
                <a:cubicBezTo>
                  <a:pt x="511" y="2466"/>
                  <a:pt x="511" y="2466"/>
                  <a:pt x="511" y="2466"/>
                </a:cubicBezTo>
                <a:cubicBezTo>
                  <a:pt x="503" y="2466"/>
                  <a:pt x="503" y="2466"/>
                  <a:pt x="503" y="2466"/>
                </a:cubicBezTo>
                <a:cubicBezTo>
                  <a:pt x="503" y="2466"/>
                  <a:pt x="503" y="2458"/>
                  <a:pt x="511" y="2458"/>
                </a:cubicBezTo>
                <a:close/>
                <a:moveTo>
                  <a:pt x="503" y="2466"/>
                </a:moveTo>
                <a:cubicBezTo>
                  <a:pt x="503" y="2466"/>
                  <a:pt x="503" y="2458"/>
                  <a:pt x="503" y="2458"/>
                </a:cubicBezTo>
                <a:cubicBezTo>
                  <a:pt x="503" y="2458"/>
                  <a:pt x="503" y="2458"/>
                  <a:pt x="503" y="2458"/>
                </a:cubicBezTo>
                <a:cubicBezTo>
                  <a:pt x="503" y="2458"/>
                  <a:pt x="503" y="2458"/>
                  <a:pt x="503" y="2466"/>
                </a:cubicBezTo>
                <a:close/>
                <a:moveTo>
                  <a:pt x="495" y="2458"/>
                </a:moveTo>
                <a:cubicBezTo>
                  <a:pt x="495" y="2458"/>
                  <a:pt x="495" y="2458"/>
                  <a:pt x="495" y="2458"/>
                </a:cubicBezTo>
                <a:cubicBezTo>
                  <a:pt x="495" y="2458"/>
                  <a:pt x="495" y="2458"/>
                  <a:pt x="495" y="2458"/>
                </a:cubicBezTo>
                <a:cubicBezTo>
                  <a:pt x="503" y="2458"/>
                  <a:pt x="503" y="2458"/>
                  <a:pt x="503" y="2458"/>
                </a:cubicBezTo>
                <a:cubicBezTo>
                  <a:pt x="503" y="2458"/>
                  <a:pt x="503" y="2458"/>
                  <a:pt x="503" y="2458"/>
                </a:cubicBezTo>
                <a:cubicBezTo>
                  <a:pt x="503" y="2458"/>
                  <a:pt x="503" y="2458"/>
                  <a:pt x="495" y="2458"/>
                </a:cubicBezTo>
                <a:cubicBezTo>
                  <a:pt x="495" y="2458"/>
                  <a:pt x="495" y="2458"/>
                  <a:pt x="495" y="2458"/>
                </a:cubicBezTo>
                <a:cubicBezTo>
                  <a:pt x="495" y="2458"/>
                  <a:pt x="495" y="2458"/>
                  <a:pt x="495" y="2458"/>
                </a:cubicBezTo>
                <a:close/>
                <a:moveTo>
                  <a:pt x="495" y="2458"/>
                </a:moveTo>
                <a:cubicBezTo>
                  <a:pt x="495" y="2458"/>
                  <a:pt x="495" y="2458"/>
                  <a:pt x="495" y="2458"/>
                </a:cubicBezTo>
                <a:cubicBezTo>
                  <a:pt x="495" y="2458"/>
                  <a:pt x="495" y="2458"/>
                  <a:pt x="495" y="2458"/>
                </a:cubicBezTo>
                <a:cubicBezTo>
                  <a:pt x="495" y="2458"/>
                  <a:pt x="495" y="2458"/>
                  <a:pt x="495" y="2458"/>
                </a:cubicBezTo>
                <a:cubicBezTo>
                  <a:pt x="495" y="2458"/>
                  <a:pt x="495" y="2458"/>
                  <a:pt x="495" y="2458"/>
                </a:cubicBezTo>
                <a:close/>
                <a:moveTo>
                  <a:pt x="472" y="2474"/>
                </a:moveTo>
                <a:cubicBezTo>
                  <a:pt x="432" y="2427"/>
                  <a:pt x="432" y="2427"/>
                  <a:pt x="432" y="2427"/>
                </a:cubicBezTo>
                <a:cubicBezTo>
                  <a:pt x="432" y="2427"/>
                  <a:pt x="440" y="2427"/>
                  <a:pt x="440" y="2427"/>
                </a:cubicBezTo>
                <a:cubicBezTo>
                  <a:pt x="448" y="2442"/>
                  <a:pt x="456" y="2450"/>
                  <a:pt x="464" y="2466"/>
                </a:cubicBezTo>
                <a:cubicBezTo>
                  <a:pt x="464" y="2466"/>
                  <a:pt x="472" y="2466"/>
                  <a:pt x="479" y="2474"/>
                </a:cubicBezTo>
                <a:cubicBezTo>
                  <a:pt x="479" y="2474"/>
                  <a:pt x="479" y="2474"/>
                  <a:pt x="472" y="2474"/>
                </a:cubicBezTo>
                <a:close/>
                <a:moveTo>
                  <a:pt x="487" y="2489"/>
                </a:moveTo>
                <a:cubicBezTo>
                  <a:pt x="487" y="2489"/>
                  <a:pt x="487" y="2489"/>
                  <a:pt x="479" y="2489"/>
                </a:cubicBezTo>
                <a:cubicBezTo>
                  <a:pt x="479" y="2489"/>
                  <a:pt x="479" y="2489"/>
                  <a:pt x="479" y="2482"/>
                </a:cubicBezTo>
                <a:cubicBezTo>
                  <a:pt x="479" y="2482"/>
                  <a:pt x="479" y="2482"/>
                  <a:pt x="487" y="2489"/>
                </a:cubicBezTo>
                <a:cubicBezTo>
                  <a:pt x="487" y="2489"/>
                  <a:pt x="487" y="2489"/>
                  <a:pt x="487" y="2489"/>
                </a:cubicBezTo>
                <a:close/>
                <a:moveTo>
                  <a:pt x="487" y="2450"/>
                </a:moveTo>
                <a:cubicBezTo>
                  <a:pt x="487" y="2450"/>
                  <a:pt x="487" y="2450"/>
                  <a:pt x="487" y="2458"/>
                </a:cubicBezTo>
                <a:cubicBezTo>
                  <a:pt x="487" y="2458"/>
                  <a:pt x="487" y="2458"/>
                  <a:pt x="487" y="2458"/>
                </a:cubicBezTo>
                <a:cubicBezTo>
                  <a:pt x="487" y="2458"/>
                  <a:pt x="487" y="2458"/>
                  <a:pt x="487" y="2450"/>
                </a:cubicBezTo>
                <a:close/>
                <a:moveTo>
                  <a:pt x="487" y="2458"/>
                </a:moveTo>
                <a:cubicBezTo>
                  <a:pt x="487" y="2458"/>
                  <a:pt x="487" y="2458"/>
                  <a:pt x="487" y="2458"/>
                </a:cubicBezTo>
                <a:cubicBezTo>
                  <a:pt x="487" y="2458"/>
                  <a:pt x="487" y="2458"/>
                  <a:pt x="487" y="2458"/>
                </a:cubicBezTo>
                <a:cubicBezTo>
                  <a:pt x="495" y="2458"/>
                  <a:pt x="495" y="2458"/>
                  <a:pt x="495" y="2458"/>
                </a:cubicBezTo>
                <a:cubicBezTo>
                  <a:pt x="495" y="2458"/>
                  <a:pt x="495" y="2458"/>
                  <a:pt x="495" y="2458"/>
                </a:cubicBezTo>
                <a:cubicBezTo>
                  <a:pt x="495" y="2458"/>
                  <a:pt x="495" y="2458"/>
                  <a:pt x="495" y="2458"/>
                </a:cubicBezTo>
                <a:cubicBezTo>
                  <a:pt x="487" y="2458"/>
                  <a:pt x="487" y="2458"/>
                  <a:pt x="487" y="2458"/>
                </a:cubicBezTo>
                <a:close/>
                <a:moveTo>
                  <a:pt x="495" y="2466"/>
                </a:moveTo>
                <a:cubicBezTo>
                  <a:pt x="495" y="2466"/>
                  <a:pt x="495" y="2466"/>
                  <a:pt x="495" y="2466"/>
                </a:cubicBezTo>
                <a:cubicBezTo>
                  <a:pt x="495" y="2466"/>
                  <a:pt x="495" y="2466"/>
                  <a:pt x="495" y="2466"/>
                </a:cubicBezTo>
                <a:cubicBezTo>
                  <a:pt x="495" y="2466"/>
                  <a:pt x="495" y="2466"/>
                  <a:pt x="495" y="2466"/>
                </a:cubicBezTo>
                <a:cubicBezTo>
                  <a:pt x="495" y="2466"/>
                  <a:pt x="495" y="2466"/>
                  <a:pt x="495" y="2466"/>
                </a:cubicBezTo>
                <a:cubicBezTo>
                  <a:pt x="495" y="2466"/>
                  <a:pt x="495" y="2466"/>
                  <a:pt x="495" y="2458"/>
                </a:cubicBezTo>
                <a:cubicBezTo>
                  <a:pt x="495" y="2458"/>
                  <a:pt x="495" y="2458"/>
                  <a:pt x="495" y="2458"/>
                </a:cubicBezTo>
                <a:cubicBezTo>
                  <a:pt x="495" y="2458"/>
                  <a:pt x="495" y="2458"/>
                  <a:pt x="495" y="2458"/>
                </a:cubicBezTo>
                <a:cubicBezTo>
                  <a:pt x="495" y="2458"/>
                  <a:pt x="495" y="2458"/>
                  <a:pt x="495" y="2458"/>
                </a:cubicBezTo>
                <a:cubicBezTo>
                  <a:pt x="495" y="2458"/>
                  <a:pt x="495" y="2458"/>
                  <a:pt x="495" y="2458"/>
                </a:cubicBezTo>
                <a:cubicBezTo>
                  <a:pt x="495" y="2458"/>
                  <a:pt x="495" y="2458"/>
                  <a:pt x="495" y="2458"/>
                </a:cubicBezTo>
                <a:cubicBezTo>
                  <a:pt x="495" y="2466"/>
                  <a:pt x="495" y="2466"/>
                  <a:pt x="495" y="2466"/>
                </a:cubicBezTo>
                <a:cubicBezTo>
                  <a:pt x="495" y="2466"/>
                  <a:pt x="495" y="2466"/>
                  <a:pt x="495" y="2466"/>
                </a:cubicBezTo>
                <a:close/>
                <a:moveTo>
                  <a:pt x="495" y="2466"/>
                </a:moveTo>
                <a:cubicBezTo>
                  <a:pt x="495" y="2466"/>
                  <a:pt x="495" y="2466"/>
                  <a:pt x="495" y="2466"/>
                </a:cubicBezTo>
                <a:cubicBezTo>
                  <a:pt x="495" y="2466"/>
                  <a:pt x="495" y="2466"/>
                  <a:pt x="495" y="2466"/>
                </a:cubicBezTo>
                <a:cubicBezTo>
                  <a:pt x="495" y="2466"/>
                  <a:pt x="495" y="2466"/>
                  <a:pt x="495" y="2466"/>
                </a:cubicBezTo>
                <a:cubicBezTo>
                  <a:pt x="503" y="2466"/>
                  <a:pt x="503" y="2466"/>
                  <a:pt x="503" y="2466"/>
                </a:cubicBezTo>
                <a:cubicBezTo>
                  <a:pt x="503" y="2466"/>
                  <a:pt x="495" y="2466"/>
                  <a:pt x="495" y="2466"/>
                </a:cubicBezTo>
                <a:close/>
                <a:moveTo>
                  <a:pt x="511" y="2466"/>
                </a:moveTo>
                <a:cubicBezTo>
                  <a:pt x="511" y="2466"/>
                  <a:pt x="511" y="2466"/>
                  <a:pt x="503" y="2474"/>
                </a:cubicBezTo>
                <a:cubicBezTo>
                  <a:pt x="503" y="2474"/>
                  <a:pt x="503" y="2474"/>
                  <a:pt x="503" y="2474"/>
                </a:cubicBezTo>
                <a:cubicBezTo>
                  <a:pt x="511" y="2466"/>
                  <a:pt x="503" y="2474"/>
                  <a:pt x="503" y="2466"/>
                </a:cubicBezTo>
                <a:cubicBezTo>
                  <a:pt x="503" y="2466"/>
                  <a:pt x="503" y="2466"/>
                  <a:pt x="503" y="2466"/>
                </a:cubicBezTo>
                <a:cubicBezTo>
                  <a:pt x="503" y="2466"/>
                  <a:pt x="503" y="2466"/>
                  <a:pt x="503" y="2466"/>
                </a:cubicBezTo>
                <a:cubicBezTo>
                  <a:pt x="503" y="2466"/>
                  <a:pt x="503" y="2466"/>
                  <a:pt x="503" y="2466"/>
                </a:cubicBezTo>
                <a:cubicBezTo>
                  <a:pt x="503" y="2466"/>
                  <a:pt x="503" y="2466"/>
                  <a:pt x="503" y="2466"/>
                </a:cubicBezTo>
                <a:cubicBezTo>
                  <a:pt x="503" y="2466"/>
                  <a:pt x="503" y="2466"/>
                  <a:pt x="503" y="2466"/>
                </a:cubicBezTo>
                <a:cubicBezTo>
                  <a:pt x="503" y="2466"/>
                  <a:pt x="503" y="2466"/>
                  <a:pt x="503" y="2466"/>
                </a:cubicBezTo>
                <a:cubicBezTo>
                  <a:pt x="503" y="2466"/>
                  <a:pt x="503" y="2466"/>
                  <a:pt x="503" y="2466"/>
                </a:cubicBezTo>
                <a:cubicBezTo>
                  <a:pt x="503" y="2466"/>
                  <a:pt x="511" y="2466"/>
                  <a:pt x="511" y="2466"/>
                </a:cubicBezTo>
                <a:cubicBezTo>
                  <a:pt x="511" y="2466"/>
                  <a:pt x="511" y="2466"/>
                  <a:pt x="511" y="2466"/>
                </a:cubicBezTo>
                <a:cubicBezTo>
                  <a:pt x="511" y="2466"/>
                  <a:pt x="511" y="2466"/>
                  <a:pt x="511" y="2466"/>
                </a:cubicBezTo>
                <a:cubicBezTo>
                  <a:pt x="511" y="2466"/>
                  <a:pt x="511" y="2466"/>
                  <a:pt x="511" y="2458"/>
                </a:cubicBezTo>
                <a:cubicBezTo>
                  <a:pt x="511" y="2458"/>
                  <a:pt x="511" y="2458"/>
                  <a:pt x="511" y="2458"/>
                </a:cubicBezTo>
                <a:cubicBezTo>
                  <a:pt x="511" y="2458"/>
                  <a:pt x="519" y="2458"/>
                  <a:pt x="519" y="2458"/>
                </a:cubicBezTo>
                <a:cubicBezTo>
                  <a:pt x="519" y="2466"/>
                  <a:pt x="519" y="2466"/>
                  <a:pt x="511" y="2466"/>
                </a:cubicBezTo>
                <a:close/>
                <a:moveTo>
                  <a:pt x="668" y="2223"/>
                </a:moveTo>
                <a:cubicBezTo>
                  <a:pt x="668" y="2223"/>
                  <a:pt x="668" y="2223"/>
                  <a:pt x="668" y="2223"/>
                </a:cubicBezTo>
                <a:cubicBezTo>
                  <a:pt x="668" y="2223"/>
                  <a:pt x="660" y="2223"/>
                  <a:pt x="660" y="2223"/>
                </a:cubicBezTo>
                <a:cubicBezTo>
                  <a:pt x="660" y="2223"/>
                  <a:pt x="668" y="2223"/>
                  <a:pt x="668" y="2223"/>
                </a:cubicBezTo>
                <a:close/>
                <a:moveTo>
                  <a:pt x="629" y="2427"/>
                </a:moveTo>
                <a:cubicBezTo>
                  <a:pt x="629" y="2427"/>
                  <a:pt x="629" y="2427"/>
                  <a:pt x="629" y="2419"/>
                </a:cubicBezTo>
                <a:cubicBezTo>
                  <a:pt x="629" y="2419"/>
                  <a:pt x="629" y="2419"/>
                  <a:pt x="629" y="2419"/>
                </a:cubicBezTo>
                <a:cubicBezTo>
                  <a:pt x="629" y="2419"/>
                  <a:pt x="629" y="2427"/>
                  <a:pt x="629" y="2427"/>
                </a:cubicBezTo>
                <a:close/>
                <a:moveTo>
                  <a:pt x="652" y="2380"/>
                </a:moveTo>
                <a:cubicBezTo>
                  <a:pt x="652" y="2388"/>
                  <a:pt x="652" y="2388"/>
                  <a:pt x="652" y="2388"/>
                </a:cubicBezTo>
                <a:cubicBezTo>
                  <a:pt x="652" y="2388"/>
                  <a:pt x="652" y="2388"/>
                  <a:pt x="652" y="2388"/>
                </a:cubicBezTo>
                <a:cubicBezTo>
                  <a:pt x="652" y="2380"/>
                  <a:pt x="652" y="2380"/>
                  <a:pt x="652" y="2380"/>
                </a:cubicBezTo>
                <a:cubicBezTo>
                  <a:pt x="652" y="2380"/>
                  <a:pt x="652" y="2380"/>
                  <a:pt x="652" y="2380"/>
                </a:cubicBezTo>
                <a:close/>
                <a:moveTo>
                  <a:pt x="699" y="2215"/>
                </a:moveTo>
                <a:cubicBezTo>
                  <a:pt x="699" y="2215"/>
                  <a:pt x="699" y="2215"/>
                  <a:pt x="660" y="2278"/>
                </a:cubicBezTo>
                <a:cubicBezTo>
                  <a:pt x="660" y="2286"/>
                  <a:pt x="644" y="2301"/>
                  <a:pt x="644" y="2309"/>
                </a:cubicBezTo>
                <a:cubicBezTo>
                  <a:pt x="636" y="2317"/>
                  <a:pt x="644" y="2309"/>
                  <a:pt x="636" y="2325"/>
                </a:cubicBezTo>
                <a:cubicBezTo>
                  <a:pt x="629" y="2341"/>
                  <a:pt x="597" y="2372"/>
                  <a:pt x="582" y="2411"/>
                </a:cubicBezTo>
                <a:cubicBezTo>
                  <a:pt x="566" y="2427"/>
                  <a:pt x="550" y="2442"/>
                  <a:pt x="542" y="2458"/>
                </a:cubicBezTo>
                <a:cubicBezTo>
                  <a:pt x="542" y="2466"/>
                  <a:pt x="534" y="2474"/>
                  <a:pt x="527" y="2482"/>
                </a:cubicBezTo>
                <a:cubicBezTo>
                  <a:pt x="527" y="2482"/>
                  <a:pt x="527" y="2482"/>
                  <a:pt x="527" y="2489"/>
                </a:cubicBezTo>
                <a:cubicBezTo>
                  <a:pt x="527" y="2489"/>
                  <a:pt x="527" y="2489"/>
                  <a:pt x="527" y="2482"/>
                </a:cubicBezTo>
                <a:cubicBezTo>
                  <a:pt x="527" y="2482"/>
                  <a:pt x="527" y="2482"/>
                  <a:pt x="527" y="2482"/>
                </a:cubicBezTo>
                <a:cubicBezTo>
                  <a:pt x="527" y="2482"/>
                  <a:pt x="527" y="2482"/>
                  <a:pt x="534" y="2474"/>
                </a:cubicBezTo>
                <a:cubicBezTo>
                  <a:pt x="558" y="2442"/>
                  <a:pt x="613" y="2356"/>
                  <a:pt x="621" y="2341"/>
                </a:cubicBezTo>
                <a:cubicBezTo>
                  <a:pt x="629" y="2325"/>
                  <a:pt x="644" y="2301"/>
                  <a:pt x="652" y="2286"/>
                </a:cubicBezTo>
                <a:cubicBezTo>
                  <a:pt x="652" y="2286"/>
                  <a:pt x="652" y="2286"/>
                  <a:pt x="652" y="2294"/>
                </a:cubicBezTo>
                <a:cubicBezTo>
                  <a:pt x="660" y="2278"/>
                  <a:pt x="684" y="2239"/>
                  <a:pt x="684" y="2231"/>
                </a:cubicBezTo>
                <a:cubicBezTo>
                  <a:pt x="691" y="2223"/>
                  <a:pt x="699" y="2215"/>
                  <a:pt x="699" y="2208"/>
                </a:cubicBezTo>
                <a:cubicBezTo>
                  <a:pt x="699" y="2208"/>
                  <a:pt x="699" y="2208"/>
                  <a:pt x="699" y="2215"/>
                </a:cubicBezTo>
                <a:close/>
                <a:moveTo>
                  <a:pt x="778" y="2059"/>
                </a:moveTo>
                <a:cubicBezTo>
                  <a:pt x="770" y="2067"/>
                  <a:pt x="778" y="2059"/>
                  <a:pt x="770" y="2075"/>
                </a:cubicBezTo>
                <a:cubicBezTo>
                  <a:pt x="778" y="2067"/>
                  <a:pt x="770" y="2067"/>
                  <a:pt x="778" y="2059"/>
                </a:cubicBezTo>
                <a:cubicBezTo>
                  <a:pt x="778" y="2067"/>
                  <a:pt x="770" y="2067"/>
                  <a:pt x="770" y="2075"/>
                </a:cubicBezTo>
                <a:cubicBezTo>
                  <a:pt x="770" y="2067"/>
                  <a:pt x="770" y="2059"/>
                  <a:pt x="778" y="2051"/>
                </a:cubicBezTo>
                <a:cubicBezTo>
                  <a:pt x="778" y="2051"/>
                  <a:pt x="778" y="2051"/>
                  <a:pt x="786" y="2035"/>
                </a:cubicBezTo>
                <a:cubicBezTo>
                  <a:pt x="786" y="2035"/>
                  <a:pt x="778" y="2043"/>
                  <a:pt x="778" y="2043"/>
                </a:cubicBezTo>
                <a:cubicBezTo>
                  <a:pt x="778" y="2043"/>
                  <a:pt x="778" y="2043"/>
                  <a:pt x="778" y="2051"/>
                </a:cubicBezTo>
                <a:cubicBezTo>
                  <a:pt x="778" y="2059"/>
                  <a:pt x="778" y="2059"/>
                  <a:pt x="778" y="2059"/>
                </a:cubicBezTo>
                <a:cubicBezTo>
                  <a:pt x="778" y="2059"/>
                  <a:pt x="778" y="2059"/>
                  <a:pt x="778" y="2059"/>
                </a:cubicBezTo>
                <a:close/>
                <a:moveTo>
                  <a:pt x="809" y="2051"/>
                </a:moveTo>
                <a:cubicBezTo>
                  <a:pt x="801" y="2059"/>
                  <a:pt x="801" y="2059"/>
                  <a:pt x="801" y="2067"/>
                </a:cubicBezTo>
                <a:cubicBezTo>
                  <a:pt x="801" y="2067"/>
                  <a:pt x="801" y="2059"/>
                  <a:pt x="801" y="2059"/>
                </a:cubicBezTo>
                <a:cubicBezTo>
                  <a:pt x="801" y="2059"/>
                  <a:pt x="801" y="2051"/>
                  <a:pt x="809" y="2051"/>
                </a:cubicBezTo>
                <a:cubicBezTo>
                  <a:pt x="809" y="2051"/>
                  <a:pt x="809" y="2051"/>
                  <a:pt x="809" y="2051"/>
                </a:cubicBezTo>
                <a:close/>
                <a:moveTo>
                  <a:pt x="527" y="2442"/>
                </a:moveTo>
                <a:cubicBezTo>
                  <a:pt x="527" y="2442"/>
                  <a:pt x="519" y="2450"/>
                  <a:pt x="519" y="2458"/>
                </a:cubicBezTo>
                <a:cubicBezTo>
                  <a:pt x="519" y="2450"/>
                  <a:pt x="519" y="2450"/>
                  <a:pt x="527" y="2442"/>
                </a:cubicBezTo>
                <a:close/>
                <a:moveTo>
                  <a:pt x="833" y="1957"/>
                </a:moveTo>
                <a:cubicBezTo>
                  <a:pt x="833" y="1957"/>
                  <a:pt x="833" y="1957"/>
                  <a:pt x="833" y="1957"/>
                </a:cubicBezTo>
                <a:cubicBezTo>
                  <a:pt x="833" y="1957"/>
                  <a:pt x="833" y="1949"/>
                  <a:pt x="833" y="1949"/>
                </a:cubicBezTo>
                <a:cubicBezTo>
                  <a:pt x="833" y="1949"/>
                  <a:pt x="833" y="1957"/>
                  <a:pt x="833" y="1957"/>
                </a:cubicBezTo>
                <a:close/>
                <a:moveTo>
                  <a:pt x="71" y="2028"/>
                </a:moveTo>
                <a:cubicBezTo>
                  <a:pt x="63" y="2028"/>
                  <a:pt x="63" y="2028"/>
                  <a:pt x="63" y="2028"/>
                </a:cubicBezTo>
                <a:cubicBezTo>
                  <a:pt x="63" y="2028"/>
                  <a:pt x="55" y="2028"/>
                  <a:pt x="55" y="2020"/>
                </a:cubicBezTo>
                <a:cubicBezTo>
                  <a:pt x="55" y="2028"/>
                  <a:pt x="55" y="2028"/>
                  <a:pt x="55" y="2028"/>
                </a:cubicBezTo>
                <a:cubicBezTo>
                  <a:pt x="63" y="2028"/>
                  <a:pt x="63" y="2028"/>
                  <a:pt x="71" y="2028"/>
                </a:cubicBezTo>
                <a:close/>
                <a:moveTo>
                  <a:pt x="731" y="2098"/>
                </a:moveTo>
                <a:cubicBezTo>
                  <a:pt x="731" y="2098"/>
                  <a:pt x="731" y="2098"/>
                  <a:pt x="739" y="2098"/>
                </a:cubicBezTo>
                <a:cubicBezTo>
                  <a:pt x="739" y="2098"/>
                  <a:pt x="739" y="2098"/>
                  <a:pt x="739" y="2098"/>
                </a:cubicBezTo>
                <a:cubicBezTo>
                  <a:pt x="731" y="2098"/>
                  <a:pt x="731" y="2098"/>
                  <a:pt x="731" y="2098"/>
                </a:cubicBezTo>
                <a:close/>
                <a:moveTo>
                  <a:pt x="739" y="2098"/>
                </a:moveTo>
                <a:cubicBezTo>
                  <a:pt x="739" y="2090"/>
                  <a:pt x="739" y="2090"/>
                  <a:pt x="739" y="2090"/>
                </a:cubicBezTo>
                <a:cubicBezTo>
                  <a:pt x="739" y="2090"/>
                  <a:pt x="739" y="2090"/>
                  <a:pt x="739" y="2098"/>
                </a:cubicBezTo>
                <a:close/>
                <a:moveTo>
                  <a:pt x="770" y="2020"/>
                </a:moveTo>
                <a:cubicBezTo>
                  <a:pt x="770" y="2012"/>
                  <a:pt x="770" y="2012"/>
                  <a:pt x="770" y="2012"/>
                </a:cubicBezTo>
                <a:cubicBezTo>
                  <a:pt x="770" y="2020"/>
                  <a:pt x="762" y="2020"/>
                  <a:pt x="770" y="2020"/>
                </a:cubicBezTo>
                <a:close/>
                <a:moveTo>
                  <a:pt x="739" y="2082"/>
                </a:moveTo>
                <a:cubicBezTo>
                  <a:pt x="739" y="2082"/>
                  <a:pt x="739" y="2082"/>
                  <a:pt x="739" y="2090"/>
                </a:cubicBezTo>
                <a:cubicBezTo>
                  <a:pt x="739" y="2090"/>
                  <a:pt x="739" y="2090"/>
                  <a:pt x="739" y="2090"/>
                </a:cubicBezTo>
                <a:cubicBezTo>
                  <a:pt x="739" y="2082"/>
                  <a:pt x="739" y="2082"/>
                  <a:pt x="739" y="2082"/>
                </a:cubicBezTo>
                <a:close/>
                <a:moveTo>
                  <a:pt x="691" y="2153"/>
                </a:moveTo>
                <a:cubicBezTo>
                  <a:pt x="691" y="2153"/>
                  <a:pt x="691" y="2153"/>
                  <a:pt x="699" y="2161"/>
                </a:cubicBezTo>
                <a:cubicBezTo>
                  <a:pt x="699" y="2153"/>
                  <a:pt x="707" y="2145"/>
                  <a:pt x="707" y="2145"/>
                </a:cubicBezTo>
                <a:cubicBezTo>
                  <a:pt x="699" y="2153"/>
                  <a:pt x="699" y="2161"/>
                  <a:pt x="691" y="2153"/>
                </a:cubicBezTo>
                <a:close/>
                <a:moveTo>
                  <a:pt x="731" y="2090"/>
                </a:moveTo>
                <a:cubicBezTo>
                  <a:pt x="723" y="2098"/>
                  <a:pt x="723" y="2106"/>
                  <a:pt x="723" y="2114"/>
                </a:cubicBezTo>
                <a:cubicBezTo>
                  <a:pt x="723" y="2106"/>
                  <a:pt x="723" y="2098"/>
                  <a:pt x="731" y="2090"/>
                </a:cubicBezTo>
                <a:close/>
                <a:moveTo>
                  <a:pt x="715" y="2137"/>
                </a:moveTo>
                <a:cubicBezTo>
                  <a:pt x="715" y="2137"/>
                  <a:pt x="707" y="2137"/>
                  <a:pt x="707" y="2145"/>
                </a:cubicBezTo>
                <a:cubicBezTo>
                  <a:pt x="707" y="2137"/>
                  <a:pt x="715" y="2137"/>
                  <a:pt x="715" y="2137"/>
                </a:cubicBezTo>
                <a:cubicBezTo>
                  <a:pt x="715" y="2137"/>
                  <a:pt x="715" y="2137"/>
                  <a:pt x="715" y="2137"/>
                </a:cubicBezTo>
                <a:close/>
                <a:moveTo>
                  <a:pt x="841" y="1895"/>
                </a:moveTo>
                <a:cubicBezTo>
                  <a:pt x="841" y="1895"/>
                  <a:pt x="841" y="1895"/>
                  <a:pt x="841" y="1895"/>
                </a:cubicBezTo>
                <a:cubicBezTo>
                  <a:pt x="841" y="1895"/>
                  <a:pt x="841" y="1895"/>
                  <a:pt x="841" y="1895"/>
                </a:cubicBezTo>
                <a:cubicBezTo>
                  <a:pt x="841" y="1895"/>
                  <a:pt x="841" y="1895"/>
                  <a:pt x="841" y="1895"/>
                </a:cubicBezTo>
                <a:close/>
                <a:moveTo>
                  <a:pt x="841" y="1895"/>
                </a:moveTo>
                <a:cubicBezTo>
                  <a:pt x="841" y="1895"/>
                  <a:pt x="848" y="1887"/>
                  <a:pt x="848" y="1887"/>
                </a:cubicBezTo>
                <a:cubicBezTo>
                  <a:pt x="841" y="1895"/>
                  <a:pt x="841" y="1895"/>
                  <a:pt x="841" y="1895"/>
                </a:cubicBezTo>
                <a:close/>
                <a:moveTo>
                  <a:pt x="841" y="1895"/>
                </a:moveTo>
                <a:cubicBezTo>
                  <a:pt x="841" y="1902"/>
                  <a:pt x="841" y="1902"/>
                  <a:pt x="833" y="1910"/>
                </a:cubicBezTo>
                <a:cubicBezTo>
                  <a:pt x="833" y="1902"/>
                  <a:pt x="833" y="1910"/>
                  <a:pt x="833" y="1902"/>
                </a:cubicBezTo>
                <a:cubicBezTo>
                  <a:pt x="833" y="1910"/>
                  <a:pt x="833" y="1918"/>
                  <a:pt x="833" y="1926"/>
                </a:cubicBezTo>
                <a:cubicBezTo>
                  <a:pt x="833" y="1910"/>
                  <a:pt x="833" y="1910"/>
                  <a:pt x="841" y="1895"/>
                </a:cubicBezTo>
                <a:cubicBezTo>
                  <a:pt x="841" y="1895"/>
                  <a:pt x="841" y="1895"/>
                  <a:pt x="841" y="1895"/>
                </a:cubicBezTo>
                <a:close/>
                <a:moveTo>
                  <a:pt x="841" y="1887"/>
                </a:moveTo>
                <a:cubicBezTo>
                  <a:pt x="841" y="1895"/>
                  <a:pt x="841" y="1887"/>
                  <a:pt x="841" y="1895"/>
                </a:cubicBezTo>
                <a:cubicBezTo>
                  <a:pt x="841" y="1887"/>
                  <a:pt x="841" y="1879"/>
                  <a:pt x="848" y="1871"/>
                </a:cubicBezTo>
                <a:cubicBezTo>
                  <a:pt x="848" y="1871"/>
                  <a:pt x="848" y="1871"/>
                  <a:pt x="841" y="1887"/>
                </a:cubicBezTo>
                <a:close/>
                <a:moveTo>
                  <a:pt x="833" y="1895"/>
                </a:moveTo>
                <a:cubicBezTo>
                  <a:pt x="833" y="1895"/>
                  <a:pt x="833" y="1895"/>
                  <a:pt x="833" y="1902"/>
                </a:cubicBezTo>
                <a:cubicBezTo>
                  <a:pt x="833" y="1902"/>
                  <a:pt x="833" y="1902"/>
                  <a:pt x="833" y="1895"/>
                </a:cubicBezTo>
                <a:cubicBezTo>
                  <a:pt x="833" y="1895"/>
                  <a:pt x="833" y="1895"/>
                  <a:pt x="841" y="1895"/>
                </a:cubicBezTo>
                <a:cubicBezTo>
                  <a:pt x="841" y="1895"/>
                  <a:pt x="841" y="1895"/>
                  <a:pt x="841" y="1895"/>
                </a:cubicBezTo>
                <a:cubicBezTo>
                  <a:pt x="841" y="1887"/>
                  <a:pt x="833" y="1895"/>
                  <a:pt x="833" y="1895"/>
                </a:cubicBezTo>
                <a:close/>
                <a:moveTo>
                  <a:pt x="762" y="2059"/>
                </a:moveTo>
                <a:cubicBezTo>
                  <a:pt x="762" y="2059"/>
                  <a:pt x="762" y="2059"/>
                  <a:pt x="762" y="2067"/>
                </a:cubicBezTo>
                <a:cubicBezTo>
                  <a:pt x="762" y="2067"/>
                  <a:pt x="762" y="2067"/>
                  <a:pt x="762" y="2067"/>
                </a:cubicBezTo>
                <a:cubicBezTo>
                  <a:pt x="762" y="2059"/>
                  <a:pt x="762" y="2059"/>
                  <a:pt x="762" y="2059"/>
                </a:cubicBezTo>
                <a:close/>
                <a:moveTo>
                  <a:pt x="817" y="1965"/>
                </a:moveTo>
                <a:cubicBezTo>
                  <a:pt x="817" y="1957"/>
                  <a:pt x="817" y="1941"/>
                  <a:pt x="825" y="1926"/>
                </a:cubicBezTo>
                <a:cubicBezTo>
                  <a:pt x="825" y="1926"/>
                  <a:pt x="825" y="1926"/>
                  <a:pt x="825" y="1918"/>
                </a:cubicBezTo>
                <a:cubicBezTo>
                  <a:pt x="825" y="1918"/>
                  <a:pt x="825" y="1918"/>
                  <a:pt x="809" y="1965"/>
                </a:cubicBezTo>
                <a:cubicBezTo>
                  <a:pt x="809" y="1973"/>
                  <a:pt x="809" y="1973"/>
                  <a:pt x="809" y="1973"/>
                </a:cubicBezTo>
                <a:cubicBezTo>
                  <a:pt x="809" y="1973"/>
                  <a:pt x="809" y="1973"/>
                  <a:pt x="817" y="1957"/>
                </a:cubicBezTo>
                <a:cubicBezTo>
                  <a:pt x="817" y="1957"/>
                  <a:pt x="817" y="1957"/>
                  <a:pt x="817" y="1965"/>
                </a:cubicBezTo>
                <a:close/>
                <a:moveTo>
                  <a:pt x="40" y="1973"/>
                </a:moveTo>
                <a:cubicBezTo>
                  <a:pt x="40" y="1973"/>
                  <a:pt x="48" y="1973"/>
                  <a:pt x="48" y="1981"/>
                </a:cubicBezTo>
                <a:cubicBezTo>
                  <a:pt x="48" y="1981"/>
                  <a:pt x="48" y="1973"/>
                  <a:pt x="40" y="1973"/>
                </a:cubicBezTo>
                <a:close/>
                <a:moveTo>
                  <a:pt x="770" y="2161"/>
                </a:moveTo>
                <a:cubicBezTo>
                  <a:pt x="770" y="2161"/>
                  <a:pt x="770" y="2161"/>
                  <a:pt x="770" y="2161"/>
                </a:cubicBezTo>
                <a:cubicBezTo>
                  <a:pt x="770" y="2161"/>
                  <a:pt x="770" y="2161"/>
                  <a:pt x="770" y="2161"/>
                </a:cubicBezTo>
                <a:close/>
                <a:moveTo>
                  <a:pt x="770" y="2161"/>
                </a:moveTo>
                <a:cubicBezTo>
                  <a:pt x="778" y="2153"/>
                  <a:pt x="778" y="2161"/>
                  <a:pt x="778" y="2153"/>
                </a:cubicBezTo>
                <a:cubicBezTo>
                  <a:pt x="778" y="2153"/>
                  <a:pt x="770" y="2153"/>
                  <a:pt x="770" y="2153"/>
                </a:cubicBezTo>
                <a:cubicBezTo>
                  <a:pt x="770" y="2153"/>
                  <a:pt x="770" y="2153"/>
                  <a:pt x="770" y="2161"/>
                </a:cubicBezTo>
                <a:close/>
                <a:moveTo>
                  <a:pt x="95" y="2082"/>
                </a:moveTo>
                <a:cubicBezTo>
                  <a:pt x="95" y="2082"/>
                  <a:pt x="87" y="2075"/>
                  <a:pt x="87" y="2075"/>
                </a:cubicBezTo>
                <a:cubicBezTo>
                  <a:pt x="95" y="2082"/>
                  <a:pt x="95" y="2082"/>
                  <a:pt x="95" y="2082"/>
                </a:cubicBezTo>
                <a:close/>
                <a:moveTo>
                  <a:pt x="739" y="2239"/>
                </a:moveTo>
                <a:cubicBezTo>
                  <a:pt x="739" y="2239"/>
                  <a:pt x="739" y="2239"/>
                  <a:pt x="739" y="2239"/>
                </a:cubicBezTo>
                <a:cubicBezTo>
                  <a:pt x="739" y="2239"/>
                  <a:pt x="739" y="2239"/>
                  <a:pt x="731" y="2239"/>
                </a:cubicBezTo>
                <a:cubicBezTo>
                  <a:pt x="731" y="2239"/>
                  <a:pt x="731" y="2239"/>
                  <a:pt x="739" y="2239"/>
                </a:cubicBezTo>
                <a:close/>
                <a:moveTo>
                  <a:pt x="707" y="2301"/>
                </a:moveTo>
                <a:cubicBezTo>
                  <a:pt x="707" y="2301"/>
                  <a:pt x="707" y="2301"/>
                  <a:pt x="707" y="2301"/>
                </a:cubicBezTo>
                <a:cubicBezTo>
                  <a:pt x="707" y="2301"/>
                  <a:pt x="707" y="2301"/>
                  <a:pt x="723" y="2278"/>
                </a:cubicBezTo>
                <a:cubicBezTo>
                  <a:pt x="715" y="2278"/>
                  <a:pt x="715" y="2278"/>
                  <a:pt x="715" y="2278"/>
                </a:cubicBezTo>
                <a:cubicBezTo>
                  <a:pt x="715" y="2286"/>
                  <a:pt x="715" y="2286"/>
                  <a:pt x="707" y="2294"/>
                </a:cubicBezTo>
                <a:cubicBezTo>
                  <a:pt x="707" y="2294"/>
                  <a:pt x="707" y="2294"/>
                  <a:pt x="707" y="2294"/>
                </a:cubicBezTo>
                <a:cubicBezTo>
                  <a:pt x="707" y="2294"/>
                  <a:pt x="707" y="2294"/>
                  <a:pt x="707" y="2294"/>
                </a:cubicBezTo>
                <a:cubicBezTo>
                  <a:pt x="707" y="2294"/>
                  <a:pt x="707" y="2294"/>
                  <a:pt x="707" y="2294"/>
                </a:cubicBezTo>
                <a:cubicBezTo>
                  <a:pt x="707" y="2294"/>
                  <a:pt x="715" y="2286"/>
                  <a:pt x="715" y="2286"/>
                </a:cubicBezTo>
                <a:cubicBezTo>
                  <a:pt x="715" y="2294"/>
                  <a:pt x="707" y="2294"/>
                  <a:pt x="707" y="2301"/>
                </a:cubicBezTo>
                <a:close/>
                <a:moveTo>
                  <a:pt x="707" y="2294"/>
                </a:moveTo>
                <a:cubicBezTo>
                  <a:pt x="707" y="2286"/>
                  <a:pt x="715" y="2286"/>
                  <a:pt x="715" y="2286"/>
                </a:cubicBezTo>
                <a:cubicBezTo>
                  <a:pt x="715" y="2286"/>
                  <a:pt x="715" y="2286"/>
                  <a:pt x="707" y="2294"/>
                </a:cubicBezTo>
                <a:close/>
                <a:moveTo>
                  <a:pt x="833" y="2004"/>
                </a:moveTo>
                <a:cubicBezTo>
                  <a:pt x="833" y="2012"/>
                  <a:pt x="833" y="2012"/>
                  <a:pt x="833" y="2012"/>
                </a:cubicBezTo>
                <a:cubicBezTo>
                  <a:pt x="833" y="2012"/>
                  <a:pt x="833" y="2012"/>
                  <a:pt x="833" y="2012"/>
                </a:cubicBezTo>
                <a:cubicBezTo>
                  <a:pt x="833" y="2004"/>
                  <a:pt x="833" y="2012"/>
                  <a:pt x="833" y="2004"/>
                </a:cubicBezTo>
                <a:close/>
                <a:moveTo>
                  <a:pt x="833" y="2012"/>
                </a:moveTo>
                <a:cubicBezTo>
                  <a:pt x="833" y="2012"/>
                  <a:pt x="833" y="2012"/>
                  <a:pt x="833" y="2012"/>
                </a:cubicBezTo>
                <a:cubicBezTo>
                  <a:pt x="833" y="2028"/>
                  <a:pt x="833" y="2028"/>
                  <a:pt x="833" y="2028"/>
                </a:cubicBezTo>
                <a:cubicBezTo>
                  <a:pt x="833" y="2020"/>
                  <a:pt x="833" y="2028"/>
                  <a:pt x="833" y="2012"/>
                </a:cubicBezTo>
                <a:close/>
                <a:moveTo>
                  <a:pt x="801" y="2090"/>
                </a:moveTo>
                <a:cubicBezTo>
                  <a:pt x="801" y="2090"/>
                  <a:pt x="801" y="2090"/>
                  <a:pt x="809" y="2090"/>
                </a:cubicBezTo>
                <a:cubicBezTo>
                  <a:pt x="801" y="2090"/>
                  <a:pt x="801" y="2090"/>
                  <a:pt x="801" y="2090"/>
                </a:cubicBezTo>
                <a:close/>
                <a:moveTo>
                  <a:pt x="848" y="1926"/>
                </a:moveTo>
                <a:cubicBezTo>
                  <a:pt x="848" y="1926"/>
                  <a:pt x="848" y="1926"/>
                  <a:pt x="848" y="1926"/>
                </a:cubicBezTo>
                <a:cubicBezTo>
                  <a:pt x="841" y="1926"/>
                  <a:pt x="841" y="1926"/>
                  <a:pt x="841" y="1926"/>
                </a:cubicBezTo>
                <a:cubicBezTo>
                  <a:pt x="848" y="1926"/>
                  <a:pt x="848" y="1926"/>
                  <a:pt x="848" y="1926"/>
                </a:cubicBezTo>
                <a:close/>
                <a:moveTo>
                  <a:pt x="833" y="1957"/>
                </a:moveTo>
                <a:cubicBezTo>
                  <a:pt x="833" y="1957"/>
                  <a:pt x="833" y="1957"/>
                  <a:pt x="833" y="1957"/>
                </a:cubicBezTo>
                <a:cubicBezTo>
                  <a:pt x="833" y="1957"/>
                  <a:pt x="833" y="1957"/>
                  <a:pt x="833" y="1957"/>
                </a:cubicBezTo>
                <a:cubicBezTo>
                  <a:pt x="833" y="1957"/>
                  <a:pt x="833" y="1957"/>
                  <a:pt x="833" y="1957"/>
                </a:cubicBezTo>
                <a:close/>
                <a:moveTo>
                  <a:pt x="817" y="2059"/>
                </a:moveTo>
                <a:cubicBezTo>
                  <a:pt x="817" y="2059"/>
                  <a:pt x="817" y="2059"/>
                  <a:pt x="817" y="2059"/>
                </a:cubicBezTo>
                <a:cubicBezTo>
                  <a:pt x="817" y="2059"/>
                  <a:pt x="817" y="2059"/>
                  <a:pt x="817" y="2051"/>
                </a:cubicBezTo>
                <a:cubicBezTo>
                  <a:pt x="825" y="2043"/>
                  <a:pt x="825" y="2043"/>
                  <a:pt x="825" y="2051"/>
                </a:cubicBezTo>
                <a:cubicBezTo>
                  <a:pt x="825" y="2043"/>
                  <a:pt x="825" y="2035"/>
                  <a:pt x="825" y="2035"/>
                </a:cubicBezTo>
                <a:cubicBezTo>
                  <a:pt x="833" y="2028"/>
                  <a:pt x="833" y="2028"/>
                  <a:pt x="833" y="2028"/>
                </a:cubicBezTo>
                <a:cubicBezTo>
                  <a:pt x="833" y="2028"/>
                  <a:pt x="833" y="2028"/>
                  <a:pt x="825" y="2035"/>
                </a:cubicBezTo>
                <a:cubicBezTo>
                  <a:pt x="825" y="2035"/>
                  <a:pt x="825" y="2035"/>
                  <a:pt x="825" y="2028"/>
                </a:cubicBezTo>
                <a:cubicBezTo>
                  <a:pt x="833" y="2020"/>
                  <a:pt x="825" y="2020"/>
                  <a:pt x="833" y="2012"/>
                </a:cubicBezTo>
                <a:cubicBezTo>
                  <a:pt x="833" y="2012"/>
                  <a:pt x="833" y="2012"/>
                  <a:pt x="833" y="2012"/>
                </a:cubicBezTo>
                <a:cubicBezTo>
                  <a:pt x="817" y="2028"/>
                  <a:pt x="809" y="2067"/>
                  <a:pt x="809" y="2075"/>
                </a:cubicBezTo>
                <a:cubicBezTo>
                  <a:pt x="817" y="2059"/>
                  <a:pt x="817" y="2067"/>
                  <a:pt x="817" y="2059"/>
                </a:cubicBezTo>
                <a:cubicBezTo>
                  <a:pt x="817" y="2059"/>
                  <a:pt x="817" y="2059"/>
                  <a:pt x="817" y="2059"/>
                </a:cubicBezTo>
                <a:close/>
                <a:moveTo>
                  <a:pt x="739" y="2239"/>
                </a:moveTo>
                <a:cubicBezTo>
                  <a:pt x="739" y="2239"/>
                  <a:pt x="739" y="2239"/>
                  <a:pt x="739" y="2239"/>
                </a:cubicBezTo>
                <a:cubicBezTo>
                  <a:pt x="739" y="2247"/>
                  <a:pt x="739" y="2239"/>
                  <a:pt x="739" y="2247"/>
                </a:cubicBezTo>
                <a:cubicBezTo>
                  <a:pt x="739" y="2247"/>
                  <a:pt x="739" y="2239"/>
                  <a:pt x="739" y="2239"/>
                </a:cubicBezTo>
                <a:cubicBezTo>
                  <a:pt x="746" y="2239"/>
                  <a:pt x="746" y="2239"/>
                  <a:pt x="746" y="2239"/>
                </a:cubicBezTo>
                <a:cubicBezTo>
                  <a:pt x="746" y="2239"/>
                  <a:pt x="746" y="2239"/>
                  <a:pt x="746" y="2239"/>
                </a:cubicBezTo>
                <a:cubicBezTo>
                  <a:pt x="746" y="2223"/>
                  <a:pt x="746" y="2223"/>
                  <a:pt x="746" y="2223"/>
                </a:cubicBezTo>
                <a:cubicBezTo>
                  <a:pt x="746" y="2231"/>
                  <a:pt x="746" y="2231"/>
                  <a:pt x="746" y="2231"/>
                </a:cubicBezTo>
                <a:cubicBezTo>
                  <a:pt x="746" y="2231"/>
                  <a:pt x="746" y="2231"/>
                  <a:pt x="739" y="2239"/>
                </a:cubicBezTo>
                <a:cubicBezTo>
                  <a:pt x="739" y="2239"/>
                  <a:pt x="739" y="2239"/>
                  <a:pt x="739" y="2239"/>
                </a:cubicBezTo>
                <a:close/>
                <a:moveTo>
                  <a:pt x="809" y="2082"/>
                </a:moveTo>
                <a:cubicBezTo>
                  <a:pt x="817" y="2075"/>
                  <a:pt x="817" y="2075"/>
                  <a:pt x="809" y="2075"/>
                </a:cubicBezTo>
                <a:cubicBezTo>
                  <a:pt x="809" y="2075"/>
                  <a:pt x="809" y="2075"/>
                  <a:pt x="809" y="2082"/>
                </a:cubicBezTo>
                <a:cubicBezTo>
                  <a:pt x="809" y="2082"/>
                  <a:pt x="809" y="2082"/>
                  <a:pt x="809" y="2090"/>
                </a:cubicBezTo>
                <a:cubicBezTo>
                  <a:pt x="809" y="2090"/>
                  <a:pt x="809" y="2090"/>
                  <a:pt x="809" y="2090"/>
                </a:cubicBezTo>
                <a:cubicBezTo>
                  <a:pt x="809" y="2082"/>
                  <a:pt x="809" y="2082"/>
                  <a:pt x="809" y="2082"/>
                </a:cubicBezTo>
                <a:close/>
                <a:moveTo>
                  <a:pt x="833" y="2012"/>
                </a:moveTo>
                <a:cubicBezTo>
                  <a:pt x="825" y="2028"/>
                  <a:pt x="833" y="2020"/>
                  <a:pt x="825" y="2028"/>
                </a:cubicBezTo>
                <a:cubicBezTo>
                  <a:pt x="833" y="2020"/>
                  <a:pt x="833" y="2020"/>
                  <a:pt x="833" y="2012"/>
                </a:cubicBezTo>
                <a:close/>
                <a:moveTo>
                  <a:pt x="731" y="2255"/>
                </a:moveTo>
                <a:cubicBezTo>
                  <a:pt x="731" y="2247"/>
                  <a:pt x="731" y="2255"/>
                  <a:pt x="739" y="2247"/>
                </a:cubicBezTo>
                <a:cubicBezTo>
                  <a:pt x="731" y="2247"/>
                  <a:pt x="731" y="2247"/>
                  <a:pt x="731" y="2255"/>
                </a:cubicBezTo>
                <a:close/>
                <a:moveTo>
                  <a:pt x="244" y="2294"/>
                </a:moveTo>
                <a:cubicBezTo>
                  <a:pt x="244" y="2294"/>
                  <a:pt x="244" y="2294"/>
                  <a:pt x="244" y="2294"/>
                </a:cubicBezTo>
                <a:cubicBezTo>
                  <a:pt x="244" y="2294"/>
                  <a:pt x="244" y="2286"/>
                  <a:pt x="244" y="2286"/>
                </a:cubicBezTo>
                <a:cubicBezTo>
                  <a:pt x="244" y="2286"/>
                  <a:pt x="244" y="2294"/>
                  <a:pt x="244" y="2294"/>
                </a:cubicBezTo>
                <a:close/>
                <a:moveTo>
                  <a:pt x="228" y="2270"/>
                </a:moveTo>
                <a:cubicBezTo>
                  <a:pt x="236" y="2278"/>
                  <a:pt x="236" y="2278"/>
                  <a:pt x="244" y="2286"/>
                </a:cubicBezTo>
                <a:cubicBezTo>
                  <a:pt x="244" y="2286"/>
                  <a:pt x="244" y="2278"/>
                  <a:pt x="236" y="2278"/>
                </a:cubicBezTo>
                <a:cubicBezTo>
                  <a:pt x="236" y="2278"/>
                  <a:pt x="236" y="2278"/>
                  <a:pt x="228" y="2270"/>
                </a:cubicBezTo>
                <a:close/>
                <a:moveTo>
                  <a:pt x="181" y="2200"/>
                </a:moveTo>
                <a:cubicBezTo>
                  <a:pt x="189" y="2208"/>
                  <a:pt x="189" y="2208"/>
                  <a:pt x="189" y="2215"/>
                </a:cubicBezTo>
                <a:cubicBezTo>
                  <a:pt x="189" y="2215"/>
                  <a:pt x="189" y="2215"/>
                  <a:pt x="189" y="2208"/>
                </a:cubicBezTo>
                <a:cubicBezTo>
                  <a:pt x="189" y="2208"/>
                  <a:pt x="189" y="2208"/>
                  <a:pt x="181" y="2200"/>
                </a:cubicBezTo>
                <a:close/>
                <a:moveTo>
                  <a:pt x="150" y="2145"/>
                </a:moveTo>
                <a:cubicBezTo>
                  <a:pt x="158" y="2161"/>
                  <a:pt x="158" y="2161"/>
                  <a:pt x="158" y="2161"/>
                </a:cubicBezTo>
                <a:cubicBezTo>
                  <a:pt x="158" y="2161"/>
                  <a:pt x="158" y="2161"/>
                  <a:pt x="158" y="2161"/>
                </a:cubicBezTo>
                <a:cubicBezTo>
                  <a:pt x="150" y="2153"/>
                  <a:pt x="150" y="2153"/>
                  <a:pt x="150" y="2145"/>
                </a:cubicBezTo>
                <a:close/>
                <a:moveTo>
                  <a:pt x="126" y="2121"/>
                </a:moveTo>
                <a:cubicBezTo>
                  <a:pt x="126" y="2114"/>
                  <a:pt x="126" y="2114"/>
                  <a:pt x="118" y="2106"/>
                </a:cubicBezTo>
                <a:cubicBezTo>
                  <a:pt x="126" y="2114"/>
                  <a:pt x="126" y="2114"/>
                  <a:pt x="126" y="2121"/>
                </a:cubicBezTo>
                <a:close/>
                <a:moveTo>
                  <a:pt x="676" y="2192"/>
                </a:moveTo>
                <a:cubicBezTo>
                  <a:pt x="676" y="2192"/>
                  <a:pt x="676" y="2192"/>
                  <a:pt x="676" y="2192"/>
                </a:cubicBezTo>
                <a:cubicBezTo>
                  <a:pt x="676" y="2192"/>
                  <a:pt x="676" y="2192"/>
                  <a:pt x="676" y="2192"/>
                </a:cubicBezTo>
                <a:cubicBezTo>
                  <a:pt x="676" y="2184"/>
                  <a:pt x="676" y="2184"/>
                  <a:pt x="676" y="2184"/>
                </a:cubicBezTo>
                <a:cubicBezTo>
                  <a:pt x="676" y="2184"/>
                  <a:pt x="676" y="2184"/>
                  <a:pt x="676" y="2184"/>
                </a:cubicBezTo>
                <a:cubicBezTo>
                  <a:pt x="676" y="2184"/>
                  <a:pt x="676" y="2184"/>
                  <a:pt x="676" y="2184"/>
                </a:cubicBezTo>
                <a:cubicBezTo>
                  <a:pt x="676" y="2184"/>
                  <a:pt x="676" y="2184"/>
                  <a:pt x="676" y="2184"/>
                </a:cubicBezTo>
                <a:cubicBezTo>
                  <a:pt x="676" y="2192"/>
                  <a:pt x="676" y="2192"/>
                  <a:pt x="676" y="2192"/>
                </a:cubicBezTo>
                <a:cubicBezTo>
                  <a:pt x="676" y="2192"/>
                  <a:pt x="676" y="2192"/>
                  <a:pt x="676" y="2192"/>
                </a:cubicBezTo>
                <a:cubicBezTo>
                  <a:pt x="676" y="2192"/>
                  <a:pt x="676" y="2192"/>
                  <a:pt x="676" y="2192"/>
                </a:cubicBezTo>
                <a:close/>
                <a:moveTo>
                  <a:pt x="684" y="2168"/>
                </a:moveTo>
                <a:cubicBezTo>
                  <a:pt x="684" y="2168"/>
                  <a:pt x="684" y="2168"/>
                  <a:pt x="684" y="2168"/>
                </a:cubicBezTo>
                <a:cubicBezTo>
                  <a:pt x="684" y="2161"/>
                  <a:pt x="684" y="2161"/>
                  <a:pt x="684" y="2168"/>
                </a:cubicBezTo>
                <a:close/>
                <a:moveTo>
                  <a:pt x="597" y="2333"/>
                </a:moveTo>
                <a:cubicBezTo>
                  <a:pt x="605" y="2325"/>
                  <a:pt x="605" y="2325"/>
                  <a:pt x="605" y="2325"/>
                </a:cubicBezTo>
                <a:cubicBezTo>
                  <a:pt x="605" y="2325"/>
                  <a:pt x="605" y="2325"/>
                  <a:pt x="605" y="2317"/>
                </a:cubicBezTo>
                <a:cubicBezTo>
                  <a:pt x="605" y="2317"/>
                  <a:pt x="597" y="2325"/>
                  <a:pt x="597" y="2325"/>
                </a:cubicBezTo>
                <a:cubicBezTo>
                  <a:pt x="597" y="2325"/>
                  <a:pt x="597" y="2325"/>
                  <a:pt x="597" y="2325"/>
                </a:cubicBezTo>
                <a:cubicBezTo>
                  <a:pt x="597" y="2333"/>
                  <a:pt x="597" y="2333"/>
                  <a:pt x="597" y="2333"/>
                </a:cubicBezTo>
                <a:cubicBezTo>
                  <a:pt x="597" y="2333"/>
                  <a:pt x="589" y="2333"/>
                  <a:pt x="589" y="2341"/>
                </a:cubicBezTo>
                <a:cubicBezTo>
                  <a:pt x="597" y="2341"/>
                  <a:pt x="597" y="2341"/>
                  <a:pt x="597" y="2341"/>
                </a:cubicBezTo>
                <a:cubicBezTo>
                  <a:pt x="597" y="2341"/>
                  <a:pt x="597" y="2341"/>
                  <a:pt x="589" y="2341"/>
                </a:cubicBezTo>
                <a:cubicBezTo>
                  <a:pt x="597" y="2341"/>
                  <a:pt x="597" y="2341"/>
                  <a:pt x="597" y="2333"/>
                </a:cubicBezTo>
                <a:close/>
                <a:moveTo>
                  <a:pt x="550" y="2395"/>
                </a:moveTo>
                <a:cubicBezTo>
                  <a:pt x="558" y="2395"/>
                  <a:pt x="550" y="2403"/>
                  <a:pt x="558" y="2388"/>
                </a:cubicBezTo>
                <a:cubicBezTo>
                  <a:pt x="558" y="2388"/>
                  <a:pt x="558" y="2388"/>
                  <a:pt x="566" y="2388"/>
                </a:cubicBezTo>
                <a:cubicBezTo>
                  <a:pt x="558" y="2388"/>
                  <a:pt x="558" y="2388"/>
                  <a:pt x="550" y="2395"/>
                </a:cubicBezTo>
                <a:close/>
                <a:moveTo>
                  <a:pt x="550" y="2411"/>
                </a:moveTo>
                <a:cubicBezTo>
                  <a:pt x="550" y="2403"/>
                  <a:pt x="550" y="2403"/>
                  <a:pt x="550" y="2403"/>
                </a:cubicBezTo>
                <a:cubicBezTo>
                  <a:pt x="550" y="2403"/>
                  <a:pt x="550" y="2403"/>
                  <a:pt x="550" y="2411"/>
                </a:cubicBezTo>
                <a:close/>
                <a:moveTo>
                  <a:pt x="393" y="2341"/>
                </a:moveTo>
                <a:cubicBezTo>
                  <a:pt x="393" y="2341"/>
                  <a:pt x="393" y="2341"/>
                  <a:pt x="393" y="2341"/>
                </a:cubicBezTo>
                <a:cubicBezTo>
                  <a:pt x="393" y="2341"/>
                  <a:pt x="393" y="2341"/>
                  <a:pt x="393" y="2341"/>
                </a:cubicBezTo>
                <a:cubicBezTo>
                  <a:pt x="393" y="2341"/>
                  <a:pt x="393" y="2341"/>
                  <a:pt x="393" y="2341"/>
                </a:cubicBezTo>
                <a:close/>
                <a:moveTo>
                  <a:pt x="527" y="2442"/>
                </a:moveTo>
                <a:cubicBezTo>
                  <a:pt x="527" y="2442"/>
                  <a:pt x="527" y="2442"/>
                  <a:pt x="527" y="2442"/>
                </a:cubicBezTo>
                <a:cubicBezTo>
                  <a:pt x="527" y="2442"/>
                  <a:pt x="527" y="2442"/>
                  <a:pt x="527" y="2442"/>
                </a:cubicBezTo>
                <a:cubicBezTo>
                  <a:pt x="527" y="2442"/>
                  <a:pt x="527" y="2442"/>
                  <a:pt x="527" y="2442"/>
                </a:cubicBezTo>
                <a:close/>
                <a:moveTo>
                  <a:pt x="731" y="2106"/>
                </a:moveTo>
                <a:cubicBezTo>
                  <a:pt x="731" y="2090"/>
                  <a:pt x="739" y="2082"/>
                  <a:pt x="746" y="2067"/>
                </a:cubicBezTo>
                <a:cubicBezTo>
                  <a:pt x="746" y="2067"/>
                  <a:pt x="746" y="2067"/>
                  <a:pt x="731" y="2090"/>
                </a:cubicBezTo>
                <a:cubicBezTo>
                  <a:pt x="731" y="2090"/>
                  <a:pt x="731" y="2090"/>
                  <a:pt x="731" y="2090"/>
                </a:cubicBezTo>
                <a:cubicBezTo>
                  <a:pt x="731" y="2098"/>
                  <a:pt x="731" y="2098"/>
                  <a:pt x="731" y="2098"/>
                </a:cubicBezTo>
                <a:cubicBezTo>
                  <a:pt x="731" y="2098"/>
                  <a:pt x="731" y="2098"/>
                  <a:pt x="723" y="2106"/>
                </a:cubicBezTo>
                <a:cubicBezTo>
                  <a:pt x="715" y="2114"/>
                  <a:pt x="723" y="2114"/>
                  <a:pt x="723" y="2114"/>
                </a:cubicBezTo>
                <a:cubicBezTo>
                  <a:pt x="715" y="2121"/>
                  <a:pt x="715" y="2121"/>
                  <a:pt x="715" y="2121"/>
                </a:cubicBezTo>
                <a:cubicBezTo>
                  <a:pt x="715" y="2121"/>
                  <a:pt x="715" y="2121"/>
                  <a:pt x="715" y="2129"/>
                </a:cubicBezTo>
                <a:cubicBezTo>
                  <a:pt x="715" y="2129"/>
                  <a:pt x="715" y="2129"/>
                  <a:pt x="715" y="2137"/>
                </a:cubicBezTo>
                <a:cubicBezTo>
                  <a:pt x="715" y="2129"/>
                  <a:pt x="715" y="2129"/>
                  <a:pt x="723" y="2121"/>
                </a:cubicBezTo>
                <a:cubicBezTo>
                  <a:pt x="723" y="2114"/>
                  <a:pt x="723" y="2106"/>
                  <a:pt x="731" y="2106"/>
                </a:cubicBezTo>
                <a:close/>
                <a:moveTo>
                  <a:pt x="40" y="1957"/>
                </a:moveTo>
                <a:cubicBezTo>
                  <a:pt x="40" y="1957"/>
                  <a:pt x="40" y="1957"/>
                  <a:pt x="40" y="1957"/>
                </a:cubicBezTo>
                <a:cubicBezTo>
                  <a:pt x="40" y="1957"/>
                  <a:pt x="40" y="1957"/>
                  <a:pt x="48" y="1965"/>
                </a:cubicBezTo>
                <a:cubicBezTo>
                  <a:pt x="48" y="1957"/>
                  <a:pt x="48" y="1965"/>
                  <a:pt x="40" y="1957"/>
                </a:cubicBezTo>
                <a:close/>
                <a:moveTo>
                  <a:pt x="8" y="1949"/>
                </a:moveTo>
                <a:cubicBezTo>
                  <a:pt x="8" y="1957"/>
                  <a:pt x="8" y="1957"/>
                  <a:pt x="8" y="1957"/>
                </a:cubicBezTo>
                <a:cubicBezTo>
                  <a:pt x="16" y="1957"/>
                  <a:pt x="16" y="1957"/>
                  <a:pt x="16" y="1957"/>
                </a:cubicBezTo>
                <a:lnTo>
                  <a:pt x="8" y="1949"/>
                </a:lnTo>
                <a:close/>
                <a:moveTo>
                  <a:pt x="48" y="1981"/>
                </a:moveTo>
                <a:cubicBezTo>
                  <a:pt x="48" y="1973"/>
                  <a:pt x="48" y="1973"/>
                  <a:pt x="48" y="1973"/>
                </a:cubicBezTo>
                <a:cubicBezTo>
                  <a:pt x="48" y="1973"/>
                  <a:pt x="48" y="1981"/>
                  <a:pt x="48" y="1981"/>
                </a:cubicBezTo>
                <a:close/>
                <a:moveTo>
                  <a:pt x="71" y="1988"/>
                </a:moveTo>
                <a:cubicBezTo>
                  <a:pt x="71" y="1988"/>
                  <a:pt x="63" y="1988"/>
                  <a:pt x="55" y="1981"/>
                </a:cubicBezTo>
                <a:cubicBezTo>
                  <a:pt x="55" y="1973"/>
                  <a:pt x="55" y="1981"/>
                  <a:pt x="48" y="1981"/>
                </a:cubicBezTo>
                <a:cubicBezTo>
                  <a:pt x="55" y="1981"/>
                  <a:pt x="63" y="1988"/>
                  <a:pt x="71" y="1988"/>
                </a:cubicBezTo>
                <a:close/>
                <a:moveTo>
                  <a:pt x="8" y="1949"/>
                </a:moveTo>
                <a:cubicBezTo>
                  <a:pt x="8" y="1949"/>
                  <a:pt x="8" y="1949"/>
                  <a:pt x="8" y="1949"/>
                </a:cubicBezTo>
                <a:cubicBezTo>
                  <a:pt x="8" y="1949"/>
                  <a:pt x="8" y="1949"/>
                  <a:pt x="8" y="1949"/>
                </a:cubicBezTo>
                <a:cubicBezTo>
                  <a:pt x="8" y="1949"/>
                  <a:pt x="8" y="1949"/>
                  <a:pt x="8" y="1949"/>
                </a:cubicBezTo>
                <a:close/>
                <a:moveTo>
                  <a:pt x="48" y="1973"/>
                </a:moveTo>
                <a:cubicBezTo>
                  <a:pt x="55" y="1973"/>
                  <a:pt x="55" y="1973"/>
                  <a:pt x="55" y="1981"/>
                </a:cubicBezTo>
                <a:cubicBezTo>
                  <a:pt x="55" y="1973"/>
                  <a:pt x="55" y="1973"/>
                  <a:pt x="48" y="1973"/>
                </a:cubicBezTo>
                <a:close/>
                <a:moveTo>
                  <a:pt x="32" y="1965"/>
                </a:moveTo>
                <a:cubicBezTo>
                  <a:pt x="32" y="1965"/>
                  <a:pt x="32" y="1965"/>
                  <a:pt x="24" y="1965"/>
                </a:cubicBezTo>
                <a:cubicBezTo>
                  <a:pt x="32" y="1965"/>
                  <a:pt x="40" y="1965"/>
                  <a:pt x="48" y="1973"/>
                </a:cubicBezTo>
                <a:cubicBezTo>
                  <a:pt x="32" y="1965"/>
                  <a:pt x="24" y="1957"/>
                  <a:pt x="16" y="1957"/>
                </a:cubicBezTo>
                <a:lnTo>
                  <a:pt x="32" y="1965"/>
                </a:lnTo>
                <a:close/>
                <a:moveTo>
                  <a:pt x="24" y="1965"/>
                </a:moveTo>
                <a:cubicBezTo>
                  <a:pt x="24" y="1965"/>
                  <a:pt x="24" y="1965"/>
                  <a:pt x="16" y="1957"/>
                </a:cubicBezTo>
                <a:cubicBezTo>
                  <a:pt x="24" y="1965"/>
                  <a:pt x="24" y="1965"/>
                  <a:pt x="24" y="1965"/>
                </a:cubicBezTo>
                <a:close/>
                <a:moveTo>
                  <a:pt x="8" y="1957"/>
                </a:moveTo>
                <a:cubicBezTo>
                  <a:pt x="8" y="1957"/>
                  <a:pt x="8" y="1957"/>
                  <a:pt x="8" y="1957"/>
                </a:cubicBezTo>
                <a:cubicBezTo>
                  <a:pt x="8" y="1957"/>
                  <a:pt x="8" y="1957"/>
                  <a:pt x="0" y="1957"/>
                </a:cubicBezTo>
                <a:cubicBezTo>
                  <a:pt x="8" y="1957"/>
                  <a:pt x="8" y="1957"/>
                  <a:pt x="16" y="1965"/>
                </a:cubicBezTo>
                <a:cubicBezTo>
                  <a:pt x="16" y="1965"/>
                  <a:pt x="16" y="1965"/>
                  <a:pt x="24" y="1965"/>
                </a:cubicBezTo>
                <a:cubicBezTo>
                  <a:pt x="24" y="1965"/>
                  <a:pt x="24" y="1965"/>
                  <a:pt x="16" y="1957"/>
                </a:cubicBezTo>
                <a:cubicBezTo>
                  <a:pt x="24" y="1957"/>
                  <a:pt x="24" y="1957"/>
                  <a:pt x="24" y="1957"/>
                </a:cubicBezTo>
                <a:cubicBezTo>
                  <a:pt x="24" y="1957"/>
                  <a:pt x="24" y="1957"/>
                  <a:pt x="8" y="1957"/>
                </a:cubicBezTo>
                <a:close/>
                <a:moveTo>
                  <a:pt x="48" y="1988"/>
                </a:moveTo>
                <a:cubicBezTo>
                  <a:pt x="48" y="1988"/>
                  <a:pt x="48" y="1988"/>
                  <a:pt x="48" y="1988"/>
                </a:cubicBezTo>
                <a:cubicBezTo>
                  <a:pt x="40" y="1988"/>
                  <a:pt x="40" y="1988"/>
                  <a:pt x="40" y="1988"/>
                </a:cubicBezTo>
                <a:lnTo>
                  <a:pt x="48" y="1988"/>
                </a:lnTo>
                <a:close/>
                <a:moveTo>
                  <a:pt x="55" y="1988"/>
                </a:moveTo>
                <a:cubicBezTo>
                  <a:pt x="55" y="1996"/>
                  <a:pt x="55" y="1996"/>
                  <a:pt x="55" y="1996"/>
                </a:cubicBezTo>
                <a:cubicBezTo>
                  <a:pt x="55" y="1996"/>
                  <a:pt x="55" y="1996"/>
                  <a:pt x="55" y="1996"/>
                </a:cubicBezTo>
                <a:lnTo>
                  <a:pt x="55" y="1988"/>
                </a:lnTo>
                <a:close/>
                <a:moveTo>
                  <a:pt x="32" y="1981"/>
                </a:moveTo>
                <a:cubicBezTo>
                  <a:pt x="40" y="1988"/>
                  <a:pt x="40" y="1988"/>
                  <a:pt x="40" y="1988"/>
                </a:cubicBezTo>
                <a:cubicBezTo>
                  <a:pt x="40" y="1988"/>
                  <a:pt x="40" y="1988"/>
                  <a:pt x="40" y="1988"/>
                </a:cubicBezTo>
                <a:cubicBezTo>
                  <a:pt x="40" y="1981"/>
                  <a:pt x="40" y="1981"/>
                  <a:pt x="40" y="1981"/>
                </a:cubicBezTo>
                <a:lnTo>
                  <a:pt x="32" y="1981"/>
                </a:lnTo>
                <a:close/>
                <a:moveTo>
                  <a:pt x="87" y="2020"/>
                </a:moveTo>
                <a:cubicBezTo>
                  <a:pt x="87" y="2020"/>
                  <a:pt x="87" y="2020"/>
                  <a:pt x="87" y="2020"/>
                </a:cubicBezTo>
                <a:cubicBezTo>
                  <a:pt x="87" y="2020"/>
                  <a:pt x="87" y="2020"/>
                  <a:pt x="87" y="2020"/>
                </a:cubicBezTo>
                <a:close/>
                <a:moveTo>
                  <a:pt x="126" y="2059"/>
                </a:moveTo>
                <a:cubicBezTo>
                  <a:pt x="118" y="2059"/>
                  <a:pt x="118" y="2059"/>
                  <a:pt x="118" y="2051"/>
                </a:cubicBezTo>
                <a:cubicBezTo>
                  <a:pt x="118" y="2059"/>
                  <a:pt x="126" y="2059"/>
                  <a:pt x="126" y="2075"/>
                </a:cubicBezTo>
                <a:cubicBezTo>
                  <a:pt x="126" y="2075"/>
                  <a:pt x="126" y="2075"/>
                  <a:pt x="126" y="2059"/>
                </a:cubicBezTo>
                <a:close/>
                <a:moveTo>
                  <a:pt x="32" y="1981"/>
                </a:moveTo>
                <a:cubicBezTo>
                  <a:pt x="24" y="1973"/>
                  <a:pt x="24" y="1973"/>
                  <a:pt x="24" y="1973"/>
                </a:cubicBezTo>
                <a:cubicBezTo>
                  <a:pt x="32" y="1981"/>
                  <a:pt x="24" y="1981"/>
                  <a:pt x="32" y="1981"/>
                </a:cubicBezTo>
                <a:close/>
                <a:moveTo>
                  <a:pt x="24" y="1973"/>
                </a:moveTo>
                <a:cubicBezTo>
                  <a:pt x="24" y="1981"/>
                  <a:pt x="32" y="1981"/>
                  <a:pt x="32" y="1988"/>
                </a:cubicBezTo>
                <a:cubicBezTo>
                  <a:pt x="32" y="1981"/>
                  <a:pt x="32" y="1981"/>
                  <a:pt x="24" y="1973"/>
                </a:cubicBezTo>
                <a:close/>
                <a:moveTo>
                  <a:pt x="40" y="1996"/>
                </a:moveTo>
                <a:cubicBezTo>
                  <a:pt x="40" y="1996"/>
                  <a:pt x="40" y="1996"/>
                  <a:pt x="40" y="1996"/>
                </a:cubicBezTo>
                <a:cubicBezTo>
                  <a:pt x="40" y="1988"/>
                  <a:pt x="40" y="1988"/>
                  <a:pt x="40" y="1988"/>
                </a:cubicBezTo>
                <a:cubicBezTo>
                  <a:pt x="40" y="1988"/>
                  <a:pt x="40" y="1996"/>
                  <a:pt x="40" y="1996"/>
                </a:cubicBezTo>
                <a:close/>
                <a:moveTo>
                  <a:pt x="32" y="1988"/>
                </a:moveTo>
                <a:cubicBezTo>
                  <a:pt x="40" y="1988"/>
                  <a:pt x="40" y="1988"/>
                  <a:pt x="40" y="1996"/>
                </a:cubicBezTo>
                <a:cubicBezTo>
                  <a:pt x="40" y="1996"/>
                  <a:pt x="40" y="1996"/>
                  <a:pt x="40" y="1996"/>
                </a:cubicBezTo>
                <a:cubicBezTo>
                  <a:pt x="48" y="1996"/>
                  <a:pt x="48" y="1996"/>
                  <a:pt x="55" y="1996"/>
                </a:cubicBezTo>
                <a:cubicBezTo>
                  <a:pt x="40" y="1988"/>
                  <a:pt x="40" y="1988"/>
                  <a:pt x="32" y="1988"/>
                </a:cubicBezTo>
                <a:close/>
                <a:moveTo>
                  <a:pt x="95" y="2028"/>
                </a:moveTo>
                <a:cubicBezTo>
                  <a:pt x="95" y="2028"/>
                  <a:pt x="95" y="2028"/>
                  <a:pt x="87" y="2028"/>
                </a:cubicBezTo>
                <a:cubicBezTo>
                  <a:pt x="95" y="2028"/>
                  <a:pt x="87" y="2028"/>
                  <a:pt x="95" y="2028"/>
                </a:cubicBezTo>
                <a:close/>
                <a:moveTo>
                  <a:pt x="63" y="2012"/>
                </a:moveTo>
                <a:cubicBezTo>
                  <a:pt x="63" y="2012"/>
                  <a:pt x="63" y="2012"/>
                  <a:pt x="63" y="2012"/>
                </a:cubicBezTo>
                <a:cubicBezTo>
                  <a:pt x="63" y="2012"/>
                  <a:pt x="63" y="2012"/>
                  <a:pt x="79" y="2028"/>
                </a:cubicBezTo>
                <a:cubicBezTo>
                  <a:pt x="79" y="2028"/>
                  <a:pt x="79" y="2028"/>
                  <a:pt x="79" y="2028"/>
                </a:cubicBezTo>
                <a:cubicBezTo>
                  <a:pt x="79" y="2028"/>
                  <a:pt x="79" y="2028"/>
                  <a:pt x="71" y="2012"/>
                </a:cubicBezTo>
                <a:cubicBezTo>
                  <a:pt x="71" y="2012"/>
                  <a:pt x="71" y="2012"/>
                  <a:pt x="55" y="2004"/>
                </a:cubicBezTo>
                <a:cubicBezTo>
                  <a:pt x="55" y="2004"/>
                  <a:pt x="55" y="2004"/>
                  <a:pt x="63" y="2012"/>
                </a:cubicBezTo>
                <a:close/>
                <a:moveTo>
                  <a:pt x="71" y="2012"/>
                </a:moveTo>
                <a:cubicBezTo>
                  <a:pt x="79" y="2020"/>
                  <a:pt x="79" y="2020"/>
                  <a:pt x="79" y="2020"/>
                </a:cubicBezTo>
                <a:cubicBezTo>
                  <a:pt x="79" y="2020"/>
                  <a:pt x="79" y="2020"/>
                  <a:pt x="87" y="2028"/>
                </a:cubicBezTo>
                <a:cubicBezTo>
                  <a:pt x="87" y="2020"/>
                  <a:pt x="87" y="2020"/>
                  <a:pt x="87" y="2020"/>
                </a:cubicBezTo>
                <a:cubicBezTo>
                  <a:pt x="79" y="2012"/>
                  <a:pt x="79" y="2020"/>
                  <a:pt x="71" y="2012"/>
                </a:cubicBezTo>
                <a:close/>
                <a:moveTo>
                  <a:pt x="95" y="2028"/>
                </a:moveTo>
                <a:cubicBezTo>
                  <a:pt x="95" y="2028"/>
                  <a:pt x="95" y="2028"/>
                  <a:pt x="87" y="2028"/>
                </a:cubicBezTo>
                <a:cubicBezTo>
                  <a:pt x="87" y="2028"/>
                  <a:pt x="103" y="2035"/>
                  <a:pt x="103" y="2043"/>
                </a:cubicBezTo>
                <a:cubicBezTo>
                  <a:pt x="103" y="2035"/>
                  <a:pt x="103" y="2035"/>
                  <a:pt x="95" y="2028"/>
                </a:cubicBezTo>
                <a:close/>
                <a:moveTo>
                  <a:pt x="87" y="2028"/>
                </a:moveTo>
                <a:cubicBezTo>
                  <a:pt x="87" y="2028"/>
                  <a:pt x="87" y="2028"/>
                  <a:pt x="87" y="2028"/>
                </a:cubicBezTo>
                <a:cubicBezTo>
                  <a:pt x="87" y="2028"/>
                  <a:pt x="87" y="2028"/>
                  <a:pt x="87" y="2028"/>
                </a:cubicBezTo>
                <a:cubicBezTo>
                  <a:pt x="87" y="2028"/>
                  <a:pt x="87" y="2028"/>
                  <a:pt x="87" y="2028"/>
                </a:cubicBezTo>
                <a:cubicBezTo>
                  <a:pt x="87" y="2028"/>
                  <a:pt x="87" y="2028"/>
                  <a:pt x="87" y="2028"/>
                </a:cubicBezTo>
                <a:close/>
                <a:moveTo>
                  <a:pt x="55" y="1996"/>
                </a:moveTo>
                <a:cubicBezTo>
                  <a:pt x="55" y="1996"/>
                  <a:pt x="55" y="1996"/>
                  <a:pt x="40" y="1996"/>
                </a:cubicBezTo>
                <a:cubicBezTo>
                  <a:pt x="48" y="1996"/>
                  <a:pt x="48" y="2004"/>
                  <a:pt x="55" y="2004"/>
                </a:cubicBezTo>
                <a:cubicBezTo>
                  <a:pt x="55" y="2004"/>
                  <a:pt x="55" y="2004"/>
                  <a:pt x="55" y="2004"/>
                </a:cubicBezTo>
                <a:cubicBezTo>
                  <a:pt x="55" y="2004"/>
                  <a:pt x="55" y="2004"/>
                  <a:pt x="55" y="1996"/>
                </a:cubicBezTo>
                <a:close/>
                <a:moveTo>
                  <a:pt x="0" y="1973"/>
                </a:moveTo>
                <a:cubicBezTo>
                  <a:pt x="0" y="1973"/>
                  <a:pt x="0" y="1973"/>
                  <a:pt x="8" y="1973"/>
                </a:cubicBezTo>
                <a:cubicBezTo>
                  <a:pt x="8" y="1973"/>
                  <a:pt x="8" y="1973"/>
                  <a:pt x="8" y="1973"/>
                </a:cubicBezTo>
                <a:cubicBezTo>
                  <a:pt x="8" y="1973"/>
                  <a:pt x="8" y="1973"/>
                  <a:pt x="0" y="1973"/>
                </a:cubicBezTo>
                <a:cubicBezTo>
                  <a:pt x="8" y="1973"/>
                  <a:pt x="0" y="1973"/>
                  <a:pt x="0" y="1973"/>
                </a:cubicBezTo>
                <a:close/>
                <a:moveTo>
                  <a:pt x="8" y="1981"/>
                </a:moveTo>
                <a:cubicBezTo>
                  <a:pt x="8" y="1988"/>
                  <a:pt x="8" y="1988"/>
                  <a:pt x="8" y="1988"/>
                </a:cubicBezTo>
                <a:cubicBezTo>
                  <a:pt x="16" y="1988"/>
                  <a:pt x="16" y="1988"/>
                  <a:pt x="16" y="1988"/>
                </a:cubicBezTo>
                <a:cubicBezTo>
                  <a:pt x="8" y="1981"/>
                  <a:pt x="8" y="1981"/>
                  <a:pt x="8" y="1981"/>
                </a:cubicBezTo>
                <a:close/>
                <a:moveTo>
                  <a:pt x="24" y="1988"/>
                </a:moveTo>
                <a:cubicBezTo>
                  <a:pt x="16" y="1988"/>
                  <a:pt x="16" y="1988"/>
                  <a:pt x="8" y="1988"/>
                </a:cubicBezTo>
                <a:lnTo>
                  <a:pt x="24" y="1988"/>
                </a:lnTo>
                <a:close/>
                <a:moveTo>
                  <a:pt x="103" y="2090"/>
                </a:moveTo>
                <a:cubicBezTo>
                  <a:pt x="103" y="2090"/>
                  <a:pt x="103" y="2090"/>
                  <a:pt x="103" y="2090"/>
                </a:cubicBezTo>
                <a:cubicBezTo>
                  <a:pt x="103" y="2090"/>
                  <a:pt x="103" y="2090"/>
                  <a:pt x="110" y="2090"/>
                </a:cubicBezTo>
                <a:cubicBezTo>
                  <a:pt x="110" y="2090"/>
                  <a:pt x="110" y="2090"/>
                  <a:pt x="103" y="2082"/>
                </a:cubicBezTo>
                <a:cubicBezTo>
                  <a:pt x="103" y="2090"/>
                  <a:pt x="103" y="2090"/>
                  <a:pt x="103" y="2090"/>
                </a:cubicBezTo>
                <a:close/>
                <a:moveTo>
                  <a:pt x="103" y="2082"/>
                </a:moveTo>
                <a:cubicBezTo>
                  <a:pt x="103" y="2082"/>
                  <a:pt x="103" y="2082"/>
                  <a:pt x="103" y="2082"/>
                </a:cubicBezTo>
                <a:cubicBezTo>
                  <a:pt x="103" y="2082"/>
                  <a:pt x="103" y="2082"/>
                  <a:pt x="103" y="2082"/>
                </a:cubicBezTo>
                <a:close/>
                <a:moveTo>
                  <a:pt x="103" y="2082"/>
                </a:moveTo>
                <a:cubicBezTo>
                  <a:pt x="103" y="2082"/>
                  <a:pt x="103" y="2082"/>
                  <a:pt x="103" y="2082"/>
                </a:cubicBezTo>
                <a:cubicBezTo>
                  <a:pt x="110" y="2082"/>
                  <a:pt x="110" y="2082"/>
                  <a:pt x="110" y="2082"/>
                </a:cubicBezTo>
                <a:cubicBezTo>
                  <a:pt x="95" y="2075"/>
                  <a:pt x="95" y="2075"/>
                  <a:pt x="95" y="2075"/>
                </a:cubicBezTo>
                <a:cubicBezTo>
                  <a:pt x="103" y="2075"/>
                  <a:pt x="103" y="2075"/>
                  <a:pt x="103" y="2075"/>
                </a:cubicBezTo>
                <a:cubicBezTo>
                  <a:pt x="103" y="2082"/>
                  <a:pt x="103" y="2082"/>
                  <a:pt x="103" y="2082"/>
                </a:cubicBezTo>
                <a:close/>
                <a:moveTo>
                  <a:pt x="95" y="2075"/>
                </a:moveTo>
                <a:cubicBezTo>
                  <a:pt x="87" y="2067"/>
                  <a:pt x="87" y="2067"/>
                  <a:pt x="87" y="2067"/>
                </a:cubicBezTo>
                <a:cubicBezTo>
                  <a:pt x="87" y="2075"/>
                  <a:pt x="87" y="2075"/>
                  <a:pt x="87" y="2075"/>
                </a:cubicBezTo>
                <a:cubicBezTo>
                  <a:pt x="95" y="2075"/>
                  <a:pt x="95" y="2075"/>
                  <a:pt x="95" y="2075"/>
                </a:cubicBezTo>
                <a:close/>
                <a:moveTo>
                  <a:pt x="87" y="2067"/>
                </a:moveTo>
                <a:cubicBezTo>
                  <a:pt x="79" y="2067"/>
                  <a:pt x="87" y="2067"/>
                  <a:pt x="87" y="2075"/>
                </a:cubicBezTo>
                <a:cubicBezTo>
                  <a:pt x="87" y="2067"/>
                  <a:pt x="87" y="2075"/>
                  <a:pt x="87" y="2067"/>
                </a:cubicBezTo>
                <a:close/>
                <a:moveTo>
                  <a:pt x="95" y="2090"/>
                </a:moveTo>
                <a:cubicBezTo>
                  <a:pt x="95" y="2090"/>
                  <a:pt x="95" y="2082"/>
                  <a:pt x="95" y="2082"/>
                </a:cubicBezTo>
                <a:cubicBezTo>
                  <a:pt x="95" y="2082"/>
                  <a:pt x="95" y="2082"/>
                  <a:pt x="95" y="2090"/>
                </a:cubicBezTo>
                <a:close/>
                <a:moveTo>
                  <a:pt x="158" y="2161"/>
                </a:moveTo>
                <a:cubicBezTo>
                  <a:pt x="158" y="2168"/>
                  <a:pt x="158" y="2168"/>
                  <a:pt x="158" y="2168"/>
                </a:cubicBezTo>
                <a:cubicBezTo>
                  <a:pt x="158" y="2168"/>
                  <a:pt x="158" y="2161"/>
                  <a:pt x="158" y="2161"/>
                </a:cubicBezTo>
                <a:cubicBezTo>
                  <a:pt x="158" y="2161"/>
                  <a:pt x="158" y="2161"/>
                  <a:pt x="158" y="2161"/>
                </a:cubicBezTo>
                <a:close/>
                <a:moveTo>
                  <a:pt x="699" y="2317"/>
                </a:moveTo>
                <a:cubicBezTo>
                  <a:pt x="691" y="2317"/>
                  <a:pt x="691" y="2317"/>
                  <a:pt x="691" y="2317"/>
                </a:cubicBezTo>
                <a:cubicBezTo>
                  <a:pt x="691" y="2325"/>
                  <a:pt x="691" y="2325"/>
                  <a:pt x="691" y="2325"/>
                </a:cubicBezTo>
                <a:lnTo>
                  <a:pt x="699" y="2317"/>
                </a:lnTo>
                <a:close/>
                <a:moveTo>
                  <a:pt x="212" y="2247"/>
                </a:moveTo>
                <a:cubicBezTo>
                  <a:pt x="212" y="2247"/>
                  <a:pt x="212" y="2247"/>
                  <a:pt x="212" y="2247"/>
                </a:cubicBezTo>
                <a:cubicBezTo>
                  <a:pt x="212" y="2239"/>
                  <a:pt x="212" y="2239"/>
                  <a:pt x="212" y="2239"/>
                </a:cubicBezTo>
                <a:lnTo>
                  <a:pt x="212" y="2247"/>
                </a:lnTo>
                <a:close/>
                <a:moveTo>
                  <a:pt x="676" y="2356"/>
                </a:moveTo>
                <a:cubicBezTo>
                  <a:pt x="676" y="2356"/>
                  <a:pt x="676" y="2356"/>
                  <a:pt x="676" y="2348"/>
                </a:cubicBezTo>
                <a:cubicBezTo>
                  <a:pt x="676" y="2348"/>
                  <a:pt x="676" y="2348"/>
                  <a:pt x="668" y="2364"/>
                </a:cubicBezTo>
                <a:lnTo>
                  <a:pt x="676" y="2356"/>
                </a:lnTo>
                <a:close/>
                <a:moveTo>
                  <a:pt x="652" y="2395"/>
                </a:moveTo>
                <a:cubicBezTo>
                  <a:pt x="644" y="2395"/>
                  <a:pt x="644" y="2395"/>
                  <a:pt x="644" y="2395"/>
                </a:cubicBezTo>
                <a:cubicBezTo>
                  <a:pt x="644" y="2403"/>
                  <a:pt x="644" y="2403"/>
                  <a:pt x="644" y="2403"/>
                </a:cubicBezTo>
                <a:lnTo>
                  <a:pt x="652" y="2395"/>
                </a:lnTo>
                <a:close/>
                <a:moveTo>
                  <a:pt x="770" y="2176"/>
                </a:moveTo>
                <a:cubicBezTo>
                  <a:pt x="778" y="2176"/>
                  <a:pt x="778" y="2176"/>
                  <a:pt x="778" y="2176"/>
                </a:cubicBezTo>
                <a:cubicBezTo>
                  <a:pt x="770" y="2176"/>
                  <a:pt x="770" y="2176"/>
                  <a:pt x="770" y="2176"/>
                </a:cubicBezTo>
                <a:close/>
                <a:moveTo>
                  <a:pt x="778" y="2184"/>
                </a:moveTo>
                <a:cubicBezTo>
                  <a:pt x="778" y="2184"/>
                  <a:pt x="770" y="2176"/>
                  <a:pt x="770" y="2176"/>
                </a:cubicBezTo>
                <a:cubicBezTo>
                  <a:pt x="770" y="2176"/>
                  <a:pt x="770" y="2184"/>
                  <a:pt x="770" y="2184"/>
                </a:cubicBezTo>
                <a:cubicBezTo>
                  <a:pt x="770" y="2184"/>
                  <a:pt x="770" y="2184"/>
                  <a:pt x="778" y="2184"/>
                </a:cubicBezTo>
                <a:close/>
                <a:moveTo>
                  <a:pt x="770" y="2184"/>
                </a:moveTo>
                <a:cubicBezTo>
                  <a:pt x="770" y="2184"/>
                  <a:pt x="762" y="2192"/>
                  <a:pt x="770" y="2184"/>
                </a:cubicBezTo>
                <a:close/>
                <a:moveTo>
                  <a:pt x="762" y="2208"/>
                </a:moveTo>
                <a:cubicBezTo>
                  <a:pt x="762" y="2200"/>
                  <a:pt x="762" y="2200"/>
                  <a:pt x="762" y="2200"/>
                </a:cubicBezTo>
                <a:cubicBezTo>
                  <a:pt x="754" y="2208"/>
                  <a:pt x="754" y="2208"/>
                  <a:pt x="754" y="2208"/>
                </a:cubicBezTo>
                <a:lnTo>
                  <a:pt x="762" y="2208"/>
                </a:lnTo>
                <a:close/>
                <a:moveTo>
                  <a:pt x="676" y="2364"/>
                </a:moveTo>
                <a:cubicBezTo>
                  <a:pt x="676" y="2364"/>
                  <a:pt x="676" y="2364"/>
                  <a:pt x="676" y="2364"/>
                </a:cubicBezTo>
                <a:cubicBezTo>
                  <a:pt x="668" y="2364"/>
                  <a:pt x="668" y="2364"/>
                  <a:pt x="668" y="2372"/>
                </a:cubicBezTo>
                <a:cubicBezTo>
                  <a:pt x="676" y="2372"/>
                  <a:pt x="668" y="2372"/>
                  <a:pt x="676" y="2364"/>
                </a:cubicBezTo>
                <a:close/>
                <a:moveTo>
                  <a:pt x="676" y="2364"/>
                </a:moveTo>
                <a:cubicBezTo>
                  <a:pt x="676" y="2356"/>
                  <a:pt x="676" y="2356"/>
                  <a:pt x="676" y="2356"/>
                </a:cubicBezTo>
                <a:cubicBezTo>
                  <a:pt x="676" y="2356"/>
                  <a:pt x="676" y="2356"/>
                  <a:pt x="676" y="2356"/>
                </a:cubicBezTo>
                <a:cubicBezTo>
                  <a:pt x="676" y="2356"/>
                  <a:pt x="676" y="2364"/>
                  <a:pt x="676" y="2364"/>
                </a:cubicBezTo>
                <a:cubicBezTo>
                  <a:pt x="676" y="2364"/>
                  <a:pt x="676" y="2364"/>
                  <a:pt x="676" y="2364"/>
                </a:cubicBezTo>
                <a:close/>
                <a:moveTo>
                  <a:pt x="283" y="2341"/>
                </a:moveTo>
                <a:cubicBezTo>
                  <a:pt x="283" y="2341"/>
                  <a:pt x="283" y="2341"/>
                  <a:pt x="275" y="2341"/>
                </a:cubicBezTo>
                <a:cubicBezTo>
                  <a:pt x="283" y="2341"/>
                  <a:pt x="283" y="2341"/>
                  <a:pt x="283" y="2341"/>
                </a:cubicBezTo>
                <a:cubicBezTo>
                  <a:pt x="283" y="2341"/>
                  <a:pt x="283" y="2341"/>
                  <a:pt x="283" y="2341"/>
                </a:cubicBezTo>
                <a:close/>
                <a:moveTo>
                  <a:pt x="275" y="2325"/>
                </a:moveTo>
                <a:cubicBezTo>
                  <a:pt x="275" y="2325"/>
                  <a:pt x="275" y="2325"/>
                  <a:pt x="275" y="2325"/>
                </a:cubicBezTo>
                <a:cubicBezTo>
                  <a:pt x="267" y="2325"/>
                  <a:pt x="267" y="2325"/>
                  <a:pt x="267" y="2325"/>
                </a:cubicBezTo>
                <a:cubicBezTo>
                  <a:pt x="267" y="2325"/>
                  <a:pt x="267" y="2325"/>
                  <a:pt x="275" y="2333"/>
                </a:cubicBezTo>
                <a:cubicBezTo>
                  <a:pt x="275" y="2333"/>
                  <a:pt x="275" y="2333"/>
                  <a:pt x="275" y="2333"/>
                </a:cubicBezTo>
                <a:cubicBezTo>
                  <a:pt x="275" y="2333"/>
                  <a:pt x="275" y="2333"/>
                  <a:pt x="275" y="2333"/>
                </a:cubicBezTo>
                <a:cubicBezTo>
                  <a:pt x="275" y="2333"/>
                  <a:pt x="275" y="2341"/>
                  <a:pt x="275" y="2341"/>
                </a:cubicBezTo>
                <a:cubicBezTo>
                  <a:pt x="275" y="2341"/>
                  <a:pt x="275" y="2341"/>
                  <a:pt x="275" y="2341"/>
                </a:cubicBezTo>
                <a:cubicBezTo>
                  <a:pt x="275" y="2333"/>
                  <a:pt x="275" y="2333"/>
                  <a:pt x="275" y="2325"/>
                </a:cubicBezTo>
                <a:close/>
                <a:moveTo>
                  <a:pt x="291" y="2348"/>
                </a:moveTo>
                <a:cubicBezTo>
                  <a:pt x="291" y="2348"/>
                  <a:pt x="291" y="2348"/>
                  <a:pt x="291" y="2356"/>
                </a:cubicBezTo>
                <a:cubicBezTo>
                  <a:pt x="291" y="2341"/>
                  <a:pt x="291" y="2348"/>
                  <a:pt x="291" y="2348"/>
                </a:cubicBezTo>
                <a:close/>
                <a:moveTo>
                  <a:pt x="275" y="2341"/>
                </a:moveTo>
                <a:cubicBezTo>
                  <a:pt x="283" y="2341"/>
                  <a:pt x="275" y="2341"/>
                  <a:pt x="283" y="2341"/>
                </a:cubicBezTo>
                <a:cubicBezTo>
                  <a:pt x="283" y="2341"/>
                  <a:pt x="283" y="2341"/>
                  <a:pt x="283" y="2341"/>
                </a:cubicBezTo>
                <a:cubicBezTo>
                  <a:pt x="283" y="2341"/>
                  <a:pt x="283" y="2341"/>
                  <a:pt x="283" y="2341"/>
                </a:cubicBezTo>
                <a:cubicBezTo>
                  <a:pt x="283" y="2341"/>
                  <a:pt x="275" y="2341"/>
                  <a:pt x="275" y="2341"/>
                </a:cubicBezTo>
                <a:close/>
                <a:moveTo>
                  <a:pt x="291" y="2356"/>
                </a:moveTo>
                <a:cubicBezTo>
                  <a:pt x="291" y="2356"/>
                  <a:pt x="291" y="2356"/>
                  <a:pt x="291" y="2356"/>
                </a:cubicBezTo>
                <a:cubicBezTo>
                  <a:pt x="291" y="2356"/>
                  <a:pt x="291" y="2356"/>
                  <a:pt x="291" y="2356"/>
                </a:cubicBezTo>
                <a:cubicBezTo>
                  <a:pt x="291" y="2356"/>
                  <a:pt x="291" y="2356"/>
                  <a:pt x="291" y="2356"/>
                </a:cubicBezTo>
                <a:close/>
                <a:moveTo>
                  <a:pt x="252" y="2309"/>
                </a:moveTo>
                <a:cubicBezTo>
                  <a:pt x="244" y="2301"/>
                  <a:pt x="244" y="2301"/>
                  <a:pt x="244" y="2301"/>
                </a:cubicBezTo>
                <a:cubicBezTo>
                  <a:pt x="244" y="2294"/>
                  <a:pt x="236" y="2286"/>
                  <a:pt x="244" y="2286"/>
                </a:cubicBezTo>
                <a:cubicBezTo>
                  <a:pt x="244" y="2286"/>
                  <a:pt x="244" y="2286"/>
                  <a:pt x="228" y="2286"/>
                </a:cubicBezTo>
                <a:cubicBezTo>
                  <a:pt x="244" y="2301"/>
                  <a:pt x="252" y="2309"/>
                  <a:pt x="260" y="2317"/>
                </a:cubicBezTo>
                <a:cubicBezTo>
                  <a:pt x="260" y="2317"/>
                  <a:pt x="260" y="2309"/>
                  <a:pt x="260" y="2309"/>
                </a:cubicBezTo>
                <a:cubicBezTo>
                  <a:pt x="252" y="2301"/>
                  <a:pt x="252" y="2301"/>
                  <a:pt x="252" y="2309"/>
                </a:cubicBezTo>
                <a:close/>
                <a:moveTo>
                  <a:pt x="322" y="2380"/>
                </a:moveTo>
                <a:cubicBezTo>
                  <a:pt x="315" y="2372"/>
                  <a:pt x="322" y="2380"/>
                  <a:pt x="315" y="2372"/>
                </a:cubicBezTo>
                <a:cubicBezTo>
                  <a:pt x="315" y="2372"/>
                  <a:pt x="315" y="2372"/>
                  <a:pt x="315" y="2380"/>
                </a:cubicBezTo>
                <a:cubicBezTo>
                  <a:pt x="322" y="2388"/>
                  <a:pt x="322" y="2380"/>
                  <a:pt x="322" y="2388"/>
                </a:cubicBezTo>
                <a:cubicBezTo>
                  <a:pt x="322" y="2388"/>
                  <a:pt x="322" y="2388"/>
                  <a:pt x="322" y="2388"/>
                </a:cubicBezTo>
                <a:cubicBezTo>
                  <a:pt x="322" y="2388"/>
                  <a:pt x="322" y="2388"/>
                  <a:pt x="322" y="2380"/>
                </a:cubicBezTo>
                <a:close/>
                <a:moveTo>
                  <a:pt x="197" y="2231"/>
                </a:moveTo>
                <a:cubicBezTo>
                  <a:pt x="197" y="2231"/>
                  <a:pt x="197" y="2231"/>
                  <a:pt x="197" y="2231"/>
                </a:cubicBezTo>
                <a:cubicBezTo>
                  <a:pt x="197" y="2231"/>
                  <a:pt x="197" y="2231"/>
                  <a:pt x="197" y="2231"/>
                </a:cubicBezTo>
                <a:close/>
                <a:moveTo>
                  <a:pt x="197" y="2239"/>
                </a:moveTo>
                <a:cubicBezTo>
                  <a:pt x="197" y="2239"/>
                  <a:pt x="197" y="2239"/>
                  <a:pt x="197" y="2239"/>
                </a:cubicBezTo>
                <a:cubicBezTo>
                  <a:pt x="197" y="2239"/>
                  <a:pt x="197" y="2239"/>
                  <a:pt x="197" y="2239"/>
                </a:cubicBezTo>
                <a:cubicBezTo>
                  <a:pt x="197" y="2239"/>
                  <a:pt x="205" y="2239"/>
                  <a:pt x="205" y="2239"/>
                </a:cubicBezTo>
                <a:cubicBezTo>
                  <a:pt x="205" y="2239"/>
                  <a:pt x="205" y="2239"/>
                  <a:pt x="205" y="2239"/>
                </a:cubicBezTo>
                <a:cubicBezTo>
                  <a:pt x="197" y="2231"/>
                  <a:pt x="197" y="2231"/>
                  <a:pt x="197" y="2231"/>
                </a:cubicBezTo>
                <a:cubicBezTo>
                  <a:pt x="197" y="2231"/>
                  <a:pt x="197" y="2239"/>
                  <a:pt x="197" y="2239"/>
                </a:cubicBezTo>
                <a:close/>
                <a:moveTo>
                  <a:pt x="362" y="2427"/>
                </a:moveTo>
                <a:cubicBezTo>
                  <a:pt x="354" y="2419"/>
                  <a:pt x="354" y="2419"/>
                  <a:pt x="354" y="2419"/>
                </a:cubicBezTo>
                <a:cubicBezTo>
                  <a:pt x="354" y="2427"/>
                  <a:pt x="354" y="2427"/>
                  <a:pt x="354" y="2427"/>
                </a:cubicBezTo>
                <a:lnTo>
                  <a:pt x="362" y="2427"/>
                </a:lnTo>
                <a:close/>
                <a:moveTo>
                  <a:pt x="393" y="2474"/>
                </a:moveTo>
                <a:cubicBezTo>
                  <a:pt x="393" y="2474"/>
                  <a:pt x="393" y="2466"/>
                  <a:pt x="393" y="2466"/>
                </a:cubicBezTo>
                <a:cubicBezTo>
                  <a:pt x="393" y="2474"/>
                  <a:pt x="393" y="2474"/>
                  <a:pt x="393" y="2474"/>
                </a:cubicBezTo>
                <a:cubicBezTo>
                  <a:pt x="393" y="2474"/>
                  <a:pt x="393" y="2474"/>
                  <a:pt x="393" y="2474"/>
                </a:cubicBezTo>
                <a:close/>
                <a:moveTo>
                  <a:pt x="346" y="2411"/>
                </a:moveTo>
                <a:cubicBezTo>
                  <a:pt x="346" y="2411"/>
                  <a:pt x="346" y="2411"/>
                  <a:pt x="346" y="2411"/>
                </a:cubicBezTo>
                <a:cubicBezTo>
                  <a:pt x="346" y="2411"/>
                  <a:pt x="346" y="2411"/>
                  <a:pt x="346" y="2411"/>
                </a:cubicBezTo>
                <a:cubicBezTo>
                  <a:pt x="338" y="2403"/>
                  <a:pt x="338" y="2403"/>
                  <a:pt x="338" y="2403"/>
                </a:cubicBezTo>
                <a:cubicBezTo>
                  <a:pt x="338" y="2403"/>
                  <a:pt x="338" y="2403"/>
                  <a:pt x="330" y="2403"/>
                </a:cubicBezTo>
                <a:cubicBezTo>
                  <a:pt x="338" y="2403"/>
                  <a:pt x="338" y="2403"/>
                  <a:pt x="338" y="2403"/>
                </a:cubicBezTo>
                <a:cubicBezTo>
                  <a:pt x="322" y="2388"/>
                  <a:pt x="322" y="2388"/>
                  <a:pt x="322" y="2388"/>
                </a:cubicBezTo>
                <a:cubicBezTo>
                  <a:pt x="330" y="2395"/>
                  <a:pt x="330" y="2403"/>
                  <a:pt x="338" y="2411"/>
                </a:cubicBezTo>
                <a:cubicBezTo>
                  <a:pt x="338" y="2411"/>
                  <a:pt x="338" y="2411"/>
                  <a:pt x="346" y="2419"/>
                </a:cubicBezTo>
                <a:cubicBezTo>
                  <a:pt x="346" y="2411"/>
                  <a:pt x="346" y="2411"/>
                  <a:pt x="346" y="2419"/>
                </a:cubicBezTo>
                <a:cubicBezTo>
                  <a:pt x="346" y="2419"/>
                  <a:pt x="346" y="2419"/>
                  <a:pt x="346" y="2411"/>
                </a:cubicBezTo>
                <a:cubicBezTo>
                  <a:pt x="346" y="2411"/>
                  <a:pt x="346" y="2411"/>
                  <a:pt x="346" y="2411"/>
                </a:cubicBezTo>
                <a:close/>
                <a:moveTo>
                  <a:pt x="370" y="2442"/>
                </a:moveTo>
                <a:cubicBezTo>
                  <a:pt x="362" y="2435"/>
                  <a:pt x="362" y="2435"/>
                  <a:pt x="354" y="2427"/>
                </a:cubicBezTo>
                <a:cubicBezTo>
                  <a:pt x="354" y="2427"/>
                  <a:pt x="354" y="2427"/>
                  <a:pt x="354" y="2427"/>
                </a:cubicBezTo>
                <a:cubicBezTo>
                  <a:pt x="354" y="2427"/>
                  <a:pt x="354" y="2427"/>
                  <a:pt x="370" y="2442"/>
                </a:cubicBezTo>
                <a:close/>
                <a:moveTo>
                  <a:pt x="424" y="2505"/>
                </a:moveTo>
                <a:cubicBezTo>
                  <a:pt x="432" y="2513"/>
                  <a:pt x="432" y="2513"/>
                  <a:pt x="432" y="2513"/>
                </a:cubicBezTo>
                <a:cubicBezTo>
                  <a:pt x="440" y="2521"/>
                  <a:pt x="440" y="2521"/>
                  <a:pt x="440" y="2521"/>
                </a:cubicBezTo>
                <a:lnTo>
                  <a:pt x="424" y="2505"/>
                </a:lnTo>
                <a:close/>
                <a:moveTo>
                  <a:pt x="566" y="2521"/>
                </a:moveTo>
                <a:cubicBezTo>
                  <a:pt x="566" y="2521"/>
                  <a:pt x="566" y="2521"/>
                  <a:pt x="566" y="2521"/>
                </a:cubicBezTo>
                <a:cubicBezTo>
                  <a:pt x="558" y="2521"/>
                  <a:pt x="550" y="2521"/>
                  <a:pt x="566" y="2521"/>
                </a:cubicBezTo>
                <a:close/>
                <a:moveTo>
                  <a:pt x="566" y="2521"/>
                </a:moveTo>
                <a:cubicBezTo>
                  <a:pt x="566" y="2521"/>
                  <a:pt x="566" y="2521"/>
                  <a:pt x="566" y="2521"/>
                </a:cubicBezTo>
                <a:cubicBezTo>
                  <a:pt x="527" y="2521"/>
                  <a:pt x="487" y="2521"/>
                  <a:pt x="472" y="2521"/>
                </a:cubicBezTo>
                <a:cubicBezTo>
                  <a:pt x="527" y="2521"/>
                  <a:pt x="558" y="2521"/>
                  <a:pt x="566" y="2521"/>
                </a:cubicBezTo>
                <a:close/>
                <a:moveTo>
                  <a:pt x="566" y="2521"/>
                </a:moveTo>
                <a:cubicBezTo>
                  <a:pt x="566" y="2521"/>
                  <a:pt x="566" y="2521"/>
                  <a:pt x="566" y="2521"/>
                </a:cubicBezTo>
                <a:cubicBezTo>
                  <a:pt x="582" y="2521"/>
                  <a:pt x="589" y="2521"/>
                  <a:pt x="566" y="2521"/>
                </a:cubicBezTo>
                <a:close/>
                <a:moveTo>
                  <a:pt x="456" y="2521"/>
                </a:moveTo>
                <a:cubicBezTo>
                  <a:pt x="401" y="2528"/>
                  <a:pt x="456" y="2521"/>
                  <a:pt x="456" y="2521"/>
                </a:cubicBezTo>
                <a:close/>
                <a:moveTo>
                  <a:pt x="299" y="2364"/>
                </a:moveTo>
                <a:cubicBezTo>
                  <a:pt x="307" y="2372"/>
                  <a:pt x="307" y="2372"/>
                  <a:pt x="307" y="2372"/>
                </a:cubicBezTo>
                <a:cubicBezTo>
                  <a:pt x="299" y="2356"/>
                  <a:pt x="299" y="2364"/>
                  <a:pt x="299" y="2356"/>
                </a:cubicBezTo>
                <a:cubicBezTo>
                  <a:pt x="291" y="2356"/>
                  <a:pt x="291" y="2356"/>
                  <a:pt x="291" y="2356"/>
                </a:cubicBezTo>
                <a:cubicBezTo>
                  <a:pt x="299" y="2356"/>
                  <a:pt x="299" y="2364"/>
                  <a:pt x="299" y="2364"/>
                </a:cubicBezTo>
                <a:close/>
                <a:moveTo>
                  <a:pt x="354" y="2427"/>
                </a:moveTo>
                <a:cubicBezTo>
                  <a:pt x="354" y="2427"/>
                  <a:pt x="354" y="2427"/>
                  <a:pt x="354" y="2427"/>
                </a:cubicBezTo>
                <a:cubicBezTo>
                  <a:pt x="354" y="2427"/>
                  <a:pt x="354" y="2427"/>
                  <a:pt x="354" y="2427"/>
                </a:cubicBezTo>
                <a:close/>
                <a:moveTo>
                  <a:pt x="346" y="2427"/>
                </a:moveTo>
                <a:cubicBezTo>
                  <a:pt x="354" y="2427"/>
                  <a:pt x="354" y="2427"/>
                  <a:pt x="354" y="2427"/>
                </a:cubicBezTo>
                <a:cubicBezTo>
                  <a:pt x="346" y="2419"/>
                  <a:pt x="346" y="2419"/>
                  <a:pt x="346" y="2419"/>
                </a:cubicBezTo>
                <a:lnTo>
                  <a:pt x="346" y="2427"/>
                </a:lnTo>
                <a:close/>
                <a:moveTo>
                  <a:pt x="315" y="2380"/>
                </a:moveTo>
                <a:cubicBezTo>
                  <a:pt x="315" y="2380"/>
                  <a:pt x="315" y="2380"/>
                  <a:pt x="307" y="2372"/>
                </a:cubicBezTo>
                <a:cubicBezTo>
                  <a:pt x="307" y="2372"/>
                  <a:pt x="315" y="2380"/>
                  <a:pt x="315" y="2380"/>
                </a:cubicBezTo>
                <a:close/>
                <a:moveTo>
                  <a:pt x="260" y="2309"/>
                </a:moveTo>
                <a:cubicBezTo>
                  <a:pt x="260" y="2325"/>
                  <a:pt x="260" y="2325"/>
                  <a:pt x="260" y="2325"/>
                </a:cubicBezTo>
                <a:cubicBezTo>
                  <a:pt x="260" y="2317"/>
                  <a:pt x="260" y="2317"/>
                  <a:pt x="260" y="2317"/>
                </a:cubicBezTo>
                <a:lnTo>
                  <a:pt x="260" y="2309"/>
                </a:lnTo>
                <a:close/>
                <a:moveTo>
                  <a:pt x="417" y="2505"/>
                </a:moveTo>
                <a:cubicBezTo>
                  <a:pt x="417" y="2497"/>
                  <a:pt x="417" y="2497"/>
                  <a:pt x="417" y="2497"/>
                </a:cubicBezTo>
                <a:cubicBezTo>
                  <a:pt x="409" y="2489"/>
                  <a:pt x="409" y="2489"/>
                  <a:pt x="409" y="2489"/>
                </a:cubicBezTo>
                <a:lnTo>
                  <a:pt x="417" y="2505"/>
                </a:lnTo>
                <a:close/>
                <a:moveTo>
                  <a:pt x="260" y="2317"/>
                </a:moveTo>
                <a:cubicBezTo>
                  <a:pt x="260" y="2325"/>
                  <a:pt x="267" y="2325"/>
                  <a:pt x="260" y="2325"/>
                </a:cubicBezTo>
                <a:cubicBezTo>
                  <a:pt x="260" y="2325"/>
                  <a:pt x="260" y="2325"/>
                  <a:pt x="260" y="2317"/>
                </a:cubicBezTo>
                <a:close/>
                <a:moveTo>
                  <a:pt x="432" y="501"/>
                </a:moveTo>
                <a:cubicBezTo>
                  <a:pt x="432" y="501"/>
                  <a:pt x="440" y="501"/>
                  <a:pt x="440" y="517"/>
                </a:cubicBezTo>
                <a:cubicBezTo>
                  <a:pt x="440" y="501"/>
                  <a:pt x="440" y="501"/>
                  <a:pt x="448" y="501"/>
                </a:cubicBezTo>
                <a:cubicBezTo>
                  <a:pt x="448" y="501"/>
                  <a:pt x="448" y="501"/>
                  <a:pt x="432" y="501"/>
                </a:cubicBezTo>
                <a:close/>
                <a:moveTo>
                  <a:pt x="424" y="501"/>
                </a:moveTo>
                <a:cubicBezTo>
                  <a:pt x="432" y="501"/>
                  <a:pt x="432" y="501"/>
                  <a:pt x="432" y="501"/>
                </a:cubicBezTo>
                <a:cubicBezTo>
                  <a:pt x="432" y="501"/>
                  <a:pt x="424" y="501"/>
                  <a:pt x="424" y="501"/>
                </a:cubicBezTo>
                <a:close/>
                <a:moveTo>
                  <a:pt x="456" y="619"/>
                </a:moveTo>
                <a:cubicBezTo>
                  <a:pt x="464" y="627"/>
                  <a:pt x="464" y="627"/>
                  <a:pt x="464" y="627"/>
                </a:cubicBezTo>
                <a:cubicBezTo>
                  <a:pt x="464" y="627"/>
                  <a:pt x="464" y="627"/>
                  <a:pt x="464" y="619"/>
                </a:cubicBezTo>
                <a:cubicBezTo>
                  <a:pt x="464" y="619"/>
                  <a:pt x="464" y="619"/>
                  <a:pt x="464" y="611"/>
                </a:cubicBezTo>
                <a:cubicBezTo>
                  <a:pt x="456" y="611"/>
                  <a:pt x="456" y="611"/>
                  <a:pt x="456" y="611"/>
                </a:cubicBezTo>
                <a:cubicBezTo>
                  <a:pt x="456" y="611"/>
                  <a:pt x="456" y="611"/>
                  <a:pt x="456" y="619"/>
                </a:cubicBezTo>
                <a:cubicBezTo>
                  <a:pt x="456" y="619"/>
                  <a:pt x="456" y="619"/>
                  <a:pt x="456" y="619"/>
                </a:cubicBezTo>
                <a:cubicBezTo>
                  <a:pt x="456" y="619"/>
                  <a:pt x="456" y="619"/>
                  <a:pt x="456" y="619"/>
                </a:cubicBezTo>
                <a:cubicBezTo>
                  <a:pt x="456" y="619"/>
                  <a:pt x="456" y="619"/>
                  <a:pt x="456" y="627"/>
                </a:cubicBezTo>
                <a:cubicBezTo>
                  <a:pt x="456" y="627"/>
                  <a:pt x="456" y="627"/>
                  <a:pt x="456" y="627"/>
                </a:cubicBezTo>
                <a:cubicBezTo>
                  <a:pt x="456" y="634"/>
                  <a:pt x="456" y="634"/>
                  <a:pt x="456" y="627"/>
                </a:cubicBezTo>
                <a:cubicBezTo>
                  <a:pt x="456" y="627"/>
                  <a:pt x="456" y="627"/>
                  <a:pt x="456" y="634"/>
                </a:cubicBezTo>
                <a:cubicBezTo>
                  <a:pt x="456" y="627"/>
                  <a:pt x="456" y="627"/>
                  <a:pt x="456" y="619"/>
                </a:cubicBezTo>
                <a:cubicBezTo>
                  <a:pt x="456" y="619"/>
                  <a:pt x="456" y="619"/>
                  <a:pt x="456" y="619"/>
                </a:cubicBezTo>
                <a:close/>
                <a:moveTo>
                  <a:pt x="464" y="658"/>
                </a:moveTo>
                <a:cubicBezTo>
                  <a:pt x="464" y="650"/>
                  <a:pt x="464" y="650"/>
                  <a:pt x="464" y="634"/>
                </a:cubicBezTo>
                <a:cubicBezTo>
                  <a:pt x="464" y="634"/>
                  <a:pt x="456" y="634"/>
                  <a:pt x="456" y="634"/>
                </a:cubicBezTo>
                <a:cubicBezTo>
                  <a:pt x="464" y="650"/>
                  <a:pt x="464" y="658"/>
                  <a:pt x="464" y="674"/>
                </a:cubicBezTo>
                <a:cubicBezTo>
                  <a:pt x="464" y="674"/>
                  <a:pt x="464" y="674"/>
                  <a:pt x="464" y="666"/>
                </a:cubicBezTo>
                <a:cubicBezTo>
                  <a:pt x="464" y="666"/>
                  <a:pt x="464" y="666"/>
                  <a:pt x="464" y="658"/>
                </a:cubicBezTo>
                <a:close/>
                <a:moveTo>
                  <a:pt x="464" y="674"/>
                </a:moveTo>
                <a:cubicBezTo>
                  <a:pt x="464" y="674"/>
                  <a:pt x="464" y="681"/>
                  <a:pt x="464" y="681"/>
                </a:cubicBezTo>
                <a:cubicBezTo>
                  <a:pt x="464" y="697"/>
                  <a:pt x="464" y="697"/>
                  <a:pt x="464" y="697"/>
                </a:cubicBezTo>
                <a:cubicBezTo>
                  <a:pt x="464" y="697"/>
                  <a:pt x="464" y="697"/>
                  <a:pt x="464" y="697"/>
                </a:cubicBezTo>
                <a:cubicBezTo>
                  <a:pt x="464" y="697"/>
                  <a:pt x="464" y="697"/>
                  <a:pt x="464" y="697"/>
                </a:cubicBezTo>
                <a:cubicBezTo>
                  <a:pt x="464" y="697"/>
                  <a:pt x="464" y="697"/>
                  <a:pt x="464" y="697"/>
                </a:cubicBezTo>
                <a:cubicBezTo>
                  <a:pt x="464" y="705"/>
                  <a:pt x="464" y="697"/>
                  <a:pt x="464" y="705"/>
                </a:cubicBezTo>
                <a:cubicBezTo>
                  <a:pt x="464" y="705"/>
                  <a:pt x="464" y="705"/>
                  <a:pt x="464" y="713"/>
                </a:cubicBezTo>
                <a:cubicBezTo>
                  <a:pt x="464" y="728"/>
                  <a:pt x="472" y="744"/>
                  <a:pt x="472" y="767"/>
                </a:cubicBezTo>
                <a:cubicBezTo>
                  <a:pt x="472" y="767"/>
                  <a:pt x="472" y="760"/>
                  <a:pt x="472" y="752"/>
                </a:cubicBezTo>
                <a:cubicBezTo>
                  <a:pt x="472" y="752"/>
                  <a:pt x="472" y="752"/>
                  <a:pt x="472" y="744"/>
                </a:cubicBezTo>
                <a:cubicBezTo>
                  <a:pt x="464" y="736"/>
                  <a:pt x="464" y="736"/>
                  <a:pt x="464" y="721"/>
                </a:cubicBezTo>
                <a:cubicBezTo>
                  <a:pt x="464" y="721"/>
                  <a:pt x="464" y="721"/>
                  <a:pt x="464" y="713"/>
                </a:cubicBezTo>
                <a:cubicBezTo>
                  <a:pt x="464" y="713"/>
                  <a:pt x="464" y="713"/>
                  <a:pt x="464" y="713"/>
                </a:cubicBezTo>
                <a:cubicBezTo>
                  <a:pt x="464" y="705"/>
                  <a:pt x="464" y="705"/>
                  <a:pt x="464" y="697"/>
                </a:cubicBezTo>
                <a:cubicBezTo>
                  <a:pt x="464" y="697"/>
                  <a:pt x="464" y="697"/>
                  <a:pt x="464" y="697"/>
                </a:cubicBezTo>
                <a:cubicBezTo>
                  <a:pt x="464" y="689"/>
                  <a:pt x="464" y="689"/>
                  <a:pt x="464" y="681"/>
                </a:cubicBezTo>
                <a:cubicBezTo>
                  <a:pt x="464" y="681"/>
                  <a:pt x="464" y="681"/>
                  <a:pt x="464" y="666"/>
                </a:cubicBezTo>
                <a:cubicBezTo>
                  <a:pt x="464" y="666"/>
                  <a:pt x="464" y="666"/>
                  <a:pt x="464" y="674"/>
                </a:cubicBezTo>
                <a:close/>
                <a:moveTo>
                  <a:pt x="472" y="924"/>
                </a:moveTo>
                <a:cubicBezTo>
                  <a:pt x="472" y="924"/>
                  <a:pt x="472" y="924"/>
                  <a:pt x="464" y="924"/>
                </a:cubicBezTo>
                <a:cubicBezTo>
                  <a:pt x="472" y="932"/>
                  <a:pt x="472" y="932"/>
                  <a:pt x="472" y="932"/>
                </a:cubicBezTo>
                <a:cubicBezTo>
                  <a:pt x="472" y="932"/>
                  <a:pt x="472" y="924"/>
                  <a:pt x="472" y="924"/>
                </a:cubicBezTo>
                <a:close/>
                <a:moveTo>
                  <a:pt x="464" y="1644"/>
                </a:moveTo>
                <a:cubicBezTo>
                  <a:pt x="464" y="1644"/>
                  <a:pt x="464" y="1644"/>
                  <a:pt x="464" y="1668"/>
                </a:cubicBezTo>
                <a:cubicBezTo>
                  <a:pt x="464" y="1691"/>
                  <a:pt x="464" y="1691"/>
                  <a:pt x="464" y="1691"/>
                </a:cubicBezTo>
                <a:cubicBezTo>
                  <a:pt x="464" y="1714"/>
                  <a:pt x="464" y="1730"/>
                  <a:pt x="464" y="1761"/>
                </a:cubicBezTo>
                <a:cubicBezTo>
                  <a:pt x="464" y="1761"/>
                  <a:pt x="464" y="1761"/>
                  <a:pt x="464" y="1761"/>
                </a:cubicBezTo>
                <a:cubicBezTo>
                  <a:pt x="464" y="1761"/>
                  <a:pt x="464" y="1761"/>
                  <a:pt x="464" y="1761"/>
                </a:cubicBezTo>
                <a:cubicBezTo>
                  <a:pt x="464" y="1769"/>
                  <a:pt x="464" y="1777"/>
                  <a:pt x="464" y="1793"/>
                </a:cubicBezTo>
                <a:cubicBezTo>
                  <a:pt x="464" y="1785"/>
                  <a:pt x="464" y="1769"/>
                  <a:pt x="464" y="1754"/>
                </a:cubicBezTo>
                <a:cubicBezTo>
                  <a:pt x="464" y="1754"/>
                  <a:pt x="464" y="1754"/>
                  <a:pt x="464" y="1754"/>
                </a:cubicBezTo>
                <a:cubicBezTo>
                  <a:pt x="464" y="1754"/>
                  <a:pt x="464" y="1754"/>
                  <a:pt x="464" y="1754"/>
                </a:cubicBezTo>
                <a:cubicBezTo>
                  <a:pt x="464" y="1754"/>
                  <a:pt x="464" y="1746"/>
                  <a:pt x="464" y="1746"/>
                </a:cubicBezTo>
                <a:cubicBezTo>
                  <a:pt x="464" y="1746"/>
                  <a:pt x="464" y="1746"/>
                  <a:pt x="472" y="1707"/>
                </a:cubicBezTo>
                <a:cubicBezTo>
                  <a:pt x="472" y="1707"/>
                  <a:pt x="472" y="1707"/>
                  <a:pt x="472" y="1691"/>
                </a:cubicBezTo>
                <a:cubicBezTo>
                  <a:pt x="472" y="1691"/>
                  <a:pt x="472" y="1691"/>
                  <a:pt x="472" y="1707"/>
                </a:cubicBezTo>
                <a:cubicBezTo>
                  <a:pt x="472" y="1691"/>
                  <a:pt x="472" y="1668"/>
                  <a:pt x="472" y="1660"/>
                </a:cubicBezTo>
                <a:cubicBezTo>
                  <a:pt x="472" y="1660"/>
                  <a:pt x="472" y="1660"/>
                  <a:pt x="464" y="1644"/>
                </a:cubicBezTo>
                <a:close/>
                <a:moveTo>
                  <a:pt x="464" y="2067"/>
                </a:moveTo>
                <a:cubicBezTo>
                  <a:pt x="472" y="2067"/>
                  <a:pt x="472" y="2067"/>
                  <a:pt x="472" y="2067"/>
                </a:cubicBezTo>
                <a:cubicBezTo>
                  <a:pt x="464" y="2059"/>
                  <a:pt x="472" y="2067"/>
                  <a:pt x="464" y="2067"/>
                </a:cubicBezTo>
                <a:close/>
                <a:moveTo>
                  <a:pt x="472" y="1785"/>
                </a:moveTo>
                <a:cubicBezTo>
                  <a:pt x="472" y="1793"/>
                  <a:pt x="472" y="1793"/>
                  <a:pt x="472" y="1801"/>
                </a:cubicBezTo>
                <a:cubicBezTo>
                  <a:pt x="472" y="1793"/>
                  <a:pt x="472" y="1793"/>
                  <a:pt x="472" y="1785"/>
                </a:cubicBezTo>
                <a:close/>
                <a:moveTo>
                  <a:pt x="479" y="2137"/>
                </a:moveTo>
                <a:cubicBezTo>
                  <a:pt x="479" y="2137"/>
                  <a:pt x="479" y="2137"/>
                  <a:pt x="479" y="2137"/>
                </a:cubicBezTo>
                <a:cubicBezTo>
                  <a:pt x="479" y="2137"/>
                  <a:pt x="479" y="2137"/>
                  <a:pt x="479" y="2121"/>
                </a:cubicBezTo>
                <a:cubicBezTo>
                  <a:pt x="479" y="2121"/>
                  <a:pt x="479" y="2121"/>
                  <a:pt x="479" y="2145"/>
                </a:cubicBezTo>
                <a:cubicBezTo>
                  <a:pt x="479" y="2137"/>
                  <a:pt x="479" y="2137"/>
                  <a:pt x="479" y="2137"/>
                </a:cubicBezTo>
                <a:cubicBezTo>
                  <a:pt x="479" y="2137"/>
                  <a:pt x="479" y="2137"/>
                  <a:pt x="479" y="2137"/>
                </a:cubicBezTo>
                <a:close/>
                <a:moveTo>
                  <a:pt x="464" y="2028"/>
                </a:moveTo>
                <a:cubicBezTo>
                  <a:pt x="464" y="2028"/>
                  <a:pt x="464" y="2035"/>
                  <a:pt x="464" y="2035"/>
                </a:cubicBezTo>
                <a:cubicBezTo>
                  <a:pt x="464" y="2035"/>
                  <a:pt x="464" y="2035"/>
                  <a:pt x="472" y="2067"/>
                </a:cubicBezTo>
                <a:cubicBezTo>
                  <a:pt x="479" y="2075"/>
                  <a:pt x="479" y="2075"/>
                  <a:pt x="479" y="2075"/>
                </a:cubicBezTo>
                <a:cubicBezTo>
                  <a:pt x="479" y="2075"/>
                  <a:pt x="479" y="2075"/>
                  <a:pt x="472" y="2059"/>
                </a:cubicBezTo>
                <a:cubicBezTo>
                  <a:pt x="472" y="2043"/>
                  <a:pt x="472" y="2035"/>
                  <a:pt x="464" y="2028"/>
                </a:cubicBezTo>
                <a:close/>
                <a:moveTo>
                  <a:pt x="464" y="1988"/>
                </a:moveTo>
                <a:cubicBezTo>
                  <a:pt x="464" y="2004"/>
                  <a:pt x="464" y="2012"/>
                  <a:pt x="464" y="2028"/>
                </a:cubicBezTo>
                <a:cubicBezTo>
                  <a:pt x="464" y="2020"/>
                  <a:pt x="464" y="2012"/>
                  <a:pt x="464" y="2012"/>
                </a:cubicBezTo>
                <a:cubicBezTo>
                  <a:pt x="464" y="1988"/>
                  <a:pt x="464" y="1988"/>
                  <a:pt x="464" y="1988"/>
                </a:cubicBezTo>
                <a:close/>
                <a:moveTo>
                  <a:pt x="479" y="1315"/>
                </a:moveTo>
                <a:cubicBezTo>
                  <a:pt x="479" y="1323"/>
                  <a:pt x="479" y="1323"/>
                  <a:pt x="472" y="1331"/>
                </a:cubicBezTo>
                <a:cubicBezTo>
                  <a:pt x="479" y="1354"/>
                  <a:pt x="479" y="1354"/>
                  <a:pt x="479" y="1354"/>
                </a:cubicBezTo>
                <a:cubicBezTo>
                  <a:pt x="479" y="1347"/>
                  <a:pt x="479" y="1339"/>
                  <a:pt x="479" y="1315"/>
                </a:cubicBezTo>
                <a:close/>
                <a:moveTo>
                  <a:pt x="487" y="2153"/>
                </a:moveTo>
                <a:cubicBezTo>
                  <a:pt x="479" y="2145"/>
                  <a:pt x="479" y="2145"/>
                  <a:pt x="479" y="2145"/>
                </a:cubicBezTo>
                <a:cubicBezTo>
                  <a:pt x="487" y="2161"/>
                  <a:pt x="487" y="2161"/>
                  <a:pt x="487" y="2161"/>
                </a:cubicBezTo>
                <a:lnTo>
                  <a:pt x="487" y="2153"/>
                </a:lnTo>
                <a:close/>
                <a:moveTo>
                  <a:pt x="464" y="814"/>
                </a:moveTo>
                <a:cubicBezTo>
                  <a:pt x="464" y="846"/>
                  <a:pt x="464" y="846"/>
                  <a:pt x="464" y="861"/>
                </a:cubicBezTo>
                <a:cubicBezTo>
                  <a:pt x="464" y="877"/>
                  <a:pt x="464" y="877"/>
                  <a:pt x="464" y="877"/>
                </a:cubicBezTo>
                <a:cubicBezTo>
                  <a:pt x="464" y="846"/>
                  <a:pt x="464" y="830"/>
                  <a:pt x="464" y="830"/>
                </a:cubicBezTo>
                <a:cubicBezTo>
                  <a:pt x="464" y="814"/>
                  <a:pt x="464" y="822"/>
                  <a:pt x="464" y="814"/>
                </a:cubicBezTo>
                <a:close/>
                <a:moveTo>
                  <a:pt x="472" y="1597"/>
                </a:moveTo>
                <a:cubicBezTo>
                  <a:pt x="472" y="1605"/>
                  <a:pt x="472" y="1613"/>
                  <a:pt x="472" y="1613"/>
                </a:cubicBezTo>
                <a:cubicBezTo>
                  <a:pt x="472" y="1621"/>
                  <a:pt x="472" y="1621"/>
                  <a:pt x="472" y="1628"/>
                </a:cubicBezTo>
                <a:cubicBezTo>
                  <a:pt x="472" y="1636"/>
                  <a:pt x="472" y="1636"/>
                  <a:pt x="472" y="1636"/>
                </a:cubicBezTo>
                <a:cubicBezTo>
                  <a:pt x="472" y="1636"/>
                  <a:pt x="472" y="1636"/>
                  <a:pt x="472" y="1644"/>
                </a:cubicBezTo>
                <a:cubicBezTo>
                  <a:pt x="472" y="1621"/>
                  <a:pt x="472" y="1621"/>
                  <a:pt x="479" y="1605"/>
                </a:cubicBezTo>
                <a:cubicBezTo>
                  <a:pt x="479" y="1597"/>
                  <a:pt x="479" y="1597"/>
                  <a:pt x="472" y="1597"/>
                </a:cubicBezTo>
                <a:close/>
                <a:moveTo>
                  <a:pt x="464" y="1973"/>
                </a:moveTo>
                <a:cubicBezTo>
                  <a:pt x="464" y="1965"/>
                  <a:pt x="464" y="1965"/>
                  <a:pt x="464" y="1965"/>
                </a:cubicBezTo>
                <a:cubicBezTo>
                  <a:pt x="464" y="1973"/>
                  <a:pt x="464" y="1973"/>
                  <a:pt x="464" y="1973"/>
                </a:cubicBezTo>
                <a:close/>
                <a:moveTo>
                  <a:pt x="464" y="1761"/>
                </a:moveTo>
                <a:cubicBezTo>
                  <a:pt x="464" y="1754"/>
                  <a:pt x="464" y="1746"/>
                  <a:pt x="472" y="1738"/>
                </a:cubicBezTo>
                <a:cubicBezTo>
                  <a:pt x="472" y="1730"/>
                  <a:pt x="472" y="1730"/>
                  <a:pt x="464" y="1746"/>
                </a:cubicBezTo>
                <a:cubicBezTo>
                  <a:pt x="464" y="1746"/>
                  <a:pt x="464" y="1754"/>
                  <a:pt x="464" y="1754"/>
                </a:cubicBezTo>
                <a:cubicBezTo>
                  <a:pt x="464" y="1754"/>
                  <a:pt x="464" y="1761"/>
                  <a:pt x="464" y="1761"/>
                </a:cubicBezTo>
                <a:close/>
                <a:moveTo>
                  <a:pt x="464" y="767"/>
                </a:moveTo>
                <a:cubicBezTo>
                  <a:pt x="464" y="767"/>
                  <a:pt x="464" y="767"/>
                  <a:pt x="464" y="767"/>
                </a:cubicBezTo>
                <a:cubicBezTo>
                  <a:pt x="464" y="767"/>
                  <a:pt x="464" y="767"/>
                  <a:pt x="464" y="767"/>
                </a:cubicBezTo>
                <a:cubicBezTo>
                  <a:pt x="464" y="752"/>
                  <a:pt x="464" y="752"/>
                  <a:pt x="464" y="744"/>
                </a:cubicBezTo>
                <a:cubicBezTo>
                  <a:pt x="464" y="744"/>
                  <a:pt x="464" y="744"/>
                  <a:pt x="464" y="736"/>
                </a:cubicBezTo>
                <a:cubicBezTo>
                  <a:pt x="464" y="736"/>
                  <a:pt x="464" y="736"/>
                  <a:pt x="464" y="736"/>
                </a:cubicBezTo>
                <a:cubicBezTo>
                  <a:pt x="464" y="736"/>
                  <a:pt x="464" y="736"/>
                  <a:pt x="464" y="736"/>
                </a:cubicBezTo>
                <a:cubicBezTo>
                  <a:pt x="464" y="736"/>
                  <a:pt x="464" y="736"/>
                  <a:pt x="464" y="736"/>
                </a:cubicBezTo>
                <a:cubicBezTo>
                  <a:pt x="464" y="736"/>
                  <a:pt x="464" y="736"/>
                  <a:pt x="456" y="713"/>
                </a:cubicBezTo>
                <a:cubicBezTo>
                  <a:pt x="456" y="713"/>
                  <a:pt x="456" y="713"/>
                  <a:pt x="456" y="728"/>
                </a:cubicBezTo>
                <a:cubicBezTo>
                  <a:pt x="464" y="736"/>
                  <a:pt x="464" y="752"/>
                  <a:pt x="464" y="775"/>
                </a:cubicBezTo>
                <a:cubicBezTo>
                  <a:pt x="464" y="775"/>
                  <a:pt x="464" y="775"/>
                  <a:pt x="464" y="767"/>
                </a:cubicBezTo>
                <a:close/>
                <a:moveTo>
                  <a:pt x="456" y="642"/>
                </a:moveTo>
                <a:cubicBezTo>
                  <a:pt x="456" y="642"/>
                  <a:pt x="456" y="650"/>
                  <a:pt x="456" y="658"/>
                </a:cubicBezTo>
                <a:cubicBezTo>
                  <a:pt x="456" y="666"/>
                  <a:pt x="456" y="666"/>
                  <a:pt x="456" y="666"/>
                </a:cubicBezTo>
                <a:cubicBezTo>
                  <a:pt x="456" y="666"/>
                  <a:pt x="456" y="666"/>
                  <a:pt x="456" y="674"/>
                </a:cubicBezTo>
                <a:cubicBezTo>
                  <a:pt x="456" y="658"/>
                  <a:pt x="456" y="650"/>
                  <a:pt x="456" y="642"/>
                </a:cubicBezTo>
                <a:close/>
                <a:moveTo>
                  <a:pt x="456" y="666"/>
                </a:moveTo>
                <a:cubicBezTo>
                  <a:pt x="456" y="674"/>
                  <a:pt x="456" y="674"/>
                  <a:pt x="456" y="674"/>
                </a:cubicBezTo>
                <a:cubicBezTo>
                  <a:pt x="456" y="674"/>
                  <a:pt x="456" y="674"/>
                  <a:pt x="456" y="681"/>
                </a:cubicBezTo>
                <a:cubicBezTo>
                  <a:pt x="456" y="681"/>
                  <a:pt x="456" y="681"/>
                  <a:pt x="456" y="666"/>
                </a:cubicBezTo>
                <a:close/>
                <a:moveTo>
                  <a:pt x="448" y="580"/>
                </a:moveTo>
                <a:cubicBezTo>
                  <a:pt x="448" y="572"/>
                  <a:pt x="448" y="572"/>
                  <a:pt x="448" y="572"/>
                </a:cubicBezTo>
                <a:cubicBezTo>
                  <a:pt x="448" y="564"/>
                  <a:pt x="448" y="564"/>
                  <a:pt x="448" y="564"/>
                </a:cubicBezTo>
                <a:cubicBezTo>
                  <a:pt x="440" y="564"/>
                  <a:pt x="440" y="564"/>
                  <a:pt x="440" y="564"/>
                </a:cubicBezTo>
                <a:lnTo>
                  <a:pt x="448" y="580"/>
                </a:lnTo>
                <a:close/>
                <a:moveTo>
                  <a:pt x="464" y="791"/>
                </a:moveTo>
                <a:cubicBezTo>
                  <a:pt x="464" y="791"/>
                  <a:pt x="464" y="791"/>
                  <a:pt x="464" y="799"/>
                </a:cubicBezTo>
                <a:cubicBezTo>
                  <a:pt x="464" y="799"/>
                  <a:pt x="464" y="799"/>
                  <a:pt x="464" y="799"/>
                </a:cubicBezTo>
                <a:cubicBezTo>
                  <a:pt x="464" y="799"/>
                  <a:pt x="464" y="799"/>
                  <a:pt x="464" y="783"/>
                </a:cubicBezTo>
                <a:cubicBezTo>
                  <a:pt x="464" y="783"/>
                  <a:pt x="464" y="783"/>
                  <a:pt x="464" y="783"/>
                </a:cubicBezTo>
                <a:cubicBezTo>
                  <a:pt x="464" y="783"/>
                  <a:pt x="464" y="783"/>
                  <a:pt x="464" y="775"/>
                </a:cubicBezTo>
                <a:cubicBezTo>
                  <a:pt x="464" y="783"/>
                  <a:pt x="464" y="783"/>
                  <a:pt x="464" y="783"/>
                </a:cubicBezTo>
                <a:cubicBezTo>
                  <a:pt x="464" y="783"/>
                  <a:pt x="464" y="783"/>
                  <a:pt x="464" y="791"/>
                </a:cubicBezTo>
                <a:close/>
                <a:moveTo>
                  <a:pt x="464" y="1808"/>
                </a:moveTo>
                <a:cubicBezTo>
                  <a:pt x="464" y="1808"/>
                  <a:pt x="464" y="1808"/>
                  <a:pt x="472" y="1801"/>
                </a:cubicBezTo>
                <a:cubicBezTo>
                  <a:pt x="472" y="1801"/>
                  <a:pt x="472" y="1801"/>
                  <a:pt x="464" y="1793"/>
                </a:cubicBezTo>
                <a:cubicBezTo>
                  <a:pt x="464" y="1801"/>
                  <a:pt x="464" y="1801"/>
                  <a:pt x="464" y="1808"/>
                </a:cubicBezTo>
                <a:close/>
                <a:moveTo>
                  <a:pt x="456" y="650"/>
                </a:moveTo>
                <a:cubicBezTo>
                  <a:pt x="456" y="642"/>
                  <a:pt x="456" y="642"/>
                  <a:pt x="456" y="642"/>
                </a:cubicBezTo>
                <a:cubicBezTo>
                  <a:pt x="456" y="658"/>
                  <a:pt x="456" y="658"/>
                  <a:pt x="456" y="658"/>
                </a:cubicBezTo>
                <a:cubicBezTo>
                  <a:pt x="456" y="650"/>
                  <a:pt x="456" y="650"/>
                  <a:pt x="456" y="650"/>
                </a:cubicBezTo>
                <a:close/>
                <a:moveTo>
                  <a:pt x="456" y="634"/>
                </a:moveTo>
                <a:cubicBezTo>
                  <a:pt x="456" y="642"/>
                  <a:pt x="456" y="642"/>
                  <a:pt x="456" y="642"/>
                </a:cubicBezTo>
                <a:cubicBezTo>
                  <a:pt x="456" y="642"/>
                  <a:pt x="456" y="642"/>
                  <a:pt x="456" y="634"/>
                </a:cubicBezTo>
                <a:close/>
                <a:moveTo>
                  <a:pt x="487" y="2129"/>
                </a:moveTo>
                <a:cubicBezTo>
                  <a:pt x="479" y="2114"/>
                  <a:pt x="479" y="2106"/>
                  <a:pt x="479" y="2106"/>
                </a:cubicBezTo>
                <a:cubicBezTo>
                  <a:pt x="479" y="2121"/>
                  <a:pt x="479" y="2121"/>
                  <a:pt x="487" y="2129"/>
                </a:cubicBezTo>
                <a:close/>
                <a:moveTo>
                  <a:pt x="440" y="533"/>
                </a:moveTo>
                <a:cubicBezTo>
                  <a:pt x="448" y="541"/>
                  <a:pt x="440" y="533"/>
                  <a:pt x="448" y="541"/>
                </a:cubicBezTo>
                <a:cubicBezTo>
                  <a:pt x="440" y="541"/>
                  <a:pt x="440" y="533"/>
                  <a:pt x="440" y="533"/>
                </a:cubicBezTo>
                <a:close/>
                <a:moveTo>
                  <a:pt x="487" y="2137"/>
                </a:moveTo>
                <a:cubicBezTo>
                  <a:pt x="487" y="2129"/>
                  <a:pt x="487" y="2129"/>
                  <a:pt x="487" y="2129"/>
                </a:cubicBezTo>
                <a:cubicBezTo>
                  <a:pt x="487" y="2129"/>
                  <a:pt x="487" y="2129"/>
                  <a:pt x="487" y="2137"/>
                </a:cubicBezTo>
                <a:close/>
                <a:moveTo>
                  <a:pt x="479" y="1691"/>
                </a:moveTo>
                <a:cubicBezTo>
                  <a:pt x="472" y="1707"/>
                  <a:pt x="472" y="1707"/>
                  <a:pt x="472" y="1707"/>
                </a:cubicBezTo>
                <a:cubicBezTo>
                  <a:pt x="479" y="1699"/>
                  <a:pt x="479" y="1691"/>
                  <a:pt x="479" y="1691"/>
                </a:cubicBezTo>
                <a:close/>
                <a:moveTo>
                  <a:pt x="472" y="2035"/>
                </a:moveTo>
                <a:cubicBezTo>
                  <a:pt x="479" y="2051"/>
                  <a:pt x="479" y="2059"/>
                  <a:pt x="479" y="2075"/>
                </a:cubicBezTo>
                <a:cubicBezTo>
                  <a:pt x="479" y="2075"/>
                  <a:pt x="479" y="2075"/>
                  <a:pt x="479" y="2075"/>
                </a:cubicBezTo>
                <a:cubicBezTo>
                  <a:pt x="479" y="2059"/>
                  <a:pt x="479" y="2059"/>
                  <a:pt x="479" y="2035"/>
                </a:cubicBezTo>
                <a:cubicBezTo>
                  <a:pt x="479" y="2035"/>
                  <a:pt x="479" y="2035"/>
                  <a:pt x="472" y="2035"/>
                </a:cubicBezTo>
                <a:close/>
                <a:moveTo>
                  <a:pt x="495" y="2145"/>
                </a:moveTo>
                <a:cubicBezTo>
                  <a:pt x="487" y="2137"/>
                  <a:pt x="487" y="2137"/>
                  <a:pt x="487" y="2137"/>
                </a:cubicBezTo>
                <a:cubicBezTo>
                  <a:pt x="487" y="2137"/>
                  <a:pt x="487" y="2145"/>
                  <a:pt x="495" y="2161"/>
                </a:cubicBezTo>
                <a:cubicBezTo>
                  <a:pt x="495" y="2161"/>
                  <a:pt x="495" y="2161"/>
                  <a:pt x="495" y="2161"/>
                </a:cubicBezTo>
                <a:cubicBezTo>
                  <a:pt x="495" y="2153"/>
                  <a:pt x="495" y="2153"/>
                  <a:pt x="495" y="2145"/>
                </a:cubicBezTo>
                <a:cubicBezTo>
                  <a:pt x="495" y="2153"/>
                  <a:pt x="495" y="2153"/>
                  <a:pt x="495" y="2153"/>
                </a:cubicBezTo>
                <a:cubicBezTo>
                  <a:pt x="495" y="2153"/>
                  <a:pt x="495" y="2161"/>
                  <a:pt x="495" y="2161"/>
                </a:cubicBezTo>
                <a:cubicBezTo>
                  <a:pt x="495" y="2161"/>
                  <a:pt x="495" y="2153"/>
                  <a:pt x="495" y="2153"/>
                </a:cubicBezTo>
                <a:cubicBezTo>
                  <a:pt x="495" y="2153"/>
                  <a:pt x="495" y="2153"/>
                  <a:pt x="495" y="2153"/>
                </a:cubicBezTo>
                <a:cubicBezTo>
                  <a:pt x="495" y="2145"/>
                  <a:pt x="495" y="2145"/>
                  <a:pt x="495" y="2145"/>
                </a:cubicBezTo>
                <a:cubicBezTo>
                  <a:pt x="495" y="2145"/>
                  <a:pt x="495" y="2137"/>
                  <a:pt x="495" y="2129"/>
                </a:cubicBezTo>
                <a:cubicBezTo>
                  <a:pt x="487" y="2129"/>
                  <a:pt x="487" y="2129"/>
                  <a:pt x="495" y="2145"/>
                </a:cubicBezTo>
                <a:close/>
                <a:moveTo>
                  <a:pt x="495" y="2129"/>
                </a:moveTo>
                <a:cubicBezTo>
                  <a:pt x="495" y="2129"/>
                  <a:pt x="495" y="2129"/>
                  <a:pt x="495" y="2129"/>
                </a:cubicBezTo>
                <a:cubicBezTo>
                  <a:pt x="495" y="2129"/>
                  <a:pt x="495" y="2129"/>
                  <a:pt x="487" y="2121"/>
                </a:cubicBezTo>
                <a:cubicBezTo>
                  <a:pt x="487" y="2129"/>
                  <a:pt x="495" y="2129"/>
                  <a:pt x="495" y="2129"/>
                </a:cubicBezTo>
                <a:close/>
                <a:moveTo>
                  <a:pt x="495" y="2176"/>
                </a:moveTo>
                <a:cubicBezTo>
                  <a:pt x="503" y="2192"/>
                  <a:pt x="503" y="2184"/>
                  <a:pt x="503" y="2192"/>
                </a:cubicBezTo>
                <a:cubicBezTo>
                  <a:pt x="503" y="2192"/>
                  <a:pt x="503" y="2192"/>
                  <a:pt x="503" y="2192"/>
                </a:cubicBezTo>
                <a:cubicBezTo>
                  <a:pt x="503" y="2184"/>
                  <a:pt x="503" y="2184"/>
                  <a:pt x="503" y="2184"/>
                </a:cubicBezTo>
                <a:cubicBezTo>
                  <a:pt x="503" y="2184"/>
                  <a:pt x="503" y="2184"/>
                  <a:pt x="503" y="2176"/>
                </a:cubicBezTo>
                <a:cubicBezTo>
                  <a:pt x="495" y="2176"/>
                  <a:pt x="495" y="2176"/>
                  <a:pt x="495" y="2176"/>
                </a:cubicBezTo>
                <a:close/>
                <a:moveTo>
                  <a:pt x="495" y="2161"/>
                </a:moveTo>
                <a:cubicBezTo>
                  <a:pt x="495" y="2161"/>
                  <a:pt x="503" y="2168"/>
                  <a:pt x="503" y="2168"/>
                </a:cubicBezTo>
                <a:cubicBezTo>
                  <a:pt x="503" y="2168"/>
                  <a:pt x="495" y="2161"/>
                  <a:pt x="495" y="2161"/>
                </a:cubicBezTo>
                <a:close/>
                <a:moveTo>
                  <a:pt x="503" y="2176"/>
                </a:moveTo>
                <a:cubicBezTo>
                  <a:pt x="503" y="2176"/>
                  <a:pt x="503" y="2176"/>
                  <a:pt x="503" y="2168"/>
                </a:cubicBezTo>
                <a:cubicBezTo>
                  <a:pt x="503" y="2176"/>
                  <a:pt x="503" y="2176"/>
                  <a:pt x="503" y="2176"/>
                </a:cubicBezTo>
                <a:cubicBezTo>
                  <a:pt x="503" y="2176"/>
                  <a:pt x="503" y="2176"/>
                  <a:pt x="503" y="2176"/>
                </a:cubicBezTo>
                <a:close/>
                <a:moveTo>
                  <a:pt x="487" y="2121"/>
                </a:moveTo>
                <a:cubicBezTo>
                  <a:pt x="487" y="2121"/>
                  <a:pt x="487" y="2121"/>
                  <a:pt x="487" y="2121"/>
                </a:cubicBezTo>
                <a:cubicBezTo>
                  <a:pt x="487" y="2121"/>
                  <a:pt x="495" y="2129"/>
                  <a:pt x="495" y="2129"/>
                </a:cubicBezTo>
                <a:cubicBezTo>
                  <a:pt x="487" y="2121"/>
                  <a:pt x="487" y="2121"/>
                  <a:pt x="487" y="2121"/>
                </a:cubicBezTo>
                <a:cubicBezTo>
                  <a:pt x="487" y="2114"/>
                  <a:pt x="487" y="2114"/>
                  <a:pt x="487" y="2114"/>
                </a:cubicBezTo>
                <a:cubicBezTo>
                  <a:pt x="487" y="2114"/>
                  <a:pt x="487" y="2114"/>
                  <a:pt x="487" y="2121"/>
                </a:cubicBezTo>
                <a:cubicBezTo>
                  <a:pt x="487" y="2121"/>
                  <a:pt x="487" y="2121"/>
                  <a:pt x="487" y="2121"/>
                </a:cubicBezTo>
                <a:cubicBezTo>
                  <a:pt x="487" y="2121"/>
                  <a:pt x="487" y="2121"/>
                  <a:pt x="487" y="2121"/>
                </a:cubicBezTo>
                <a:cubicBezTo>
                  <a:pt x="487" y="2121"/>
                  <a:pt x="487" y="2121"/>
                  <a:pt x="487" y="2121"/>
                </a:cubicBezTo>
                <a:close/>
                <a:moveTo>
                  <a:pt x="472" y="1848"/>
                </a:moveTo>
                <a:cubicBezTo>
                  <a:pt x="472" y="1848"/>
                  <a:pt x="472" y="1855"/>
                  <a:pt x="472" y="1863"/>
                </a:cubicBezTo>
                <a:cubicBezTo>
                  <a:pt x="472" y="1863"/>
                  <a:pt x="472" y="1871"/>
                  <a:pt x="472" y="1871"/>
                </a:cubicBezTo>
                <a:cubicBezTo>
                  <a:pt x="472" y="1871"/>
                  <a:pt x="472" y="1855"/>
                  <a:pt x="479" y="1840"/>
                </a:cubicBezTo>
                <a:cubicBezTo>
                  <a:pt x="472" y="1840"/>
                  <a:pt x="472" y="1840"/>
                  <a:pt x="472" y="1848"/>
                </a:cubicBezTo>
                <a:close/>
                <a:moveTo>
                  <a:pt x="479" y="2082"/>
                </a:moveTo>
                <a:cubicBezTo>
                  <a:pt x="479" y="2090"/>
                  <a:pt x="479" y="2090"/>
                  <a:pt x="479" y="2090"/>
                </a:cubicBezTo>
                <a:cubicBezTo>
                  <a:pt x="479" y="2090"/>
                  <a:pt x="479" y="2090"/>
                  <a:pt x="479" y="2090"/>
                </a:cubicBezTo>
                <a:cubicBezTo>
                  <a:pt x="487" y="2098"/>
                  <a:pt x="487" y="2098"/>
                  <a:pt x="487" y="2098"/>
                </a:cubicBezTo>
                <a:cubicBezTo>
                  <a:pt x="487" y="2090"/>
                  <a:pt x="487" y="2082"/>
                  <a:pt x="479" y="2067"/>
                </a:cubicBezTo>
                <a:cubicBezTo>
                  <a:pt x="479" y="2075"/>
                  <a:pt x="479" y="2075"/>
                  <a:pt x="479" y="2075"/>
                </a:cubicBezTo>
                <a:cubicBezTo>
                  <a:pt x="479" y="2082"/>
                  <a:pt x="479" y="2082"/>
                  <a:pt x="479" y="2082"/>
                </a:cubicBezTo>
                <a:close/>
                <a:moveTo>
                  <a:pt x="487" y="2098"/>
                </a:moveTo>
                <a:cubicBezTo>
                  <a:pt x="487" y="2106"/>
                  <a:pt x="487" y="2114"/>
                  <a:pt x="487" y="2121"/>
                </a:cubicBezTo>
                <a:cubicBezTo>
                  <a:pt x="487" y="2106"/>
                  <a:pt x="487" y="2106"/>
                  <a:pt x="487" y="2098"/>
                </a:cubicBezTo>
                <a:close/>
                <a:moveTo>
                  <a:pt x="479" y="2067"/>
                </a:moveTo>
                <a:cubicBezTo>
                  <a:pt x="479" y="2067"/>
                  <a:pt x="479" y="2067"/>
                  <a:pt x="479" y="2059"/>
                </a:cubicBezTo>
                <a:cubicBezTo>
                  <a:pt x="479" y="2059"/>
                  <a:pt x="479" y="2059"/>
                  <a:pt x="479" y="2059"/>
                </a:cubicBezTo>
                <a:cubicBezTo>
                  <a:pt x="479" y="2059"/>
                  <a:pt x="479" y="2067"/>
                  <a:pt x="479" y="2067"/>
                </a:cubicBezTo>
                <a:cubicBezTo>
                  <a:pt x="479" y="2067"/>
                  <a:pt x="479" y="2067"/>
                  <a:pt x="479" y="2067"/>
                </a:cubicBezTo>
                <a:close/>
                <a:moveTo>
                  <a:pt x="448" y="525"/>
                </a:moveTo>
                <a:cubicBezTo>
                  <a:pt x="448" y="525"/>
                  <a:pt x="448" y="533"/>
                  <a:pt x="448" y="533"/>
                </a:cubicBezTo>
                <a:cubicBezTo>
                  <a:pt x="456" y="548"/>
                  <a:pt x="456" y="548"/>
                  <a:pt x="456" y="548"/>
                </a:cubicBezTo>
                <a:cubicBezTo>
                  <a:pt x="448" y="533"/>
                  <a:pt x="448" y="525"/>
                  <a:pt x="448" y="525"/>
                </a:cubicBezTo>
                <a:close/>
                <a:moveTo>
                  <a:pt x="456" y="580"/>
                </a:moveTo>
                <a:cubicBezTo>
                  <a:pt x="456" y="580"/>
                  <a:pt x="456" y="580"/>
                  <a:pt x="456" y="595"/>
                </a:cubicBezTo>
                <a:cubicBezTo>
                  <a:pt x="456" y="587"/>
                  <a:pt x="456" y="587"/>
                  <a:pt x="456" y="587"/>
                </a:cubicBezTo>
                <a:cubicBezTo>
                  <a:pt x="456" y="587"/>
                  <a:pt x="456" y="587"/>
                  <a:pt x="456" y="580"/>
                </a:cubicBezTo>
                <a:close/>
                <a:moveTo>
                  <a:pt x="550" y="1934"/>
                </a:moveTo>
                <a:cubicBezTo>
                  <a:pt x="550" y="1934"/>
                  <a:pt x="550" y="1941"/>
                  <a:pt x="550" y="1949"/>
                </a:cubicBezTo>
                <a:cubicBezTo>
                  <a:pt x="550" y="1949"/>
                  <a:pt x="550" y="1949"/>
                  <a:pt x="550" y="1965"/>
                </a:cubicBezTo>
                <a:cubicBezTo>
                  <a:pt x="550" y="1949"/>
                  <a:pt x="550" y="1926"/>
                  <a:pt x="550" y="1918"/>
                </a:cubicBezTo>
                <a:cubicBezTo>
                  <a:pt x="550" y="1918"/>
                  <a:pt x="550" y="1918"/>
                  <a:pt x="550" y="1926"/>
                </a:cubicBezTo>
                <a:cubicBezTo>
                  <a:pt x="550" y="1926"/>
                  <a:pt x="550" y="1934"/>
                  <a:pt x="550" y="1934"/>
                </a:cubicBezTo>
                <a:close/>
                <a:moveTo>
                  <a:pt x="456" y="541"/>
                </a:moveTo>
                <a:cubicBezTo>
                  <a:pt x="456" y="548"/>
                  <a:pt x="456" y="548"/>
                  <a:pt x="464" y="556"/>
                </a:cubicBezTo>
                <a:cubicBezTo>
                  <a:pt x="464" y="548"/>
                  <a:pt x="456" y="548"/>
                  <a:pt x="456" y="541"/>
                </a:cubicBezTo>
                <a:close/>
                <a:moveTo>
                  <a:pt x="448" y="423"/>
                </a:moveTo>
                <a:cubicBezTo>
                  <a:pt x="448" y="423"/>
                  <a:pt x="448" y="423"/>
                  <a:pt x="448" y="415"/>
                </a:cubicBezTo>
                <a:cubicBezTo>
                  <a:pt x="448" y="415"/>
                  <a:pt x="448" y="423"/>
                  <a:pt x="448" y="415"/>
                </a:cubicBezTo>
                <a:cubicBezTo>
                  <a:pt x="448" y="423"/>
                  <a:pt x="448" y="423"/>
                  <a:pt x="448" y="423"/>
                </a:cubicBezTo>
                <a:cubicBezTo>
                  <a:pt x="448" y="423"/>
                  <a:pt x="448" y="423"/>
                  <a:pt x="448" y="423"/>
                </a:cubicBezTo>
                <a:close/>
                <a:moveTo>
                  <a:pt x="542" y="2059"/>
                </a:moveTo>
                <a:cubicBezTo>
                  <a:pt x="542" y="2051"/>
                  <a:pt x="542" y="2043"/>
                  <a:pt x="542" y="2043"/>
                </a:cubicBezTo>
                <a:cubicBezTo>
                  <a:pt x="542" y="2043"/>
                  <a:pt x="542" y="2043"/>
                  <a:pt x="542" y="2043"/>
                </a:cubicBezTo>
                <a:cubicBezTo>
                  <a:pt x="542" y="2059"/>
                  <a:pt x="542" y="2059"/>
                  <a:pt x="542" y="2059"/>
                </a:cubicBezTo>
                <a:close/>
                <a:moveTo>
                  <a:pt x="487" y="893"/>
                </a:moveTo>
                <a:cubicBezTo>
                  <a:pt x="487" y="901"/>
                  <a:pt x="487" y="901"/>
                  <a:pt x="487" y="901"/>
                </a:cubicBezTo>
                <a:cubicBezTo>
                  <a:pt x="487" y="885"/>
                  <a:pt x="487" y="885"/>
                  <a:pt x="487" y="885"/>
                </a:cubicBezTo>
                <a:cubicBezTo>
                  <a:pt x="487" y="893"/>
                  <a:pt x="487" y="893"/>
                  <a:pt x="487" y="893"/>
                </a:cubicBezTo>
                <a:close/>
                <a:moveTo>
                  <a:pt x="542" y="2082"/>
                </a:moveTo>
                <a:cubicBezTo>
                  <a:pt x="542" y="2082"/>
                  <a:pt x="550" y="2090"/>
                  <a:pt x="550" y="2090"/>
                </a:cubicBezTo>
                <a:cubicBezTo>
                  <a:pt x="550" y="2082"/>
                  <a:pt x="542" y="2051"/>
                  <a:pt x="542" y="2051"/>
                </a:cubicBezTo>
                <a:cubicBezTo>
                  <a:pt x="542" y="2059"/>
                  <a:pt x="542" y="2059"/>
                  <a:pt x="542" y="2059"/>
                </a:cubicBezTo>
                <a:cubicBezTo>
                  <a:pt x="542" y="2059"/>
                  <a:pt x="542" y="2059"/>
                  <a:pt x="542" y="2059"/>
                </a:cubicBezTo>
                <a:cubicBezTo>
                  <a:pt x="542" y="2067"/>
                  <a:pt x="542" y="2067"/>
                  <a:pt x="542" y="2075"/>
                </a:cubicBezTo>
                <a:cubicBezTo>
                  <a:pt x="542" y="2082"/>
                  <a:pt x="542" y="2075"/>
                  <a:pt x="542" y="2082"/>
                </a:cubicBezTo>
                <a:close/>
                <a:moveTo>
                  <a:pt x="479" y="220"/>
                </a:moveTo>
                <a:cubicBezTo>
                  <a:pt x="479" y="220"/>
                  <a:pt x="479" y="220"/>
                  <a:pt x="479" y="220"/>
                </a:cubicBezTo>
                <a:cubicBezTo>
                  <a:pt x="479" y="220"/>
                  <a:pt x="479" y="220"/>
                  <a:pt x="479" y="212"/>
                </a:cubicBezTo>
                <a:cubicBezTo>
                  <a:pt x="479" y="220"/>
                  <a:pt x="479" y="220"/>
                  <a:pt x="479" y="220"/>
                </a:cubicBezTo>
                <a:close/>
                <a:moveTo>
                  <a:pt x="472" y="173"/>
                </a:moveTo>
                <a:cubicBezTo>
                  <a:pt x="472" y="180"/>
                  <a:pt x="472" y="180"/>
                  <a:pt x="472" y="180"/>
                </a:cubicBezTo>
                <a:cubicBezTo>
                  <a:pt x="472" y="180"/>
                  <a:pt x="472" y="180"/>
                  <a:pt x="472" y="188"/>
                </a:cubicBezTo>
                <a:cubicBezTo>
                  <a:pt x="479" y="188"/>
                  <a:pt x="479" y="188"/>
                  <a:pt x="479" y="188"/>
                </a:cubicBezTo>
                <a:cubicBezTo>
                  <a:pt x="472" y="180"/>
                  <a:pt x="472" y="180"/>
                  <a:pt x="472" y="173"/>
                </a:cubicBezTo>
                <a:close/>
                <a:moveTo>
                  <a:pt x="409" y="24"/>
                </a:moveTo>
                <a:cubicBezTo>
                  <a:pt x="409" y="24"/>
                  <a:pt x="409" y="24"/>
                  <a:pt x="409" y="24"/>
                </a:cubicBezTo>
                <a:cubicBezTo>
                  <a:pt x="409" y="24"/>
                  <a:pt x="409" y="24"/>
                  <a:pt x="409" y="32"/>
                </a:cubicBezTo>
                <a:cubicBezTo>
                  <a:pt x="409" y="24"/>
                  <a:pt x="409" y="24"/>
                  <a:pt x="409" y="24"/>
                </a:cubicBezTo>
                <a:close/>
                <a:moveTo>
                  <a:pt x="542" y="564"/>
                </a:moveTo>
                <a:cubicBezTo>
                  <a:pt x="542" y="564"/>
                  <a:pt x="542" y="564"/>
                  <a:pt x="542" y="548"/>
                </a:cubicBezTo>
                <a:cubicBezTo>
                  <a:pt x="542" y="548"/>
                  <a:pt x="542" y="548"/>
                  <a:pt x="534" y="548"/>
                </a:cubicBezTo>
                <a:cubicBezTo>
                  <a:pt x="534" y="548"/>
                  <a:pt x="534" y="548"/>
                  <a:pt x="542" y="564"/>
                </a:cubicBezTo>
                <a:cubicBezTo>
                  <a:pt x="542" y="564"/>
                  <a:pt x="542" y="564"/>
                  <a:pt x="542" y="564"/>
                </a:cubicBezTo>
                <a:close/>
                <a:moveTo>
                  <a:pt x="409" y="16"/>
                </a:moveTo>
                <a:cubicBezTo>
                  <a:pt x="409" y="16"/>
                  <a:pt x="409" y="16"/>
                  <a:pt x="409" y="16"/>
                </a:cubicBezTo>
                <a:cubicBezTo>
                  <a:pt x="409" y="16"/>
                  <a:pt x="409" y="16"/>
                  <a:pt x="409" y="24"/>
                </a:cubicBezTo>
                <a:cubicBezTo>
                  <a:pt x="409" y="16"/>
                  <a:pt x="409" y="16"/>
                  <a:pt x="409" y="16"/>
                </a:cubicBezTo>
                <a:close/>
                <a:moveTo>
                  <a:pt x="487" y="1057"/>
                </a:moveTo>
                <a:cubicBezTo>
                  <a:pt x="487" y="1057"/>
                  <a:pt x="487" y="1057"/>
                  <a:pt x="487" y="1057"/>
                </a:cubicBezTo>
                <a:cubicBezTo>
                  <a:pt x="487" y="1057"/>
                  <a:pt x="487" y="1065"/>
                  <a:pt x="487" y="1065"/>
                </a:cubicBezTo>
                <a:cubicBezTo>
                  <a:pt x="487" y="1065"/>
                  <a:pt x="487" y="1065"/>
                  <a:pt x="495" y="1065"/>
                </a:cubicBezTo>
                <a:cubicBezTo>
                  <a:pt x="487" y="1049"/>
                  <a:pt x="495" y="1057"/>
                  <a:pt x="487" y="1049"/>
                </a:cubicBezTo>
                <a:cubicBezTo>
                  <a:pt x="487" y="1057"/>
                  <a:pt x="487" y="1057"/>
                  <a:pt x="487" y="1057"/>
                </a:cubicBezTo>
                <a:close/>
                <a:moveTo>
                  <a:pt x="519" y="431"/>
                </a:moveTo>
                <a:cubicBezTo>
                  <a:pt x="519" y="431"/>
                  <a:pt x="519" y="431"/>
                  <a:pt x="519" y="423"/>
                </a:cubicBezTo>
                <a:cubicBezTo>
                  <a:pt x="519" y="431"/>
                  <a:pt x="519" y="447"/>
                  <a:pt x="511" y="431"/>
                </a:cubicBezTo>
                <a:cubicBezTo>
                  <a:pt x="511" y="431"/>
                  <a:pt x="511" y="431"/>
                  <a:pt x="519" y="447"/>
                </a:cubicBezTo>
                <a:cubicBezTo>
                  <a:pt x="519" y="431"/>
                  <a:pt x="519" y="439"/>
                  <a:pt x="519" y="431"/>
                </a:cubicBezTo>
                <a:close/>
                <a:moveTo>
                  <a:pt x="511" y="2184"/>
                </a:moveTo>
                <a:cubicBezTo>
                  <a:pt x="511" y="2184"/>
                  <a:pt x="511" y="2184"/>
                  <a:pt x="511" y="2192"/>
                </a:cubicBezTo>
                <a:cubicBezTo>
                  <a:pt x="511" y="2192"/>
                  <a:pt x="511" y="2192"/>
                  <a:pt x="511" y="2192"/>
                </a:cubicBezTo>
                <a:cubicBezTo>
                  <a:pt x="511" y="2184"/>
                  <a:pt x="511" y="2184"/>
                  <a:pt x="511" y="2176"/>
                </a:cubicBezTo>
                <a:cubicBezTo>
                  <a:pt x="511" y="2192"/>
                  <a:pt x="511" y="2184"/>
                  <a:pt x="511" y="2184"/>
                </a:cubicBezTo>
                <a:close/>
                <a:moveTo>
                  <a:pt x="527" y="2121"/>
                </a:moveTo>
                <a:cubicBezTo>
                  <a:pt x="527" y="2121"/>
                  <a:pt x="527" y="2121"/>
                  <a:pt x="527" y="2121"/>
                </a:cubicBezTo>
                <a:cubicBezTo>
                  <a:pt x="527" y="2121"/>
                  <a:pt x="527" y="2121"/>
                  <a:pt x="527" y="2129"/>
                </a:cubicBezTo>
                <a:cubicBezTo>
                  <a:pt x="527" y="2129"/>
                  <a:pt x="527" y="2129"/>
                  <a:pt x="527" y="2137"/>
                </a:cubicBezTo>
                <a:cubicBezTo>
                  <a:pt x="527" y="2137"/>
                  <a:pt x="527" y="2137"/>
                  <a:pt x="527" y="2137"/>
                </a:cubicBezTo>
                <a:cubicBezTo>
                  <a:pt x="527" y="2129"/>
                  <a:pt x="527" y="2129"/>
                  <a:pt x="527" y="2121"/>
                </a:cubicBezTo>
                <a:cubicBezTo>
                  <a:pt x="527" y="2129"/>
                  <a:pt x="527" y="2129"/>
                  <a:pt x="527" y="2129"/>
                </a:cubicBezTo>
                <a:cubicBezTo>
                  <a:pt x="527" y="2129"/>
                  <a:pt x="527" y="2121"/>
                  <a:pt x="527" y="2121"/>
                </a:cubicBezTo>
                <a:cubicBezTo>
                  <a:pt x="527" y="2121"/>
                  <a:pt x="527" y="2114"/>
                  <a:pt x="527" y="2114"/>
                </a:cubicBezTo>
                <a:cubicBezTo>
                  <a:pt x="527" y="2114"/>
                  <a:pt x="527" y="2121"/>
                  <a:pt x="527" y="2121"/>
                </a:cubicBezTo>
                <a:close/>
                <a:moveTo>
                  <a:pt x="464" y="611"/>
                </a:moveTo>
                <a:cubicBezTo>
                  <a:pt x="464" y="611"/>
                  <a:pt x="464" y="611"/>
                  <a:pt x="464" y="603"/>
                </a:cubicBezTo>
                <a:cubicBezTo>
                  <a:pt x="464" y="611"/>
                  <a:pt x="464" y="611"/>
                  <a:pt x="464" y="619"/>
                </a:cubicBezTo>
                <a:cubicBezTo>
                  <a:pt x="464" y="619"/>
                  <a:pt x="464" y="611"/>
                  <a:pt x="464" y="611"/>
                </a:cubicBezTo>
                <a:close/>
                <a:moveTo>
                  <a:pt x="503" y="2059"/>
                </a:moveTo>
                <a:cubicBezTo>
                  <a:pt x="503" y="2059"/>
                  <a:pt x="503" y="2059"/>
                  <a:pt x="503" y="2059"/>
                </a:cubicBezTo>
                <a:cubicBezTo>
                  <a:pt x="503" y="2059"/>
                  <a:pt x="503" y="2067"/>
                  <a:pt x="503" y="2067"/>
                </a:cubicBezTo>
                <a:cubicBezTo>
                  <a:pt x="503" y="2067"/>
                  <a:pt x="503" y="2067"/>
                  <a:pt x="503" y="2067"/>
                </a:cubicBezTo>
                <a:cubicBezTo>
                  <a:pt x="503" y="2059"/>
                  <a:pt x="503" y="2059"/>
                  <a:pt x="503" y="2051"/>
                </a:cubicBezTo>
                <a:cubicBezTo>
                  <a:pt x="503" y="2051"/>
                  <a:pt x="503" y="2059"/>
                  <a:pt x="503" y="2059"/>
                </a:cubicBezTo>
                <a:close/>
                <a:moveTo>
                  <a:pt x="448" y="415"/>
                </a:moveTo>
                <a:cubicBezTo>
                  <a:pt x="448" y="415"/>
                  <a:pt x="448" y="415"/>
                  <a:pt x="448" y="415"/>
                </a:cubicBezTo>
                <a:cubicBezTo>
                  <a:pt x="448" y="415"/>
                  <a:pt x="448" y="415"/>
                  <a:pt x="448" y="415"/>
                </a:cubicBezTo>
                <a:cubicBezTo>
                  <a:pt x="448" y="415"/>
                  <a:pt x="440" y="407"/>
                  <a:pt x="440" y="407"/>
                </a:cubicBezTo>
                <a:cubicBezTo>
                  <a:pt x="440" y="407"/>
                  <a:pt x="440" y="407"/>
                  <a:pt x="440" y="407"/>
                </a:cubicBezTo>
                <a:cubicBezTo>
                  <a:pt x="440" y="407"/>
                  <a:pt x="440" y="400"/>
                  <a:pt x="440" y="400"/>
                </a:cubicBezTo>
                <a:cubicBezTo>
                  <a:pt x="440" y="400"/>
                  <a:pt x="440" y="400"/>
                  <a:pt x="440" y="400"/>
                </a:cubicBezTo>
                <a:cubicBezTo>
                  <a:pt x="440" y="400"/>
                  <a:pt x="440" y="400"/>
                  <a:pt x="440" y="400"/>
                </a:cubicBezTo>
                <a:cubicBezTo>
                  <a:pt x="440" y="400"/>
                  <a:pt x="440" y="400"/>
                  <a:pt x="440" y="400"/>
                </a:cubicBezTo>
                <a:cubicBezTo>
                  <a:pt x="440" y="400"/>
                  <a:pt x="440" y="400"/>
                  <a:pt x="448" y="400"/>
                </a:cubicBezTo>
                <a:cubicBezTo>
                  <a:pt x="448" y="392"/>
                  <a:pt x="440" y="384"/>
                  <a:pt x="440" y="376"/>
                </a:cubicBezTo>
                <a:cubicBezTo>
                  <a:pt x="440" y="384"/>
                  <a:pt x="448" y="384"/>
                  <a:pt x="448" y="384"/>
                </a:cubicBezTo>
                <a:cubicBezTo>
                  <a:pt x="448" y="376"/>
                  <a:pt x="448" y="376"/>
                  <a:pt x="440" y="360"/>
                </a:cubicBezTo>
                <a:cubicBezTo>
                  <a:pt x="440" y="368"/>
                  <a:pt x="440" y="368"/>
                  <a:pt x="440" y="368"/>
                </a:cubicBezTo>
                <a:cubicBezTo>
                  <a:pt x="440" y="360"/>
                  <a:pt x="440" y="353"/>
                  <a:pt x="440" y="337"/>
                </a:cubicBezTo>
                <a:cubicBezTo>
                  <a:pt x="440" y="337"/>
                  <a:pt x="440" y="337"/>
                  <a:pt x="432" y="337"/>
                </a:cubicBezTo>
                <a:cubicBezTo>
                  <a:pt x="432" y="337"/>
                  <a:pt x="432" y="337"/>
                  <a:pt x="440" y="376"/>
                </a:cubicBezTo>
                <a:cubicBezTo>
                  <a:pt x="440" y="376"/>
                  <a:pt x="440" y="384"/>
                  <a:pt x="440" y="384"/>
                </a:cubicBezTo>
                <a:cubicBezTo>
                  <a:pt x="440" y="392"/>
                  <a:pt x="440" y="400"/>
                  <a:pt x="440" y="407"/>
                </a:cubicBezTo>
                <a:cubicBezTo>
                  <a:pt x="440" y="407"/>
                  <a:pt x="440" y="407"/>
                  <a:pt x="440" y="407"/>
                </a:cubicBezTo>
                <a:cubicBezTo>
                  <a:pt x="440" y="407"/>
                  <a:pt x="440" y="415"/>
                  <a:pt x="448" y="415"/>
                </a:cubicBezTo>
                <a:cubicBezTo>
                  <a:pt x="448" y="415"/>
                  <a:pt x="448" y="423"/>
                  <a:pt x="448" y="431"/>
                </a:cubicBezTo>
                <a:cubicBezTo>
                  <a:pt x="448" y="423"/>
                  <a:pt x="448" y="423"/>
                  <a:pt x="448" y="423"/>
                </a:cubicBezTo>
                <a:cubicBezTo>
                  <a:pt x="448" y="423"/>
                  <a:pt x="448" y="423"/>
                  <a:pt x="448" y="415"/>
                </a:cubicBezTo>
                <a:close/>
                <a:moveTo>
                  <a:pt x="503" y="2161"/>
                </a:moveTo>
                <a:cubicBezTo>
                  <a:pt x="503" y="2161"/>
                  <a:pt x="503" y="2161"/>
                  <a:pt x="503" y="2168"/>
                </a:cubicBezTo>
                <a:cubicBezTo>
                  <a:pt x="503" y="2168"/>
                  <a:pt x="511" y="2168"/>
                  <a:pt x="511" y="2176"/>
                </a:cubicBezTo>
                <a:cubicBezTo>
                  <a:pt x="511" y="2176"/>
                  <a:pt x="511" y="2176"/>
                  <a:pt x="511" y="2184"/>
                </a:cubicBezTo>
                <a:cubicBezTo>
                  <a:pt x="511" y="2176"/>
                  <a:pt x="503" y="2145"/>
                  <a:pt x="495" y="2129"/>
                </a:cubicBezTo>
                <a:cubicBezTo>
                  <a:pt x="495" y="2129"/>
                  <a:pt x="495" y="2129"/>
                  <a:pt x="503" y="2153"/>
                </a:cubicBezTo>
                <a:cubicBezTo>
                  <a:pt x="503" y="2161"/>
                  <a:pt x="503" y="2153"/>
                  <a:pt x="503" y="2161"/>
                </a:cubicBezTo>
                <a:close/>
                <a:moveTo>
                  <a:pt x="424" y="251"/>
                </a:moveTo>
                <a:cubicBezTo>
                  <a:pt x="424" y="251"/>
                  <a:pt x="424" y="251"/>
                  <a:pt x="424" y="251"/>
                </a:cubicBezTo>
                <a:cubicBezTo>
                  <a:pt x="424" y="251"/>
                  <a:pt x="424" y="251"/>
                  <a:pt x="424" y="259"/>
                </a:cubicBezTo>
                <a:cubicBezTo>
                  <a:pt x="424" y="259"/>
                  <a:pt x="424" y="259"/>
                  <a:pt x="424" y="259"/>
                </a:cubicBezTo>
                <a:cubicBezTo>
                  <a:pt x="424" y="251"/>
                  <a:pt x="424" y="251"/>
                  <a:pt x="424" y="251"/>
                </a:cubicBezTo>
                <a:close/>
                <a:moveTo>
                  <a:pt x="448" y="431"/>
                </a:moveTo>
                <a:cubicBezTo>
                  <a:pt x="448" y="431"/>
                  <a:pt x="448" y="431"/>
                  <a:pt x="448" y="431"/>
                </a:cubicBezTo>
                <a:cubicBezTo>
                  <a:pt x="448" y="439"/>
                  <a:pt x="448" y="439"/>
                  <a:pt x="448" y="447"/>
                </a:cubicBezTo>
                <a:cubicBezTo>
                  <a:pt x="448" y="447"/>
                  <a:pt x="448" y="447"/>
                  <a:pt x="448" y="454"/>
                </a:cubicBezTo>
                <a:cubicBezTo>
                  <a:pt x="448" y="447"/>
                  <a:pt x="448" y="439"/>
                  <a:pt x="448" y="423"/>
                </a:cubicBezTo>
                <a:cubicBezTo>
                  <a:pt x="448" y="423"/>
                  <a:pt x="448" y="431"/>
                  <a:pt x="448" y="431"/>
                </a:cubicBezTo>
                <a:close/>
                <a:moveTo>
                  <a:pt x="448" y="454"/>
                </a:moveTo>
                <a:cubicBezTo>
                  <a:pt x="448" y="454"/>
                  <a:pt x="448" y="462"/>
                  <a:pt x="456" y="462"/>
                </a:cubicBezTo>
                <a:cubicBezTo>
                  <a:pt x="456" y="462"/>
                  <a:pt x="456" y="462"/>
                  <a:pt x="456" y="454"/>
                </a:cubicBezTo>
                <a:cubicBezTo>
                  <a:pt x="448" y="454"/>
                  <a:pt x="448" y="454"/>
                  <a:pt x="448" y="454"/>
                </a:cubicBezTo>
                <a:close/>
                <a:moveTo>
                  <a:pt x="409" y="149"/>
                </a:moveTo>
                <a:cubicBezTo>
                  <a:pt x="409" y="149"/>
                  <a:pt x="409" y="149"/>
                  <a:pt x="409" y="149"/>
                </a:cubicBezTo>
                <a:cubicBezTo>
                  <a:pt x="409" y="134"/>
                  <a:pt x="409" y="141"/>
                  <a:pt x="401" y="134"/>
                </a:cubicBezTo>
                <a:cubicBezTo>
                  <a:pt x="401" y="134"/>
                  <a:pt x="401" y="134"/>
                  <a:pt x="409" y="165"/>
                </a:cubicBezTo>
                <a:cubicBezTo>
                  <a:pt x="409" y="157"/>
                  <a:pt x="409" y="157"/>
                  <a:pt x="409" y="157"/>
                </a:cubicBezTo>
                <a:cubicBezTo>
                  <a:pt x="409" y="165"/>
                  <a:pt x="409" y="173"/>
                  <a:pt x="409" y="180"/>
                </a:cubicBezTo>
                <a:cubicBezTo>
                  <a:pt x="409" y="188"/>
                  <a:pt x="409" y="188"/>
                  <a:pt x="417" y="196"/>
                </a:cubicBezTo>
                <a:cubicBezTo>
                  <a:pt x="417" y="188"/>
                  <a:pt x="409" y="180"/>
                  <a:pt x="409" y="173"/>
                </a:cubicBezTo>
                <a:cubicBezTo>
                  <a:pt x="409" y="173"/>
                  <a:pt x="409" y="173"/>
                  <a:pt x="409" y="165"/>
                </a:cubicBezTo>
                <a:cubicBezTo>
                  <a:pt x="409" y="165"/>
                  <a:pt x="409" y="165"/>
                  <a:pt x="417" y="196"/>
                </a:cubicBezTo>
                <a:cubicBezTo>
                  <a:pt x="417" y="196"/>
                  <a:pt x="417" y="196"/>
                  <a:pt x="424" y="204"/>
                </a:cubicBezTo>
                <a:cubicBezTo>
                  <a:pt x="424" y="204"/>
                  <a:pt x="424" y="204"/>
                  <a:pt x="417" y="204"/>
                </a:cubicBezTo>
                <a:cubicBezTo>
                  <a:pt x="424" y="220"/>
                  <a:pt x="424" y="227"/>
                  <a:pt x="424" y="251"/>
                </a:cubicBezTo>
                <a:cubicBezTo>
                  <a:pt x="424" y="251"/>
                  <a:pt x="424" y="251"/>
                  <a:pt x="424" y="251"/>
                </a:cubicBezTo>
                <a:cubicBezTo>
                  <a:pt x="424" y="251"/>
                  <a:pt x="424" y="251"/>
                  <a:pt x="424" y="251"/>
                </a:cubicBezTo>
                <a:cubicBezTo>
                  <a:pt x="424" y="259"/>
                  <a:pt x="424" y="259"/>
                  <a:pt x="424" y="259"/>
                </a:cubicBezTo>
                <a:cubicBezTo>
                  <a:pt x="424" y="259"/>
                  <a:pt x="424" y="259"/>
                  <a:pt x="424" y="259"/>
                </a:cubicBezTo>
                <a:cubicBezTo>
                  <a:pt x="424" y="259"/>
                  <a:pt x="424" y="259"/>
                  <a:pt x="424" y="259"/>
                </a:cubicBezTo>
                <a:cubicBezTo>
                  <a:pt x="424" y="259"/>
                  <a:pt x="424" y="259"/>
                  <a:pt x="424" y="259"/>
                </a:cubicBezTo>
                <a:cubicBezTo>
                  <a:pt x="424" y="267"/>
                  <a:pt x="432" y="298"/>
                  <a:pt x="440" y="306"/>
                </a:cubicBezTo>
                <a:cubicBezTo>
                  <a:pt x="440" y="306"/>
                  <a:pt x="440" y="306"/>
                  <a:pt x="432" y="298"/>
                </a:cubicBezTo>
                <a:cubicBezTo>
                  <a:pt x="440" y="321"/>
                  <a:pt x="440" y="321"/>
                  <a:pt x="440" y="329"/>
                </a:cubicBezTo>
                <a:cubicBezTo>
                  <a:pt x="440" y="329"/>
                  <a:pt x="440" y="329"/>
                  <a:pt x="440" y="353"/>
                </a:cubicBezTo>
                <a:cubicBezTo>
                  <a:pt x="440" y="353"/>
                  <a:pt x="440" y="353"/>
                  <a:pt x="440" y="360"/>
                </a:cubicBezTo>
                <a:cubicBezTo>
                  <a:pt x="440" y="360"/>
                  <a:pt x="440" y="360"/>
                  <a:pt x="448" y="368"/>
                </a:cubicBezTo>
                <a:cubicBezTo>
                  <a:pt x="456" y="407"/>
                  <a:pt x="456" y="454"/>
                  <a:pt x="456" y="470"/>
                </a:cubicBezTo>
                <a:cubicBezTo>
                  <a:pt x="456" y="470"/>
                  <a:pt x="456" y="470"/>
                  <a:pt x="464" y="494"/>
                </a:cubicBezTo>
                <a:cubicBezTo>
                  <a:pt x="456" y="486"/>
                  <a:pt x="456" y="494"/>
                  <a:pt x="456" y="494"/>
                </a:cubicBezTo>
                <a:cubicBezTo>
                  <a:pt x="456" y="486"/>
                  <a:pt x="456" y="470"/>
                  <a:pt x="456" y="462"/>
                </a:cubicBezTo>
                <a:cubicBezTo>
                  <a:pt x="456" y="486"/>
                  <a:pt x="448" y="494"/>
                  <a:pt x="448" y="494"/>
                </a:cubicBezTo>
                <a:cubicBezTo>
                  <a:pt x="448" y="494"/>
                  <a:pt x="448" y="494"/>
                  <a:pt x="456" y="501"/>
                </a:cubicBezTo>
                <a:cubicBezTo>
                  <a:pt x="456" y="501"/>
                  <a:pt x="456" y="501"/>
                  <a:pt x="456" y="501"/>
                </a:cubicBezTo>
                <a:cubicBezTo>
                  <a:pt x="456" y="509"/>
                  <a:pt x="456" y="509"/>
                  <a:pt x="456" y="525"/>
                </a:cubicBezTo>
                <a:cubicBezTo>
                  <a:pt x="456" y="533"/>
                  <a:pt x="456" y="533"/>
                  <a:pt x="456" y="541"/>
                </a:cubicBezTo>
                <a:cubicBezTo>
                  <a:pt x="456" y="541"/>
                  <a:pt x="456" y="533"/>
                  <a:pt x="464" y="533"/>
                </a:cubicBezTo>
                <a:cubicBezTo>
                  <a:pt x="464" y="541"/>
                  <a:pt x="464" y="541"/>
                  <a:pt x="464" y="541"/>
                </a:cubicBezTo>
                <a:cubicBezTo>
                  <a:pt x="464" y="541"/>
                  <a:pt x="464" y="541"/>
                  <a:pt x="464" y="541"/>
                </a:cubicBezTo>
                <a:cubicBezTo>
                  <a:pt x="464" y="548"/>
                  <a:pt x="464" y="548"/>
                  <a:pt x="464" y="556"/>
                </a:cubicBezTo>
                <a:cubicBezTo>
                  <a:pt x="464" y="548"/>
                  <a:pt x="464" y="548"/>
                  <a:pt x="464" y="548"/>
                </a:cubicBezTo>
                <a:cubicBezTo>
                  <a:pt x="464" y="564"/>
                  <a:pt x="464" y="564"/>
                  <a:pt x="464" y="564"/>
                </a:cubicBezTo>
                <a:cubicBezTo>
                  <a:pt x="464" y="572"/>
                  <a:pt x="464" y="580"/>
                  <a:pt x="464" y="587"/>
                </a:cubicBezTo>
                <a:cubicBezTo>
                  <a:pt x="464" y="587"/>
                  <a:pt x="464" y="595"/>
                  <a:pt x="464" y="595"/>
                </a:cubicBezTo>
                <a:cubicBezTo>
                  <a:pt x="464" y="603"/>
                  <a:pt x="464" y="603"/>
                  <a:pt x="464" y="611"/>
                </a:cubicBezTo>
                <a:cubicBezTo>
                  <a:pt x="464" y="603"/>
                  <a:pt x="472" y="603"/>
                  <a:pt x="472" y="595"/>
                </a:cubicBezTo>
                <a:cubicBezTo>
                  <a:pt x="472" y="611"/>
                  <a:pt x="472" y="619"/>
                  <a:pt x="472" y="627"/>
                </a:cubicBezTo>
                <a:cubicBezTo>
                  <a:pt x="472" y="634"/>
                  <a:pt x="472" y="634"/>
                  <a:pt x="464" y="627"/>
                </a:cubicBezTo>
                <a:cubicBezTo>
                  <a:pt x="464" y="634"/>
                  <a:pt x="464" y="642"/>
                  <a:pt x="464" y="650"/>
                </a:cubicBezTo>
                <a:cubicBezTo>
                  <a:pt x="464" y="650"/>
                  <a:pt x="464" y="650"/>
                  <a:pt x="464" y="650"/>
                </a:cubicBezTo>
                <a:cubicBezTo>
                  <a:pt x="464" y="658"/>
                  <a:pt x="464" y="658"/>
                  <a:pt x="464" y="658"/>
                </a:cubicBezTo>
                <a:cubicBezTo>
                  <a:pt x="464" y="666"/>
                  <a:pt x="464" y="666"/>
                  <a:pt x="464" y="666"/>
                </a:cubicBezTo>
                <a:cubicBezTo>
                  <a:pt x="464" y="666"/>
                  <a:pt x="464" y="666"/>
                  <a:pt x="464" y="666"/>
                </a:cubicBezTo>
                <a:cubicBezTo>
                  <a:pt x="464" y="666"/>
                  <a:pt x="464" y="666"/>
                  <a:pt x="464" y="666"/>
                </a:cubicBezTo>
                <a:cubicBezTo>
                  <a:pt x="464" y="666"/>
                  <a:pt x="464" y="658"/>
                  <a:pt x="464" y="658"/>
                </a:cubicBezTo>
                <a:cubicBezTo>
                  <a:pt x="464" y="674"/>
                  <a:pt x="472" y="681"/>
                  <a:pt x="472" y="721"/>
                </a:cubicBezTo>
                <a:cubicBezTo>
                  <a:pt x="472" y="728"/>
                  <a:pt x="472" y="728"/>
                  <a:pt x="472" y="736"/>
                </a:cubicBezTo>
                <a:cubicBezTo>
                  <a:pt x="472" y="721"/>
                  <a:pt x="479" y="713"/>
                  <a:pt x="479" y="713"/>
                </a:cubicBezTo>
                <a:cubicBezTo>
                  <a:pt x="479" y="713"/>
                  <a:pt x="479" y="713"/>
                  <a:pt x="479" y="728"/>
                </a:cubicBezTo>
                <a:cubicBezTo>
                  <a:pt x="479" y="736"/>
                  <a:pt x="479" y="736"/>
                  <a:pt x="479" y="736"/>
                </a:cubicBezTo>
                <a:cubicBezTo>
                  <a:pt x="479" y="736"/>
                  <a:pt x="479" y="736"/>
                  <a:pt x="479" y="744"/>
                </a:cubicBezTo>
                <a:cubicBezTo>
                  <a:pt x="479" y="752"/>
                  <a:pt x="479" y="752"/>
                  <a:pt x="479" y="752"/>
                </a:cubicBezTo>
                <a:cubicBezTo>
                  <a:pt x="479" y="752"/>
                  <a:pt x="479" y="752"/>
                  <a:pt x="479" y="767"/>
                </a:cubicBezTo>
                <a:cubicBezTo>
                  <a:pt x="479" y="767"/>
                  <a:pt x="479" y="767"/>
                  <a:pt x="479" y="767"/>
                </a:cubicBezTo>
                <a:cubicBezTo>
                  <a:pt x="479" y="767"/>
                  <a:pt x="479" y="767"/>
                  <a:pt x="479" y="767"/>
                </a:cubicBezTo>
                <a:cubicBezTo>
                  <a:pt x="479" y="767"/>
                  <a:pt x="479" y="767"/>
                  <a:pt x="479" y="783"/>
                </a:cubicBezTo>
                <a:cubicBezTo>
                  <a:pt x="479" y="783"/>
                  <a:pt x="479" y="783"/>
                  <a:pt x="479" y="791"/>
                </a:cubicBezTo>
                <a:cubicBezTo>
                  <a:pt x="479" y="791"/>
                  <a:pt x="479" y="791"/>
                  <a:pt x="479" y="799"/>
                </a:cubicBezTo>
                <a:cubicBezTo>
                  <a:pt x="479" y="799"/>
                  <a:pt x="479" y="799"/>
                  <a:pt x="479" y="799"/>
                </a:cubicBezTo>
                <a:cubicBezTo>
                  <a:pt x="479" y="799"/>
                  <a:pt x="479" y="799"/>
                  <a:pt x="479" y="814"/>
                </a:cubicBezTo>
                <a:cubicBezTo>
                  <a:pt x="479" y="814"/>
                  <a:pt x="479" y="814"/>
                  <a:pt x="479" y="814"/>
                </a:cubicBezTo>
                <a:cubicBezTo>
                  <a:pt x="479" y="814"/>
                  <a:pt x="479" y="822"/>
                  <a:pt x="479" y="822"/>
                </a:cubicBezTo>
                <a:cubicBezTo>
                  <a:pt x="479" y="814"/>
                  <a:pt x="479" y="838"/>
                  <a:pt x="479" y="830"/>
                </a:cubicBezTo>
                <a:cubicBezTo>
                  <a:pt x="479" y="854"/>
                  <a:pt x="479" y="861"/>
                  <a:pt x="479" y="885"/>
                </a:cubicBezTo>
                <a:cubicBezTo>
                  <a:pt x="479" y="893"/>
                  <a:pt x="479" y="893"/>
                  <a:pt x="479" y="893"/>
                </a:cubicBezTo>
                <a:cubicBezTo>
                  <a:pt x="479" y="901"/>
                  <a:pt x="479" y="893"/>
                  <a:pt x="487" y="893"/>
                </a:cubicBezTo>
                <a:cubicBezTo>
                  <a:pt x="487" y="885"/>
                  <a:pt x="487" y="877"/>
                  <a:pt x="479" y="861"/>
                </a:cubicBezTo>
                <a:cubicBezTo>
                  <a:pt x="479" y="861"/>
                  <a:pt x="479" y="854"/>
                  <a:pt x="479" y="854"/>
                </a:cubicBezTo>
                <a:cubicBezTo>
                  <a:pt x="479" y="854"/>
                  <a:pt x="479" y="854"/>
                  <a:pt x="487" y="861"/>
                </a:cubicBezTo>
                <a:cubicBezTo>
                  <a:pt x="487" y="861"/>
                  <a:pt x="487" y="861"/>
                  <a:pt x="487" y="861"/>
                </a:cubicBezTo>
                <a:cubicBezTo>
                  <a:pt x="487" y="869"/>
                  <a:pt x="487" y="877"/>
                  <a:pt x="487" y="877"/>
                </a:cubicBezTo>
                <a:cubicBezTo>
                  <a:pt x="487" y="885"/>
                  <a:pt x="487" y="885"/>
                  <a:pt x="487" y="885"/>
                </a:cubicBezTo>
                <a:cubicBezTo>
                  <a:pt x="487" y="885"/>
                  <a:pt x="487" y="885"/>
                  <a:pt x="487" y="885"/>
                </a:cubicBezTo>
                <a:cubicBezTo>
                  <a:pt x="487" y="893"/>
                  <a:pt x="487" y="893"/>
                  <a:pt x="487" y="893"/>
                </a:cubicBezTo>
                <a:cubicBezTo>
                  <a:pt x="487" y="893"/>
                  <a:pt x="487" y="901"/>
                  <a:pt x="487" y="908"/>
                </a:cubicBezTo>
                <a:cubicBezTo>
                  <a:pt x="487" y="901"/>
                  <a:pt x="487" y="901"/>
                  <a:pt x="487" y="901"/>
                </a:cubicBezTo>
                <a:cubicBezTo>
                  <a:pt x="487" y="908"/>
                  <a:pt x="487" y="908"/>
                  <a:pt x="487" y="916"/>
                </a:cubicBezTo>
                <a:cubicBezTo>
                  <a:pt x="487" y="916"/>
                  <a:pt x="487" y="916"/>
                  <a:pt x="479" y="916"/>
                </a:cubicBezTo>
                <a:cubicBezTo>
                  <a:pt x="479" y="908"/>
                  <a:pt x="479" y="908"/>
                  <a:pt x="479" y="901"/>
                </a:cubicBezTo>
                <a:cubicBezTo>
                  <a:pt x="479" y="901"/>
                  <a:pt x="479" y="901"/>
                  <a:pt x="479" y="885"/>
                </a:cubicBezTo>
                <a:cubicBezTo>
                  <a:pt x="479" y="901"/>
                  <a:pt x="479" y="908"/>
                  <a:pt x="479" y="932"/>
                </a:cubicBezTo>
                <a:cubicBezTo>
                  <a:pt x="479" y="932"/>
                  <a:pt x="479" y="932"/>
                  <a:pt x="479" y="932"/>
                </a:cubicBezTo>
                <a:cubicBezTo>
                  <a:pt x="479" y="940"/>
                  <a:pt x="472" y="901"/>
                  <a:pt x="472" y="932"/>
                </a:cubicBezTo>
                <a:cubicBezTo>
                  <a:pt x="472" y="940"/>
                  <a:pt x="472" y="940"/>
                  <a:pt x="472" y="947"/>
                </a:cubicBezTo>
                <a:cubicBezTo>
                  <a:pt x="472" y="955"/>
                  <a:pt x="472" y="963"/>
                  <a:pt x="464" y="963"/>
                </a:cubicBezTo>
                <a:cubicBezTo>
                  <a:pt x="464" y="971"/>
                  <a:pt x="464" y="979"/>
                  <a:pt x="464" y="987"/>
                </a:cubicBezTo>
                <a:cubicBezTo>
                  <a:pt x="464" y="1010"/>
                  <a:pt x="472" y="1034"/>
                  <a:pt x="464" y="1049"/>
                </a:cubicBezTo>
                <a:cubicBezTo>
                  <a:pt x="472" y="1073"/>
                  <a:pt x="472" y="1065"/>
                  <a:pt x="472" y="1073"/>
                </a:cubicBezTo>
                <a:cubicBezTo>
                  <a:pt x="472" y="1073"/>
                  <a:pt x="472" y="1081"/>
                  <a:pt x="472" y="1081"/>
                </a:cubicBezTo>
                <a:cubicBezTo>
                  <a:pt x="472" y="1088"/>
                  <a:pt x="472" y="1088"/>
                  <a:pt x="472" y="1096"/>
                </a:cubicBezTo>
                <a:cubicBezTo>
                  <a:pt x="472" y="1096"/>
                  <a:pt x="472" y="1096"/>
                  <a:pt x="472" y="1104"/>
                </a:cubicBezTo>
                <a:cubicBezTo>
                  <a:pt x="472" y="1104"/>
                  <a:pt x="472" y="1112"/>
                  <a:pt x="472" y="1112"/>
                </a:cubicBezTo>
                <a:cubicBezTo>
                  <a:pt x="472" y="1120"/>
                  <a:pt x="472" y="1120"/>
                  <a:pt x="472" y="1120"/>
                </a:cubicBezTo>
                <a:cubicBezTo>
                  <a:pt x="472" y="1120"/>
                  <a:pt x="472" y="1128"/>
                  <a:pt x="472" y="1128"/>
                </a:cubicBezTo>
                <a:cubicBezTo>
                  <a:pt x="472" y="1135"/>
                  <a:pt x="472" y="1143"/>
                  <a:pt x="472" y="1151"/>
                </a:cubicBezTo>
                <a:cubicBezTo>
                  <a:pt x="472" y="1151"/>
                  <a:pt x="472" y="1151"/>
                  <a:pt x="472" y="1151"/>
                </a:cubicBezTo>
                <a:cubicBezTo>
                  <a:pt x="472" y="1159"/>
                  <a:pt x="472" y="1159"/>
                  <a:pt x="472" y="1159"/>
                </a:cubicBezTo>
                <a:cubicBezTo>
                  <a:pt x="472" y="1167"/>
                  <a:pt x="472" y="1167"/>
                  <a:pt x="472" y="1167"/>
                </a:cubicBezTo>
                <a:cubicBezTo>
                  <a:pt x="472" y="1174"/>
                  <a:pt x="472" y="1174"/>
                  <a:pt x="472" y="1182"/>
                </a:cubicBezTo>
                <a:cubicBezTo>
                  <a:pt x="472" y="1190"/>
                  <a:pt x="472" y="1206"/>
                  <a:pt x="472" y="1206"/>
                </a:cubicBezTo>
                <a:cubicBezTo>
                  <a:pt x="472" y="1206"/>
                  <a:pt x="472" y="1206"/>
                  <a:pt x="472" y="1214"/>
                </a:cubicBezTo>
                <a:cubicBezTo>
                  <a:pt x="472" y="1214"/>
                  <a:pt x="472" y="1214"/>
                  <a:pt x="472" y="1214"/>
                </a:cubicBezTo>
                <a:cubicBezTo>
                  <a:pt x="472" y="1221"/>
                  <a:pt x="472" y="1245"/>
                  <a:pt x="472" y="1268"/>
                </a:cubicBezTo>
                <a:cubicBezTo>
                  <a:pt x="472" y="1268"/>
                  <a:pt x="472" y="1268"/>
                  <a:pt x="472" y="1276"/>
                </a:cubicBezTo>
                <a:cubicBezTo>
                  <a:pt x="472" y="1276"/>
                  <a:pt x="472" y="1284"/>
                  <a:pt x="472" y="1284"/>
                </a:cubicBezTo>
                <a:cubicBezTo>
                  <a:pt x="472" y="1284"/>
                  <a:pt x="472" y="1284"/>
                  <a:pt x="472" y="1292"/>
                </a:cubicBezTo>
                <a:cubicBezTo>
                  <a:pt x="472" y="1300"/>
                  <a:pt x="472" y="1300"/>
                  <a:pt x="472" y="1300"/>
                </a:cubicBezTo>
                <a:cubicBezTo>
                  <a:pt x="472" y="1300"/>
                  <a:pt x="472" y="1300"/>
                  <a:pt x="472" y="1300"/>
                </a:cubicBezTo>
                <a:cubicBezTo>
                  <a:pt x="472" y="1300"/>
                  <a:pt x="472" y="1300"/>
                  <a:pt x="472" y="1315"/>
                </a:cubicBezTo>
                <a:cubicBezTo>
                  <a:pt x="472" y="1300"/>
                  <a:pt x="472" y="1292"/>
                  <a:pt x="479" y="1300"/>
                </a:cubicBezTo>
                <a:cubicBezTo>
                  <a:pt x="479" y="1300"/>
                  <a:pt x="479" y="1300"/>
                  <a:pt x="479" y="1292"/>
                </a:cubicBezTo>
                <a:cubicBezTo>
                  <a:pt x="472" y="1292"/>
                  <a:pt x="472" y="1284"/>
                  <a:pt x="472" y="1276"/>
                </a:cubicBezTo>
                <a:cubicBezTo>
                  <a:pt x="479" y="1253"/>
                  <a:pt x="479" y="1276"/>
                  <a:pt x="479" y="1261"/>
                </a:cubicBezTo>
                <a:cubicBezTo>
                  <a:pt x="479" y="1253"/>
                  <a:pt x="479" y="1245"/>
                  <a:pt x="479" y="1245"/>
                </a:cubicBezTo>
                <a:cubicBezTo>
                  <a:pt x="479" y="1261"/>
                  <a:pt x="487" y="1276"/>
                  <a:pt x="487" y="1292"/>
                </a:cubicBezTo>
                <a:cubicBezTo>
                  <a:pt x="479" y="1292"/>
                  <a:pt x="479" y="1308"/>
                  <a:pt x="479" y="1331"/>
                </a:cubicBezTo>
                <a:cubicBezTo>
                  <a:pt x="479" y="1331"/>
                  <a:pt x="479" y="1323"/>
                  <a:pt x="479" y="1315"/>
                </a:cubicBezTo>
                <a:cubicBezTo>
                  <a:pt x="479" y="1362"/>
                  <a:pt x="479" y="1394"/>
                  <a:pt x="479" y="1417"/>
                </a:cubicBezTo>
                <a:cubicBezTo>
                  <a:pt x="479" y="1417"/>
                  <a:pt x="479" y="1417"/>
                  <a:pt x="479" y="1433"/>
                </a:cubicBezTo>
                <a:cubicBezTo>
                  <a:pt x="479" y="1433"/>
                  <a:pt x="479" y="1433"/>
                  <a:pt x="479" y="1441"/>
                </a:cubicBezTo>
                <a:cubicBezTo>
                  <a:pt x="479" y="1448"/>
                  <a:pt x="479" y="1448"/>
                  <a:pt x="479" y="1456"/>
                </a:cubicBezTo>
                <a:cubicBezTo>
                  <a:pt x="479" y="1456"/>
                  <a:pt x="479" y="1456"/>
                  <a:pt x="479" y="1464"/>
                </a:cubicBezTo>
                <a:cubicBezTo>
                  <a:pt x="479" y="1464"/>
                  <a:pt x="479" y="1464"/>
                  <a:pt x="472" y="1464"/>
                </a:cubicBezTo>
                <a:cubicBezTo>
                  <a:pt x="472" y="1464"/>
                  <a:pt x="472" y="1464"/>
                  <a:pt x="472" y="1472"/>
                </a:cubicBezTo>
                <a:cubicBezTo>
                  <a:pt x="472" y="1480"/>
                  <a:pt x="472" y="1480"/>
                  <a:pt x="472" y="1495"/>
                </a:cubicBezTo>
                <a:cubicBezTo>
                  <a:pt x="472" y="1511"/>
                  <a:pt x="472" y="1527"/>
                  <a:pt x="472" y="1527"/>
                </a:cubicBezTo>
                <a:cubicBezTo>
                  <a:pt x="472" y="1542"/>
                  <a:pt x="472" y="1558"/>
                  <a:pt x="472" y="1581"/>
                </a:cubicBezTo>
                <a:cubicBezTo>
                  <a:pt x="479" y="1558"/>
                  <a:pt x="479" y="1527"/>
                  <a:pt x="479" y="1495"/>
                </a:cubicBezTo>
                <a:cubicBezTo>
                  <a:pt x="479" y="1503"/>
                  <a:pt x="479" y="1495"/>
                  <a:pt x="479" y="1511"/>
                </a:cubicBezTo>
                <a:cubicBezTo>
                  <a:pt x="479" y="1511"/>
                  <a:pt x="479" y="1511"/>
                  <a:pt x="479" y="1519"/>
                </a:cubicBezTo>
                <a:cubicBezTo>
                  <a:pt x="479" y="1527"/>
                  <a:pt x="479" y="1527"/>
                  <a:pt x="479" y="1527"/>
                </a:cubicBezTo>
                <a:cubicBezTo>
                  <a:pt x="479" y="1534"/>
                  <a:pt x="479" y="1534"/>
                  <a:pt x="479" y="1534"/>
                </a:cubicBezTo>
                <a:cubicBezTo>
                  <a:pt x="479" y="1534"/>
                  <a:pt x="479" y="1534"/>
                  <a:pt x="479" y="1542"/>
                </a:cubicBezTo>
                <a:cubicBezTo>
                  <a:pt x="479" y="1542"/>
                  <a:pt x="479" y="1542"/>
                  <a:pt x="479" y="1542"/>
                </a:cubicBezTo>
                <a:cubicBezTo>
                  <a:pt x="479" y="1574"/>
                  <a:pt x="479" y="1581"/>
                  <a:pt x="479" y="1605"/>
                </a:cubicBezTo>
                <a:cubicBezTo>
                  <a:pt x="479" y="1621"/>
                  <a:pt x="472" y="1730"/>
                  <a:pt x="472" y="1785"/>
                </a:cubicBezTo>
                <a:cubicBezTo>
                  <a:pt x="472" y="1777"/>
                  <a:pt x="472" y="1769"/>
                  <a:pt x="479" y="1754"/>
                </a:cubicBezTo>
                <a:cubicBezTo>
                  <a:pt x="479" y="1754"/>
                  <a:pt x="479" y="1746"/>
                  <a:pt x="479" y="1746"/>
                </a:cubicBezTo>
                <a:cubicBezTo>
                  <a:pt x="479" y="1738"/>
                  <a:pt x="479" y="1738"/>
                  <a:pt x="479" y="1730"/>
                </a:cubicBezTo>
                <a:cubicBezTo>
                  <a:pt x="479" y="1699"/>
                  <a:pt x="479" y="1652"/>
                  <a:pt x="479" y="1644"/>
                </a:cubicBezTo>
                <a:cubicBezTo>
                  <a:pt x="479" y="1644"/>
                  <a:pt x="479" y="1636"/>
                  <a:pt x="479" y="1628"/>
                </a:cubicBezTo>
                <a:cubicBezTo>
                  <a:pt x="495" y="1566"/>
                  <a:pt x="487" y="1370"/>
                  <a:pt x="487" y="1315"/>
                </a:cubicBezTo>
                <a:cubicBezTo>
                  <a:pt x="487" y="1300"/>
                  <a:pt x="487" y="1308"/>
                  <a:pt x="487" y="1300"/>
                </a:cubicBezTo>
                <a:cubicBezTo>
                  <a:pt x="487" y="1292"/>
                  <a:pt x="487" y="1292"/>
                  <a:pt x="487" y="1292"/>
                </a:cubicBezTo>
                <a:cubicBezTo>
                  <a:pt x="487" y="1268"/>
                  <a:pt x="487" y="1253"/>
                  <a:pt x="487" y="1229"/>
                </a:cubicBezTo>
                <a:cubicBezTo>
                  <a:pt x="487" y="1229"/>
                  <a:pt x="487" y="1229"/>
                  <a:pt x="487" y="1221"/>
                </a:cubicBezTo>
                <a:cubicBezTo>
                  <a:pt x="487" y="1221"/>
                  <a:pt x="487" y="1214"/>
                  <a:pt x="487" y="1214"/>
                </a:cubicBezTo>
                <a:cubicBezTo>
                  <a:pt x="487" y="1214"/>
                  <a:pt x="487" y="1214"/>
                  <a:pt x="487" y="1214"/>
                </a:cubicBezTo>
                <a:cubicBezTo>
                  <a:pt x="487" y="1214"/>
                  <a:pt x="487" y="1214"/>
                  <a:pt x="487" y="1206"/>
                </a:cubicBezTo>
                <a:cubicBezTo>
                  <a:pt x="487" y="1206"/>
                  <a:pt x="487" y="1206"/>
                  <a:pt x="487" y="1198"/>
                </a:cubicBezTo>
                <a:cubicBezTo>
                  <a:pt x="487" y="1198"/>
                  <a:pt x="487" y="1198"/>
                  <a:pt x="487" y="1198"/>
                </a:cubicBezTo>
                <a:cubicBezTo>
                  <a:pt x="487" y="1198"/>
                  <a:pt x="487" y="1190"/>
                  <a:pt x="487" y="1190"/>
                </a:cubicBezTo>
                <a:cubicBezTo>
                  <a:pt x="487" y="1143"/>
                  <a:pt x="479" y="1065"/>
                  <a:pt x="479" y="1026"/>
                </a:cubicBezTo>
                <a:cubicBezTo>
                  <a:pt x="479" y="1026"/>
                  <a:pt x="479" y="1026"/>
                  <a:pt x="479" y="1026"/>
                </a:cubicBezTo>
                <a:cubicBezTo>
                  <a:pt x="479" y="1018"/>
                  <a:pt x="479" y="1018"/>
                  <a:pt x="479" y="1018"/>
                </a:cubicBezTo>
                <a:cubicBezTo>
                  <a:pt x="479" y="1018"/>
                  <a:pt x="479" y="1010"/>
                  <a:pt x="479" y="1010"/>
                </a:cubicBezTo>
                <a:cubicBezTo>
                  <a:pt x="479" y="1010"/>
                  <a:pt x="479" y="1010"/>
                  <a:pt x="479" y="1010"/>
                </a:cubicBezTo>
                <a:cubicBezTo>
                  <a:pt x="479" y="1002"/>
                  <a:pt x="479" y="994"/>
                  <a:pt x="479" y="994"/>
                </a:cubicBezTo>
                <a:cubicBezTo>
                  <a:pt x="479" y="971"/>
                  <a:pt x="479" y="947"/>
                  <a:pt x="479" y="932"/>
                </a:cubicBezTo>
                <a:cubicBezTo>
                  <a:pt x="487" y="932"/>
                  <a:pt x="487" y="932"/>
                  <a:pt x="487" y="924"/>
                </a:cubicBezTo>
                <a:cubicBezTo>
                  <a:pt x="487" y="924"/>
                  <a:pt x="487" y="924"/>
                  <a:pt x="487" y="916"/>
                </a:cubicBezTo>
                <a:cubicBezTo>
                  <a:pt x="487" y="916"/>
                  <a:pt x="487" y="916"/>
                  <a:pt x="487" y="916"/>
                </a:cubicBezTo>
                <a:cubicBezTo>
                  <a:pt x="487" y="924"/>
                  <a:pt x="487" y="924"/>
                  <a:pt x="487" y="924"/>
                </a:cubicBezTo>
                <a:cubicBezTo>
                  <a:pt x="487" y="924"/>
                  <a:pt x="487" y="924"/>
                  <a:pt x="487" y="924"/>
                </a:cubicBezTo>
                <a:cubicBezTo>
                  <a:pt x="495" y="971"/>
                  <a:pt x="495" y="971"/>
                  <a:pt x="495" y="971"/>
                </a:cubicBezTo>
                <a:cubicBezTo>
                  <a:pt x="495" y="987"/>
                  <a:pt x="495" y="1002"/>
                  <a:pt x="495" y="1010"/>
                </a:cubicBezTo>
                <a:cubicBezTo>
                  <a:pt x="487" y="1010"/>
                  <a:pt x="487" y="1010"/>
                  <a:pt x="487" y="1010"/>
                </a:cubicBezTo>
                <a:cubicBezTo>
                  <a:pt x="495" y="1026"/>
                  <a:pt x="495" y="1026"/>
                  <a:pt x="495" y="1026"/>
                </a:cubicBezTo>
                <a:cubicBezTo>
                  <a:pt x="495" y="1026"/>
                  <a:pt x="495" y="1026"/>
                  <a:pt x="495" y="1034"/>
                </a:cubicBezTo>
                <a:cubicBezTo>
                  <a:pt x="495" y="1034"/>
                  <a:pt x="495" y="1041"/>
                  <a:pt x="495" y="1041"/>
                </a:cubicBezTo>
                <a:cubicBezTo>
                  <a:pt x="495" y="1049"/>
                  <a:pt x="495" y="1049"/>
                  <a:pt x="495" y="1049"/>
                </a:cubicBezTo>
                <a:cubicBezTo>
                  <a:pt x="495" y="1057"/>
                  <a:pt x="495" y="1057"/>
                  <a:pt x="495" y="1065"/>
                </a:cubicBezTo>
                <a:cubicBezTo>
                  <a:pt x="495" y="1065"/>
                  <a:pt x="495" y="1065"/>
                  <a:pt x="495" y="1065"/>
                </a:cubicBezTo>
                <a:cubicBezTo>
                  <a:pt x="495" y="1057"/>
                  <a:pt x="495" y="1073"/>
                  <a:pt x="487" y="1073"/>
                </a:cubicBezTo>
                <a:cubicBezTo>
                  <a:pt x="487" y="1081"/>
                  <a:pt x="487" y="1088"/>
                  <a:pt x="487" y="1088"/>
                </a:cubicBezTo>
                <a:cubicBezTo>
                  <a:pt x="487" y="1088"/>
                  <a:pt x="487" y="1088"/>
                  <a:pt x="495" y="1096"/>
                </a:cubicBezTo>
                <a:cubicBezTo>
                  <a:pt x="495" y="1096"/>
                  <a:pt x="495" y="1096"/>
                  <a:pt x="487" y="1112"/>
                </a:cubicBezTo>
                <a:cubicBezTo>
                  <a:pt x="487" y="1128"/>
                  <a:pt x="487" y="1135"/>
                  <a:pt x="487" y="1151"/>
                </a:cubicBezTo>
                <a:cubicBezTo>
                  <a:pt x="487" y="1151"/>
                  <a:pt x="487" y="1151"/>
                  <a:pt x="487" y="1151"/>
                </a:cubicBezTo>
                <a:cubicBezTo>
                  <a:pt x="487" y="1159"/>
                  <a:pt x="487" y="1167"/>
                  <a:pt x="487" y="1167"/>
                </a:cubicBezTo>
                <a:cubicBezTo>
                  <a:pt x="487" y="1167"/>
                  <a:pt x="487" y="1167"/>
                  <a:pt x="495" y="1174"/>
                </a:cubicBezTo>
                <a:cubicBezTo>
                  <a:pt x="495" y="1174"/>
                  <a:pt x="495" y="1174"/>
                  <a:pt x="495" y="1182"/>
                </a:cubicBezTo>
                <a:cubicBezTo>
                  <a:pt x="487" y="1190"/>
                  <a:pt x="487" y="1190"/>
                  <a:pt x="487" y="1190"/>
                </a:cubicBezTo>
                <a:cubicBezTo>
                  <a:pt x="495" y="1190"/>
                  <a:pt x="495" y="1190"/>
                  <a:pt x="495" y="1190"/>
                </a:cubicBezTo>
                <a:cubicBezTo>
                  <a:pt x="495" y="1190"/>
                  <a:pt x="495" y="1190"/>
                  <a:pt x="495" y="1198"/>
                </a:cubicBezTo>
                <a:cubicBezTo>
                  <a:pt x="495" y="1198"/>
                  <a:pt x="495" y="1198"/>
                  <a:pt x="495" y="1198"/>
                </a:cubicBezTo>
                <a:cubicBezTo>
                  <a:pt x="495" y="1198"/>
                  <a:pt x="495" y="1198"/>
                  <a:pt x="487" y="1221"/>
                </a:cubicBezTo>
                <a:cubicBezTo>
                  <a:pt x="495" y="1229"/>
                  <a:pt x="495" y="1229"/>
                  <a:pt x="495" y="1229"/>
                </a:cubicBezTo>
                <a:cubicBezTo>
                  <a:pt x="495" y="1229"/>
                  <a:pt x="495" y="1229"/>
                  <a:pt x="495" y="1229"/>
                </a:cubicBezTo>
                <a:cubicBezTo>
                  <a:pt x="495" y="1237"/>
                  <a:pt x="495" y="1237"/>
                  <a:pt x="495" y="1237"/>
                </a:cubicBezTo>
                <a:cubicBezTo>
                  <a:pt x="487" y="1245"/>
                  <a:pt x="495" y="1245"/>
                  <a:pt x="495" y="1261"/>
                </a:cubicBezTo>
                <a:cubicBezTo>
                  <a:pt x="495" y="1261"/>
                  <a:pt x="495" y="1268"/>
                  <a:pt x="495" y="1268"/>
                </a:cubicBezTo>
                <a:cubicBezTo>
                  <a:pt x="495" y="1268"/>
                  <a:pt x="495" y="1276"/>
                  <a:pt x="495" y="1276"/>
                </a:cubicBezTo>
                <a:cubicBezTo>
                  <a:pt x="495" y="1284"/>
                  <a:pt x="495" y="1292"/>
                  <a:pt x="495" y="1300"/>
                </a:cubicBezTo>
                <a:cubicBezTo>
                  <a:pt x="495" y="1300"/>
                  <a:pt x="495" y="1308"/>
                  <a:pt x="495" y="1308"/>
                </a:cubicBezTo>
                <a:cubicBezTo>
                  <a:pt x="495" y="1315"/>
                  <a:pt x="495" y="1315"/>
                  <a:pt x="495" y="1315"/>
                </a:cubicBezTo>
                <a:cubicBezTo>
                  <a:pt x="495" y="1315"/>
                  <a:pt x="495" y="1315"/>
                  <a:pt x="495" y="1323"/>
                </a:cubicBezTo>
                <a:cubicBezTo>
                  <a:pt x="495" y="1331"/>
                  <a:pt x="495" y="1339"/>
                  <a:pt x="495" y="1347"/>
                </a:cubicBezTo>
                <a:cubicBezTo>
                  <a:pt x="487" y="1433"/>
                  <a:pt x="487" y="1534"/>
                  <a:pt x="487" y="1613"/>
                </a:cubicBezTo>
                <a:cubicBezTo>
                  <a:pt x="487" y="1613"/>
                  <a:pt x="487" y="1613"/>
                  <a:pt x="487" y="1613"/>
                </a:cubicBezTo>
                <a:cubicBezTo>
                  <a:pt x="487" y="1613"/>
                  <a:pt x="487" y="1613"/>
                  <a:pt x="487" y="1613"/>
                </a:cubicBezTo>
                <a:cubicBezTo>
                  <a:pt x="487" y="1613"/>
                  <a:pt x="487" y="1613"/>
                  <a:pt x="487" y="1613"/>
                </a:cubicBezTo>
                <a:cubicBezTo>
                  <a:pt x="487" y="1628"/>
                  <a:pt x="487" y="1644"/>
                  <a:pt x="487" y="1652"/>
                </a:cubicBezTo>
                <a:cubicBezTo>
                  <a:pt x="487" y="1652"/>
                  <a:pt x="487" y="1652"/>
                  <a:pt x="487" y="1660"/>
                </a:cubicBezTo>
                <a:cubicBezTo>
                  <a:pt x="479" y="1668"/>
                  <a:pt x="479" y="1668"/>
                  <a:pt x="487" y="1668"/>
                </a:cubicBezTo>
                <a:cubicBezTo>
                  <a:pt x="487" y="1668"/>
                  <a:pt x="487" y="1668"/>
                  <a:pt x="487" y="1683"/>
                </a:cubicBezTo>
                <a:cubicBezTo>
                  <a:pt x="487" y="1683"/>
                  <a:pt x="487" y="1683"/>
                  <a:pt x="479" y="1691"/>
                </a:cubicBezTo>
                <a:cubicBezTo>
                  <a:pt x="479" y="1691"/>
                  <a:pt x="479" y="1691"/>
                  <a:pt x="479" y="1675"/>
                </a:cubicBezTo>
                <a:cubicBezTo>
                  <a:pt x="479" y="1707"/>
                  <a:pt x="479" y="1777"/>
                  <a:pt x="479" y="1801"/>
                </a:cubicBezTo>
                <a:cubicBezTo>
                  <a:pt x="472" y="1808"/>
                  <a:pt x="472" y="1824"/>
                  <a:pt x="472" y="1832"/>
                </a:cubicBezTo>
                <a:cubicBezTo>
                  <a:pt x="472" y="1832"/>
                  <a:pt x="472" y="1832"/>
                  <a:pt x="472" y="1840"/>
                </a:cubicBezTo>
                <a:cubicBezTo>
                  <a:pt x="472" y="1840"/>
                  <a:pt x="472" y="1840"/>
                  <a:pt x="472" y="1840"/>
                </a:cubicBezTo>
                <a:cubicBezTo>
                  <a:pt x="472" y="1832"/>
                  <a:pt x="472" y="1824"/>
                  <a:pt x="479" y="1808"/>
                </a:cubicBezTo>
                <a:cubicBezTo>
                  <a:pt x="479" y="1816"/>
                  <a:pt x="479" y="1816"/>
                  <a:pt x="479" y="1824"/>
                </a:cubicBezTo>
                <a:cubicBezTo>
                  <a:pt x="479" y="1832"/>
                  <a:pt x="479" y="1824"/>
                  <a:pt x="479" y="1832"/>
                </a:cubicBezTo>
                <a:cubicBezTo>
                  <a:pt x="479" y="1832"/>
                  <a:pt x="479" y="1832"/>
                  <a:pt x="479" y="1840"/>
                </a:cubicBezTo>
                <a:cubicBezTo>
                  <a:pt x="479" y="1840"/>
                  <a:pt x="479" y="1848"/>
                  <a:pt x="479" y="1848"/>
                </a:cubicBezTo>
                <a:cubicBezTo>
                  <a:pt x="479" y="1871"/>
                  <a:pt x="479" y="1973"/>
                  <a:pt x="479" y="1973"/>
                </a:cubicBezTo>
                <a:cubicBezTo>
                  <a:pt x="479" y="1973"/>
                  <a:pt x="479" y="1981"/>
                  <a:pt x="479" y="1988"/>
                </a:cubicBezTo>
                <a:cubicBezTo>
                  <a:pt x="479" y="1988"/>
                  <a:pt x="479" y="1981"/>
                  <a:pt x="479" y="1981"/>
                </a:cubicBezTo>
                <a:cubicBezTo>
                  <a:pt x="479" y="1981"/>
                  <a:pt x="479" y="1981"/>
                  <a:pt x="479" y="1973"/>
                </a:cubicBezTo>
                <a:cubicBezTo>
                  <a:pt x="479" y="1965"/>
                  <a:pt x="472" y="1934"/>
                  <a:pt x="472" y="1910"/>
                </a:cubicBezTo>
                <a:cubicBezTo>
                  <a:pt x="472" y="1918"/>
                  <a:pt x="472" y="1926"/>
                  <a:pt x="472" y="1926"/>
                </a:cubicBezTo>
                <a:cubicBezTo>
                  <a:pt x="472" y="1926"/>
                  <a:pt x="472" y="1926"/>
                  <a:pt x="472" y="1934"/>
                </a:cubicBezTo>
                <a:cubicBezTo>
                  <a:pt x="472" y="1934"/>
                  <a:pt x="472" y="1934"/>
                  <a:pt x="472" y="1941"/>
                </a:cubicBezTo>
                <a:cubicBezTo>
                  <a:pt x="472" y="1949"/>
                  <a:pt x="472" y="1981"/>
                  <a:pt x="479" y="1996"/>
                </a:cubicBezTo>
                <a:cubicBezTo>
                  <a:pt x="479" y="2012"/>
                  <a:pt x="479" y="2012"/>
                  <a:pt x="479" y="2012"/>
                </a:cubicBezTo>
                <a:cubicBezTo>
                  <a:pt x="479" y="2028"/>
                  <a:pt x="479" y="2043"/>
                  <a:pt x="479" y="2059"/>
                </a:cubicBezTo>
                <a:cubicBezTo>
                  <a:pt x="479" y="2035"/>
                  <a:pt x="479" y="2012"/>
                  <a:pt x="479" y="1988"/>
                </a:cubicBezTo>
                <a:cubicBezTo>
                  <a:pt x="479" y="2012"/>
                  <a:pt x="479" y="2028"/>
                  <a:pt x="479" y="2059"/>
                </a:cubicBezTo>
                <a:cubicBezTo>
                  <a:pt x="479" y="2059"/>
                  <a:pt x="479" y="2059"/>
                  <a:pt x="487" y="2059"/>
                </a:cubicBezTo>
                <a:cubicBezTo>
                  <a:pt x="487" y="2059"/>
                  <a:pt x="487" y="2059"/>
                  <a:pt x="487" y="2059"/>
                </a:cubicBezTo>
                <a:cubicBezTo>
                  <a:pt x="487" y="2059"/>
                  <a:pt x="487" y="2059"/>
                  <a:pt x="487" y="2067"/>
                </a:cubicBezTo>
                <a:cubicBezTo>
                  <a:pt x="487" y="2067"/>
                  <a:pt x="487" y="2067"/>
                  <a:pt x="487" y="2075"/>
                </a:cubicBezTo>
                <a:cubicBezTo>
                  <a:pt x="487" y="2075"/>
                  <a:pt x="487" y="2075"/>
                  <a:pt x="487" y="2075"/>
                </a:cubicBezTo>
                <a:cubicBezTo>
                  <a:pt x="487" y="2082"/>
                  <a:pt x="487" y="2090"/>
                  <a:pt x="487" y="2098"/>
                </a:cubicBezTo>
                <a:cubicBezTo>
                  <a:pt x="495" y="2098"/>
                  <a:pt x="487" y="2098"/>
                  <a:pt x="495" y="2121"/>
                </a:cubicBezTo>
                <a:cubicBezTo>
                  <a:pt x="495" y="2121"/>
                  <a:pt x="495" y="2114"/>
                  <a:pt x="495" y="2106"/>
                </a:cubicBezTo>
                <a:cubicBezTo>
                  <a:pt x="495" y="2106"/>
                  <a:pt x="495" y="2106"/>
                  <a:pt x="495" y="2137"/>
                </a:cubicBezTo>
                <a:cubicBezTo>
                  <a:pt x="495" y="2137"/>
                  <a:pt x="495" y="2137"/>
                  <a:pt x="495" y="2129"/>
                </a:cubicBezTo>
                <a:cubicBezTo>
                  <a:pt x="495" y="2129"/>
                  <a:pt x="495" y="2129"/>
                  <a:pt x="503" y="2129"/>
                </a:cubicBezTo>
                <a:cubicBezTo>
                  <a:pt x="503" y="2129"/>
                  <a:pt x="503" y="2129"/>
                  <a:pt x="511" y="2145"/>
                </a:cubicBezTo>
                <a:cubicBezTo>
                  <a:pt x="511" y="2145"/>
                  <a:pt x="511" y="2153"/>
                  <a:pt x="511" y="2153"/>
                </a:cubicBezTo>
                <a:cubicBezTo>
                  <a:pt x="511" y="2153"/>
                  <a:pt x="511" y="2153"/>
                  <a:pt x="511" y="2145"/>
                </a:cubicBezTo>
                <a:cubicBezTo>
                  <a:pt x="511" y="2145"/>
                  <a:pt x="511" y="2137"/>
                  <a:pt x="511" y="2121"/>
                </a:cubicBezTo>
                <a:cubicBezTo>
                  <a:pt x="511" y="2121"/>
                  <a:pt x="511" y="2121"/>
                  <a:pt x="511" y="2121"/>
                </a:cubicBezTo>
                <a:cubicBezTo>
                  <a:pt x="511" y="2121"/>
                  <a:pt x="511" y="2121"/>
                  <a:pt x="511" y="2129"/>
                </a:cubicBezTo>
                <a:cubicBezTo>
                  <a:pt x="511" y="2121"/>
                  <a:pt x="511" y="2121"/>
                  <a:pt x="511" y="2114"/>
                </a:cubicBezTo>
                <a:cubicBezTo>
                  <a:pt x="511" y="2098"/>
                  <a:pt x="511" y="2098"/>
                  <a:pt x="511" y="2090"/>
                </a:cubicBezTo>
                <a:cubicBezTo>
                  <a:pt x="511" y="2098"/>
                  <a:pt x="511" y="2106"/>
                  <a:pt x="511" y="2106"/>
                </a:cubicBezTo>
                <a:cubicBezTo>
                  <a:pt x="503" y="2090"/>
                  <a:pt x="503" y="2106"/>
                  <a:pt x="495" y="2067"/>
                </a:cubicBezTo>
                <a:cubicBezTo>
                  <a:pt x="495" y="2067"/>
                  <a:pt x="495" y="2067"/>
                  <a:pt x="503" y="2067"/>
                </a:cubicBezTo>
                <a:cubicBezTo>
                  <a:pt x="503" y="2067"/>
                  <a:pt x="503" y="2067"/>
                  <a:pt x="495" y="2043"/>
                </a:cubicBezTo>
                <a:cubicBezTo>
                  <a:pt x="495" y="2043"/>
                  <a:pt x="495" y="2043"/>
                  <a:pt x="495" y="2035"/>
                </a:cubicBezTo>
                <a:cubicBezTo>
                  <a:pt x="495" y="2035"/>
                  <a:pt x="495" y="2035"/>
                  <a:pt x="495" y="2028"/>
                </a:cubicBezTo>
                <a:cubicBezTo>
                  <a:pt x="503" y="2028"/>
                  <a:pt x="503" y="2028"/>
                  <a:pt x="503" y="2028"/>
                </a:cubicBezTo>
                <a:cubicBezTo>
                  <a:pt x="503" y="2035"/>
                  <a:pt x="503" y="2043"/>
                  <a:pt x="503" y="2051"/>
                </a:cubicBezTo>
                <a:cubicBezTo>
                  <a:pt x="503" y="2043"/>
                  <a:pt x="503" y="2035"/>
                  <a:pt x="503" y="2028"/>
                </a:cubicBezTo>
                <a:cubicBezTo>
                  <a:pt x="503" y="2028"/>
                  <a:pt x="503" y="2028"/>
                  <a:pt x="503" y="2028"/>
                </a:cubicBezTo>
                <a:cubicBezTo>
                  <a:pt x="503" y="2028"/>
                  <a:pt x="503" y="2043"/>
                  <a:pt x="511" y="2059"/>
                </a:cubicBezTo>
                <a:cubicBezTo>
                  <a:pt x="503" y="2059"/>
                  <a:pt x="503" y="2059"/>
                  <a:pt x="503" y="2067"/>
                </a:cubicBezTo>
                <a:cubicBezTo>
                  <a:pt x="503" y="2075"/>
                  <a:pt x="503" y="2075"/>
                  <a:pt x="511" y="2090"/>
                </a:cubicBezTo>
                <a:cubicBezTo>
                  <a:pt x="511" y="2075"/>
                  <a:pt x="503" y="2067"/>
                  <a:pt x="511" y="2067"/>
                </a:cubicBezTo>
                <a:cubicBezTo>
                  <a:pt x="511" y="2067"/>
                  <a:pt x="511" y="2067"/>
                  <a:pt x="511" y="2075"/>
                </a:cubicBezTo>
                <a:cubicBezTo>
                  <a:pt x="511" y="2075"/>
                  <a:pt x="511" y="2067"/>
                  <a:pt x="511" y="2075"/>
                </a:cubicBezTo>
                <a:cubicBezTo>
                  <a:pt x="511" y="2067"/>
                  <a:pt x="511" y="2051"/>
                  <a:pt x="503" y="2035"/>
                </a:cubicBezTo>
                <a:cubicBezTo>
                  <a:pt x="511" y="2035"/>
                  <a:pt x="511" y="2035"/>
                  <a:pt x="511" y="2028"/>
                </a:cubicBezTo>
                <a:cubicBezTo>
                  <a:pt x="503" y="2020"/>
                  <a:pt x="503" y="2020"/>
                  <a:pt x="503" y="2020"/>
                </a:cubicBezTo>
                <a:cubicBezTo>
                  <a:pt x="503" y="2004"/>
                  <a:pt x="503" y="1988"/>
                  <a:pt x="503" y="1973"/>
                </a:cubicBezTo>
                <a:cubicBezTo>
                  <a:pt x="503" y="1973"/>
                  <a:pt x="503" y="1965"/>
                  <a:pt x="503" y="1965"/>
                </a:cubicBezTo>
                <a:cubicBezTo>
                  <a:pt x="503" y="1957"/>
                  <a:pt x="503" y="1957"/>
                  <a:pt x="503" y="1949"/>
                </a:cubicBezTo>
                <a:cubicBezTo>
                  <a:pt x="503" y="1949"/>
                  <a:pt x="503" y="1949"/>
                  <a:pt x="503" y="1941"/>
                </a:cubicBezTo>
                <a:cubicBezTo>
                  <a:pt x="503" y="1941"/>
                  <a:pt x="503" y="1941"/>
                  <a:pt x="503" y="1934"/>
                </a:cubicBezTo>
                <a:cubicBezTo>
                  <a:pt x="503" y="1934"/>
                  <a:pt x="503" y="1934"/>
                  <a:pt x="503" y="1926"/>
                </a:cubicBezTo>
                <a:cubicBezTo>
                  <a:pt x="503" y="1941"/>
                  <a:pt x="503" y="1934"/>
                  <a:pt x="503" y="1941"/>
                </a:cubicBezTo>
                <a:cubicBezTo>
                  <a:pt x="503" y="1941"/>
                  <a:pt x="503" y="1918"/>
                  <a:pt x="503" y="1895"/>
                </a:cubicBezTo>
                <a:cubicBezTo>
                  <a:pt x="503" y="1926"/>
                  <a:pt x="511" y="2035"/>
                  <a:pt x="511" y="2043"/>
                </a:cubicBezTo>
                <a:cubicBezTo>
                  <a:pt x="511" y="2043"/>
                  <a:pt x="511" y="2043"/>
                  <a:pt x="511" y="2043"/>
                </a:cubicBezTo>
                <a:cubicBezTo>
                  <a:pt x="511" y="2043"/>
                  <a:pt x="511" y="2043"/>
                  <a:pt x="511" y="2051"/>
                </a:cubicBezTo>
                <a:cubicBezTo>
                  <a:pt x="511" y="2059"/>
                  <a:pt x="511" y="2067"/>
                  <a:pt x="511" y="2075"/>
                </a:cubicBezTo>
                <a:cubicBezTo>
                  <a:pt x="519" y="2090"/>
                  <a:pt x="511" y="2082"/>
                  <a:pt x="519" y="2082"/>
                </a:cubicBezTo>
                <a:cubicBezTo>
                  <a:pt x="519" y="2090"/>
                  <a:pt x="519" y="2098"/>
                  <a:pt x="519" y="2106"/>
                </a:cubicBezTo>
                <a:cubicBezTo>
                  <a:pt x="519" y="2106"/>
                  <a:pt x="519" y="2106"/>
                  <a:pt x="519" y="2121"/>
                </a:cubicBezTo>
                <a:cubicBezTo>
                  <a:pt x="519" y="2121"/>
                  <a:pt x="519" y="2121"/>
                  <a:pt x="527" y="2129"/>
                </a:cubicBezTo>
                <a:cubicBezTo>
                  <a:pt x="527" y="2137"/>
                  <a:pt x="527" y="2129"/>
                  <a:pt x="527" y="2129"/>
                </a:cubicBezTo>
                <a:cubicBezTo>
                  <a:pt x="527" y="2121"/>
                  <a:pt x="527" y="2121"/>
                  <a:pt x="527" y="2121"/>
                </a:cubicBezTo>
                <a:cubicBezTo>
                  <a:pt x="527" y="2121"/>
                  <a:pt x="527" y="2121"/>
                  <a:pt x="527" y="2121"/>
                </a:cubicBezTo>
                <a:cubicBezTo>
                  <a:pt x="527" y="2121"/>
                  <a:pt x="527" y="2121"/>
                  <a:pt x="527" y="2114"/>
                </a:cubicBezTo>
                <a:cubicBezTo>
                  <a:pt x="527" y="2114"/>
                  <a:pt x="527" y="2114"/>
                  <a:pt x="519" y="2106"/>
                </a:cubicBezTo>
                <a:cubicBezTo>
                  <a:pt x="527" y="2106"/>
                  <a:pt x="527" y="2106"/>
                  <a:pt x="527" y="2106"/>
                </a:cubicBezTo>
                <a:cubicBezTo>
                  <a:pt x="527" y="2106"/>
                  <a:pt x="527" y="2106"/>
                  <a:pt x="527" y="2114"/>
                </a:cubicBezTo>
                <a:cubicBezTo>
                  <a:pt x="527" y="2114"/>
                  <a:pt x="527" y="2114"/>
                  <a:pt x="527" y="2114"/>
                </a:cubicBezTo>
                <a:cubicBezTo>
                  <a:pt x="527" y="2114"/>
                  <a:pt x="527" y="2114"/>
                  <a:pt x="527" y="2082"/>
                </a:cubicBezTo>
                <a:cubicBezTo>
                  <a:pt x="527" y="2082"/>
                  <a:pt x="527" y="2082"/>
                  <a:pt x="527" y="2082"/>
                </a:cubicBezTo>
                <a:cubicBezTo>
                  <a:pt x="527" y="2082"/>
                  <a:pt x="527" y="2082"/>
                  <a:pt x="527" y="2075"/>
                </a:cubicBezTo>
                <a:cubicBezTo>
                  <a:pt x="527" y="2075"/>
                  <a:pt x="527" y="2075"/>
                  <a:pt x="527" y="2075"/>
                </a:cubicBezTo>
                <a:cubicBezTo>
                  <a:pt x="527" y="2067"/>
                  <a:pt x="527" y="2067"/>
                  <a:pt x="527" y="2067"/>
                </a:cubicBezTo>
                <a:cubicBezTo>
                  <a:pt x="527" y="2051"/>
                  <a:pt x="527" y="2043"/>
                  <a:pt x="519" y="2043"/>
                </a:cubicBezTo>
                <a:cubicBezTo>
                  <a:pt x="519" y="2051"/>
                  <a:pt x="519" y="2059"/>
                  <a:pt x="519" y="2059"/>
                </a:cubicBezTo>
                <a:cubicBezTo>
                  <a:pt x="519" y="2059"/>
                  <a:pt x="519" y="2059"/>
                  <a:pt x="519" y="2059"/>
                </a:cubicBezTo>
                <a:cubicBezTo>
                  <a:pt x="519" y="2075"/>
                  <a:pt x="527" y="2082"/>
                  <a:pt x="527" y="2090"/>
                </a:cubicBezTo>
                <a:cubicBezTo>
                  <a:pt x="527" y="2090"/>
                  <a:pt x="527" y="2098"/>
                  <a:pt x="527" y="2098"/>
                </a:cubicBezTo>
                <a:cubicBezTo>
                  <a:pt x="519" y="2090"/>
                  <a:pt x="519" y="2090"/>
                  <a:pt x="519" y="2090"/>
                </a:cubicBezTo>
                <a:cubicBezTo>
                  <a:pt x="519" y="2082"/>
                  <a:pt x="519" y="2075"/>
                  <a:pt x="519" y="2059"/>
                </a:cubicBezTo>
                <a:cubicBezTo>
                  <a:pt x="519" y="2059"/>
                  <a:pt x="519" y="2059"/>
                  <a:pt x="519" y="2059"/>
                </a:cubicBezTo>
                <a:cubicBezTo>
                  <a:pt x="519" y="2059"/>
                  <a:pt x="519" y="2059"/>
                  <a:pt x="519" y="2051"/>
                </a:cubicBezTo>
                <a:cubicBezTo>
                  <a:pt x="519" y="2051"/>
                  <a:pt x="519" y="2051"/>
                  <a:pt x="519" y="2043"/>
                </a:cubicBezTo>
                <a:cubicBezTo>
                  <a:pt x="519" y="2043"/>
                  <a:pt x="519" y="2043"/>
                  <a:pt x="519" y="2043"/>
                </a:cubicBezTo>
                <a:cubicBezTo>
                  <a:pt x="519" y="2043"/>
                  <a:pt x="519" y="2043"/>
                  <a:pt x="519" y="2043"/>
                </a:cubicBezTo>
                <a:cubicBezTo>
                  <a:pt x="519" y="2043"/>
                  <a:pt x="519" y="2043"/>
                  <a:pt x="519" y="2043"/>
                </a:cubicBezTo>
                <a:cubicBezTo>
                  <a:pt x="519" y="2035"/>
                  <a:pt x="519" y="2028"/>
                  <a:pt x="519" y="2028"/>
                </a:cubicBezTo>
                <a:cubicBezTo>
                  <a:pt x="519" y="2028"/>
                  <a:pt x="519" y="2020"/>
                  <a:pt x="519" y="2020"/>
                </a:cubicBezTo>
                <a:cubicBezTo>
                  <a:pt x="527" y="2028"/>
                  <a:pt x="527" y="2028"/>
                  <a:pt x="527" y="2028"/>
                </a:cubicBezTo>
                <a:cubicBezTo>
                  <a:pt x="527" y="2028"/>
                  <a:pt x="527" y="2020"/>
                  <a:pt x="527" y="2020"/>
                </a:cubicBezTo>
                <a:cubicBezTo>
                  <a:pt x="519" y="2012"/>
                  <a:pt x="527" y="2012"/>
                  <a:pt x="519" y="2012"/>
                </a:cubicBezTo>
                <a:cubicBezTo>
                  <a:pt x="519" y="2012"/>
                  <a:pt x="519" y="2012"/>
                  <a:pt x="527" y="2012"/>
                </a:cubicBezTo>
                <a:cubicBezTo>
                  <a:pt x="527" y="2012"/>
                  <a:pt x="527" y="2012"/>
                  <a:pt x="527" y="2012"/>
                </a:cubicBezTo>
                <a:cubicBezTo>
                  <a:pt x="527" y="2012"/>
                  <a:pt x="527" y="1996"/>
                  <a:pt x="519" y="1988"/>
                </a:cubicBezTo>
                <a:cubicBezTo>
                  <a:pt x="519" y="1981"/>
                  <a:pt x="519" y="1981"/>
                  <a:pt x="519" y="1981"/>
                </a:cubicBezTo>
                <a:cubicBezTo>
                  <a:pt x="519" y="1965"/>
                  <a:pt x="511" y="1957"/>
                  <a:pt x="511" y="1949"/>
                </a:cubicBezTo>
                <a:cubicBezTo>
                  <a:pt x="519" y="1957"/>
                  <a:pt x="519" y="1949"/>
                  <a:pt x="519" y="1965"/>
                </a:cubicBezTo>
                <a:cubicBezTo>
                  <a:pt x="519" y="1957"/>
                  <a:pt x="519" y="1949"/>
                  <a:pt x="519" y="1934"/>
                </a:cubicBezTo>
                <a:cubicBezTo>
                  <a:pt x="519" y="1934"/>
                  <a:pt x="519" y="1965"/>
                  <a:pt x="527" y="1981"/>
                </a:cubicBezTo>
                <a:cubicBezTo>
                  <a:pt x="527" y="1973"/>
                  <a:pt x="527" y="1973"/>
                  <a:pt x="527" y="1957"/>
                </a:cubicBezTo>
                <a:cubicBezTo>
                  <a:pt x="527" y="1957"/>
                  <a:pt x="527" y="1957"/>
                  <a:pt x="527" y="1957"/>
                </a:cubicBezTo>
                <a:cubicBezTo>
                  <a:pt x="527" y="1973"/>
                  <a:pt x="527" y="1996"/>
                  <a:pt x="527" y="2012"/>
                </a:cubicBezTo>
                <a:cubicBezTo>
                  <a:pt x="527" y="2012"/>
                  <a:pt x="527" y="2020"/>
                  <a:pt x="527" y="2020"/>
                </a:cubicBezTo>
                <a:cubicBezTo>
                  <a:pt x="527" y="2020"/>
                  <a:pt x="527" y="2028"/>
                  <a:pt x="527" y="2028"/>
                </a:cubicBezTo>
                <a:cubicBezTo>
                  <a:pt x="534" y="2059"/>
                  <a:pt x="534" y="2051"/>
                  <a:pt x="542" y="2090"/>
                </a:cubicBezTo>
                <a:cubicBezTo>
                  <a:pt x="542" y="2090"/>
                  <a:pt x="542" y="2090"/>
                  <a:pt x="542" y="2090"/>
                </a:cubicBezTo>
                <a:cubicBezTo>
                  <a:pt x="542" y="2090"/>
                  <a:pt x="542" y="2059"/>
                  <a:pt x="542" y="2043"/>
                </a:cubicBezTo>
                <a:cubicBezTo>
                  <a:pt x="542" y="2043"/>
                  <a:pt x="542" y="2043"/>
                  <a:pt x="534" y="2035"/>
                </a:cubicBezTo>
                <a:cubicBezTo>
                  <a:pt x="534" y="2028"/>
                  <a:pt x="534" y="2012"/>
                  <a:pt x="534" y="2012"/>
                </a:cubicBezTo>
                <a:cubicBezTo>
                  <a:pt x="534" y="2012"/>
                  <a:pt x="534" y="2020"/>
                  <a:pt x="534" y="2020"/>
                </a:cubicBezTo>
                <a:cubicBezTo>
                  <a:pt x="534" y="2020"/>
                  <a:pt x="534" y="2020"/>
                  <a:pt x="534" y="2028"/>
                </a:cubicBezTo>
                <a:cubicBezTo>
                  <a:pt x="534" y="2012"/>
                  <a:pt x="534" y="1996"/>
                  <a:pt x="534" y="1973"/>
                </a:cubicBezTo>
                <a:cubicBezTo>
                  <a:pt x="534" y="1973"/>
                  <a:pt x="534" y="1973"/>
                  <a:pt x="534" y="1973"/>
                </a:cubicBezTo>
                <a:cubicBezTo>
                  <a:pt x="534" y="1973"/>
                  <a:pt x="534" y="1973"/>
                  <a:pt x="534" y="1973"/>
                </a:cubicBezTo>
                <a:cubicBezTo>
                  <a:pt x="527" y="1926"/>
                  <a:pt x="527" y="1871"/>
                  <a:pt x="534" y="1824"/>
                </a:cubicBezTo>
                <a:cubicBezTo>
                  <a:pt x="534" y="1824"/>
                  <a:pt x="534" y="1824"/>
                  <a:pt x="534" y="1824"/>
                </a:cubicBezTo>
                <a:cubicBezTo>
                  <a:pt x="534" y="1824"/>
                  <a:pt x="534" y="1824"/>
                  <a:pt x="534" y="1824"/>
                </a:cubicBezTo>
                <a:cubicBezTo>
                  <a:pt x="534" y="1801"/>
                  <a:pt x="534" y="1777"/>
                  <a:pt x="534" y="1761"/>
                </a:cubicBezTo>
                <a:cubicBezTo>
                  <a:pt x="534" y="1769"/>
                  <a:pt x="534" y="1769"/>
                  <a:pt x="534" y="1777"/>
                </a:cubicBezTo>
                <a:cubicBezTo>
                  <a:pt x="534" y="1777"/>
                  <a:pt x="534" y="1785"/>
                  <a:pt x="534" y="1785"/>
                </a:cubicBezTo>
                <a:cubicBezTo>
                  <a:pt x="534" y="1793"/>
                  <a:pt x="534" y="1801"/>
                  <a:pt x="534" y="1808"/>
                </a:cubicBezTo>
                <a:cubicBezTo>
                  <a:pt x="534" y="1777"/>
                  <a:pt x="534" y="1738"/>
                  <a:pt x="534" y="1722"/>
                </a:cubicBezTo>
                <a:cubicBezTo>
                  <a:pt x="534" y="1722"/>
                  <a:pt x="534" y="1722"/>
                  <a:pt x="542" y="1722"/>
                </a:cubicBezTo>
                <a:cubicBezTo>
                  <a:pt x="542" y="1730"/>
                  <a:pt x="542" y="1746"/>
                  <a:pt x="542" y="1746"/>
                </a:cubicBezTo>
                <a:cubicBezTo>
                  <a:pt x="534" y="1761"/>
                  <a:pt x="534" y="1793"/>
                  <a:pt x="534" y="1824"/>
                </a:cubicBezTo>
                <a:cubicBezTo>
                  <a:pt x="534" y="1824"/>
                  <a:pt x="534" y="1832"/>
                  <a:pt x="534" y="1832"/>
                </a:cubicBezTo>
                <a:cubicBezTo>
                  <a:pt x="534" y="1824"/>
                  <a:pt x="534" y="1824"/>
                  <a:pt x="534" y="1824"/>
                </a:cubicBezTo>
                <a:cubicBezTo>
                  <a:pt x="534" y="1832"/>
                  <a:pt x="534" y="1832"/>
                  <a:pt x="534" y="1840"/>
                </a:cubicBezTo>
                <a:cubicBezTo>
                  <a:pt x="534" y="1840"/>
                  <a:pt x="534" y="1848"/>
                  <a:pt x="534" y="1855"/>
                </a:cubicBezTo>
                <a:cubicBezTo>
                  <a:pt x="534" y="1855"/>
                  <a:pt x="534" y="1855"/>
                  <a:pt x="534" y="1855"/>
                </a:cubicBezTo>
                <a:cubicBezTo>
                  <a:pt x="534" y="1855"/>
                  <a:pt x="534" y="1855"/>
                  <a:pt x="534" y="1855"/>
                </a:cubicBezTo>
                <a:cubicBezTo>
                  <a:pt x="534" y="1855"/>
                  <a:pt x="534" y="1863"/>
                  <a:pt x="534" y="1871"/>
                </a:cubicBezTo>
                <a:cubicBezTo>
                  <a:pt x="534" y="1871"/>
                  <a:pt x="534" y="1871"/>
                  <a:pt x="534" y="1871"/>
                </a:cubicBezTo>
                <a:cubicBezTo>
                  <a:pt x="534" y="1871"/>
                  <a:pt x="534" y="1871"/>
                  <a:pt x="534" y="1871"/>
                </a:cubicBezTo>
                <a:cubicBezTo>
                  <a:pt x="534" y="1879"/>
                  <a:pt x="534" y="1887"/>
                  <a:pt x="534" y="1895"/>
                </a:cubicBezTo>
                <a:cubicBezTo>
                  <a:pt x="534" y="1895"/>
                  <a:pt x="534" y="1895"/>
                  <a:pt x="534" y="1895"/>
                </a:cubicBezTo>
                <a:cubicBezTo>
                  <a:pt x="534" y="1895"/>
                  <a:pt x="534" y="1895"/>
                  <a:pt x="534" y="1902"/>
                </a:cubicBezTo>
                <a:cubicBezTo>
                  <a:pt x="534" y="1902"/>
                  <a:pt x="534" y="1902"/>
                  <a:pt x="534" y="1902"/>
                </a:cubicBezTo>
                <a:cubicBezTo>
                  <a:pt x="534" y="1910"/>
                  <a:pt x="534" y="1910"/>
                  <a:pt x="534" y="1910"/>
                </a:cubicBezTo>
                <a:cubicBezTo>
                  <a:pt x="534" y="1910"/>
                  <a:pt x="534" y="1910"/>
                  <a:pt x="534" y="1910"/>
                </a:cubicBezTo>
                <a:cubicBezTo>
                  <a:pt x="534" y="1934"/>
                  <a:pt x="534" y="1934"/>
                  <a:pt x="534" y="1941"/>
                </a:cubicBezTo>
                <a:cubicBezTo>
                  <a:pt x="534" y="1941"/>
                  <a:pt x="534" y="1941"/>
                  <a:pt x="534" y="1941"/>
                </a:cubicBezTo>
                <a:cubicBezTo>
                  <a:pt x="534" y="1949"/>
                  <a:pt x="534" y="1949"/>
                  <a:pt x="534" y="1957"/>
                </a:cubicBezTo>
                <a:cubicBezTo>
                  <a:pt x="534" y="1973"/>
                  <a:pt x="534" y="1996"/>
                  <a:pt x="542" y="2012"/>
                </a:cubicBezTo>
                <a:cubicBezTo>
                  <a:pt x="542" y="2035"/>
                  <a:pt x="542" y="2028"/>
                  <a:pt x="542" y="2043"/>
                </a:cubicBezTo>
                <a:cubicBezTo>
                  <a:pt x="542" y="2043"/>
                  <a:pt x="542" y="2043"/>
                  <a:pt x="542" y="2043"/>
                </a:cubicBezTo>
                <a:cubicBezTo>
                  <a:pt x="542" y="2035"/>
                  <a:pt x="542" y="2035"/>
                  <a:pt x="542" y="2028"/>
                </a:cubicBezTo>
                <a:cubicBezTo>
                  <a:pt x="550" y="2043"/>
                  <a:pt x="550" y="2059"/>
                  <a:pt x="550" y="2082"/>
                </a:cubicBezTo>
                <a:cubicBezTo>
                  <a:pt x="550" y="2059"/>
                  <a:pt x="550" y="2035"/>
                  <a:pt x="550" y="2020"/>
                </a:cubicBezTo>
                <a:cubicBezTo>
                  <a:pt x="550" y="2020"/>
                  <a:pt x="550" y="2020"/>
                  <a:pt x="550" y="2020"/>
                </a:cubicBezTo>
                <a:cubicBezTo>
                  <a:pt x="550" y="2028"/>
                  <a:pt x="550" y="2035"/>
                  <a:pt x="550" y="2051"/>
                </a:cubicBezTo>
                <a:cubicBezTo>
                  <a:pt x="550" y="2043"/>
                  <a:pt x="550" y="2051"/>
                  <a:pt x="550" y="2043"/>
                </a:cubicBezTo>
                <a:cubicBezTo>
                  <a:pt x="550" y="2035"/>
                  <a:pt x="550" y="2035"/>
                  <a:pt x="550" y="2035"/>
                </a:cubicBezTo>
                <a:cubicBezTo>
                  <a:pt x="550" y="2028"/>
                  <a:pt x="550" y="2028"/>
                  <a:pt x="550" y="2020"/>
                </a:cubicBezTo>
                <a:cubicBezTo>
                  <a:pt x="550" y="2028"/>
                  <a:pt x="550" y="2028"/>
                  <a:pt x="550" y="2028"/>
                </a:cubicBezTo>
                <a:cubicBezTo>
                  <a:pt x="550" y="2020"/>
                  <a:pt x="550" y="2020"/>
                  <a:pt x="550" y="2020"/>
                </a:cubicBezTo>
                <a:cubicBezTo>
                  <a:pt x="550" y="2004"/>
                  <a:pt x="550" y="2004"/>
                  <a:pt x="550" y="2004"/>
                </a:cubicBezTo>
                <a:cubicBezTo>
                  <a:pt x="550" y="1996"/>
                  <a:pt x="542" y="1957"/>
                  <a:pt x="542" y="1941"/>
                </a:cubicBezTo>
                <a:cubicBezTo>
                  <a:pt x="542" y="1926"/>
                  <a:pt x="542" y="1910"/>
                  <a:pt x="542" y="1926"/>
                </a:cubicBezTo>
                <a:cubicBezTo>
                  <a:pt x="542" y="1926"/>
                  <a:pt x="542" y="1926"/>
                  <a:pt x="542" y="1910"/>
                </a:cubicBezTo>
                <a:cubicBezTo>
                  <a:pt x="550" y="1902"/>
                  <a:pt x="550" y="1895"/>
                  <a:pt x="550" y="1895"/>
                </a:cubicBezTo>
                <a:cubicBezTo>
                  <a:pt x="550" y="1895"/>
                  <a:pt x="550" y="1895"/>
                  <a:pt x="550" y="1895"/>
                </a:cubicBezTo>
                <a:cubicBezTo>
                  <a:pt x="550" y="1902"/>
                  <a:pt x="550" y="1910"/>
                  <a:pt x="550" y="1918"/>
                </a:cubicBezTo>
                <a:cubicBezTo>
                  <a:pt x="550" y="1887"/>
                  <a:pt x="550" y="1871"/>
                  <a:pt x="550" y="1863"/>
                </a:cubicBezTo>
                <a:cubicBezTo>
                  <a:pt x="550" y="1855"/>
                  <a:pt x="550" y="1855"/>
                  <a:pt x="550" y="1855"/>
                </a:cubicBezTo>
                <a:cubicBezTo>
                  <a:pt x="550" y="1855"/>
                  <a:pt x="550" y="1855"/>
                  <a:pt x="550" y="1855"/>
                </a:cubicBezTo>
                <a:cubicBezTo>
                  <a:pt x="550" y="1855"/>
                  <a:pt x="550" y="1855"/>
                  <a:pt x="550" y="1855"/>
                </a:cubicBezTo>
                <a:cubicBezTo>
                  <a:pt x="550" y="1855"/>
                  <a:pt x="550" y="1855"/>
                  <a:pt x="550" y="1840"/>
                </a:cubicBezTo>
                <a:cubicBezTo>
                  <a:pt x="550" y="1840"/>
                  <a:pt x="550" y="1840"/>
                  <a:pt x="550" y="1824"/>
                </a:cubicBezTo>
                <a:cubicBezTo>
                  <a:pt x="550" y="1824"/>
                  <a:pt x="550" y="1824"/>
                  <a:pt x="550" y="1824"/>
                </a:cubicBezTo>
                <a:cubicBezTo>
                  <a:pt x="550" y="1824"/>
                  <a:pt x="550" y="1824"/>
                  <a:pt x="558" y="1808"/>
                </a:cubicBezTo>
                <a:cubicBezTo>
                  <a:pt x="558" y="1801"/>
                  <a:pt x="558" y="1793"/>
                  <a:pt x="558" y="1793"/>
                </a:cubicBezTo>
                <a:cubicBezTo>
                  <a:pt x="558" y="1793"/>
                  <a:pt x="558" y="1793"/>
                  <a:pt x="558" y="1793"/>
                </a:cubicBezTo>
                <a:cubicBezTo>
                  <a:pt x="558" y="1793"/>
                  <a:pt x="558" y="1793"/>
                  <a:pt x="558" y="1785"/>
                </a:cubicBezTo>
                <a:cubicBezTo>
                  <a:pt x="558" y="1777"/>
                  <a:pt x="558" y="1785"/>
                  <a:pt x="558" y="1777"/>
                </a:cubicBezTo>
                <a:cubicBezTo>
                  <a:pt x="558" y="1746"/>
                  <a:pt x="566" y="1683"/>
                  <a:pt x="558" y="1683"/>
                </a:cubicBezTo>
                <a:cubicBezTo>
                  <a:pt x="558" y="1683"/>
                  <a:pt x="558" y="1683"/>
                  <a:pt x="558" y="1668"/>
                </a:cubicBezTo>
                <a:cubicBezTo>
                  <a:pt x="558" y="1668"/>
                  <a:pt x="558" y="1668"/>
                  <a:pt x="558" y="1660"/>
                </a:cubicBezTo>
                <a:cubicBezTo>
                  <a:pt x="558" y="1660"/>
                  <a:pt x="558" y="1660"/>
                  <a:pt x="558" y="1660"/>
                </a:cubicBezTo>
                <a:cubicBezTo>
                  <a:pt x="558" y="1660"/>
                  <a:pt x="558" y="1660"/>
                  <a:pt x="558" y="1660"/>
                </a:cubicBezTo>
                <a:cubicBezTo>
                  <a:pt x="558" y="1660"/>
                  <a:pt x="558" y="1652"/>
                  <a:pt x="558" y="1652"/>
                </a:cubicBezTo>
                <a:cubicBezTo>
                  <a:pt x="558" y="1652"/>
                  <a:pt x="558" y="1652"/>
                  <a:pt x="558" y="1644"/>
                </a:cubicBezTo>
                <a:cubicBezTo>
                  <a:pt x="558" y="1636"/>
                  <a:pt x="558" y="1636"/>
                  <a:pt x="558" y="1636"/>
                </a:cubicBezTo>
                <a:cubicBezTo>
                  <a:pt x="566" y="1636"/>
                  <a:pt x="566" y="1636"/>
                  <a:pt x="566" y="1644"/>
                </a:cubicBezTo>
                <a:cubicBezTo>
                  <a:pt x="566" y="1644"/>
                  <a:pt x="566" y="1644"/>
                  <a:pt x="566" y="1644"/>
                </a:cubicBezTo>
                <a:cubicBezTo>
                  <a:pt x="566" y="1636"/>
                  <a:pt x="566" y="1636"/>
                  <a:pt x="566" y="1636"/>
                </a:cubicBezTo>
                <a:cubicBezTo>
                  <a:pt x="566" y="1636"/>
                  <a:pt x="566" y="1628"/>
                  <a:pt x="566" y="1628"/>
                </a:cubicBezTo>
                <a:cubicBezTo>
                  <a:pt x="566" y="1628"/>
                  <a:pt x="566" y="1628"/>
                  <a:pt x="566" y="1628"/>
                </a:cubicBezTo>
                <a:cubicBezTo>
                  <a:pt x="566" y="1613"/>
                  <a:pt x="566" y="1628"/>
                  <a:pt x="566" y="1613"/>
                </a:cubicBezTo>
                <a:cubicBezTo>
                  <a:pt x="566" y="1613"/>
                  <a:pt x="566" y="1613"/>
                  <a:pt x="566" y="1613"/>
                </a:cubicBezTo>
                <a:cubicBezTo>
                  <a:pt x="566" y="1613"/>
                  <a:pt x="566" y="1613"/>
                  <a:pt x="566" y="1605"/>
                </a:cubicBezTo>
                <a:cubicBezTo>
                  <a:pt x="566" y="1605"/>
                  <a:pt x="566" y="1605"/>
                  <a:pt x="566" y="1605"/>
                </a:cubicBezTo>
                <a:cubicBezTo>
                  <a:pt x="566" y="1605"/>
                  <a:pt x="566" y="1605"/>
                  <a:pt x="566" y="1597"/>
                </a:cubicBezTo>
                <a:cubicBezTo>
                  <a:pt x="566" y="1589"/>
                  <a:pt x="566" y="1597"/>
                  <a:pt x="566" y="1597"/>
                </a:cubicBezTo>
                <a:cubicBezTo>
                  <a:pt x="566" y="1597"/>
                  <a:pt x="566" y="1597"/>
                  <a:pt x="566" y="1581"/>
                </a:cubicBezTo>
                <a:cubicBezTo>
                  <a:pt x="566" y="1542"/>
                  <a:pt x="574" y="1464"/>
                  <a:pt x="574" y="1409"/>
                </a:cubicBezTo>
                <a:cubicBezTo>
                  <a:pt x="574" y="1409"/>
                  <a:pt x="574" y="1409"/>
                  <a:pt x="574" y="1409"/>
                </a:cubicBezTo>
                <a:cubicBezTo>
                  <a:pt x="582" y="1409"/>
                  <a:pt x="582" y="1409"/>
                  <a:pt x="582" y="1425"/>
                </a:cubicBezTo>
                <a:cubicBezTo>
                  <a:pt x="582" y="1425"/>
                  <a:pt x="582" y="1425"/>
                  <a:pt x="582" y="1409"/>
                </a:cubicBezTo>
                <a:cubicBezTo>
                  <a:pt x="582" y="1409"/>
                  <a:pt x="582" y="1409"/>
                  <a:pt x="582" y="1394"/>
                </a:cubicBezTo>
                <a:cubicBezTo>
                  <a:pt x="582" y="1394"/>
                  <a:pt x="582" y="1394"/>
                  <a:pt x="574" y="1394"/>
                </a:cubicBezTo>
                <a:cubicBezTo>
                  <a:pt x="574" y="1386"/>
                  <a:pt x="574" y="1378"/>
                  <a:pt x="574" y="1362"/>
                </a:cubicBezTo>
                <a:cubicBezTo>
                  <a:pt x="574" y="1261"/>
                  <a:pt x="574" y="1143"/>
                  <a:pt x="566" y="1065"/>
                </a:cubicBezTo>
                <a:cubicBezTo>
                  <a:pt x="566" y="1065"/>
                  <a:pt x="566" y="1065"/>
                  <a:pt x="566" y="1049"/>
                </a:cubicBezTo>
                <a:cubicBezTo>
                  <a:pt x="566" y="1041"/>
                  <a:pt x="566" y="1034"/>
                  <a:pt x="566" y="1026"/>
                </a:cubicBezTo>
                <a:cubicBezTo>
                  <a:pt x="566" y="1026"/>
                  <a:pt x="566" y="1026"/>
                  <a:pt x="566" y="1026"/>
                </a:cubicBezTo>
                <a:cubicBezTo>
                  <a:pt x="566" y="1026"/>
                  <a:pt x="566" y="1026"/>
                  <a:pt x="566" y="1026"/>
                </a:cubicBezTo>
                <a:cubicBezTo>
                  <a:pt x="566" y="1010"/>
                  <a:pt x="566" y="994"/>
                  <a:pt x="566" y="979"/>
                </a:cubicBezTo>
                <a:cubicBezTo>
                  <a:pt x="566" y="979"/>
                  <a:pt x="566" y="979"/>
                  <a:pt x="566" y="979"/>
                </a:cubicBezTo>
                <a:cubicBezTo>
                  <a:pt x="566" y="979"/>
                  <a:pt x="566" y="979"/>
                  <a:pt x="566" y="979"/>
                </a:cubicBezTo>
                <a:cubicBezTo>
                  <a:pt x="566" y="963"/>
                  <a:pt x="566" y="971"/>
                  <a:pt x="566" y="955"/>
                </a:cubicBezTo>
                <a:cubicBezTo>
                  <a:pt x="566" y="963"/>
                  <a:pt x="566" y="955"/>
                  <a:pt x="566" y="971"/>
                </a:cubicBezTo>
                <a:cubicBezTo>
                  <a:pt x="558" y="971"/>
                  <a:pt x="558" y="940"/>
                  <a:pt x="558" y="916"/>
                </a:cubicBezTo>
                <a:cubicBezTo>
                  <a:pt x="558" y="916"/>
                  <a:pt x="558" y="908"/>
                  <a:pt x="566" y="924"/>
                </a:cubicBezTo>
                <a:cubicBezTo>
                  <a:pt x="566" y="924"/>
                  <a:pt x="566" y="924"/>
                  <a:pt x="566" y="916"/>
                </a:cubicBezTo>
                <a:cubicBezTo>
                  <a:pt x="566" y="916"/>
                  <a:pt x="566" y="916"/>
                  <a:pt x="558" y="877"/>
                </a:cubicBezTo>
                <a:cubicBezTo>
                  <a:pt x="558" y="877"/>
                  <a:pt x="558" y="869"/>
                  <a:pt x="558" y="869"/>
                </a:cubicBezTo>
                <a:cubicBezTo>
                  <a:pt x="558" y="869"/>
                  <a:pt x="558" y="861"/>
                  <a:pt x="558" y="861"/>
                </a:cubicBezTo>
                <a:cubicBezTo>
                  <a:pt x="566" y="861"/>
                  <a:pt x="566" y="861"/>
                  <a:pt x="566" y="861"/>
                </a:cubicBezTo>
                <a:cubicBezTo>
                  <a:pt x="566" y="861"/>
                  <a:pt x="566" y="861"/>
                  <a:pt x="566" y="861"/>
                </a:cubicBezTo>
                <a:cubicBezTo>
                  <a:pt x="558" y="854"/>
                  <a:pt x="558" y="854"/>
                  <a:pt x="558" y="854"/>
                </a:cubicBezTo>
                <a:cubicBezTo>
                  <a:pt x="558" y="854"/>
                  <a:pt x="558" y="854"/>
                  <a:pt x="558" y="861"/>
                </a:cubicBezTo>
                <a:cubicBezTo>
                  <a:pt x="550" y="846"/>
                  <a:pt x="558" y="846"/>
                  <a:pt x="550" y="846"/>
                </a:cubicBezTo>
                <a:cubicBezTo>
                  <a:pt x="550" y="846"/>
                  <a:pt x="550" y="846"/>
                  <a:pt x="550" y="830"/>
                </a:cubicBezTo>
                <a:cubicBezTo>
                  <a:pt x="558" y="830"/>
                  <a:pt x="558" y="830"/>
                  <a:pt x="558" y="830"/>
                </a:cubicBezTo>
                <a:cubicBezTo>
                  <a:pt x="550" y="814"/>
                  <a:pt x="550" y="814"/>
                  <a:pt x="550" y="814"/>
                </a:cubicBezTo>
                <a:cubicBezTo>
                  <a:pt x="558" y="807"/>
                  <a:pt x="558" y="807"/>
                  <a:pt x="558" y="807"/>
                </a:cubicBezTo>
                <a:cubicBezTo>
                  <a:pt x="550" y="799"/>
                  <a:pt x="550" y="799"/>
                  <a:pt x="550" y="799"/>
                </a:cubicBezTo>
                <a:cubicBezTo>
                  <a:pt x="550" y="799"/>
                  <a:pt x="550" y="799"/>
                  <a:pt x="550" y="799"/>
                </a:cubicBezTo>
                <a:cubicBezTo>
                  <a:pt x="550" y="791"/>
                  <a:pt x="550" y="791"/>
                  <a:pt x="550" y="783"/>
                </a:cubicBezTo>
                <a:cubicBezTo>
                  <a:pt x="550" y="783"/>
                  <a:pt x="550" y="775"/>
                  <a:pt x="550" y="775"/>
                </a:cubicBezTo>
                <a:cubicBezTo>
                  <a:pt x="550" y="767"/>
                  <a:pt x="550" y="752"/>
                  <a:pt x="550" y="736"/>
                </a:cubicBezTo>
                <a:cubicBezTo>
                  <a:pt x="550" y="736"/>
                  <a:pt x="550" y="721"/>
                  <a:pt x="550" y="721"/>
                </a:cubicBezTo>
                <a:cubicBezTo>
                  <a:pt x="550" y="713"/>
                  <a:pt x="550" y="721"/>
                  <a:pt x="550" y="713"/>
                </a:cubicBezTo>
                <a:cubicBezTo>
                  <a:pt x="550" y="713"/>
                  <a:pt x="550" y="713"/>
                  <a:pt x="550" y="728"/>
                </a:cubicBezTo>
                <a:cubicBezTo>
                  <a:pt x="550" y="721"/>
                  <a:pt x="550" y="697"/>
                  <a:pt x="542" y="697"/>
                </a:cubicBezTo>
                <a:cubicBezTo>
                  <a:pt x="542" y="697"/>
                  <a:pt x="542" y="697"/>
                  <a:pt x="542" y="689"/>
                </a:cubicBezTo>
                <a:cubicBezTo>
                  <a:pt x="542" y="689"/>
                  <a:pt x="542" y="689"/>
                  <a:pt x="542" y="689"/>
                </a:cubicBezTo>
                <a:cubicBezTo>
                  <a:pt x="542" y="681"/>
                  <a:pt x="542" y="681"/>
                  <a:pt x="550" y="689"/>
                </a:cubicBezTo>
                <a:cubicBezTo>
                  <a:pt x="542" y="681"/>
                  <a:pt x="542" y="666"/>
                  <a:pt x="542" y="658"/>
                </a:cubicBezTo>
                <a:cubicBezTo>
                  <a:pt x="542" y="658"/>
                  <a:pt x="542" y="658"/>
                  <a:pt x="550" y="666"/>
                </a:cubicBezTo>
                <a:cubicBezTo>
                  <a:pt x="550" y="666"/>
                  <a:pt x="550" y="666"/>
                  <a:pt x="542" y="619"/>
                </a:cubicBezTo>
                <a:cubicBezTo>
                  <a:pt x="542" y="619"/>
                  <a:pt x="542" y="627"/>
                  <a:pt x="542" y="627"/>
                </a:cubicBezTo>
                <a:cubicBezTo>
                  <a:pt x="542" y="634"/>
                  <a:pt x="542" y="634"/>
                  <a:pt x="542" y="642"/>
                </a:cubicBezTo>
                <a:cubicBezTo>
                  <a:pt x="542" y="642"/>
                  <a:pt x="542" y="642"/>
                  <a:pt x="542" y="650"/>
                </a:cubicBezTo>
                <a:cubicBezTo>
                  <a:pt x="542" y="642"/>
                  <a:pt x="542" y="619"/>
                  <a:pt x="542" y="611"/>
                </a:cubicBezTo>
                <a:cubicBezTo>
                  <a:pt x="542" y="611"/>
                  <a:pt x="542" y="619"/>
                  <a:pt x="542" y="611"/>
                </a:cubicBezTo>
                <a:cubicBezTo>
                  <a:pt x="542" y="603"/>
                  <a:pt x="542" y="587"/>
                  <a:pt x="542" y="572"/>
                </a:cubicBezTo>
                <a:cubicBezTo>
                  <a:pt x="542" y="572"/>
                  <a:pt x="542" y="572"/>
                  <a:pt x="542" y="580"/>
                </a:cubicBezTo>
                <a:cubicBezTo>
                  <a:pt x="542" y="580"/>
                  <a:pt x="542" y="580"/>
                  <a:pt x="542" y="580"/>
                </a:cubicBezTo>
                <a:cubicBezTo>
                  <a:pt x="542" y="580"/>
                  <a:pt x="542" y="580"/>
                  <a:pt x="534" y="580"/>
                </a:cubicBezTo>
                <a:cubicBezTo>
                  <a:pt x="534" y="580"/>
                  <a:pt x="534" y="580"/>
                  <a:pt x="534" y="564"/>
                </a:cubicBezTo>
                <a:cubicBezTo>
                  <a:pt x="534" y="564"/>
                  <a:pt x="534" y="564"/>
                  <a:pt x="534" y="564"/>
                </a:cubicBezTo>
                <a:cubicBezTo>
                  <a:pt x="534" y="556"/>
                  <a:pt x="534" y="556"/>
                  <a:pt x="534" y="548"/>
                </a:cubicBezTo>
                <a:cubicBezTo>
                  <a:pt x="534" y="548"/>
                  <a:pt x="534" y="548"/>
                  <a:pt x="534" y="548"/>
                </a:cubicBezTo>
                <a:cubicBezTo>
                  <a:pt x="534" y="548"/>
                  <a:pt x="534" y="548"/>
                  <a:pt x="534" y="548"/>
                </a:cubicBezTo>
                <a:cubicBezTo>
                  <a:pt x="534" y="541"/>
                  <a:pt x="534" y="541"/>
                  <a:pt x="534" y="541"/>
                </a:cubicBezTo>
                <a:cubicBezTo>
                  <a:pt x="534" y="541"/>
                  <a:pt x="534" y="541"/>
                  <a:pt x="534" y="541"/>
                </a:cubicBezTo>
                <a:cubicBezTo>
                  <a:pt x="534" y="525"/>
                  <a:pt x="527" y="517"/>
                  <a:pt x="527" y="509"/>
                </a:cubicBezTo>
                <a:cubicBezTo>
                  <a:pt x="527" y="509"/>
                  <a:pt x="527" y="509"/>
                  <a:pt x="527" y="486"/>
                </a:cubicBezTo>
                <a:cubicBezTo>
                  <a:pt x="527" y="478"/>
                  <a:pt x="527" y="478"/>
                  <a:pt x="527" y="478"/>
                </a:cubicBezTo>
                <a:cubicBezTo>
                  <a:pt x="527" y="478"/>
                  <a:pt x="527" y="478"/>
                  <a:pt x="527" y="470"/>
                </a:cubicBezTo>
                <a:cubicBezTo>
                  <a:pt x="519" y="454"/>
                  <a:pt x="527" y="470"/>
                  <a:pt x="519" y="462"/>
                </a:cubicBezTo>
                <a:cubicBezTo>
                  <a:pt x="519" y="462"/>
                  <a:pt x="519" y="462"/>
                  <a:pt x="519" y="454"/>
                </a:cubicBezTo>
                <a:cubicBezTo>
                  <a:pt x="519" y="454"/>
                  <a:pt x="519" y="454"/>
                  <a:pt x="519" y="447"/>
                </a:cubicBezTo>
                <a:cubicBezTo>
                  <a:pt x="519" y="447"/>
                  <a:pt x="519" y="447"/>
                  <a:pt x="519" y="447"/>
                </a:cubicBezTo>
                <a:cubicBezTo>
                  <a:pt x="511" y="439"/>
                  <a:pt x="519" y="447"/>
                  <a:pt x="511" y="431"/>
                </a:cubicBezTo>
                <a:cubicBezTo>
                  <a:pt x="511" y="423"/>
                  <a:pt x="511" y="423"/>
                  <a:pt x="511" y="423"/>
                </a:cubicBezTo>
                <a:cubicBezTo>
                  <a:pt x="511" y="423"/>
                  <a:pt x="511" y="423"/>
                  <a:pt x="511" y="423"/>
                </a:cubicBezTo>
                <a:cubicBezTo>
                  <a:pt x="511" y="423"/>
                  <a:pt x="511" y="423"/>
                  <a:pt x="511" y="423"/>
                </a:cubicBezTo>
                <a:cubicBezTo>
                  <a:pt x="511" y="423"/>
                  <a:pt x="511" y="423"/>
                  <a:pt x="511" y="423"/>
                </a:cubicBezTo>
                <a:cubicBezTo>
                  <a:pt x="511" y="431"/>
                  <a:pt x="511" y="439"/>
                  <a:pt x="511" y="431"/>
                </a:cubicBezTo>
                <a:cubicBezTo>
                  <a:pt x="511" y="439"/>
                  <a:pt x="511" y="439"/>
                  <a:pt x="511" y="439"/>
                </a:cubicBezTo>
                <a:cubicBezTo>
                  <a:pt x="511" y="439"/>
                  <a:pt x="511" y="439"/>
                  <a:pt x="511" y="423"/>
                </a:cubicBezTo>
                <a:cubicBezTo>
                  <a:pt x="511" y="423"/>
                  <a:pt x="511" y="423"/>
                  <a:pt x="511" y="423"/>
                </a:cubicBezTo>
                <a:cubicBezTo>
                  <a:pt x="511" y="423"/>
                  <a:pt x="511" y="415"/>
                  <a:pt x="511" y="415"/>
                </a:cubicBezTo>
                <a:cubicBezTo>
                  <a:pt x="511" y="415"/>
                  <a:pt x="511" y="415"/>
                  <a:pt x="511" y="415"/>
                </a:cubicBezTo>
                <a:cubicBezTo>
                  <a:pt x="511" y="400"/>
                  <a:pt x="511" y="384"/>
                  <a:pt x="511" y="384"/>
                </a:cubicBezTo>
                <a:cubicBezTo>
                  <a:pt x="511" y="368"/>
                  <a:pt x="511" y="376"/>
                  <a:pt x="511" y="368"/>
                </a:cubicBezTo>
                <a:cubicBezTo>
                  <a:pt x="511" y="368"/>
                  <a:pt x="511" y="368"/>
                  <a:pt x="511" y="368"/>
                </a:cubicBezTo>
                <a:cubicBezTo>
                  <a:pt x="511" y="368"/>
                  <a:pt x="511" y="368"/>
                  <a:pt x="511" y="353"/>
                </a:cubicBezTo>
                <a:cubicBezTo>
                  <a:pt x="503" y="337"/>
                  <a:pt x="495" y="314"/>
                  <a:pt x="495" y="306"/>
                </a:cubicBezTo>
                <a:cubicBezTo>
                  <a:pt x="495" y="298"/>
                  <a:pt x="495" y="298"/>
                  <a:pt x="495" y="298"/>
                </a:cubicBezTo>
                <a:cubicBezTo>
                  <a:pt x="495" y="274"/>
                  <a:pt x="495" y="282"/>
                  <a:pt x="495" y="282"/>
                </a:cubicBezTo>
                <a:cubicBezTo>
                  <a:pt x="487" y="259"/>
                  <a:pt x="495" y="274"/>
                  <a:pt x="487" y="259"/>
                </a:cubicBezTo>
                <a:cubicBezTo>
                  <a:pt x="487" y="259"/>
                  <a:pt x="487" y="259"/>
                  <a:pt x="487" y="243"/>
                </a:cubicBezTo>
                <a:cubicBezTo>
                  <a:pt x="487" y="227"/>
                  <a:pt x="479" y="220"/>
                  <a:pt x="479" y="220"/>
                </a:cubicBezTo>
                <a:cubicBezTo>
                  <a:pt x="479" y="212"/>
                  <a:pt x="479" y="212"/>
                  <a:pt x="479" y="204"/>
                </a:cubicBezTo>
                <a:cubicBezTo>
                  <a:pt x="479" y="196"/>
                  <a:pt x="479" y="204"/>
                  <a:pt x="472" y="188"/>
                </a:cubicBezTo>
                <a:cubicBezTo>
                  <a:pt x="472" y="188"/>
                  <a:pt x="472" y="188"/>
                  <a:pt x="472" y="188"/>
                </a:cubicBezTo>
                <a:cubicBezTo>
                  <a:pt x="472" y="196"/>
                  <a:pt x="479" y="196"/>
                  <a:pt x="479" y="204"/>
                </a:cubicBezTo>
                <a:cubicBezTo>
                  <a:pt x="479" y="204"/>
                  <a:pt x="472" y="196"/>
                  <a:pt x="472" y="188"/>
                </a:cubicBezTo>
                <a:cubicBezTo>
                  <a:pt x="472" y="188"/>
                  <a:pt x="472" y="188"/>
                  <a:pt x="472" y="188"/>
                </a:cubicBezTo>
                <a:cubicBezTo>
                  <a:pt x="472" y="204"/>
                  <a:pt x="472" y="204"/>
                  <a:pt x="472" y="204"/>
                </a:cubicBezTo>
                <a:cubicBezTo>
                  <a:pt x="472" y="204"/>
                  <a:pt x="472" y="196"/>
                  <a:pt x="472" y="196"/>
                </a:cubicBezTo>
                <a:cubicBezTo>
                  <a:pt x="472" y="204"/>
                  <a:pt x="479" y="204"/>
                  <a:pt x="479" y="204"/>
                </a:cubicBezTo>
                <a:cubicBezTo>
                  <a:pt x="479" y="204"/>
                  <a:pt x="479" y="204"/>
                  <a:pt x="479" y="204"/>
                </a:cubicBezTo>
                <a:cubicBezTo>
                  <a:pt x="479" y="204"/>
                  <a:pt x="479" y="204"/>
                  <a:pt x="472" y="204"/>
                </a:cubicBezTo>
                <a:cubicBezTo>
                  <a:pt x="479" y="212"/>
                  <a:pt x="479" y="212"/>
                  <a:pt x="479" y="212"/>
                </a:cubicBezTo>
                <a:cubicBezTo>
                  <a:pt x="479" y="212"/>
                  <a:pt x="479" y="212"/>
                  <a:pt x="479" y="212"/>
                </a:cubicBezTo>
                <a:cubicBezTo>
                  <a:pt x="479" y="212"/>
                  <a:pt x="479" y="212"/>
                  <a:pt x="479" y="227"/>
                </a:cubicBezTo>
                <a:cubicBezTo>
                  <a:pt x="479" y="220"/>
                  <a:pt x="479" y="220"/>
                  <a:pt x="479" y="220"/>
                </a:cubicBezTo>
                <a:cubicBezTo>
                  <a:pt x="479" y="251"/>
                  <a:pt x="487" y="274"/>
                  <a:pt x="487" y="282"/>
                </a:cubicBezTo>
                <a:cubicBezTo>
                  <a:pt x="487" y="282"/>
                  <a:pt x="479" y="267"/>
                  <a:pt x="479" y="251"/>
                </a:cubicBezTo>
                <a:cubicBezTo>
                  <a:pt x="479" y="235"/>
                  <a:pt x="472" y="235"/>
                  <a:pt x="472" y="251"/>
                </a:cubicBezTo>
                <a:cubicBezTo>
                  <a:pt x="472" y="251"/>
                  <a:pt x="472" y="251"/>
                  <a:pt x="472" y="251"/>
                </a:cubicBezTo>
                <a:cubicBezTo>
                  <a:pt x="464" y="212"/>
                  <a:pt x="456" y="165"/>
                  <a:pt x="440" y="110"/>
                </a:cubicBezTo>
                <a:cubicBezTo>
                  <a:pt x="440" y="110"/>
                  <a:pt x="440" y="110"/>
                  <a:pt x="440" y="102"/>
                </a:cubicBezTo>
                <a:cubicBezTo>
                  <a:pt x="448" y="110"/>
                  <a:pt x="448" y="110"/>
                  <a:pt x="448" y="126"/>
                </a:cubicBezTo>
                <a:cubicBezTo>
                  <a:pt x="448" y="118"/>
                  <a:pt x="448" y="118"/>
                  <a:pt x="448" y="110"/>
                </a:cubicBezTo>
                <a:cubicBezTo>
                  <a:pt x="440" y="94"/>
                  <a:pt x="440" y="87"/>
                  <a:pt x="440" y="79"/>
                </a:cubicBezTo>
                <a:cubicBezTo>
                  <a:pt x="440" y="94"/>
                  <a:pt x="440" y="87"/>
                  <a:pt x="432" y="87"/>
                </a:cubicBezTo>
                <a:cubicBezTo>
                  <a:pt x="424" y="55"/>
                  <a:pt x="424" y="47"/>
                  <a:pt x="424" y="32"/>
                </a:cubicBezTo>
                <a:cubicBezTo>
                  <a:pt x="424" y="32"/>
                  <a:pt x="424" y="32"/>
                  <a:pt x="417" y="32"/>
                </a:cubicBezTo>
                <a:cubicBezTo>
                  <a:pt x="417" y="32"/>
                  <a:pt x="417" y="32"/>
                  <a:pt x="417" y="32"/>
                </a:cubicBezTo>
                <a:cubicBezTo>
                  <a:pt x="424" y="55"/>
                  <a:pt x="424" y="47"/>
                  <a:pt x="424" y="63"/>
                </a:cubicBezTo>
                <a:cubicBezTo>
                  <a:pt x="424" y="63"/>
                  <a:pt x="424" y="63"/>
                  <a:pt x="424" y="71"/>
                </a:cubicBezTo>
                <a:cubicBezTo>
                  <a:pt x="424" y="71"/>
                  <a:pt x="424" y="71"/>
                  <a:pt x="424" y="71"/>
                </a:cubicBezTo>
                <a:cubicBezTo>
                  <a:pt x="424" y="71"/>
                  <a:pt x="424" y="71"/>
                  <a:pt x="424" y="87"/>
                </a:cubicBezTo>
                <a:cubicBezTo>
                  <a:pt x="424" y="79"/>
                  <a:pt x="424" y="71"/>
                  <a:pt x="424" y="63"/>
                </a:cubicBezTo>
                <a:cubicBezTo>
                  <a:pt x="424" y="63"/>
                  <a:pt x="424" y="71"/>
                  <a:pt x="424" y="71"/>
                </a:cubicBezTo>
                <a:cubicBezTo>
                  <a:pt x="424" y="63"/>
                  <a:pt x="417" y="55"/>
                  <a:pt x="409" y="32"/>
                </a:cubicBezTo>
                <a:cubicBezTo>
                  <a:pt x="409" y="32"/>
                  <a:pt x="409" y="32"/>
                  <a:pt x="409" y="32"/>
                </a:cubicBezTo>
                <a:cubicBezTo>
                  <a:pt x="409" y="32"/>
                  <a:pt x="409" y="40"/>
                  <a:pt x="409" y="16"/>
                </a:cubicBezTo>
                <a:cubicBezTo>
                  <a:pt x="409" y="47"/>
                  <a:pt x="432" y="118"/>
                  <a:pt x="440" y="149"/>
                </a:cubicBezTo>
                <a:cubicBezTo>
                  <a:pt x="432" y="126"/>
                  <a:pt x="424" y="94"/>
                  <a:pt x="409" y="40"/>
                </a:cubicBezTo>
                <a:cubicBezTo>
                  <a:pt x="409" y="47"/>
                  <a:pt x="409" y="47"/>
                  <a:pt x="409" y="47"/>
                </a:cubicBezTo>
                <a:cubicBezTo>
                  <a:pt x="409" y="40"/>
                  <a:pt x="409" y="24"/>
                  <a:pt x="401" y="0"/>
                </a:cubicBezTo>
                <a:cubicBezTo>
                  <a:pt x="401" y="0"/>
                  <a:pt x="401" y="0"/>
                  <a:pt x="409" y="24"/>
                </a:cubicBezTo>
                <a:cubicBezTo>
                  <a:pt x="409" y="32"/>
                  <a:pt x="409" y="24"/>
                  <a:pt x="409" y="32"/>
                </a:cubicBezTo>
                <a:cubicBezTo>
                  <a:pt x="401" y="16"/>
                  <a:pt x="401" y="32"/>
                  <a:pt x="401" y="32"/>
                </a:cubicBezTo>
                <a:cubicBezTo>
                  <a:pt x="409" y="40"/>
                  <a:pt x="409" y="40"/>
                  <a:pt x="409" y="47"/>
                </a:cubicBezTo>
                <a:cubicBezTo>
                  <a:pt x="409" y="47"/>
                  <a:pt x="409" y="47"/>
                  <a:pt x="409" y="47"/>
                </a:cubicBezTo>
                <a:cubicBezTo>
                  <a:pt x="409" y="63"/>
                  <a:pt x="409" y="63"/>
                  <a:pt x="417" y="87"/>
                </a:cubicBezTo>
                <a:cubicBezTo>
                  <a:pt x="417" y="87"/>
                  <a:pt x="417" y="87"/>
                  <a:pt x="417" y="79"/>
                </a:cubicBezTo>
                <a:cubicBezTo>
                  <a:pt x="417" y="79"/>
                  <a:pt x="417" y="79"/>
                  <a:pt x="417" y="71"/>
                </a:cubicBezTo>
                <a:cubicBezTo>
                  <a:pt x="424" y="87"/>
                  <a:pt x="424" y="87"/>
                  <a:pt x="424" y="102"/>
                </a:cubicBezTo>
                <a:cubicBezTo>
                  <a:pt x="424" y="102"/>
                  <a:pt x="424" y="102"/>
                  <a:pt x="424" y="102"/>
                </a:cubicBezTo>
                <a:cubicBezTo>
                  <a:pt x="424" y="118"/>
                  <a:pt x="424" y="126"/>
                  <a:pt x="432" y="134"/>
                </a:cubicBezTo>
                <a:cubicBezTo>
                  <a:pt x="432" y="134"/>
                  <a:pt x="432" y="134"/>
                  <a:pt x="432" y="141"/>
                </a:cubicBezTo>
                <a:cubicBezTo>
                  <a:pt x="432" y="141"/>
                  <a:pt x="432" y="141"/>
                  <a:pt x="432" y="149"/>
                </a:cubicBezTo>
                <a:cubicBezTo>
                  <a:pt x="432" y="141"/>
                  <a:pt x="432" y="149"/>
                  <a:pt x="440" y="165"/>
                </a:cubicBezTo>
                <a:cubicBezTo>
                  <a:pt x="432" y="165"/>
                  <a:pt x="432" y="165"/>
                  <a:pt x="432" y="165"/>
                </a:cubicBezTo>
                <a:cubicBezTo>
                  <a:pt x="432" y="149"/>
                  <a:pt x="424" y="141"/>
                  <a:pt x="424" y="134"/>
                </a:cubicBezTo>
                <a:cubicBezTo>
                  <a:pt x="424" y="134"/>
                  <a:pt x="424" y="134"/>
                  <a:pt x="424" y="126"/>
                </a:cubicBezTo>
                <a:cubicBezTo>
                  <a:pt x="424" y="118"/>
                  <a:pt x="417" y="94"/>
                  <a:pt x="409" y="79"/>
                </a:cubicBezTo>
                <a:cubicBezTo>
                  <a:pt x="409" y="79"/>
                  <a:pt x="409" y="79"/>
                  <a:pt x="424" y="149"/>
                </a:cubicBezTo>
                <a:cubicBezTo>
                  <a:pt x="432" y="165"/>
                  <a:pt x="424" y="157"/>
                  <a:pt x="424" y="165"/>
                </a:cubicBezTo>
                <a:cubicBezTo>
                  <a:pt x="424" y="165"/>
                  <a:pt x="424" y="165"/>
                  <a:pt x="432" y="165"/>
                </a:cubicBezTo>
                <a:cubicBezTo>
                  <a:pt x="440" y="180"/>
                  <a:pt x="440" y="180"/>
                  <a:pt x="440" y="196"/>
                </a:cubicBezTo>
                <a:cubicBezTo>
                  <a:pt x="440" y="196"/>
                  <a:pt x="440" y="196"/>
                  <a:pt x="440" y="196"/>
                </a:cubicBezTo>
                <a:cubicBezTo>
                  <a:pt x="440" y="196"/>
                  <a:pt x="440" y="196"/>
                  <a:pt x="440" y="173"/>
                </a:cubicBezTo>
                <a:cubicBezTo>
                  <a:pt x="440" y="188"/>
                  <a:pt x="440" y="196"/>
                  <a:pt x="440" y="196"/>
                </a:cubicBezTo>
                <a:cubicBezTo>
                  <a:pt x="448" y="204"/>
                  <a:pt x="456" y="227"/>
                  <a:pt x="456" y="251"/>
                </a:cubicBezTo>
                <a:cubicBezTo>
                  <a:pt x="448" y="235"/>
                  <a:pt x="448" y="243"/>
                  <a:pt x="440" y="235"/>
                </a:cubicBezTo>
                <a:cubicBezTo>
                  <a:pt x="440" y="251"/>
                  <a:pt x="448" y="251"/>
                  <a:pt x="448" y="259"/>
                </a:cubicBezTo>
                <a:cubicBezTo>
                  <a:pt x="448" y="259"/>
                  <a:pt x="440" y="259"/>
                  <a:pt x="440" y="259"/>
                </a:cubicBezTo>
                <a:cubicBezTo>
                  <a:pt x="440" y="243"/>
                  <a:pt x="440" y="243"/>
                  <a:pt x="440" y="243"/>
                </a:cubicBezTo>
                <a:cubicBezTo>
                  <a:pt x="440" y="227"/>
                  <a:pt x="440" y="220"/>
                  <a:pt x="432" y="204"/>
                </a:cubicBezTo>
                <a:cubicBezTo>
                  <a:pt x="432" y="204"/>
                  <a:pt x="432" y="204"/>
                  <a:pt x="432" y="188"/>
                </a:cubicBezTo>
                <a:cubicBezTo>
                  <a:pt x="424" y="180"/>
                  <a:pt x="424" y="165"/>
                  <a:pt x="424" y="165"/>
                </a:cubicBezTo>
                <a:cubicBezTo>
                  <a:pt x="417" y="149"/>
                  <a:pt x="424" y="157"/>
                  <a:pt x="417" y="149"/>
                </a:cubicBezTo>
                <a:cubicBezTo>
                  <a:pt x="409" y="149"/>
                  <a:pt x="417" y="165"/>
                  <a:pt x="409" y="165"/>
                </a:cubicBezTo>
                <a:cubicBezTo>
                  <a:pt x="409" y="165"/>
                  <a:pt x="409" y="165"/>
                  <a:pt x="409" y="157"/>
                </a:cubicBezTo>
                <a:cubicBezTo>
                  <a:pt x="409" y="157"/>
                  <a:pt x="409" y="157"/>
                  <a:pt x="409" y="149"/>
                </a:cubicBezTo>
                <a:close/>
                <a:moveTo>
                  <a:pt x="456" y="501"/>
                </a:moveTo>
                <a:cubicBezTo>
                  <a:pt x="456" y="501"/>
                  <a:pt x="456" y="501"/>
                  <a:pt x="456" y="501"/>
                </a:cubicBezTo>
                <a:cubicBezTo>
                  <a:pt x="456" y="501"/>
                  <a:pt x="456" y="501"/>
                  <a:pt x="456" y="501"/>
                </a:cubicBezTo>
                <a:cubicBezTo>
                  <a:pt x="456" y="501"/>
                  <a:pt x="456" y="501"/>
                  <a:pt x="456" y="501"/>
                </a:cubicBezTo>
                <a:close/>
                <a:moveTo>
                  <a:pt x="550" y="1652"/>
                </a:moveTo>
                <a:cubicBezTo>
                  <a:pt x="550" y="1652"/>
                  <a:pt x="550" y="1652"/>
                  <a:pt x="550" y="1644"/>
                </a:cubicBezTo>
                <a:cubicBezTo>
                  <a:pt x="550" y="1636"/>
                  <a:pt x="550" y="1636"/>
                  <a:pt x="550" y="1636"/>
                </a:cubicBezTo>
                <a:cubicBezTo>
                  <a:pt x="550" y="1652"/>
                  <a:pt x="558" y="1660"/>
                  <a:pt x="558" y="1668"/>
                </a:cubicBezTo>
                <a:cubicBezTo>
                  <a:pt x="558" y="1675"/>
                  <a:pt x="558" y="1683"/>
                  <a:pt x="550" y="1714"/>
                </a:cubicBezTo>
                <a:cubicBezTo>
                  <a:pt x="550" y="1683"/>
                  <a:pt x="550" y="1675"/>
                  <a:pt x="550" y="1652"/>
                </a:cubicBezTo>
                <a:close/>
                <a:moveTo>
                  <a:pt x="558" y="1761"/>
                </a:moveTo>
                <a:cubicBezTo>
                  <a:pt x="558" y="1769"/>
                  <a:pt x="558" y="1769"/>
                  <a:pt x="558" y="1769"/>
                </a:cubicBezTo>
                <a:cubicBezTo>
                  <a:pt x="558" y="1769"/>
                  <a:pt x="558" y="1769"/>
                  <a:pt x="558" y="1769"/>
                </a:cubicBezTo>
                <a:cubicBezTo>
                  <a:pt x="558" y="1769"/>
                  <a:pt x="558" y="1777"/>
                  <a:pt x="558" y="1777"/>
                </a:cubicBezTo>
                <a:cubicBezTo>
                  <a:pt x="558" y="1777"/>
                  <a:pt x="558" y="1777"/>
                  <a:pt x="558" y="1785"/>
                </a:cubicBezTo>
                <a:cubicBezTo>
                  <a:pt x="550" y="1785"/>
                  <a:pt x="550" y="1777"/>
                  <a:pt x="550" y="1777"/>
                </a:cubicBezTo>
                <a:cubicBezTo>
                  <a:pt x="550" y="1777"/>
                  <a:pt x="550" y="1777"/>
                  <a:pt x="558" y="1761"/>
                </a:cubicBezTo>
                <a:close/>
                <a:moveTo>
                  <a:pt x="550" y="1824"/>
                </a:moveTo>
                <a:cubicBezTo>
                  <a:pt x="550" y="1824"/>
                  <a:pt x="550" y="1824"/>
                  <a:pt x="550" y="1832"/>
                </a:cubicBezTo>
                <a:cubicBezTo>
                  <a:pt x="550" y="1848"/>
                  <a:pt x="550" y="1863"/>
                  <a:pt x="550" y="1879"/>
                </a:cubicBezTo>
                <a:cubicBezTo>
                  <a:pt x="550" y="1887"/>
                  <a:pt x="550" y="1887"/>
                  <a:pt x="550" y="1887"/>
                </a:cubicBezTo>
                <a:cubicBezTo>
                  <a:pt x="550" y="1871"/>
                  <a:pt x="550" y="1855"/>
                  <a:pt x="550" y="1824"/>
                </a:cubicBezTo>
                <a:close/>
                <a:moveTo>
                  <a:pt x="542" y="1229"/>
                </a:moveTo>
                <a:cubicBezTo>
                  <a:pt x="550" y="1308"/>
                  <a:pt x="550" y="1558"/>
                  <a:pt x="542" y="1660"/>
                </a:cubicBezTo>
                <a:cubicBezTo>
                  <a:pt x="542" y="1519"/>
                  <a:pt x="542" y="1253"/>
                  <a:pt x="542" y="1229"/>
                </a:cubicBezTo>
                <a:close/>
                <a:moveTo>
                  <a:pt x="542" y="611"/>
                </a:moveTo>
                <a:cubicBezTo>
                  <a:pt x="542" y="611"/>
                  <a:pt x="542" y="611"/>
                  <a:pt x="542" y="611"/>
                </a:cubicBezTo>
                <a:cubicBezTo>
                  <a:pt x="542" y="611"/>
                  <a:pt x="542" y="619"/>
                  <a:pt x="542" y="619"/>
                </a:cubicBezTo>
                <a:cubicBezTo>
                  <a:pt x="542" y="619"/>
                  <a:pt x="542" y="619"/>
                  <a:pt x="542" y="611"/>
                </a:cubicBezTo>
                <a:close/>
                <a:moveTo>
                  <a:pt x="542" y="611"/>
                </a:moveTo>
                <a:cubicBezTo>
                  <a:pt x="542" y="611"/>
                  <a:pt x="542" y="611"/>
                  <a:pt x="542" y="611"/>
                </a:cubicBezTo>
                <a:cubicBezTo>
                  <a:pt x="542" y="611"/>
                  <a:pt x="542" y="603"/>
                  <a:pt x="534" y="603"/>
                </a:cubicBezTo>
                <a:cubicBezTo>
                  <a:pt x="542" y="603"/>
                  <a:pt x="542" y="603"/>
                  <a:pt x="542" y="611"/>
                </a:cubicBezTo>
                <a:close/>
                <a:moveTo>
                  <a:pt x="479" y="243"/>
                </a:moveTo>
                <a:cubicBezTo>
                  <a:pt x="479" y="235"/>
                  <a:pt x="479" y="235"/>
                  <a:pt x="479" y="235"/>
                </a:cubicBezTo>
                <a:cubicBezTo>
                  <a:pt x="479" y="235"/>
                  <a:pt x="479" y="235"/>
                  <a:pt x="479" y="235"/>
                </a:cubicBezTo>
                <a:cubicBezTo>
                  <a:pt x="479" y="235"/>
                  <a:pt x="479" y="235"/>
                  <a:pt x="479" y="243"/>
                </a:cubicBezTo>
                <a:close/>
                <a:moveTo>
                  <a:pt x="495" y="2004"/>
                </a:moveTo>
                <a:cubicBezTo>
                  <a:pt x="495" y="2012"/>
                  <a:pt x="495" y="2012"/>
                  <a:pt x="495" y="2020"/>
                </a:cubicBezTo>
                <a:cubicBezTo>
                  <a:pt x="495" y="2020"/>
                  <a:pt x="495" y="2020"/>
                  <a:pt x="495" y="1988"/>
                </a:cubicBezTo>
                <a:cubicBezTo>
                  <a:pt x="495" y="2004"/>
                  <a:pt x="495" y="2012"/>
                  <a:pt x="495" y="2020"/>
                </a:cubicBezTo>
                <a:cubicBezTo>
                  <a:pt x="495" y="2020"/>
                  <a:pt x="495" y="2020"/>
                  <a:pt x="495" y="2020"/>
                </a:cubicBezTo>
                <a:cubicBezTo>
                  <a:pt x="495" y="2020"/>
                  <a:pt x="495" y="2020"/>
                  <a:pt x="495" y="2012"/>
                </a:cubicBezTo>
                <a:cubicBezTo>
                  <a:pt x="495" y="2012"/>
                  <a:pt x="495" y="2012"/>
                  <a:pt x="495" y="2012"/>
                </a:cubicBezTo>
                <a:cubicBezTo>
                  <a:pt x="495" y="1996"/>
                  <a:pt x="495" y="1996"/>
                  <a:pt x="495" y="1996"/>
                </a:cubicBezTo>
                <a:cubicBezTo>
                  <a:pt x="495" y="1996"/>
                  <a:pt x="495" y="1996"/>
                  <a:pt x="495" y="1996"/>
                </a:cubicBezTo>
                <a:cubicBezTo>
                  <a:pt x="495" y="1988"/>
                  <a:pt x="487" y="1973"/>
                  <a:pt x="487" y="1973"/>
                </a:cubicBezTo>
                <a:cubicBezTo>
                  <a:pt x="487" y="1957"/>
                  <a:pt x="487" y="1957"/>
                  <a:pt x="495" y="1957"/>
                </a:cubicBezTo>
                <a:cubicBezTo>
                  <a:pt x="495" y="1957"/>
                  <a:pt x="495" y="1957"/>
                  <a:pt x="487" y="1934"/>
                </a:cubicBezTo>
                <a:cubicBezTo>
                  <a:pt x="487" y="1934"/>
                  <a:pt x="487" y="1934"/>
                  <a:pt x="487" y="1934"/>
                </a:cubicBezTo>
                <a:cubicBezTo>
                  <a:pt x="487" y="1949"/>
                  <a:pt x="487" y="1957"/>
                  <a:pt x="487" y="1957"/>
                </a:cubicBezTo>
                <a:cubicBezTo>
                  <a:pt x="487" y="1965"/>
                  <a:pt x="487" y="1949"/>
                  <a:pt x="479" y="1941"/>
                </a:cubicBezTo>
                <a:cubicBezTo>
                  <a:pt x="479" y="1918"/>
                  <a:pt x="495" y="1879"/>
                  <a:pt x="495" y="1879"/>
                </a:cubicBezTo>
                <a:cubicBezTo>
                  <a:pt x="495" y="1895"/>
                  <a:pt x="495" y="1910"/>
                  <a:pt x="495" y="1918"/>
                </a:cubicBezTo>
                <a:cubicBezTo>
                  <a:pt x="495" y="1918"/>
                  <a:pt x="495" y="1918"/>
                  <a:pt x="495" y="1926"/>
                </a:cubicBezTo>
                <a:cubicBezTo>
                  <a:pt x="495" y="1926"/>
                  <a:pt x="495" y="1934"/>
                  <a:pt x="495" y="1934"/>
                </a:cubicBezTo>
                <a:cubicBezTo>
                  <a:pt x="495" y="1934"/>
                  <a:pt x="495" y="1934"/>
                  <a:pt x="495" y="1941"/>
                </a:cubicBezTo>
                <a:cubicBezTo>
                  <a:pt x="495" y="1941"/>
                  <a:pt x="495" y="1941"/>
                  <a:pt x="495" y="1941"/>
                </a:cubicBezTo>
                <a:cubicBezTo>
                  <a:pt x="495" y="1941"/>
                  <a:pt x="495" y="1941"/>
                  <a:pt x="495" y="1941"/>
                </a:cubicBezTo>
                <a:cubicBezTo>
                  <a:pt x="495" y="1941"/>
                  <a:pt x="495" y="1941"/>
                  <a:pt x="495" y="1941"/>
                </a:cubicBezTo>
                <a:cubicBezTo>
                  <a:pt x="495" y="1949"/>
                  <a:pt x="495" y="1949"/>
                  <a:pt x="495" y="1949"/>
                </a:cubicBezTo>
                <a:cubicBezTo>
                  <a:pt x="495" y="1949"/>
                  <a:pt x="495" y="1957"/>
                  <a:pt x="495" y="1957"/>
                </a:cubicBezTo>
                <a:cubicBezTo>
                  <a:pt x="495" y="1965"/>
                  <a:pt x="495" y="1965"/>
                  <a:pt x="495" y="1973"/>
                </a:cubicBezTo>
                <a:cubicBezTo>
                  <a:pt x="495" y="1973"/>
                  <a:pt x="495" y="1973"/>
                  <a:pt x="495" y="1988"/>
                </a:cubicBezTo>
                <a:cubicBezTo>
                  <a:pt x="495" y="1988"/>
                  <a:pt x="495" y="1988"/>
                  <a:pt x="495" y="1988"/>
                </a:cubicBezTo>
                <a:cubicBezTo>
                  <a:pt x="495" y="1996"/>
                  <a:pt x="495" y="2004"/>
                  <a:pt x="495" y="2004"/>
                </a:cubicBezTo>
                <a:cubicBezTo>
                  <a:pt x="495" y="2004"/>
                  <a:pt x="495" y="2004"/>
                  <a:pt x="495" y="2004"/>
                </a:cubicBezTo>
                <a:close/>
                <a:moveTo>
                  <a:pt x="527" y="1957"/>
                </a:moveTo>
                <a:cubicBezTo>
                  <a:pt x="527" y="1957"/>
                  <a:pt x="527" y="1957"/>
                  <a:pt x="527" y="1957"/>
                </a:cubicBezTo>
                <a:cubicBezTo>
                  <a:pt x="527" y="1949"/>
                  <a:pt x="527" y="1949"/>
                  <a:pt x="527" y="1949"/>
                </a:cubicBezTo>
                <a:cubicBezTo>
                  <a:pt x="527" y="1949"/>
                  <a:pt x="527" y="1949"/>
                  <a:pt x="527" y="1957"/>
                </a:cubicBezTo>
                <a:close/>
                <a:moveTo>
                  <a:pt x="527" y="1871"/>
                </a:moveTo>
                <a:cubicBezTo>
                  <a:pt x="527" y="1895"/>
                  <a:pt x="527" y="1902"/>
                  <a:pt x="527" y="1926"/>
                </a:cubicBezTo>
                <a:cubicBezTo>
                  <a:pt x="527" y="1926"/>
                  <a:pt x="527" y="1926"/>
                  <a:pt x="527" y="1934"/>
                </a:cubicBezTo>
                <a:cubicBezTo>
                  <a:pt x="527" y="1918"/>
                  <a:pt x="519" y="1926"/>
                  <a:pt x="519" y="1910"/>
                </a:cubicBezTo>
                <a:cubicBezTo>
                  <a:pt x="519" y="1910"/>
                  <a:pt x="519" y="1910"/>
                  <a:pt x="519" y="1926"/>
                </a:cubicBezTo>
                <a:cubicBezTo>
                  <a:pt x="519" y="1926"/>
                  <a:pt x="519" y="1926"/>
                  <a:pt x="511" y="1949"/>
                </a:cubicBezTo>
                <a:cubicBezTo>
                  <a:pt x="511" y="1949"/>
                  <a:pt x="511" y="1941"/>
                  <a:pt x="511" y="1941"/>
                </a:cubicBezTo>
                <a:cubicBezTo>
                  <a:pt x="511" y="1941"/>
                  <a:pt x="511" y="1941"/>
                  <a:pt x="511" y="1926"/>
                </a:cubicBezTo>
                <a:cubicBezTo>
                  <a:pt x="511" y="1926"/>
                  <a:pt x="519" y="1895"/>
                  <a:pt x="527" y="1871"/>
                </a:cubicBezTo>
                <a:close/>
                <a:moveTo>
                  <a:pt x="503" y="744"/>
                </a:moveTo>
                <a:cubicBezTo>
                  <a:pt x="503" y="752"/>
                  <a:pt x="503" y="744"/>
                  <a:pt x="503" y="752"/>
                </a:cubicBezTo>
                <a:cubicBezTo>
                  <a:pt x="511" y="814"/>
                  <a:pt x="519" y="1034"/>
                  <a:pt x="511" y="1081"/>
                </a:cubicBezTo>
                <a:cubicBezTo>
                  <a:pt x="511" y="1081"/>
                  <a:pt x="511" y="1081"/>
                  <a:pt x="519" y="1096"/>
                </a:cubicBezTo>
                <a:cubicBezTo>
                  <a:pt x="519" y="1214"/>
                  <a:pt x="519" y="1214"/>
                  <a:pt x="519" y="1214"/>
                </a:cubicBezTo>
                <a:cubicBezTo>
                  <a:pt x="519" y="1221"/>
                  <a:pt x="519" y="1221"/>
                  <a:pt x="519" y="1229"/>
                </a:cubicBezTo>
                <a:cubicBezTo>
                  <a:pt x="519" y="1253"/>
                  <a:pt x="519" y="1276"/>
                  <a:pt x="519" y="1292"/>
                </a:cubicBezTo>
                <a:cubicBezTo>
                  <a:pt x="519" y="1331"/>
                  <a:pt x="519" y="1425"/>
                  <a:pt x="519" y="1480"/>
                </a:cubicBezTo>
                <a:cubicBezTo>
                  <a:pt x="519" y="1480"/>
                  <a:pt x="519" y="1480"/>
                  <a:pt x="519" y="1519"/>
                </a:cubicBezTo>
                <a:cubicBezTo>
                  <a:pt x="519" y="1589"/>
                  <a:pt x="511" y="1707"/>
                  <a:pt x="511" y="1769"/>
                </a:cubicBezTo>
                <a:cubicBezTo>
                  <a:pt x="511" y="1801"/>
                  <a:pt x="503" y="1840"/>
                  <a:pt x="503" y="1879"/>
                </a:cubicBezTo>
                <a:cubicBezTo>
                  <a:pt x="503" y="1824"/>
                  <a:pt x="503" y="1746"/>
                  <a:pt x="511" y="1722"/>
                </a:cubicBezTo>
                <a:cubicBezTo>
                  <a:pt x="511" y="1660"/>
                  <a:pt x="519" y="1315"/>
                  <a:pt x="519" y="1229"/>
                </a:cubicBezTo>
                <a:cubicBezTo>
                  <a:pt x="519" y="1229"/>
                  <a:pt x="519" y="1229"/>
                  <a:pt x="511" y="1182"/>
                </a:cubicBezTo>
                <a:cubicBezTo>
                  <a:pt x="511" y="1159"/>
                  <a:pt x="511" y="1112"/>
                  <a:pt x="511" y="1081"/>
                </a:cubicBezTo>
                <a:cubicBezTo>
                  <a:pt x="511" y="1065"/>
                  <a:pt x="511" y="1057"/>
                  <a:pt x="511" y="1049"/>
                </a:cubicBezTo>
                <a:cubicBezTo>
                  <a:pt x="511" y="979"/>
                  <a:pt x="503" y="822"/>
                  <a:pt x="503" y="799"/>
                </a:cubicBezTo>
                <a:cubicBezTo>
                  <a:pt x="503" y="775"/>
                  <a:pt x="495" y="728"/>
                  <a:pt x="495" y="697"/>
                </a:cubicBezTo>
                <a:cubicBezTo>
                  <a:pt x="495" y="697"/>
                  <a:pt x="495" y="697"/>
                  <a:pt x="495" y="713"/>
                </a:cubicBezTo>
                <a:cubicBezTo>
                  <a:pt x="495" y="681"/>
                  <a:pt x="487" y="603"/>
                  <a:pt x="487" y="595"/>
                </a:cubicBezTo>
                <a:cubicBezTo>
                  <a:pt x="487" y="580"/>
                  <a:pt x="487" y="572"/>
                  <a:pt x="487" y="564"/>
                </a:cubicBezTo>
                <a:cubicBezTo>
                  <a:pt x="487" y="564"/>
                  <a:pt x="487" y="564"/>
                  <a:pt x="495" y="681"/>
                </a:cubicBezTo>
                <a:cubicBezTo>
                  <a:pt x="495" y="697"/>
                  <a:pt x="503" y="721"/>
                  <a:pt x="503" y="744"/>
                </a:cubicBezTo>
                <a:close/>
                <a:moveTo>
                  <a:pt x="495" y="282"/>
                </a:moveTo>
                <a:cubicBezTo>
                  <a:pt x="495" y="282"/>
                  <a:pt x="495" y="282"/>
                  <a:pt x="495" y="298"/>
                </a:cubicBezTo>
                <a:cubicBezTo>
                  <a:pt x="495" y="298"/>
                  <a:pt x="495" y="298"/>
                  <a:pt x="495" y="314"/>
                </a:cubicBezTo>
                <a:cubicBezTo>
                  <a:pt x="495" y="314"/>
                  <a:pt x="495" y="314"/>
                  <a:pt x="495" y="314"/>
                </a:cubicBezTo>
                <a:cubicBezTo>
                  <a:pt x="495" y="306"/>
                  <a:pt x="495" y="298"/>
                  <a:pt x="487" y="282"/>
                </a:cubicBezTo>
                <a:cubicBezTo>
                  <a:pt x="487" y="290"/>
                  <a:pt x="495" y="290"/>
                  <a:pt x="495" y="282"/>
                </a:cubicBezTo>
                <a:close/>
                <a:moveTo>
                  <a:pt x="495" y="337"/>
                </a:moveTo>
                <a:cubicBezTo>
                  <a:pt x="495" y="337"/>
                  <a:pt x="495" y="329"/>
                  <a:pt x="495" y="314"/>
                </a:cubicBezTo>
                <a:cubicBezTo>
                  <a:pt x="495" y="321"/>
                  <a:pt x="495" y="329"/>
                  <a:pt x="495" y="337"/>
                </a:cubicBezTo>
                <a:close/>
                <a:moveTo>
                  <a:pt x="479" y="274"/>
                </a:moveTo>
                <a:cubicBezTo>
                  <a:pt x="479" y="282"/>
                  <a:pt x="479" y="282"/>
                  <a:pt x="479" y="298"/>
                </a:cubicBezTo>
                <a:cubicBezTo>
                  <a:pt x="479" y="306"/>
                  <a:pt x="479" y="298"/>
                  <a:pt x="479" y="282"/>
                </a:cubicBezTo>
                <a:cubicBezTo>
                  <a:pt x="479" y="282"/>
                  <a:pt x="479" y="282"/>
                  <a:pt x="472" y="274"/>
                </a:cubicBezTo>
                <a:cubicBezTo>
                  <a:pt x="472" y="274"/>
                  <a:pt x="472" y="274"/>
                  <a:pt x="479" y="274"/>
                </a:cubicBezTo>
                <a:close/>
                <a:moveTo>
                  <a:pt x="440" y="118"/>
                </a:moveTo>
                <a:cubicBezTo>
                  <a:pt x="440" y="118"/>
                  <a:pt x="440" y="118"/>
                  <a:pt x="440" y="118"/>
                </a:cubicBezTo>
                <a:cubicBezTo>
                  <a:pt x="440" y="134"/>
                  <a:pt x="440" y="118"/>
                  <a:pt x="440" y="110"/>
                </a:cubicBezTo>
                <a:cubicBezTo>
                  <a:pt x="440" y="110"/>
                  <a:pt x="440" y="110"/>
                  <a:pt x="440" y="118"/>
                </a:cubicBezTo>
                <a:close/>
                <a:moveTo>
                  <a:pt x="440" y="165"/>
                </a:moveTo>
                <a:cubicBezTo>
                  <a:pt x="440" y="173"/>
                  <a:pt x="440" y="188"/>
                  <a:pt x="440" y="188"/>
                </a:cubicBezTo>
                <a:cubicBezTo>
                  <a:pt x="440" y="188"/>
                  <a:pt x="440" y="188"/>
                  <a:pt x="440" y="165"/>
                </a:cubicBezTo>
                <a:close/>
                <a:moveTo>
                  <a:pt x="424" y="87"/>
                </a:moveTo>
                <a:cubicBezTo>
                  <a:pt x="424" y="79"/>
                  <a:pt x="424" y="79"/>
                  <a:pt x="424" y="79"/>
                </a:cubicBezTo>
                <a:cubicBezTo>
                  <a:pt x="432" y="79"/>
                  <a:pt x="432" y="87"/>
                  <a:pt x="432" y="94"/>
                </a:cubicBezTo>
                <a:cubicBezTo>
                  <a:pt x="432" y="102"/>
                  <a:pt x="432" y="102"/>
                  <a:pt x="440" y="110"/>
                </a:cubicBezTo>
                <a:cubicBezTo>
                  <a:pt x="440" y="134"/>
                  <a:pt x="440" y="149"/>
                  <a:pt x="456" y="180"/>
                </a:cubicBezTo>
                <a:cubicBezTo>
                  <a:pt x="456" y="188"/>
                  <a:pt x="456" y="188"/>
                  <a:pt x="456" y="188"/>
                </a:cubicBezTo>
                <a:cubicBezTo>
                  <a:pt x="464" y="235"/>
                  <a:pt x="464" y="274"/>
                  <a:pt x="479" y="321"/>
                </a:cubicBezTo>
                <a:cubicBezTo>
                  <a:pt x="479" y="329"/>
                  <a:pt x="495" y="415"/>
                  <a:pt x="495" y="447"/>
                </a:cubicBezTo>
                <a:cubicBezTo>
                  <a:pt x="495" y="447"/>
                  <a:pt x="495" y="447"/>
                  <a:pt x="495" y="447"/>
                </a:cubicBezTo>
                <a:cubicBezTo>
                  <a:pt x="479" y="337"/>
                  <a:pt x="456" y="212"/>
                  <a:pt x="424" y="87"/>
                </a:cubicBezTo>
                <a:close/>
                <a:moveTo>
                  <a:pt x="448" y="267"/>
                </a:moveTo>
                <a:cubicBezTo>
                  <a:pt x="448" y="267"/>
                  <a:pt x="448" y="274"/>
                  <a:pt x="456" y="282"/>
                </a:cubicBezTo>
                <a:cubicBezTo>
                  <a:pt x="456" y="298"/>
                  <a:pt x="456" y="298"/>
                  <a:pt x="456" y="298"/>
                </a:cubicBezTo>
                <a:cubicBezTo>
                  <a:pt x="456" y="306"/>
                  <a:pt x="456" y="306"/>
                  <a:pt x="456" y="306"/>
                </a:cubicBezTo>
                <a:cubicBezTo>
                  <a:pt x="456" y="306"/>
                  <a:pt x="456" y="306"/>
                  <a:pt x="456" y="321"/>
                </a:cubicBezTo>
                <a:cubicBezTo>
                  <a:pt x="456" y="314"/>
                  <a:pt x="456" y="306"/>
                  <a:pt x="448" y="290"/>
                </a:cubicBezTo>
                <a:cubicBezTo>
                  <a:pt x="448" y="282"/>
                  <a:pt x="448" y="274"/>
                  <a:pt x="448" y="267"/>
                </a:cubicBezTo>
                <a:close/>
                <a:moveTo>
                  <a:pt x="456" y="321"/>
                </a:moveTo>
                <a:cubicBezTo>
                  <a:pt x="456" y="329"/>
                  <a:pt x="456" y="329"/>
                  <a:pt x="456" y="329"/>
                </a:cubicBezTo>
                <a:cubicBezTo>
                  <a:pt x="464" y="384"/>
                  <a:pt x="456" y="384"/>
                  <a:pt x="464" y="431"/>
                </a:cubicBezTo>
                <a:cubicBezTo>
                  <a:pt x="464" y="447"/>
                  <a:pt x="464" y="431"/>
                  <a:pt x="464" y="447"/>
                </a:cubicBezTo>
                <a:cubicBezTo>
                  <a:pt x="472" y="454"/>
                  <a:pt x="464" y="462"/>
                  <a:pt x="472" y="486"/>
                </a:cubicBezTo>
                <a:cubicBezTo>
                  <a:pt x="472" y="486"/>
                  <a:pt x="472" y="486"/>
                  <a:pt x="472" y="494"/>
                </a:cubicBezTo>
                <a:cubicBezTo>
                  <a:pt x="464" y="470"/>
                  <a:pt x="464" y="470"/>
                  <a:pt x="464" y="454"/>
                </a:cubicBezTo>
                <a:cubicBezTo>
                  <a:pt x="464" y="447"/>
                  <a:pt x="464" y="454"/>
                  <a:pt x="464" y="447"/>
                </a:cubicBezTo>
                <a:cubicBezTo>
                  <a:pt x="464" y="447"/>
                  <a:pt x="464" y="447"/>
                  <a:pt x="464" y="431"/>
                </a:cubicBezTo>
                <a:cubicBezTo>
                  <a:pt x="464" y="423"/>
                  <a:pt x="456" y="345"/>
                  <a:pt x="456" y="337"/>
                </a:cubicBezTo>
                <a:cubicBezTo>
                  <a:pt x="456" y="337"/>
                  <a:pt x="456" y="337"/>
                  <a:pt x="448" y="306"/>
                </a:cubicBezTo>
                <a:cubicBezTo>
                  <a:pt x="448" y="306"/>
                  <a:pt x="448" y="306"/>
                  <a:pt x="448" y="321"/>
                </a:cubicBezTo>
                <a:cubicBezTo>
                  <a:pt x="440" y="298"/>
                  <a:pt x="440" y="282"/>
                  <a:pt x="440" y="259"/>
                </a:cubicBezTo>
                <a:cubicBezTo>
                  <a:pt x="440" y="282"/>
                  <a:pt x="448" y="314"/>
                  <a:pt x="456" y="321"/>
                </a:cubicBezTo>
                <a:close/>
                <a:moveTo>
                  <a:pt x="440" y="407"/>
                </a:moveTo>
                <a:cubicBezTo>
                  <a:pt x="448" y="407"/>
                  <a:pt x="448" y="407"/>
                  <a:pt x="448" y="407"/>
                </a:cubicBezTo>
                <a:cubicBezTo>
                  <a:pt x="440" y="400"/>
                  <a:pt x="440" y="400"/>
                  <a:pt x="440" y="400"/>
                </a:cubicBezTo>
                <a:cubicBezTo>
                  <a:pt x="440" y="400"/>
                  <a:pt x="440" y="400"/>
                  <a:pt x="440" y="400"/>
                </a:cubicBezTo>
                <a:cubicBezTo>
                  <a:pt x="440" y="400"/>
                  <a:pt x="440" y="407"/>
                  <a:pt x="440" y="407"/>
                </a:cubicBezTo>
                <a:close/>
                <a:moveTo>
                  <a:pt x="487" y="1026"/>
                </a:moveTo>
                <a:cubicBezTo>
                  <a:pt x="487" y="1026"/>
                  <a:pt x="487" y="1026"/>
                  <a:pt x="487" y="1034"/>
                </a:cubicBezTo>
                <a:cubicBezTo>
                  <a:pt x="495" y="1034"/>
                  <a:pt x="495" y="1034"/>
                  <a:pt x="495" y="1026"/>
                </a:cubicBezTo>
                <a:cubicBezTo>
                  <a:pt x="495" y="1026"/>
                  <a:pt x="495" y="1026"/>
                  <a:pt x="487" y="1018"/>
                </a:cubicBezTo>
                <a:cubicBezTo>
                  <a:pt x="487" y="1018"/>
                  <a:pt x="487" y="1018"/>
                  <a:pt x="487" y="1026"/>
                </a:cubicBezTo>
                <a:close/>
                <a:moveTo>
                  <a:pt x="440" y="204"/>
                </a:moveTo>
                <a:cubicBezTo>
                  <a:pt x="432" y="188"/>
                  <a:pt x="432" y="188"/>
                  <a:pt x="432" y="188"/>
                </a:cubicBezTo>
                <a:cubicBezTo>
                  <a:pt x="432" y="196"/>
                  <a:pt x="432" y="204"/>
                  <a:pt x="432" y="204"/>
                </a:cubicBezTo>
                <a:cubicBezTo>
                  <a:pt x="432" y="204"/>
                  <a:pt x="432" y="204"/>
                  <a:pt x="440" y="204"/>
                </a:cubicBezTo>
                <a:close/>
                <a:moveTo>
                  <a:pt x="456" y="517"/>
                </a:moveTo>
                <a:cubicBezTo>
                  <a:pt x="448" y="517"/>
                  <a:pt x="448" y="517"/>
                  <a:pt x="456" y="525"/>
                </a:cubicBezTo>
                <a:cubicBezTo>
                  <a:pt x="456" y="525"/>
                  <a:pt x="456" y="525"/>
                  <a:pt x="456" y="517"/>
                </a:cubicBezTo>
                <a:close/>
                <a:moveTo>
                  <a:pt x="479" y="814"/>
                </a:moveTo>
                <a:cubicBezTo>
                  <a:pt x="479" y="799"/>
                  <a:pt x="479" y="791"/>
                  <a:pt x="479" y="783"/>
                </a:cubicBezTo>
                <a:cubicBezTo>
                  <a:pt x="479" y="783"/>
                  <a:pt x="479" y="783"/>
                  <a:pt x="479" y="775"/>
                </a:cubicBezTo>
                <a:cubicBezTo>
                  <a:pt x="479" y="775"/>
                  <a:pt x="479" y="783"/>
                  <a:pt x="479" y="783"/>
                </a:cubicBezTo>
                <a:cubicBezTo>
                  <a:pt x="479" y="783"/>
                  <a:pt x="479" y="783"/>
                  <a:pt x="479" y="783"/>
                </a:cubicBezTo>
                <a:cubicBezTo>
                  <a:pt x="479" y="791"/>
                  <a:pt x="479" y="799"/>
                  <a:pt x="479" y="814"/>
                </a:cubicBezTo>
                <a:cubicBezTo>
                  <a:pt x="479" y="814"/>
                  <a:pt x="479" y="814"/>
                  <a:pt x="472" y="799"/>
                </a:cubicBezTo>
                <a:cubicBezTo>
                  <a:pt x="472" y="799"/>
                  <a:pt x="472" y="807"/>
                  <a:pt x="472" y="807"/>
                </a:cubicBezTo>
                <a:cubicBezTo>
                  <a:pt x="472" y="807"/>
                  <a:pt x="472" y="814"/>
                  <a:pt x="472" y="814"/>
                </a:cubicBezTo>
                <a:cubicBezTo>
                  <a:pt x="472" y="814"/>
                  <a:pt x="472" y="814"/>
                  <a:pt x="472" y="822"/>
                </a:cubicBezTo>
                <a:cubicBezTo>
                  <a:pt x="472" y="822"/>
                  <a:pt x="472" y="830"/>
                  <a:pt x="472" y="838"/>
                </a:cubicBezTo>
                <a:cubicBezTo>
                  <a:pt x="472" y="838"/>
                  <a:pt x="472" y="838"/>
                  <a:pt x="472" y="846"/>
                </a:cubicBezTo>
                <a:cubicBezTo>
                  <a:pt x="472" y="846"/>
                  <a:pt x="472" y="846"/>
                  <a:pt x="472" y="854"/>
                </a:cubicBezTo>
                <a:cubicBezTo>
                  <a:pt x="472" y="854"/>
                  <a:pt x="472" y="854"/>
                  <a:pt x="472" y="861"/>
                </a:cubicBezTo>
                <a:cubicBezTo>
                  <a:pt x="464" y="846"/>
                  <a:pt x="464" y="846"/>
                  <a:pt x="464" y="830"/>
                </a:cubicBezTo>
                <a:cubicBezTo>
                  <a:pt x="464" y="830"/>
                  <a:pt x="464" y="830"/>
                  <a:pt x="464" y="830"/>
                </a:cubicBezTo>
                <a:cubicBezTo>
                  <a:pt x="464" y="838"/>
                  <a:pt x="464" y="846"/>
                  <a:pt x="464" y="854"/>
                </a:cubicBezTo>
                <a:cubicBezTo>
                  <a:pt x="464" y="854"/>
                  <a:pt x="464" y="854"/>
                  <a:pt x="464" y="854"/>
                </a:cubicBezTo>
                <a:cubicBezTo>
                  <a:pt x="464" y="877"/>
                  <a:pt x="472" y="861"/>
                  <a:pt x="472" y="877"/>
                </a:cubicBezTo>
                <a:cubicBezTo>
                  <a:pt x="472" y="877"/>
                  <a:pt x="472" y="877"/>
                  <a:pt x="472" y="877"/>
                </a:cubicBezTo>
                <a:cubicBezTo>
                  <a:pt x="472" y="869"/>
                  <a:pt x="472" y="869"/>
                  <a:pt x="479" y="877"/>
                </a:cubicBezTo>
                <a:cubicBezTo>
                  <a:pt x="479" y="869"/>
                  <a:pt x="479" y="869"/>
                  <a:pt x="479" y="861"/>
                </a:cubicBezTo>
                <a:cubicBezTo>
                  <a:pt x="479" y="861"/>
                  <a:pt x="479" y="861"/>
                  <a:pt x="479" y="861"/>
                </a:cubicBezTo>
                <a:cubicBezTo>
                  <a:pt x="479" y="854"/>
                  <a:pt x="479" y="854"/>
                  <a:pt x="479" y="854"/>
                </a:cubicBezTo>
                <a:cubicBezTo>
                  <a:pt x="479" y="854"/>
                  <a:pt x="479" y="854"/>
                  <a:pt x="479" y="854"/>
                </a:cubicBezTo>
                <a:cubicBezTo>
                  <a:pt x="479" y="854"/>
                  <a:pt x="479" y="854"/>
                  <a:pt x="479" y="846"/>
                </a:cubicBezTo>
                <a:cubicBezTo>
                  <a:pt x="472" y="830"/>
                  <a:pt x="479" y="838"/>
                  <a:pt x="479" y="830"/>
                </a:cubicBezTo>
                <a:cubicBezTo>
                  <a:pt x="479" y="830"/>
                  <a:pt x="479" y="822"/>
                  <a:pt x="479" y="814"/>
                </a:cubicBezTo>
                <a:cubicBezTo>
                  <a:pt x="479" y="822"/>
                  <a:pt x="479" y="814"/>
                  <a:pt x="479" y="814"/>
                </a:cubicBezTo>
                <a:close/>
                <a:moveTo>
                  <a:pt x="511" y="2145"/>
                </a:moveTo>
                <a:cubicBezTo>
                  <a:pt x="511" y="2145"/>
                  <a:pt x="511" y="2145"/>
                  <a:pt x="519" y="2153"/>
                </a:cubicBezTo>
                <a:cubicBezTo>
                  <a:pt x="519" y="2153"/>
                  <a:pt x="519" y="2153"/>
                  <a:pt x="511" y="2137"/>
                </a:cubicBezTo>
                <a:cubicBezTo>
                  <a:pt x="511" y="2137"/>
                  <a:pt x="511" y="2145"/>
                  <a:pt x="511" y="2145"/>
                </a:cubicBezTo>
                <a:close/>
                <a:moveTo>
                  <a:pt x="519" y="2129"/>
                </a:moveTo>
                <a:cubicBezTo>
                  <a:pt x="519" y="2137"/>
                  <a:pt x="519" y="2145"/>
                  <a:pt x="527" y="2153"/>
                </a:cubicBezTo>
                <a:cubicBezTo>
                  <a:pt x="527" y="2145"/>
                  <a:pt x="519" y="2137"/>
                  <a:pt x="519" y="2129"/>
                </a:cubicBezTo>
                <a:close/>
                <a:moveTo>
                  <a:pt x="534" y="2192"/>
                </a:moveTo>
                <a:cubicBezTo>
                  <a:pt x="534" y="2176"/>
                  <a:pt x="527" y="2168"/>
                  <a:pt x="527" y="2161"/>
                </a:cubicBezTo>
                <a:lnTo>
                  <a:pt x="534" y="2192"/>
                </a:lnTo>
                <a:close/>
                <a:moveTo>
                  <a:pt x="527" y="2153"/>
                </a:moveTo>
                <a:cubicBezTo>
                  <a:pt x="527" y="2153"/>
                  <a:pt x="527" y="2153"/>
                  <a:pt x="527" y="2153"/>
                </a:cubicBezTo>
                <a:cubicBezTo>
                  <a:pt x="527" y="2153"/>
                  <a:pt x="527" y="2153"/>
                  <a:pt x="527" y="2153"/>
                </a:cubicBezTo>
                <a:cubicBezTo>
                  <a:pt x="527" y="2153"/>
                  <a:pt x="527" y="2161"/>
                  <a:pt x="527" y="2161"/>
                </a:cubicBezTo>
                <a:cubicBezTo>
                  <a:pt x="527" y="2161"/>
                  <a:pt x="527" y="2153"/>
                  <a:pt x="527" y="2153"/>
                </a:cubicBezTo>
                <a:close/>
                <a:moveTo>
                  <a:pt x="511" y="2082"/>
                </a:moveTo>
                <a:cubicBezTo>
                  <a:pt x="511" y="2082"/>
                  <a:pt x="511" y="2082"/>
                  <a:pt x="511" y="2090"/>
                </a:cubicBezTo>
                <a:cubicBezTo>
                  <a:pt x="511" y="2090"/>
                  <a:pt x="511" y="2090"/>
                  <a:pt x="511" y="2098"/>
                </a:cubicBezTo>
                <a:cubicBezTo>
                  <a:pt x="511" y="2098"/>
                  <a:pt x="511" y="2106"/>
                  <a:pt x="511" y="2106"/>
                </a:cubicBezTo>
                <a:cubicBezTo>
                  <a:pt x="511" y="2106"/>
                  <a:pt x="511" y="2114"/>
                  <a:pt x="511" y="2114"/>
                </a:cubicBezTo>
                <a:cubicBezTo>
                  <a:pt x="519" y="2114"/>
                  <a:pt x="519" y="2114"/>
                  <a:pt x="519" y="2114"/>
                </a:cubicBezTo>
                <a:cubicBezTo>
                  <a:pt x="511" y="2106"/>
                  <a:pt x="511" y="2098"/>
                  <a:pt x="511" y="2082"/>
                </a:cubicBezTo>
                <a:close/>
                <a:moveTo>
                  <a:pt x="511" y="2114"/>
                </a:moveTo>
                <a:cubicBezTo>
                  <a:pt x="511" y="2114"/>
                  <a:pt x="511" y="2114"/>
                  <a:pt x="511" y="2114"/>
                </a:cubicBezTo>
                <a:cubicBezTo>
                  <a:pt x="511" y="2114"/>
                  <a:pt x="511" y="2114"/>
                  <a:pt x="511" y="2114"/>
                </a:cubicBezTo>
                <a:cubicBezTo>
                  <a:pt x="511" y="2114"/>
                  <a:pt x="511" y="2114"/>
                  <a:pt x="511" y="2114"/>
                </a:cubicBezTo>
                <a:close/>
                <a:moveTo>
                  <a:pt x="511" y="2114"/>
                </a:moveTo>
                <a:cubicBezTo>
                  <a:pt x="511" y="2121"/>
                  <a:pt x="519" y="2121"/>
                  <a:pt x="519" y="2129"/>
                </a:cubicBezTo>
                <a:cubicBezTo>
                  <a:pt x="519" y="2121"/>
                  <a:pt x="519" y="2121"/>
                  <a:pt x="519" y="2121"/>
                </a:cubicBezTo>
                <a:cubicBezTo>
                  <a:pt x="519" y="2121"/>
                  <a:pt x="519" y="2121"/>
                  <a:pt x="519" y="2121"/>
                </a:cubicBezTo>
                <a:cubicBezTo>
                  <a:pt x="519" y="2121"/>
                  <a:pt x="519" y="2121"/>
                  <a:pt x="519" y="2114"/>
                </a:cubicBezTo>
                <a:cubicBezTo>
                  <a:pt x="519" y="2121"/>
                  <a:pt x="519" y="2121"/>
                  <a:pt x="519" y="2121"/>
                </a:cubicBezTo>
                <a:cubicBezTo>
                  <a:pt x="519" y="2121"/>
                  <a:pt x="519" y="2121"/>
                  <a:pt x="511" y="2114"/>
                </a:cubicBezTo>
                <a:close/>
                <a:moveTo>
                  <a:pt x="542" y="2192"/>
                </a:moveTo>
                <a:cubicBezTo>
                  <a:pt x="542" y="2176"/>
                  <a:pt x="542" y="2176"/>
                  <a:pt x="542" y="2168"/>
                </a:cubicBezTo>
                <a:cubicBezTo>
                  <a:pt x="542" y="2168"/>
                  <a:pt x="542" y="2168"/>
                  <a:pt x="534" y="2161"/>
                </a:cubicBezTo>
                <a:cubicBezTo>
                  <a:pt x="534" y="2161"/>
                  <a:pt x="534" y="2161"/>
                  <a:pt x="534" y="2168"/>
                </a:cubicBezTo>
                <a:cubicBezTo>
                  <a:pt x="534" y="2168"/>
                  <a:pt x="534" y="2168"/>
                  <a:pt x="534" y="2176"/>
                </a:cubicBezTo>
                <a:cubicBezTo>
                  <a:pt x="534" y="2161"/>
                  <a:pt x="534" y="2161"/>
                  <a:pt x="527" y="2161"/>
                </a:cubicBezTo>
                <a:cubicBezTo>
                  <a:pt x="527" y="2161"/>
                  <a:pt x="527" y="2161"/>
                  <a:pt x="534" y="2176"/>
                </a:cubicBezTo>
                <a:cubicBezTo>
                  <a:pt x="534" y="2184"/>
                  <a:pt x="534" y="2184"/>
                  <a:pt x="534" y="2184"/>
                </a:cubicBezTo>
                <a:cubicBezTo>
                  <a:pt x="542" y="2192"/>
                  <a:pt x="542" y="2192"/>
                  <a:pt x="542" y="2192"/>
                </a:cubicBezTo>
                <a:close/>
                <a:moveTo>
                  <a:pt x="527" y="2067"/>
                </a:moveTo>
                <a:cubicBezTo>
                  <a:pt x="527" y="2067"/>
                  <a:pt x="527" y="2075"/>
                  <a:pt x="527" y="2075"/>
                </a:cubicBezTo>
                <a:cubicBezTo>
                  <a:pt x="527" y="2067"/>
                  <a:pt x="527" y="2067"/>
                  <a:pt x="527" y="2067"/>
                </a:cubicBezTo>
                <a:cubicBezTo>
                  <a:pt x="527" y="2067"/>
                  <a:pt x="527" y="2067"/>
                  <a:pt x="527" y="2067"/>
                </a:cubicBezTo>
                <a:cubicBezTo>
                  <a:pt x="527" y="2067"/>
                  <a:pt x="527" y="2067"/>
                  <a:pt x="527" y="2075"/>
                </a:cubicBezTo>
                <a:cubicBezTo>
                  <a:pt x="527" y="2067"/>
                  <a:pt x="527" y="2067"/>
                  <a:pt x="534" y="2075"/>
                </a:cubicBezTo>
                <a:cubicBezTo>
                  <a:pt x="534" y="2075"/>
                  <a:pt x="534" y="2075"/>
                  <a:pt x="527" y="2059"/>
                </a:cubicBezTo>
                <a:cubicBezTo>
                  <a:pt x="527" y="2067"/>
                  <a:pt x="527" y="2067"/>
                  <a:pt x="527" y="2067"/>
                </a:cubicBezTo>
                <a:cubicBezTo>
                  <a:pt x="527" y="2067"/>
                  <a:pt x="527" y="2059"/>
                  <a:pt x="527" y="2059"/>
                </a:cubicBezTo>
                <a:cubicBezTo>
                  <a:pt x="527" y="2059"/>
                  <a:pt x="527" y="2059"/>
                  <a:pt x="527" y="2059"/>
                </a:cubicBezTo>
                <a:cubicBezTo>
                  <a:pt x="527" y="2059"/>
                  <a:pt x="527" y="2059"/>
                  <a:pt x="527" y="2059"/>
                </a:cubicBezTo>
                <a:cubicBezTo>
                  <a:pt x="527" y="2059"/>
                  <a:pt x="527" y="2059"/>
                  <a:pt x="527" y="2059"/>
                </a:cubicBezTo>
                <a:cubicBezTo>
                  <a:pt x="527" y="2051"/>
                  <a:pt x="527" y="2051"/>
                  <a:pt x="527" y="2051"/>
                </a:cubicBezTo>
                <a:cubicBezTo>
                  <a:pt x="527" y="2051"/>
                  <a:pt x="527" y="2051"/>
                  <a:pt x="527" y="2059"/>
                </a:cubicBezTo>
                <a:cubicBezTo>
                  <a:pt x="527" y="2051"/>
                  <a:pt x="527" y="2051"/>
                  <a:pt x="527" y="2051"/>
                </a:cubicBezTo>
                <a:cubicBezTo>
                  <a:pt x="527" y="2059"/>
                  <a:pt x="527" y="2059"/>
                  <a:pt x="527" y="2067"/>
                </a:cubicBezTo>
                <a:cubicBezTo>
                  <a:pt x="527" y="2059"/>
                  <a:pt x="527" y="2067"/>
                  <a:pt x="527" y="2075"/>
                </a:cubicBezTo>
                <a:cubicBezTo>
                  <a:pt x="527" y="2075"/>
                  <a:pt x="527" y="2075"/>
                  <a:pt x="527" y="2067"/>
                </a:cubicBezTo>
                <a:close/>
                <a:moveTo>
                  <a:pt x="527" y="2098"/>
                </a:moveTo>
                <a:cubicBezTo>
                  <a:pt x="534" y="2106"/>
                  <a:pt x="534" y="2114"/>
                  <a:pt x="534" y="2121"/>
                </a:cubicBezTo>
                <a:cubicBezTo>
                  <a:pt x="527" y="2121"/>
                  <a:pt x="527" y="2121"/>
                  <a:pt x="527" y="2121"/>
                </a:cubicBezTo>
                <a:cubicBezTo>
                  <a:pt x="534" y="2129"/>
                  <a:pt x="534" y="2129"/>
                  <a:pt x="534" y="2129"/>
                </a:cubicBezTo>
                <a:cubicBezTo>
                  <a:pt x="534" y="2121"/>
                  <a:pt x="534" y="2121"/>
                  <a:pt x="534" y="2121"/>
                </a:cubicBezTo>
                <a:cubicBezTo>
                  <a:pt x="534" y="2129"/>
                  <a:pt x="534" y="2129"/>
                  <a:pt x="534" y="2137"/>
                </a:cubicBezTo>
                <a:cubicBezTo>
                  <a:pt x="534" y="2129"/>
                  <a:pt x="534" y="2129"/>
                  <a:pt x="534" y="2106"/>
                </a:cubicBezTo>
                <a:cubicBezTo>
                  <a:pt x="534" y="2098"/>
                  <a:pt x="534" y="2098"/>
                  <a:pt x="527" y="2098"/>
                </a:cubicBezTo>
                <a:close/>
                <a:moveTo>
                  <a:pt x="534" y="2137"/>
                </a:moveTo>
                <a:cubicBezTo>
                  <a:pt x="534" y="2137"/>
                  <a:pt x="534" y="2137"/>
                  <a:pt x="534" y="2145"/>
                </a:cubicBezTo>
                <a:cubicBezTo>
                  <a:pt x="534" y="2145"/>
                  <a:pt x="534" y="2145"/>
                  <a:pt x="542" y="2145"/>
                </a:cubicBezTo>
                <a:cubicBezTo>
                  <a:pt x="534" y="2145"/>
                  <a:pt x="534" y="2145"/>
                  <a:pt x="534" y="2145"/>
                </a:cubicBezTo>
                <a:cubicBezTo>
                  <a:pt x="534" y="2145"/>
                  <a:pt x="534" y="2145"/>
                  <a:pt x="542" y="2145"/>
                </a:cubicBezTo>
                <a:cubicBezTo>
                  <a:pt x="542" y="2145"/>
                  <a:pt x="542" y="2145"/>
                  <a:pt x="534" y="2145"/>
                </a:cubicBezTo>
                <a:cubicBezTo>
                  <a:pt x="534" y="2137"/>
                  <a:pt x="534" y="2137"/>
                  <a:pt x="534" y="2137"/>
                </a:cubicBezTo>
                <a:cubicBezTo>
                  <a:pt x="534" y="2137"/>
                  <a:pt x="534" y="2137"/>
                  <a:pt x="534" y="2145"/>
                </a:cubicBezTo>
                <a:cubicBezTo>
                  <a:pt x="534" y="2137"/>
                  <a:pt x="534" y="2137"/>
                  <a:pt x="534" y="2137"/>
                </a:cubicBezTo>
                <a:close/>
                <a:moveTo>
                  <a:pt x="527" y="2043"/>
                </a:moveTo>
                <a:cubicBezTo>
                  <a:pt x="527" y="2043"/>
                  <a:pt x="527" y="2043"/>
                  <a:pt x="527" y="2028"/>
                </a:cubicBezTo>
                <a:cubicBezTo>
                  <a:pt x="527" y="2035"/>
                  <a:pt x="527" y="2035"/>
                  <a:pt x="527" y="2043"/>
                </a:cubicBezTo>
                <a:cubicBezTo>
                  <a:pt x="527" y="2043"/>
                  <a:pt x="527" y="2043"/>
                  <a:pt x="527" y="2043"/>
                </a:cubicBezTo>
                <a:cubicBezTo>
                  <a:pt x="527" y="2051"/>
                  <a:pt x="527" y="2051"/>
                  <a:pt x="527" y="2051"/>
                </a:cubicBezTo>
                <a:cubicBezTo>
                  <a:pt x="527" y="2051"/>
                  <a:pt x="527" y="2051"/>
                  <a:pt x="527" y="2043"/>
                </a:cubicBezTo>
                <a:close/>
                <a:moveTo>
                  <a:pt x="527" y="2051"/>
                </a:moveTo>
                <a:cubicBezTo>
                  <a:pt x="527" y="2051"/>
                  <a:pt x="527" y="2051"/>
                  <a:pt x="527" y="2051"/>
                </a:cubicBezTo>
                <a:cubicBezTo>
                  <a:pt x="527" y="2051"/>
                  <a:pt x="527" y="2051"/>
                  <a:pt x="527" y="2043"/>
                </a:cubicBezTo>
                <a:cubicBezTo>
                  <a:pt x="527" y="2051"/>
                  <a:pt x="527" y="2051"/>
                  <a:pt x="527" y="2051"/>
                </a:cubicBezTo>
                <a:close/>
                <a:moveTo>
                  <a:pt x="527" y="2043"/>
                </a:moveTo>
                <a:cubicBezTo>
                  <a:pt x="527" y="2028"/>
                  <a:pt x="527" y="2028"/>
                  <a:pt x="527" y="2028"/>
                </a:cubicBezTo>
                <a:cubicBezTo>
                  <a:pt x="527" y="2035"/>
                  <a:pt x="527" y="2043"/>
                  <a:pt x="527" y="2043"/>
                </a:cubicBezTo>
                <a:cubicBezTo>
                  <a:pt x="527" y="2043"/>
                  <a:pt x="527" y="2043"/>
                  <a:pt x="527" y="2043"/>
                </a:cubicBezTo>
                <a:close/>
                <a:moveTo>
                  <a:pt x="534" y="2082"/>
                </a:moveTo>
                <a:cubicBezTo>
                  <a:pt x="534" y="2082"/>
                  <a:pt x="534" y="2082"/>
                  <a:pt x="534" y="2090"/>
                </a:cubicBezTo>
                <a:cubicBezTo>
                  <a:pt x="534" y="2090"/>
                  <a:pt x="534" y="2090"/>
                  <a:pt x="534" y="2106"/>
                </a:cubicBezTo>
                <a:cubicBezTo>
                  <a:pt x="542" y="2121"/>
                  <a:pt x="542" y="2121"/>
                  <a:pt x="542" y="2121"/>
                </a:cubicBezTo>
                <a:cubicBezTo>
                  <a:pt x="534" y="2106"/>
                  <a:pt x="534" y="2098"/>
                  <a:pt x="534" y="2082"/>
                </a:cubicBezTo>
                <a:close/>
                <a:moveTo>
                  <a:pt x="527" y="2051"/>
                </a:moveTo>
                <a:cubicBezTo>
                  <a:pt x="527" y="2051"/>
                  <a:pt x="527" y="2051"/>
                  <a:pt x="527" y="2059"/>
                </a:cubicBezTo>
                <a:cubicBezTo>
                  <a:pt x="534" y="2059"/>
                  <a:pt x="534" y="2059"/>
                  <a:pt x="534" y="2059"/>
                </a:cubicBezTo>
                <a:cubicBezTo>
                  <a:pt x="527" y="2051"/>
                  <a:pt x="534" y="2059"/>
                  <a:pt x="527" y="2051"/>
                </a:cubicBezTo>
                <a:close/>
                <a:moveTo>
                  <a:pt x="550" y="2168"/>
                </a:moveTo>
                <a:cubicBezTo>
                  <a:pt x="550" y="2168"/>
                  <a:pt x="550" y="2168"/>
                  <a:pt x="550" y="2168"/>
                </a:cubicBezTo>
                <a:cubicBezTo>
                  <a:pt x="550" y="2168"/>
                  <a:pt x="550" y="2168"/>
                  <a:pt x="550" y="2168"/>
                </a:cubicBezTo>
                <a:cubicBezTo>
                  <a:pt x="550" y="2168"/>
                  <a:pt x="550" y="2168"/>
                  <a:pt x="550" y="2168"/>
                </a:cubicBezTo>
                <a:close/>
                <a:moveTo>
                  <a:pt x="550" y="2161"/>
                </a:moveTo>
                <a:cubicBezTo>
                  <a:pt x="550" y="2168"/>
                  <a:pt x="550" y="2168"/>
                  <a:pt x="550" y="2168"/>
                </a:cubicBezTo>
                <a:cubicBezTo>
                  <a:pt x="550" y="2161"/>
                  <a:pt x="550" y="2161"/>
                  <a:pt x="550" y="2161"/>
                </a:cubicBezTo>
                <a:cubicBezTo>
                  <a:pt x="550" y="2161"/>
                  <a:pt x="550" y="2161"/>
                  <a:pt x="550" y="2161"/>
                </a:cubicBezTo>
                <a:close/>
                <a:moveTo>
                  <a:pt x="550" y="2176"/>
                </a:moveTo>
                <a:cubicBezTo>
                  <a:pt x="550" y="2168"/>
                  <a:pt x="550" y="2168"/>
                  <a:pt x="550" y="2168"/>
                </a:cubicBezTo>
                <a:cubicBezTo>
                  <a:pt x="550" y="2168"/>
                  <a:pt x="550" y="2168"/>
                  <a:pt x="550" y="2176"/>
                </a:cubicBezTo>
                <a:close/>
                <a:moveTo>
                  <a:pt x="550" y="2137"/>
                </a:moveTo>
                <a:cubicBezTo>
                  <a:pt x="550" y="2145"/>
                  <a:pt x="550" y="2137"/>
                  <a:pt x="550" y="2145"/>
                </a:cubicBezTo>
                <a:cubicBezTo>
                  <a:pt x="550" y="2161"/>
                  <a:pt x="550" y="2161"/>
                  <a:pt x="550" y="2161"/>
                </a:cubicBezTo>
                <a:cubicBezTo>
                  <a:pt x="550" y="2161"/>
                  <a:pt x="550" y="2161"/>
                  <a:pt x="550" y="2137"/>
                </a:cubicBezTo>
                <a:close/>
                <a:moveTo>
                  <a:pt x="542" y="1957"/>
                </a:moveTo>
                <a:cubicBezTo>
                  <a:pt x="550" y="1957"/>
                  <a:pt x="550" y="1957"/>
                  <a:pt x="550" y="1957"/>
                </a:cubicBezTo>
                <a:cubicBezTo>
                  <a:pt x="542" y="1934"/>
                  <a:pt x="542" y="1934"/>
                  <a:pt x="542" y="1934"/>
                </a:cubicBezTo>
                <a:lnTo>
                  <a:pt x="542" y="1957"/>
                </a:lnTo>
                <a:close/>
                <a:moveTo>
                  <a:pt x="566" y="1652"/>
                </a:moveTo>
                <a:cubicBezTo>
                  <a:pt x="566" y="1652"/>
                  <a:pt x="566" y="1652"/>
                  <a:pt x="566" y="1644"/>
                </a:cubicBezTo>
                <a:cubicBezTo>
                  <a:pt x="566" y="1644"/>
                  <a:pt x="566" y="1644"/>
                  <a:pt x="566" y="1636"/>
                </a:cubicBezTo>
                <a:cubicBezTo>
                  <a:pt x="566" y="1636"/>
                  <a:pt x="566" y="1636"/>
                  <a:pt x="566" y="1628"/>
                </a:cubicBezTo>
                <a:cubicBezTo>
                  <a:pt x="566" y="1628"/>
                  <a:pt x="566" y="1628"/>
                  <a:pt x="566" y="1636"/>
                </a:cubicBezTo>
                <a:cubicBezTo>
                  <a:pt x="566" y="1644"/>
                  <a:pt x="566" y="1644"/>
                  <a:pt x="566" y="1652"/>
                </a:cubicBezTo>
                <a:close/>
                <a:moveTo>
                  <a:pt x="527" y="462"/>
                </a:moveTo>
                <a:cubicBezTo>
                  <a:pt x="527" y="462"/>
                  <a:pt x="527" y="462"/>
                  <a:pt x="527" y="454"/>
                </a:cubicBezTo>
                <a:cubicBezTo>
                  <a:pt x="527" y="454"/>
                  <a:pt x="527" y="454"/>
                  <a:pt x="527" y="447"/>
                </a:cubicBezTo>
                <a:cubicBezTo>
                  <a:pt x="527" y="447"/>
                  <a:pt x="527" y="447"/>
                  <a:pt x="527" y="462"/>
                </a:cubicBezTo>
                <a:cubicBezTo>
                  <a:pt x="527" y="470"/>
                  <a:pt x="527" y="454"/>
                  <a:pt x="527" y="462"/>
                </a:cubicBezTo>
                <a:close/>
                <a:moveTo>
                  <a:pt x="566" y="1660"/>
                </a:moveTo>
                <a:cubicBezTo>
                  <a:pt x="566" y="1652"/>
                  <a:pt x="566" y="1652"/>
                  <a:pt x="566" y="1652"/>
                </a:cubicBezTo>
                <a:cubicBezTo>
                  <a:pt x="566" y="1660"/>
                  <a:pt x="566" y="1660"/>
                  <a:pt x="566" y="1660"/>
                </a:cubicBezTo>
                <a:cubicBezTo>
                  <a:pt x="566" y="1660"/>
                  <a:pt x="566" y="1660"/>
                  <a:pt x="566" y="1660"/>
                </a:cubicBezTo>
                <a:close/>
                <a:moveTo>
                  <a:pt x="550" y="775"/>
                </a:moveTo>
                <a:cubicBezTo>
                  <a:pt x="558" y="783"/>
                  <a:pt x="558" y="783"/>
                  <a:pt x="558" y="783"/>
                </a:cubicBezTo>
                <a:cubicBezTo>
                  <a:pt x="550" y="767"/>
                  <a:pt x="550" y="775"/>
                  <a:pt x="550" y="775"/>
                </a:cubicBezTo>
                <a:close/>
                <a:moveTo>
                  <a:pt x="527" y="486"/>
                </a:moveTo>
                <a:cubicBezTo>
                  <a:pt x="527" y="486"/>
                  <a:pt x="527" y="486"/>
                  <a:pt x="527" y="486"/>
                </a:cubicBezTo>
                <a:cubicBezTo>
                  <a:pt x="527" y="494"/>
                  <a:pt x="527" y="494"/>
                  <a:pt x="527" y="494"/>
                </a:cubicBezTo>
                <a:cubicBezTo>
                  <a:pt x="527" y="494"/>
                  <a:pt x="527" y="501"/>
                  <a:pt x="527" y="501"/>
                </a:cubicBezTo>
                <a:cubicBezTo>
                  <a:pt x="534" y="501"/>
                  <a:pt x="534" y="501"/>
                  <a:pt x="534" y="501"/>
                </a:cubicBezTo>
                <a:cubicBezTo>
                  <a:pt x="534" y="494"/>
                  <a:pt x="534" y="494"/>
                  <a:pt x="534" y="494"/>
                </a:cubicBezTo>
                <a:cubicBezTo>
                  <a:pt x="534" y="494"/>
                  <a:pt x="534" y="494"/>
                  <a:pt x="534" y="494"/>
                </a:cubicBezTo>
                <a:lnTo>
                  <a:pt x="527" y="486"/>
                </a:lnTo>
                <a:close/>
                <a:moveTo>
                  <a:pt x="542" y="548"/>
                </a:moveTo>
                <a:cubicBezTo>
                  <a:pt x="542" y="541"/>
                  <a:pt x="542" y="541"/>
                  <a:pt x="542" y="541"/>
                </a:cubicBezTo>
                <a:cubicBezTo>
                  <a:pt x="534" y="533"/>
                  <a:pt x="534" y="533"/>
                  <a:pt x="534" y="533"/>
                </a:cubicBezTo>
                <a:lnTo>
                  <a:pt x="542" y="548"/>
                </a:lnTo>
                <a:close/>
                <a:moveTo>
                  <a:pt x="582" y="1448"/>
                </a:moveTo>
                <a:cubicBezTo>
                  <a:pt x="582" y="1448"/>
                  <a:pt x="582" y="1448"/>
                  <a:pt x="582" y="1441"/>
                </a:cubicBezTo>
                <a:cubicBezTo>
                  <a:pt x="582" y="1441"/>
                  <a:pt x="582" y="1441"/>
                  <a:pt x="582" y="1441"/>
                </a:cubicBezTo>
                <a:cubicBezTo>
                  <a:pt x="574" y="1425"/>
                  <a:pt x="574" y="1409"/>
                  <a:pt x="574" y="1417"/>
                </a:cubicBezTo>
                <a:cubicBezTo>
                  <a:pt x="574" y="1425"/>
                  <a:pt x="574" y="1425"/>
                  <a:pt x="574" y="1425"/>
                </a:cubicBezTo>
                <a:cubicBezTo>
                  <a:pt x="574" y="1425"/>
                  <a:pt x="574" y="1425"/>
                  <a:pt x="574" y="1425"/>
                </a:cubicBezTo>
                <a:cubicBezTo>
                  <a:pt x="574" y="1433"/>
                  <a:pt x="574" y="1433"/>
                  <a:pt x="574" y="1441"/>
                </a:cubicBezTo>
                <a:cubicBezTo>
                  <a:pt x="574" y="1441"/>
                  <a:pt x="574" y="1441"/>
                  <a:pt x="574" y="1448"/>
                </a:cubicBezTo>
                <a:cubicBezTo>
                  <a:pt x="574" y="1448"/>
                  <a:pt x="574" y="1456"/>
                  <a:pt x="574" y="1456"/>
                </a:cubicBezTo>
                <a:cubicBezTo>
                  <a:pt x="574" y="1464"/>
                  <a:pt x="574" y="1472"/>
                  <a:pt x="574" y="1480"/>
                </a:cubicBezTo>
                <a:cubicBezTo>
                  <a:pt x="574" y="1480"/>
                  <a:pt x="582" y="1456"/>
                  <a:pt x="582" y="1456"/>
                </a:cubicBezTo>
                <a:cubicBezTo>
                  <a:pt x="582" y="1448"/>
                  <a:pt x="582" y="1456"/>
                  <a:pt x="582" y="1448"/>
                </a:cubicBezTo>
                <a:close/>
                <a:moveTo>
                  <a:pt x="574" y="1519"/>
                </a:moveTo>
                <a:cubicBezTo>
                  <a:pt x="574" y="1519"/>
                  <a:pt x="574" y="1519"/>
                  <a:pt x="574" y="1519"/>
                </a:cubicBezTo>
                <a:cubicBezTo>
                  <a:pt x="574" y="1527"/>
                  <a:pt x="574" y="1527"/>
                  <a:pt x="574" y="1542"/>
                </a:cubicBezTo>
                <a:cubicBezTo>
                  <a:pt x="574" y="1542"/>
                  <a:pt x="574" y="1550"/>
                  <a:pt x="574" y="1558"/>
                </a:cubicBezTo>
                <a:cubicBezTo>
                  <a:pt x="574" y="1558"/>
                  <a:pt x="574" y="1558"/>
                  <a:pt x="574" y="1558"/>
                </a:cubicBezTo>
                <a:cubicBezTo>
                  <a:pt x="574" y="1558"/>
                  <a:pt x="574" y="1558"/>
                  <a:pt x="574" y="1566"/>
                </a:cubicBezTo>
                <a:cubicBezTo>
                  <a:pt x="574" y="1542"/>
                  <a:pt x="582" y="1527"/>
                  <a:pt x="582" y="1495"/>
                </a:cubicBezTo>
                <a:cubicBezTo>
                  <a:pt x="574" y="1495"/>
                  <a:pt x="574" y="1503"/>
                  <a:pt x="574" y="1511"/>
                </a:cubicBezTo>
                <a:cubicBezTo>
                  <a:pt x="574" y="1511"/>
                  <a:pt x="574" y="1511"/>
                  <a:pt x="574" y="1519"/>
                </a:cubicBezTo>
                <a:close/>
                <a:moveTo>
                  <a:pt x="566" y="1660"/>
                </a:moveTo>
                <a:cubicBezTo>
                  <a:pt x="566" y="1660"/>
                  <a:pt x="566" y="1668"/>
                  <a:pt x="566" y="1668"/>
                </a:cubicBezTo>
                <a:cubicBezTo>
                  <a:pt x="574" y="1660"/>
                  <a:pt x="566" y="1668"/>
                  <a:pt x="574" y="1652"/>
                </a:cubicBezTo>
                <a:cubicBezTo>
                  <a:pt x="574" y="1652"/>
                  <a:pt x="574" y="1652"/>
                  <a:pt x="566" y="1652"/>
                </a:cubicBezTo>
                <a:cubicBezTo>
                  <a:pt x="566" y="1652"/>
                  <a:pt x="566" y="1652"/>
                  <a:pt x="566" y="1660"/>
                </a:cubicBezTo>
                <a:cubicBezTo>
                  <a:pt x="566" y="1660"/>
                  <a:pt x="566" y="1660"/>
                  <a:pt x="566" y="1660"/>
                </a:cubicBezTo>
                <a:close/>
                <a:moveTo>
                  <a:pt x="582" y="1315"/>
                </a:moveTo>
                <a:cubicBezTo>
                  <a:pt x="582" y="1315"/>
                  <a:pt x="582" y="1315"/>
                  <a:pt x="582" y="1315"/>
                </a:cubicBezTo>
                <a:cubicBezTo>
                  <a:pt x="582" y="1308"/>
                  <a:pt x="582" y="1308"/>
                  <a:pt x="582" y="1308"/>
                </a:cubicBezTo>
                <a:cubicBezTo>
                  <a:pt x="582" y="1308"/>
                  <a:pt x="582" y="1308"/>
                  <a:pt x="582" y="1300"/>
                </a:cubicBezTo>
                <a:cubicBezTo>
                  <a:pt x="582" y="1300"/>
                  <a:pt x="582" y="1300"/>
                  <a:pt x="582" y="1300"/>
                </a:cubicBezTo>
                <a:cubicBezTo>
                  <a:pt x="582" y="1300"/>
                  <a:pt x="582" y="1292"/>
                  <a:pt x="582" y="1292"/>
                </a:cubicBezTo>
                <a:cubicBezTo>
                  <a:pt x="574" y="1292"/>
                  <a:pt x="574" y="1300"/>
                  <a:pt x="574" y="1292"/>
                </a:cubicBezTo>
                <a:cubicBezTo>
                  <a:pt x="574" y="1292"/>
                  <a:pt x="574" y="1292"/>
                  <a:pt x="574" y="1292"/>
                </a:cubicBezTo>
                <a:cubicBezTo>
                  <a:pt x="574" y="1292"/>
                  <a:pt x="574" y="1300"/>
                  <a:pt x="574" y="1300"/>
                </a:cubicBezTo>
                <a:cubicBezTo>
                  <a:pt x="574" y="1300"/>
                  <a:pt x="574" y="1300"/>
                  <a:pt x="574" y="1300"/>
                </a:cubicBezTo>
                <a:cubicBezTo>
                  <a:pt x="574" y="1331"/>
                  <a:pt x="574" y="1331"/>
                  <a:pt x="574" y="1331"/>
                </a:cubicBezTo>
                <a:cubicBezTo>
                  <a:pt x="574" y="1347"/>
                  <a:pt x="574" y="1347"/>
                  <a:pt x="574" y="1347"/>
                </a:cubicBezTo>
                <a:cubicBezTo>
                  <a:pt x="574" y="1339"/>
                  <a:pt x="582" y="1323"/>
                  <a:pt x="582" y="1315"/>
                </a:cubicBezTo>
                <a:cubicBezTo>
                  <a:pt x="582" y="1315"/>
                  <a:pt x="582" y="1315"/>
                  <a:pt x="582" y="1315"/>
                </a:cubicBezTo>
                <a:close/>
                <a:moveTo>
                  <a:pt x="574" y="1276"/>
                </a:moveTo>
                <a:cubicBezTo>
                  <a:pt x="582" y="1268"/>
                  <a:pt x="582" y="1268"/>
                  <a:pt x="582" y="1268"/>
                </a:cubicBezTo>
                <a:cubicBezTo>
                  <a:pt x="582" y="1268"/>
                  <a:pt x="582" y="1268"/>
                  <a:pt x="574" y="1229"/>
                </a:cubicBezTo>
                <a:cubicBezTo>
                  <a:pt x="574" y="1261"/>
                  <a:pt x="574" y="1261"/>
                  <a:pt x="574" y="1276"/>
                </a:cubicBezTo>
                <a:close/>
                <a:moveTo>
                  <a:pt x="582" y="1284"/>
                </a:moveTo>
                <a:cubicBezTo>
                  <a:pt x="582" y="1284"/>
                  <a:pt x="582" y="1284"/>
                  <a:pt x="582" y="1268"/>
                </a:cubicBezTo>
                <a:cubicBezTo>
                  <a:pt x="574" y="1276"/>
                  <a:pt x="574" y="1276"/>
                  <a:pt x="574" y="1276"/>
                </a:cubicBezTo>
                <a:lnTo>
                  <a:pt x="582" y="1284"/>
                </a:lnTo>
                <a:close/>
                <a:moveTo>
                  <a:pt x="558" y="752"/>
                </a:moveTo>
                <a:cubicBezTo>
                  <a:pt x="558" y="760"/>
                  <a:pt x="558" y="760"/>
                  <a:pt x="558" y="760"/>
                </a:cubicBezTo>
                <a:cubicBezTo>
                  <a:pt x="566" y="767"/>
                  <a:pt x="566" y="767"/>
                  <a:pt x="566" y="767"/>
                </a:cubicBezTo>
                <a:lnTo>
                  <a:pt x="558" y="752"/>
                </a:lnTo>
                <a:close/>
                <a:moveTo>
                  <a:pt x="574" y="1120"/>
                </a:moveTo>
                <a:cubicBezTo>
                  <a:pt x="574" y="1135"/>
                  <a:pt x="574" y="1135"/>
                  <a:pt x="574" y="1135"/>
                </a:cubicBezTo>
                <a:cubicBezTo>
                  <a:pt x="582" y="1128"/>
                  <a:pt x="582" y="1128"/>
                  <a:pt x="582" y="1128"/>
                </a:cubicBezTo>
                <a:lnTo>
                  <a:pt x="574" y="1120"/>
                </a:lnTo>
                <a:close/>
              </a:path>
            </a:pathLst>
          </a:custGeom>
          <a:solidFill>
            <a:schemeClr val="bg1"/>
          </a:solidFill>
          <a:ln w="0">
            <a:solidFill>
              <a:schemeClr val="bg1"/>
            </a:solidFill>
            <a:prstDash val="solid"/>
            <a:round/>
            <a:headEnd/>
            <a:tailEnd/>
          </a:ln>
        </p:spPr>
        <p:txBody>
          <a:bodyPr vert="horz" wrap="square" lIns="91335" tIns="45667" rIns="91335" bIns="45667" numCol="1" anchor="t" anchorCtr="0" compatLnSpc="1">
            <a:prstTxWarp prst="textNoShape">
              <a:avLst/>
            </a:prstTxWarp>
          </a:bodyPr>
          <a:lstStyle/>
          <a:p>
            <a:pPr defTabSz="1218053"/>
            <a:endParaRPr lang="en-US" sz="2398">
              <a:solidFill>
                <a:schemeClr val="tx2"/>
              </a:solidFill>
            </a:endParaRPr>
          </a:p>
        </p:txBody>
      </p:sp>
      <p:sp>
        <p:nvSpPr>
          <p:cNvPr id="20" name="标题 1"/>
          <p:cNvSpPr txBox="1">
            <a:spLocks/>
          </p:cNvSpPr>
          <p:nvPr/>
        </p:nvSpPr>
        <p:spPr>
          <a:xfrm>
            <a:off x="3206940" y="1116458"/>
            <a:ext cx="3658411" cy="34303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0054" tIns="40026" rIns="80054" bIns="40026" numCol="1" anchor="ctr"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88828" lvl="1" algn="ctr" eaLnBrk="0" fontAlgn="base" hangingPunct="0">
              <a:lnSpc>
                <a:spcPct val="150000"/>
              </a:lnSpc>
              <a:spcAft>
                <a:spcPct val="0"/>
              </a:spcAft>
            </a:pPr>
            <a:r>
              <a:rPr lang="en-US" altLang="zh-CN" sz="1600" dirty="0">
                <a:solidFill>
                  <a:schemeClr val="tx2"/>
                </a:solidFill>
              </a:rPr>
              <a:t>Huawei is No.1 in China for 2019</a:t>
            </a:r>
          </a:p>
        </p:txBody>
      </p:sp>
      <p:graphicFrame>
        <p:nvGraphicFramePr>
          <p:cNvPr id="22" name="图表 21"/>
          <p:cNvGraphicFramePr>
            <a:graphicFrameLocks/>
          </p:cNvGraphicFramePr>
          <p:nvPr/>
        </p:nvGraphicFramePr>
        <p:xfrm>
          <a:off x="1586134" y="3508568"/>
          <a:ext cx="8764060" cy="2514701"/>
        </p:xfrm>
        <a:graphic>
          <a:graphicData uri="http://schemas.openxmlformats.org/drawingml/2006/chart">
            <c:chart xmlns:c="http://schemas.openxmlformats.org/drawingml/2006/chart" xmlns:r="http://schemas.openxmlformats.org/officeDocument/2006/relationships" r:id="rId4"/>
          </a:graphicData>
        </a:graphic>
      </p:graphicFrame>
      <p:sp>
        <p:nvSpPr>
          <p:cNvPr id="2" name="矩形 1"/>
          <p:cNvSpPr/>
          <p:nvPr/>
        </p:nvSpPr>
        <p:spPr>
          <a:xfrm>
            <a:off x="2735910" y="3437899"/>
            <a:ext cx="6232796" cy="338554"/>
          </a:xfrm>
          <a:prstGeom prst="rect">
            <a:avLst/>
          </a:prstGeom>
        </p:spPr>
        <p:txBody>
          <a:bodyPr wrap="none">
            <a:spAutoFit/>
          </a:bodyPr>
          <a:lstStyle/>
          <a:p>
            <a:r>
              <a:rPr lang="en-US" sz="1600" dirty="0">
                <a:solidFill>
                  <a:schemeClr val="tx2"/>
                </a:solidFill>
              </a:rPr>
              <a:t>2019.Q3  Ranked 3rd in revenue, and 1st in year-over-year growth</a:t>
            </a:r>
          </a:p>
        </p:txBody>
      </p:sp>
      <p:sp>
        <p:nvSpPr>
          <p:cNvPr id="4" name="矩形 3"/>
          <p:cNvSpPr/>
          <p:nvPr/>
        </p:nvSpPr>
        <p:spPr>
          <a:xfrm>
            <a:off x="4549303" y="6087951"/>
            <a:ext cx="278091" cy="77531"/>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2"/>
              </a:solidFill>
            </a:endParaRPr>
          </a:p>
        </p:txBody>
      </p:sp>
      <p:sp>
        <p:nvSpPr>
          <p:cNvPr id="5" name="文本框 4"/>
          <p:cNvSpPr txBox="1"/>
          <p:nvPr/>
        </p:nvSpPr>
        <p:spPr>
          <a:xfrm>
            <a:off x="4803207" y="6025220"/>
            <a:ext cx="626850" cy="230742"/>
          </a:xfrm>
          <a:prstGeom prst="rect">
            <a:avLst/>
          </a:prstGeom>
          <a:noFill/>
        </p:spPr>
        <p:txBody>
          <a:bodyPr wrap="none" rtlCol="0">
            <a:spAutoFit/>
          </a:bodyPr>
          <a:lstStyle/>
          <a:p>
            <a:r>
              <a:rPr lang="en-US" sz="900" dirty="0">
                <a:solidFill>
                  <a:schemeClr val="tx2"/>
                </a:solidFill>
              </a:rPr>
              <a:t>2018.</a:t>
            </a:r>
            <a:r>
              <a:rPr lang="en-US" altLang="zh-CN" sz="900" dirty="0">
                <a:solidFill>
                  <a:schemeClr val="tx2"/>
                </a:solidFill>
              </a:rPr>
              <a:t>Q3</a:t>
            </a:r>
            <a:endParaRPr lang="en-US" sz="900" dirty="0">
              <a:solidFill>
                <a:schemeClr val="tx2"/>
              </a:solidFill>
            </a:endParaRPr>
          </a:p>
        </p:txBody>
      </p:sp>
      <p:sp>
        <p:nvSpPr>
          <p:cNvPr id="21" name="矩形 20"/>
          <p:cNvSpPr/>
          <p:nvPr/>
        </p:nvSpPr>
        <p:spPr>
          <a:xfrm>
            <a:off x="5474376" y="6087951"/>
            <a:ext cx="278091" cy="7753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2"/>
              </a:solidFill>
            </a:endParaRPr>
          </a:p>
        </p:txBody>
      </p:sp>
      <p:sp>
        <p:nvSpPr>
          <p:cNvPr id="23" name="文本框 22"/>
          <p:cNvSpPr txBox="1"/>
          <p:nvPr/>
        </p:nvSpPr>
        <p:spPr>
          <a:xfrm>
            <a:off x="5728279" y="6025220"/>
            <a:ext cx="626850" cy="230742"/>
          </a:xfrm>
          <a:prstGeom prst="rect">
            <a:avLst/>
          </a:prstGeom>
          <a:noFill/>
        </p:spPr>
        <p:txBody>
          <a:bodyPr wrap="none" rtlCol="0">
            <a:spAutoFit/>
          </a:bodyPr>
          <a:lstStyle/>
          <a:p>
            <a:r>
              <a:rPr lang="en-US" sz="900" dirty="0">
                <a:solidFill>
                  <a:schemeClr val="tx2"/>
                </a:solidFill>
              </a:rPr>
              <a:t>2019.</a:t>
            </a:r>
            <a:r>
              <a:rPr lang="en-US" altLang="zh-CN" sz="900" dirty="0">
                <a:solidFill>
                  <a:schemeClr val="tx2"/>
                </a:solidFill>
              </a:rPr>
              <a:t>Q3</a:t>
            </a:r>
            <a:endParaRPr lang="en-US" sz="900" dirty="0">
              <a:solidFill>
                <a:schemeClr val="tx2"/>
              </a:solidFill>
            </a:endParaRPr>
          </a:p>
        </p:txBody>
      </p:sp>
      <p:sp>
        <p:nvSpPr>
          <p:cNvPr id="24" name="矩形 23"/>
          <p:cNvSpPr/>
          <p:nvPr/>
        </p:nvSpPr>
        <p:spPr>
          <a:xfrm>
            <a:off x="6477328" y="6087951"/>
            <a:ext cx="278091" cy="77531"/>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2"/>
              </a:solidFill>
            </a:endParaRPr>
          </a:p>
        </p:txBody>
      </p:sp>
      <p:sp>
        <p:nvSpPr>
          <p:cNvPr id="25" name="文本框 24"/>
          <p:cNvSpPr txBox="1"/>
          <p:nvPr/>
        </p:nvSpPr>
        <p:spPr>
          <a:xfrm>
            <a:off x="6731231" y="6025220"/>
            <a:ext cx="787088" cy="230742"/>
          </a:xfrm>
          <a:prstGeom prst="rect">
            <a:avLst/>
          </a:prstGeom>
          <a:noFill/>
        </p:spPr>
        <p:txBody>
          <a:bodyPr wrap="none" rtlCol="0">
            <a:spAutoFit/>
          </a:bodyPr>
          <a:lstStyle/>
          <a:p>
            <a:r>
              <a:rPr lang="en-US" sz="900" dirty="0">
                <a:solidFill>
                  <a:schemeClr val="tx2"/>
                </a:solidFill>
              </a:rPr>
              <a:t>Growth rate</a:t>
            </a:r>
          </a:p>
        </p:txBody>
      </p:sp>
      <p:sp>
        <p:nvSpPr>
          <p:cNvPr id="3" name="Oval 2">
            <a:extLst>
              <a:ext uri="{FF2B5EF4-FFF2-40B4-BE49-F238E27FC236}">
                <a16:creationId xmlns:a16="http://schemas.microsoft.com/office/drawing/2014/main" id="{A12EFBAF-9F35-954E-A95E-BAAD32F6E142}"/>
              </a:ext>
            </a:extLst>
          </p:cNvPr>
          <p:cNvSpPr/>
          <p:nvPr/>
        </p:nvSpPr>
        <p:spPr>
          <a:xfrm>
            <a:off x="4256172" y="3836027"/>
            <a:ext cx="1087933" cy="2186924"/>
          </a:xfrm>
          <a:prstGeom prst="ellipse">
            <a:avLst/>
          </a:prstGeom>
          <a:noFill/>
          <a:ln w="476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a:solidFill>
                <a:schemeClr val="tx2"/>
              </a:solidFill>
            </a:endParaRPr>
          </a:p>
        </p:txBody>
      </p:sp>
      <p:graphicFrame>
        <p:nvGraphicFramePr>
          <p:cNvPr id="26" name="Diagram 25">
            <a:extLst>
              <a:ext uri="{FF2B5EF4-FFF2-40B4-BE49-F238E27FC236}">
                <a16:creationId xmlns:a16="http://schemas.microsoft.com/office/drawing/2014/main" id="{3F283EFE-4109-4ADA-BB1F-2DFB6920C24F}"/>
              </a:ext>
            </a:extLst>
          </p:cNvPr>
          <p:cNvGraphicFramePr/>
          <p:nvPr/>
        </p:nvGraphicFramePr>
        <p:xfrm>
          <a:off x="7039921" y="65907"/>
          <a:ext cx="5069711" cy="37594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2544869312"/>
      </p:ext>
    </p:extLst>
  </p:cSld>
  <p:clrMapOvr>
    <a:masterClrMapping/>
  </p:clrMapOvr>
  <mc:AlternateContent xmlns:mc="http://schemas.openxmlformats.org/markup-compatibility/2006" xmlns:p14="http://schemas.microsoft.com/office/powerpoint/2010/main">
    <mc:Choice Requires="p14">
      <p:transition spd="slow" p14:dur="2000" advTm="62483"/>
    </mc:Choice>
    <mc:Fallback xmlns="">
      <p:transition spd="slow" advTm="62483"/>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F99C6-0843-46B8-95A0-E113A635D819}"/>
              </a:ext>
            </a:extLst>
          </p:cNvPr>
          <p:cNvSpPr>
            <a:spLocks noGrp="1"/>
          </p:cNvSpPr>
          <p:nvPr>
            <p:ph type="title"/>
          </p:nvPr>
        </p:nvSpPr>
        <p:spPr>
          <a:xfrm>
            <a:off x="542441" y="308273"/>
            <a:ext cx="10515600" cy="1134161"/>
          </a:xfrm>
        </p:spPr>
        <p:txBody>
          <a:bodyPr/>
          <a:lstStyle/>
          <a:p>
            <a:r>
              <a:rPr lang="en-US" dirty="0"/>
              <a:t>Overview: </a:t>
            </a:r>
            <a:r>
              <a:rPr lang="en-US" i="1" dirty="0"/>
              <a:t>New Business Trends and Customer Needs</a:t>
            </a:r>
            <a:endParaRPr lang="en-US" dirty="0"/>
          </a:p>
        </p:txBody>
      </p:sp>
      <p:sp>
        <p:nvSpPr>
          <p:cNvPr id="3" name="Content Placeholder 2">
            <a:extLst>
              <a:ext uri="{FF2B5EF4-FFF2-40B4-BE49-F238E27FC236}">
                <a16:creationId xmlns:a16="http://schemas.microsoft.com/office/drawing/2014/main" id="{0498A402-432B-421B-85FF-68A1ECED72D8}"/>
              </a:ext>
            </a:extLst>
          </p:cNvPr>
          <p:cNvSpPr>
            <a:spLocks noGrp="1"/>
          </p:cNvSpPr>
          <p:nvPr>
            <p:ph idx="1"/>
          </p:nvPr>
        </p:nvSpPr>
        <p:spPr>
          <a:xfrm>
            <a:off x="542441" y="1825625"/>
            <a:ext cx="11158779" cy="4351338"/>
          </a:xfrm>
        </p:spPr>
        <p:txBody>
          <a:bodyPr/>
          <a:lstStyle/>
          <a:p>
            <a:pPr marL="0" indent="0">
              <a:buNone/>
            </a:pPr>
            <a:r>
              <a:rPr lang="en-US" b="1" dirty="0"/>
              <a:t>Key Messages</a:t>
            </a:r>
          </a:p>
          <a:p>
            <a:r>
              <a:rPr lang="en-US" dirty="0"/>
              <a:t>Growth is accelerating due to technologies like 5G, AI, and Edge/IoT</a:t>
            </a:r>
          </a:p>
          <a:p>
            <a:r>
              <a:rPr lang="en-US" dirty="0"/>
              <a:t>We need to change, since the current model does not scale or meet new needs</a:t>
            </a:r>
          </a:p>
          <a:p>
            <a:r>
              <a:rPr lang="en-US" dirty="0"/>
              <a:t>Huawei will partner with the customers to deploy our leading-edge solution</a:t>
            </a:r>
          </a:p>
          <a:p>
            <a:pPr marL="457200" lvl="1" indent="0">
              <a:buNone/>
            </a:pPr>
            <a:endParaRPr lang="en-US" dirty="0"/>
          </a:p>
          <a:p>
            <a:pPr marL="0" indent="0">
              <a:buNone/>
            </a:pPr>
            <a:r>
              <a:rPr lang="en-US" b="1" dirty="0"/>
              <a:t>Tips</a:t>
            </a:r>
          </a:p>
          <a:p>
            <a:r>
              <a:rPr lang="en-US" dirty="0"/>
              <a:t>Consider the audience: Industry relevance, technical vs business level</a:t>
            </a:r>
          </a:p>
          <a:p>
            <a:r>
              <a:rPr lang="en-US" dirty="0"/>
              <a:t>Here is a place where you can emphasize a major customer “pain point”</a:t>
            </a:r>
          </a:p>
          <a:p>
            <a:r>
              <a:rPr lang="en-US" dirty="0"/>
              <a:t>Customize the applications/services as appropriate</a:t>
            </a:r>
          </a:p>
          <a:p>
            <a:pPr marL="457200" lvl="1" indent="0">
              <a:buNone/>
            </a:pPr>
            <a:endParaRPr lang="en-US" dirty="0"/>
          </a:p>
          <a:p>
            <a:endParaRPr lang="en-US" dirty="0"/>
          </a:p>
        </p:txBody>
      </p:sp>
      <p:sp>
        <p:nvSpPr>
          <p:cNvPr id="4" name="Footer Placeholder 3">
            <a:extLst>
              <a:ext uri="{FF2B5EF4-FFF2-40B4-BE49-F238E27FC236}">
                <a16:creationId xmlns:a16="http://schemas.microsoft.com/office/drawing/2014/main" id="{E0CA4D17-2223-42C7-9D58-E094DA2A0754}"/>
              </a:ext>
            </a:extLst>
          </p:cNvPr>
          <p:cNvSpPr>
            <a:spLocks noGrp="1"/>
          </p:cNvSpPr>
          <p:nvPr>
            <p:ph type="ftr" sz="quarter" idx="11"/>
          </p:nvPr>
        </p:nvSpPr>
        <p:spPr>
          <a:xfrm>
            <a:off x="1257941" y="6336902"/>
            <a:ext cx="4114800" cy="290983"/>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FUTUREWEI INTERNAL</a:t>
            </a:r>
          </a:p>
        </p:txBody>
      </p:sp>
      <p:sp>
        <p:nvSpPr>
          <p:cNvPr id="5" name="Slide Number Placeholder 4">
            <a:extLst>
              <a:ext uri="{FF2B5EF4-FFF2-40B4-BE49-F238E27FC236}">
                <a16:creationId xmlns:a16="http://schemas.microsoft.com/office/drawing/2014/main" id="{7D053C56-2ADD-4A34-A479-7B35F7456EA2}"/>
              </a:ext>
            </a:extLst>
          </p:cNvPr>
          <p:cNvSpPr>
            <a:spLocks noGrp="1"/>
          </p:cNvSpPr>
          <p:nvPr>
            <p:ph type="sldNum" sz="quarter" idx="12"/>
          </p:nvPr>
        </p:nvSpPr>
        <p:spPr>
          <a:xfrm>
            <a:off x="719264" y="6336902"/>
            <a:ext cx="512806" cy="300257"/>
          </a:xfrm>
          <a:prstGeom prst="rect">
            <a:avLst/>
          </a:prstGeom>
        </p:spPr>
        <p:txBody>
          <a:bodyPr vert="horz" lIns="91440" tIns="45720" rIns="91440" bIns="45720" rtlCol="0" anchor="ctr"/>
          <a:lstStyle>
            <a:defPPr>
              <a:defRPr lang="en-US"/>
            </a:defPPr>
            <a:lvl1pPr marL="0" algn="ct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B917CB5-27BD-4ECA-9D86-80D4B900A204}" type="slidenum">
              <a:rPr lang="en-US" smtClean="0"/>
              <a:pPr/>
              <a:t>6</a:t>
            </a:fld>
            <a:endParaRPr lang="en-US"/>
          </a:p>
        </p:txBody>
      </p:sp>
      <p:graphicFrame>
        <p:nvGraphicFramePr>
          <p:cNvPr id="6" name="Diagram 5">
            <a:extLst>
              <a:ext uri="{FF2B5EF4-FFF2-40B4-BE49-F238E27FC236}">
                <a16:creationId xmlns:a16="http://schemas.microsoft.com/office/drawing/2014/main" id="{A0339D41-7BB5-4E33-A9DB-C612B96617CB}"/>
              </a:ext>
            </a:extLst>
          </p:cNvPr>
          <p:cNvGraphicFramePr/>
          <p:nvPr/>
        </p:nvGraphicFramePr>
        <p:xfrm>
          <a:off x="7039921" y="65907"/>
          <a:ext cx="5069711" cy="37594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49188805"/>
      </p:ext>
    </p:extLst>
  </p:cSld>
  <p:clrMapOvr>
    <a:masterClrMapping/>
  </p:clrMapOvr>
  <mc:AlternateContent xmlns:mc="http://schemas.openxmlformats.org/markup-compatibility/2006" xmlns:p14="http://schemas.microsoft.com/office/powerpoint/2010/main">
    <mc:Choice Requires="p14">
      <p:transition spd="slow" p14:dur="2000" advTm="124008"/>
    </mc:Choice>
    <mc:Fallback xmlns="">
      <p:transition spd="slow" advTm="124008"/>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 name="梯形 137">
            <a:extLst>
              <a:ext uri="{FF2B5EF4-FFF2-40B4-BE49-F238E27FC236}">
                <a16:creationId xmlns:a16="http://schemas.microsoft.com/office/drawing/2014/main" id="{4FDF9268-352B-C442-833C-22D0ACEC543B}"/>
              </a:ext>
            </a:extLst>
          </p:cNvPr>
          <p:cNvSpPr/>
          <p:nvPr/>
        </p:nvSpPr>
        <p:spPr>
          <a:xfrm>
            <a:off x="1578411" y="5237661"/>
            <a:ext cx="2823300" cy="377301"/>
          </a:xfrm>
          <a:prstGeom prst="trapezoid">
            <a:avLst>
              <a:gd name="adj" fmla="val 253440"/>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w="9525">
            <a:noFill/>
            <a:miter lim="800000"/>
            <a:headEnd/>
            <a:tailEnd/>
          </a:ln>
        </p:spPr>
        <p:txBody>
          <a:bodyPr wrap="square">
            <a:noAutofit/>
          </a:bodyPr>
          <a:lstStyle/>
          <a:p>
            <a:pPr indent="-304814" defTabSz="1161442" fontAlgn="ctr">
              <a:lnSpc>
                <a:spcPts val="4740"/>
              </a:lnSpc>
              <a:buFont typeface="Arial" pitchFamily="34" charset="0"/>
              <a:buChar char="•"/>
            </a:pPr>
            <a:endParaRPr lang="en-US" altLang="zh-CN" sz="2400" dirty="0">
              <a:solidFill>
                <a:srgbClr val="000000"/>
              </a:solidFill>
              <a:latin typeface="Arial" panose="020B0604020202020204" pitchFamily="34" charset="0"/>
            </a:endParaRPr>
          </a:p>
        </p:txBody>
      </p:sp>
      <p:sp>
        <p:nvSpPr>
          <p:cNvPr id="113" name="副标题 1"/>
          <p:cNvSpPr txBox="1">
            <a:spLocks/>
          </p:cNvSpPr>
          <p:nvPr/>
        </p:nvSpPr>
        <p:spPr>
          <a:xfrm>
            <a:off x="522023" y="607497"/>
            <a:ext cx="12192000" cy="670438"/>
          </a:xfrm>
          <a:prstGeom prst="rect">
            <a:avLst/>
          </a:prstGeom>
        </p:spPr>
        <p:txBody>
          <a:bodyPr wrap="square">
            <a:noAutofit/>
          </a:bodyPr>
          <a:lstStyle>
            <a:lvl1pPr marL="296950" indent="-296950" algn="l" defTabSz="1187798" rtl="0" eaLnBrk="1" latinLnBrk="0" hangingPunct="1">
              <a:lnSpc>
                <a:spcPct val="90000"/>
              </a:lnSpc>
              <a:spcBef>
                <a:spcPts val="1299"/>
              </a:spcBef>
              <a:buFont typeface="Arial" panose="020B0604020202020204" pitchFamily="34" charset="0"/>
              <a:buChar char="•"/>
              <a:defRPr sz="3636" kern="1200">
                <a:solidFill>
                  <a:schemeClr val="tx1"/>
                </a:solidFill>
                <a:latin typeface="+mn-lt"/>
                <a:ea typeface="+mn-ea"/>
                <a:cs typeface="+mn-cs"/>
              </a:defRPr>
            </a:lvl1pPr>
            <a:lvl2pPr marL="890849" indent="-296950" algn="l" defTabSz="1187798" rtl="0" eaLnBrk="1" latinLnBrk="0" hangingPunct="1">
              <a:lnSpc>
                <a:spcPct val="90000"/>
              </a:lnSpc>
              <a:spcBef>
                <a:spcPts val="650"/>
              </a:spcBef>
              <a:buFont typeface="Arial" panose="020B0604020202020204" pitchFamily="34" charset="0"/>
              <a:buChar char="•"/>
              <a:defRPr sz="3118" kern="1200">
                <a:solidFill>
                  <a:schemeClr val="tx1"/>
                </a:solidFill>
                <a:latin typeface="+mn-lt"/>
                <a:ea typeface="+mn-ea"/>
                <a:cs typeface="+mn-cs"/>
              </a:defRPr>
            </a:lvl2pPr>
            <a:lvl3pPr marL="1484748" indent="-296950" algn="l" defTabSz="1187798" rtl="0" eaLnBrk="1" latinLnBrk="0" hangingPunct="1">
              <a:lnSpc>
                <a:spcPct val="90000"/>
              </a:lnSpc>
              <a:spcBef>
                <a:spcPts val="650"/>
              </a:spcBef>
              <a:buFont typeface="Arial" panose="020B0604020202020204" pitchFamily="34" charset="0"/>
              <a:buChar char="•"/>
              <a:defRPr sz="2598" kern="1200">
                <a:solidFill>
                  <a:schemeClr val="tx1"/>
                </a:solidFill>
                <a:latin typeface="+mn-lt"/>
                <a:ea typeface="+mn-ea"/>
                <a:cs typeface="+mn-cs"/>
              </a:defRPr>
            </a:lvl3pPr>
            <a:lvl4pPr marL="2078648"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4pPr>
            <a:lvl5pPr marL="26725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5pPr>
            <a:lvl6pPr marL="32664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6pPr>
            <a:lvl7pPr marL="3860346"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7pPr>
            <a:lvl8pPr marL="4454245"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8pPr>
            <a:lvl9pPr marL="5048144"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9pPr>
          </a:lstStyle>
          <a:p>
            <a:pPr marL="0" indent="0" fontAlgn="ctr">
              <a:lnSpc>
                <a:spcPct val="100000"/>
              </a:lnSpc>
              <a:spcBef>
                <a:spcPts val="0"/>
              </a:spcBef>
              <a:buNone/>
            </a:pPr>
            <a:r>
              <a:rPr lang="en-US" altLang="zh-CN" sz="2799" dirty="0">
                <a:solidFill>
                  <a:schemeClr val="tx2"/>
                </a:solidFill>
                <a:latin typeface="Arial" panose="020B0604020202020204" pitchFamily="34" charset="0"/>
                <a:ea typeface="微软雅黑" panose="020B0503020204020204" pitchFamily="34" charset="-122"/>
                <a:cs typeface="Arial" panose="020B0604020202020204" pitchFamily="34" charset="0"/>
              </a:rPr>
              <a:t>AI and 5G Drives Explosive Data Growth in the Intelligent IoE Era </a:t>
            </a:r>
          </a:p>
        </p:txBody>
      </p:sp>
      <p:grpSp>
        <p:nvGrpSpPr>
          <p:cNvPr id="136" name="组合 135"/>
          <p:cNvGrpSpPr/>
          <p:nvPr/>
        </p:nvGrpSpPr>
        <p:grpSpPr>
          <a:xfrm>
            <a:off x="5460254" y="1894453"/>
            <a:ext cx="5950435" cy="3725156"/>
            <a:chOff x="5477774" y="1820174"/>
            <a:chExt cx="5952759" cy="3726611"/>
          </a:xfrm>
        </p:grpSpPr>
        <p:sp>
          <p:nvSpPr>
            <p:cNvPr id="107" name="TextBox 111">
              <a:extLst>
                <a:ext uri="{FF2B5EF4-FFF2-40B4-BE49-F238E27FC236}">
                  <a16:creationId xmlns:a16="http://schemas.microsoft.com/office/drawing/2014/main" id="{603F0675-8E62-413C-BCEB-E2F5F5877062}"/>
                </a:ext>
              </a:extLst>
            </p:cNvPr>
            <p:cNvSpPr txBox="1"/>
            <p:nvPr/>
          </p:nvSpPr>
          <p:spPr>
            <a:xfrm>
              <a:off x="6386587" y="3813726"/>
              <a:ext cx="1029380" cy="396321"/>
            </a:xfrm>
            <a:prstGeom prst="rect">
              <a:avLst/>
            </a:prstGeom>
            <a:noFill/>
          </p:spPr>
          <p:txBody>
            <a:bodyPr wrap="square">
              <a:noAutofit/>
            </a:bodyPr>
            <a:lstStyle>
              <a:lvl1pPr>
                <a:defRPr>
                  <a:solidFill>
                    <a:srgbClr val="232424"/>
                  </a:solidFill>
                  <a:latin typeface="Arial" panose="020B0604020202020204" pitchFamily="34" charset="0"/>
                  <a:cs typeface="Arial" panose="020B0604020202020204" pitchFamily="34" charset="0"/>
                  <a:sym typeface="Arial" panose="020B0604020202020204" pitchFamily="34" charset="0"/>
                </a:defRPr>
              </a:lvl1pPr>
              <a:lvl2pPr marL="742950" indent="-285750">
                <a:defRPr>
                  <a:solidFill>
                    <a:srgbClr val="232424"/>
                  </a:solidFill>
                  <a:latin typeface="Arial" panose="020B0604020202020204" pitchFamily="34" charset="0"/>
                  <a:cs typeface="Arial" panose="020B0604020202020204" pitchFamily="34" charset="0"/>
                  <a:sym typeface="Arial" panose="020B0604020202020204" pitchFamily="34" charset="0"/>
                </a:defRPr>
              </a:lvl2pPr>
              <a:lvl3pPr marL="1143000" indent="-228600">
                <a:defRPr>
                  <a:solidFill>
                    <a:srgbClr val="232424"/>
                  </a:solidFill>
                  <a:latin typeface="Arial" panose="020B0604020202020204" pitchFamily="34" charset="0"/>
                  <a:cs typeface="Arial" panose="020B0604020202020204" pitchFamily="34" charset="0"/>
                  <a:sym typeface="Arial" panose="020B0604020202020204" pitchFamily="34" charset="0"/>
                </a:defRPr>
              </a:lvl3pPr>
              <a:lvl4pPr marL="1600200" indent="-228600">
                <a:defRPr>
                  <a:solidFill>
                    <a:srgbClr val="232424"/>
                  </a:solidFill>
                  <a:latin typeface="Arial" panose="020B0604020202020204" pitchFamily="34" charset="0"/>
                  <a:cs typeface="Arial" panose="020B0604020202020204" pitchFamily="34" charset="0"/>
                  <a:sym typeface="Arial" panose="020B0604020202020204" pitchFamily="34" charset="0"/>
                </a:defRPr>
              </a:lvl4pPr>
              <a:lvl5pPr marL="2057400" indent="-228600">
                <a:defRPr>
                  <a:solidFill>
                    <a:srgbClr val="232424"/>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a:solidFill>
                    <a:srgbClr val="232424"/>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a:solidFill>
                    <a:srgbClr val="232424"/>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a:solidFill>
                    <a:srgbClr val="232424"/>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a:solidFill>
                    <a:srgbClr val="232424"/>
                  </a:solidFill>
                  <a:latin typeface="Arial" panose="020B0604020202020204" pitchFamily="34" charset="0"/>
                  <a:cs typeface="Arial" panose="020B0604020202020204" pitchFamily="34" charset="0"/>
                  <a:sym typeface="Arial" panose="020B0604020202020204" pitchFamily="34" charset="0"/>
                </a:defRPr>
              </a:lvl9pPr>
            </a:lstStyle>
            <a:p>
              <a:pPr algn="ctr" defTabSz="913646" fontAlgn="ctr">
                <a:defRPr/>
              </a:pPr>
              <a:r>
                <a:rPr lang="en-US" altLang="zh-CN" sz="1998" kern="0" dirty="0">
                  <a:solidFill>
                    <a:srgbClr val="C00000"/>
                  </a:solidFill>
                  <a:ea typeface="微软雅黑" panose="020B0503020204020204" pitchFamily="34" charset="-122"/>
                </a:rPr>
                <a:t>64 TB</a:t>
              </a:r>
            </a:p>
          </p:txBody>
        </p:sp>
        <p:sp>
          <p:nvSpPr>
            <p:cNvPr id="109" name="文本框 156">
              <a:extLst>
                <a:ext uri="{FF2B5EF4-FFF2-40B4-BE49-F238E27FC236}">
                  <a16:creationId xmlns:a16="http://schemas.microsoft.com/office/drawing/2014/main" id="{D95D0FAF-574C-4BC3-AE9F-0AA03453D5A2}"/>
                </a:ext>
              </a:extLst>
            </p:cNvPr>
            <p:cNvSpPr txBox="1"/>
            <p:nvPr/>
          </p:nvSpPr>
          <p:spPr>
            <a:xfrm>
              <a:off x="5725569" y="4733534"/>
              <a:ext cx="2245411" cy="360000"/>
            </a:xfrm>
            <a:prstGeom prst="rect">
              <a:avLst/>
            </a:prstGeom>
            <a:noFill/>
          </p:spPr>
          <p:txBody>
            <a:bodyPr wrap="square" rtlCol="0">
              <a:noAutofit/>
            </a:bodyPr>
            <a:lstStyle/>
            <a:p>
              <a:pPr algn="ctr" defTabSz="685252" fontAlgn="ctr">
                <a:defRPr/>
              </a:pPr>
              <a:r>
                <a:rPr lang="en-US" altLang="zh-CN" sz="2399" kern="0" dirty="0">
                  <a:latin typeface="Arial" panose="020B0604020202020204" pitchFamily="34" charset="0"/>
                  <a:ea typeface="微软雅黑" panose="020B0503020204020204" pitchFamily="34" charset="-122"/>
                  <a:cs typeface="Arial" panose="020B0604020202020204" pitchFamily="34" charset="0"/>
                </a:rPr>
                <a:t>Autopilot</a:t>
              </a:r>
            </a:p>
          </p:txBody>
        </p:sp>
        <p:grpSp>
          <p:nvGrpSpPr>
            <p:cNvPr id="122" name="组合 121"/>
            <p:cNvGrpSpPr/>
            <p:nvPr/>
          </p:nvGrpSpPr>
          <p:grpSpPr>
            <a:xfrm>
              <a:off x="5565473" y="1980845"/>
              <a:ext cx="2447294" cy="1437164"/>
              <a:chOff x="5565473" y="1980845"/>
              <a:chExt cx="2447294" cy="1437164"/>
            </a:xfrm>
          </p:grpSpPr>
          <p:sp>
            <p:nvSpPr>
              <p:cNvPr id="100" name="TextBox 112">
                <a:extLst>
                  <a:ext uri="{FF2B5EF4-FFF2-40B4-BE49-F238E27FC236}">
                    <a16:creationId xmlns:a16="http://schemas.microsoft.com/office/drawing/2014/main" id="{2BB410C7-ADE1-4D9B-BB88-9AAEC4F154D8}"/>
                  </a:ext>
                </a:extLst>
              </p:cNvPr>
              <p:cNvSpPr txBox="1"/>
              <p:nvPr/>
            </p:nvSpPr>
            <p:spPr>
              <a:xfrm>
                <a:off x="7052767" y="1987631"/>
                <a:ext cx="960000" cy="384000"/>
              </a:xfrm>
              <a:prstGeom prst="rect">
                <a:avLst/>
              </a:prstGeom>
              <a:noFill/>
            </p:spPr>
            <p:txBody>
              <a:bodyPr wrap="square">
                <a:noAutofit/>
              </a:bodyPr>
              <a:lstStyle>
                <a:lvl1pPr>
                  <a:defRPr>
                    <a:solidFill>
                      <a:srgbClr val="232424"/>
                    </a:solidFill>
                    <a:latin typeface="Arial" panose="020B0604020202020204" pitchFamily="34" charset="0"/>
                    <a:cs typeface="Arial" panose="020B0604020202020204" pitchFamily="34" charset="0"/>
                    <a:sym typeface="Arial" panose="020B0604020202020204" pitchFamily="34" charset="0"/>
                  </a:defRPr>
                </a:lvl1pPr>
                <a:lvl2pPr marL="742950" indent="-285750">
                  <a:defRPr>
                    <a:solidFill>
                      <a:srgbClr val="232424"/>
                    </a:solidFill>
                    <a:latin typeface="Arial" panose="020B0604020202020204" pitchFamily="34" charset="0"/>
                    <a:cs typeface="Arial" panose="020B0604020202020204" pitchFamily="34" charset="0"/>
                    <a:sym typeface="Arial" panose="020B0604020202020204" pitchFamily="34" charset="0"/>
                  </a:defRPr>
                </a:lvl2pPr>
                <a:lvl3pPr marL="1143000" indent="-228600">
                  <a:defRPr>
                    <a:solidFill>
                      <a:srgbClr val="232424"/>
                    </a:solidFill>
                    <a:latin typeface="Arial" panose="020B0604020202020204" pitchFamily="34" charset="0"/>
                    <a:cs typeface="Arial" panose="020B0604020202020204" pitchFamily="34" charset="0"/>
                    <a:sym typeface="Arial" panose="020B0604020202020204" pitchFamily="34" charset="0"/>
                  </a:defRPr>
                </a:lvl3pPr>
                <a:lvl4pPr marL="1600200" indent="-228600">
                  <a:defRPr>
                    <a:solidFill>
                      <a:srgbClr val="232424"/>
                    </a:solidFill>
                    <a:latin typeface="Arial" panose="020B0604020202020204" pitchFamily="34" charset="0"/>
                    <a:cs typeface="Arial" panose="020B0604020202020204" pitchFamily="34" charset="0"/>
                    <a:sym typeface="Arial" panose="020B0604020202020204" pitchFamily="34" charset="0"/>
                  </a:defRPr>
                </a:lvl4pPr>
                <a:lvl5pPr marL="2057400" indent="-228600">
                  <a:defRPr>
                    <a:solidFill>
                      <a:srgbClr val="232424"/>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a:solidFill>
                      <a:srgbClr val="232424"/>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a:solidFill>
                      <a:srgbClr val="232424"/>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a:solidFill>
                      <a:srgbClr val="232424"/>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a:solidFill>
                      <a:srgbClr val="232424"/>
                    </a:solidFill>
                    <a:latin typeface="Arial" panose="020B0604020202020204" pitchFamily="34" charset="0"/>
                    <a:cs typeface="Arial" panose="020B0604020202020204" pitchFamily="34" charset="0"/>
                    <a:sym typeface="Arial" panose="020B0604020202020204" pitchFamily="34" charset="0"/>
                  </a:defRPr>
                </a:lvl9pPr>
              </a:lstStyle>
              <a:p>
                <a:pPr algn="ctr" defTabSz="913646" fontAlgn="ctr">
                  <a:defRPr/>
                </a:pPr>
                <a:r>
                  <a:rPr lang="en-US" altLang="zh-CN" sz="1998" kern="0" dirty="0">
                    <a:solidFill>
                      <a:srgbClr val="C00000"/>
                    </a:solidFill>
                    <a:ea typeface="微软雅黑" panose="020B0503020204020204" pitchFamily="34" charset="-122"/>
                  </a:rPr>
                  <a:t>30x</a:t>
                </a:r>
              </a:p>
            </p:txBody>
          </p:sp>
          <p:sp>
            <p:nvSpPr>
              <p:cNvPr id="102" name="文本框 161">
                <a:extLst>
                  <a:ext uri="{FF2B5EF4-FFF2-40B4-BE49-F238E27FC236}">
                    <a16:creationId xmlns:a16="http://schemas.microsoft.com/office/drawing/2014/main" id="{886DF198-73A1-46FD-ABB5-40E449D2411B}"/>
                  </a:ext>
                </a:extLst>
              </p:cNvPr>
              <p:cNvSpPr txBox="1"/>
              <p:nvPr/>
            </p:nvSpPr>
            <p:spPr>
              <a:xfrm>
                <a:off x="5923289" y="3034009"/>
                <a:ext cx="1855247" cy="384000"/>
              </a:xfrm>
              <a:prstGeom prst="rect">
                <a:avLst/>
              </a:prstGeom>
              <a:noFill/>
            </p:spPr>
            <p:txBody>
              <a:bodyPr wrap="square" rtlCol="0">
                <a:noAutofit/>
              </a:bodyPr>
              <a:lstStyle>
                <a:defPPr>
                  <a:defRPr lang="en-US"/>
                </a:defPPr>
                <a:lvl1pPr algn="ctr" defTabSz="685526" fontAlgn="ctr">
                  <a:defRPr sz="1050" b="1" kern="0">
                    <a:solidFill>
                      <a:srgbClr val="FFFFFF"/>
                    </a:solidFill>
                    <a:latin typeface="Arial"/>
                    <a:ea typeface="微软雅黑"/>
                    <a:cs typeface="Arial" panose="020B0604020202020204" pitchFamily="34" charset="0"/>
                  </a:defRPr>
                </a:lvl1pPr>
              </a:lstStyle>
              <a:p>
                <a:r>
                  <a:rPr lang="en-US" altLang="zh-CN" sz="2399" b="0" dirty="0">
                    <a:solidFill>
                      <a:schemeClr val="tx1"/>
                    </a:solidFill>
                    <a:latin typeface="Arial" panose="020B0604020202020204" pitchFamily="34" charset="0"/>
                    <a:ea typeface="微软雅黑" panose="020B0503020204020204" pitchFamily="34" charset="-122"/>
                  </a:rPr>
                  <a:t>5G, 8K, VR</a:t>
                </a:r>
              </a:p>
            </p:txBody>
          </p:sp>
          <p:sp>
            <p:nvSpPr>
              <p:cNvPr id="103" name="矩形 127">
                <a:extLst>
                  <a:ext uri="{FF2B5EF4-FFF2-40B4-BE49-F238E27FC236}">
                    <a16:creationId xmlns:a16="http://schemas.microsoft.com/office/drawing/2014/main" id="{F66ABC29-5CA9-45FC-9D2C-C2C31DC60F75}"/>
                  </a:ext>
                </a:extLst>
              </p:cNvPr>
              <p:cNvSpPr/>
              <p:nvPr/>
            </p:nvSpPr>
            <p:spPr>
              <a:xfrm>
                <a:off x="7183114" y="2547549"/>
                <a:ext cx="681597" cy="307777"/>
              </a:xfrm>
              <a:prstGeom prst="rect">
                <a:avLst/>
              </a:prstGeom>
            </p:spPr>
            <p:txBody>
              <a:bodyPr wrap="none">
                <a:spAutoFit/>
              </a:bodyPr>
              <a:lstStyle/>
              <a:p>
                <a:pPr algn="ctr" defTabSz="913646" fontAlgn="ctr">
                  <a:defRPr/>
                </a:pPr>
                <a:r>
                  <a:rPr lang="en-US" altLang="zh-CN" sz="1399" kern="0" dirty="0">
                    <a:latin typeface="Arial" panose="020B0604020202020204" pitchFamily="34" charset="0"/>
                    <a:ea typeface="微软雅黑" panose="020B0503020204020204" pitchFamily="34" charset="-122"/>
                    <a:cs typeface="Arial" panose="020B0604020202020204" pitchFamily="34" charset="0"/>
                  </a:rPr>
                  <a:t>Traffic</a:t>
                </a:r>
              </a:p>
            </p:txBody>
          </p:sp>
          <p:sp>
            <p:nvSpPr>
              <p:cNvPr id="104" name="矩形 128">
                <a:extLst>
                  <a:ext uri="{FF2B5EF4-FFF2-40B4-BE49-F238E27FC236}">
                    <a16:creationId xmlns:a16="http://schemas.microsoft.com/office/drawing/2014/main" id="{AB6EF5AD-C980-4F2C-A340-55534E047086}"/>
                  </a:ext>
                </a:extLst>
              </p:cNvPr>
              <p:cNvSpPr/>
              <p:nvPr/>
            </p:nvSpPr>
            <p:spPr>
              <a:xfrm>
                <a:off x="5579406" y="2418197"/>
                <a:ext cx="1408968" cy="523220"/>
              </a:xfrm>
              <a:prstGeom prst="rect">
                <a:avLst/>
              </a:prstGeom>
            </p:spPr>
            <p:txBody>
              <a:bodyPr wrap="square">
                <a:spAutoFit/>
              </a:bodyPr>
              <a:lstStyle/>
              <a:p>
                <a:pPr algn="ctr" defTabSz="914011"/>
                <a:r>
                  <a:rPr lang="en-US" altLang="zh-CN" sz="1399" dirty="0">
                    <a:latin typeface="Arial" panose="020B0604020202020204" pitchFamily="34" charset="0"/>
                    <a:ea typeface="微软雅黑" panose="020B0503020204020204" pitchFamily="34" charset="-122"/>
                    <a:cs typeface="Arial" panose="020B0604020202020204" pitchFamily="34" charset="0"/>
                  </a:rPr>
                  <a:t>Interconnected users</a:t>
                </a:r>
                <a:endParaRPr lang="zh-CN" altLang="en-US" sz="1399" dirty="0">
                  <a:latin typeface="Arial" panose="020B0604020202020204" pitchFamily="34" charset="0"/>
                  <a:ea typeface="微软雅黑" panose="020B0503020204020204" pitchFamily="34" charset="-122"/>
                  <a:cs typeface="Arial" panose="020B0604020202020204" pitchFamily="34" charset="0"/>
                </a:endParaRPr>
              </a:p>
            </p:txBody>
          </p:sp>
          <p:sp>
            <p:nvSpPr>
              <p:cNvPr id="105" name="矩形 129">
                <a:extLst>
                  <a:ext uri="{FF2B5EF4-FFF2-40B4-BE49-F238E27FC236}">
                    <a16:creationId xmlns:a16="http://schemas.microsoft.com/office/drawing/2014/main" id="{A1253A89-72C0-4AE9-9D46-915910AAB0EC}"/>
                  </a:ext>
                </a:extLst>
              </p:cNvPr>
              <p:cNvSpPr/>
              <p:nvPr/>
            </p:nvSpPr>
            <p:spPr>
              <a:xfrm>
                <a:off x="5565473" y="1980845"/>
                <a:ext cx="1367087" cy="430716"/>
              </a:xfrm>
              <a:prstGeom prst="rect">
                <a:avLst/>
              </a:prstGeom>
              <a:noFill/>
            </p:spPr>
            <p:txBody>
              <a:bodyPr wrap="square">
                <a:noAutofit/>
              </a:bodyPr>
              <a:lstStyle/>
              <a:p>
                <a:pPr algn="ctr" defTabSz="913646" fontAlgn="ctr"/>
                <a:r>
                  <a:rPr lang="en-US" altLang="zh-CN" sz="1998" kern="0" dirty="0">
                    <a:solidFill>
                      <a:srgbClr val="C00000"/>
                    </a:solidFill>
                    <a:latin typeface="Arial" panose="020B0604020202020204" pitchFamily="34" charset="0"/>
                    <a:ea typeface="微软雅黑" panose="020B0503020204020204" pitchFamily="34" charset="-122"/>
                    <a:cs typeface="Arial" panose="020B0604020202020204" pitchFamily="34" charset="0"/>
                  </a:rPr>
                  <a:t>100 billion</a:t>
                </a:r>
              </a:p>
            </p:txBody>
          </p:sp>
          <p:cxnSp>
            <p:nvCxnSpPr>
              <p:cNvPr id="106" name="直接连接符 130">
                <a:extLst>
                  <a:ext uri="{FF2B5EF4-FFF2-40B4-BE49-F238E27FC236}">
                    <a16:creationId xmlns:a16="http://schemas.microsoft.com/office/drawing/2014/main" id="{E1115D77-CB3C-4BB1-8FC6-71FA597C62C8}"/>
                  </a:ext>
                </a:extLst>
              </p:cNvPr>
              <p:cNvCxnSpPr/>
              <p:nvPr/>
            </p:nvCxnSpPr>
            <p:spPr>
              <a:xfrm>
                <a:off x="7041773" y="2113307"/>
                <a:ext cx="1" cy="650134"/>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21" name="直接连接符 117">
                <a:extLst>
                  <a:ext uri="{FF2B5EF4-FFF2-40B4-BE49-F238E27FC236}">
                    <a16:creationId xmlns:a16="http://schemas.microsoft.com/office/drawing/2014/main" id="{EFA9024E-ED4F-4E0E-8CB8-50F66166D854}"/>
                  </a:ext>
                </a:extLst>
              </p:cNvPr>
              <p:cNvCxnSpPr/>
              <p:nvPr/>
            </p:nvCxnSpPr>
            <p:spPr bwMode="auto">
              <a:xfrm>
                <a:off x="5631500" y="2996491"/>
                <a:ext cx="2356141"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grpSp>
          <p:nvGrpSpPr>
            <p:cNvPr id="127" name="组合 126"/>
            <p:cNvGrpSpPr/>
            <p:nvPr/>
          </p:nvGrpSpPr>
          <p:grpSpPr>
            <a:xfrm>
              <a:off x="8379790" y="1997442"/>
              <a:ext cx="2815190" cy="1429162"/>
              <a:chOff x="8379790" y="1997442"/>
              <a:chExt cx="2815190" cy="1429162"/>
            </a:xfrm>
          </p:grpSpPr>
          <p:sp>
            <p:nvSpPr>
              <p:cNvPr id="95" name="文本框 159">
                <a:extLst>
                  <a:ext uri="{FF2B5EF4-FFF2-40B4-BE49-F238E27FC236}">
                    <a16:creationId xmlns:a16="http://schemas.microsoft.com/office/drawing/2014/main" id="{7927C70D-4907-4E13-88AC-F7E380E70B91}"/>
                  </a:ext>
                </a:extLst>
              </p:cNvPr>
              <p:cNvSpPr txBox="1"/>
              <p:nvPr/>
            </p:nvSpPr>
            <p:spPr>
              <a:xfrm>
                <a:off x="8630840" y="3013514"/>
                <a:ext cx="2318074" cy="413090"/>
              </a:xfrm>
              <a:prstGeom prst="rect">
                <a:avLst/>
              </a:prstGeom>
              <a:noFill/>
            </p:spPr>
            <p:txBody>
              <a:bodyPr wrap="square" rtlCol="0">
                <a:noAutofit/>
              </a:bodyPr>
              <a:lstStyle>
                <a:defPPr>
                  <a:defRPr lang="en-US"/>
                </a:defPPr>
                <a:lvl1pPr algn="ctr" defTabSz="685526" fontAlgn="ctr">
                  <a:defRPr sz="1400" b="1" kern="0">
                    <a:latin typeface="Arial" panose="020B0604020202020204" pitchFamily="34" charset="0"/>
                    <a:ea typeface="微软雅黑" panose="020B0503020204020204" pitchFamily="34" charset="-122"/>
                    <a:cs typeface="Arial" panose="020B0604020202020204" pitchFamily="34" charset="0"/>
                  </a:defRPr>
                </a:lvl1pPr>
              </a:lstStyle>
              <a:p>
                <a:r>
                  <a:rPr lang="en-US" altLang="zh-CN" sz="2399" b="0" dirty="0"/>
                  <a:t>Enterprise IT</a:t>
                </a:r>
              </a:p>
            </p:txBody>
          </p:sp>
          <p:sp>
            <p:nvSpPr>
              <p:cNvPr id="97" name="TextBox 111">
                <a:extLst>
                  <a:ext uri="{FF2B5EF4-FFF2-40B4-BE49-F238E27FC236}">
                    <a16:creationId xmlns:a16="http://schemas.microsoft.com/office/drawing/2014/main" id="{A47E449C-0EA1-456F-A4F6-BEC4D6A3767A}"/>
                  </a:ext>
                </a:extLst>
              </p:cNvPr>
              <p:cNvSpPr txBox="1"/>
              <p:nvPr/>
            </p:nvSpPr>
            <p:spPr>
              <a:xfrm>
                <a:off x="8572723" y="1997442"/>
                <a:ext cx="608366" cy="324000"/>
              </a:xfrm>
              <a:prstGeom prst="rect">
                <a:avLst/>
              </a:prstGeom>
              <a:noFill/>
            </p:spPr>
            <p:txBody>
              <a:bodyPr wrap="square">
                <a:noAutofit/>
              </a:bodyPr>
              <a:lstStyle>
                <a:lvl1pPr>
                  <a:defRPr>
                    <a:solidFill>
                      <a:srgbClr val="232424"/>
                    </a:solidFill>
                    <a:latin typeface="Arial" panose="020B0604020202020204" pitchFamily="34" charset="0"/>
                    <a:cs typeface="Arial" panose="020B0604020202020204" pitchFamily="34" charset="0"/>
                    <a:sym typeface="Arial" panose="020B0604020202020204" pitchFamily="34" charset="0"/>
                  </a:defRPr>
                </a:lvl1pPr>
                <a:lvl2pPr marL="742950" indent="-285750">
                  <a:defRPr>
                    <a:solidFill>
                      <a:srgbClr val="232424"/>
                    </a:solidFill>
                    <a:latin typeface="Arial" panose="020B0604020202020204" pitchFamily="34" charset="0"/>
                    <a:cs typeface="Arial" panose="020B0604020202020204" pitchFamily="34" charset="0"/>
                    <a:sym typeface="Arial" panose="020B0604020202020204" pitchFamily="34" charset="0"/>
                  </a:defRPr>
                </a:lvl2pPr>
                <a:lvl3pPr marL="1143000" indent="-228600">
                  <a:defRPr>
                    <a:solidFill>
                      <a:srgbClr val="232424"/>
                    </a:solidFill>
                    <a:latin typeface="Arial" panose="020B0604020202020204" pitchFamily="34" charset="0"/>
                    <a:cs typeface="Arial" panose="020B0604020202020204" pitchFamily="34" charset="0"/>
                    <a:sym typeface="Arial" panose="020B0604020202020204" pitchFamily="34" charset="0"/>
                  </a:defRPr>
                </a:lvl3pPr>
                <a:lvl4pPr marL="1600200" indent="-228600">
                  <a:defRPr>
                    <a:solidFill>
                      <a:srgbClr val="232424"/>
                    </a:solidFill>
                    <a:latin typeface="Arial" panose="020B0604020202020204" pitchFamily="34" charset="0"/>
                    <a:cs typeface="Arial" panose="020B0604020202020204" pitchFamily="34" charset="0"/>
                    <a:sym typeface="Arial" panose="020B0604020202020204" pitchFamily="34" charset="0"/>
                  </a:defRPr>
                </a:lvl4pPr>
                <a:lvl5pPr marL="2057400" indent="-228600">
                  <a:defRPr>
                    <a:solidFill>
                      <a:srgbClr val="232424"/>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a:solidFill>
                      <a:srgbClr val="232424"/>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a:solidFill>
                      <a:srgbClr val="232424"/>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a:solidFill>
                      <a:srgbClr val="232424"/>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a:solidFill>
                      <a:srgbClr val="232424"/>
                    </a:solidFill>
                    <a:latin typeface="Arial" panose="020B0604020202020204" pitchFamily="34" charset="0"/>
                    <a:cs typeface="Arial" panose="020B0604020202020204" pitchFamily="34" charset="0"/>
                    <a:sym typeface="Arial" panose="020B0604020202020204" pitchFamily="34" charset="0"/>
                  </a:defRPr>
                </a:lvl9pPr>
              </a:lstStyle>
              <a:p>
                <a:pPr algn="ctr" fontAlgn="ctr">
                  <a:defRPr/>
                </a:pPr>
                <a:r>
                  <a:rPr lang="en-US" altLang="zh-CN" sz="1999" dirty="0">
                    <a:solidFill>
                      <a:srgbClr val="C00000"/>
                    </a:solidFill>
                    <a:ea typeface="微软雅黑" panose="020B0503020204020204" pitchFamily="34" charset="-122"/>
                  </a:rPr>
                  <a:t>TB</a:t>
                </a:r>
              </a:p>
            </p:txBody>
          </p:sp>
          <p:sp>
            <p:nvSpPr>
              <p:cNvPr id="98" name="TextBox 111">
                <a:extLst>
                  <a:ext uri="{FF2B5EF4-FFF2-40B4-BE49-F238E27FC236}">
                    <a16:creationId xmlns:a16="http://schemas.microsoft.com/office/drawing/2014/main" id="{A4197DAF-04DC-462D-87D6-3306777FFECD}"/>
                  </a:ext>
                </a:extLst>
              </p:cNvPr>
              <p:cNvSpPr txBox="1"/>
              <p:nvPr/>
            </p:nvSpPr>
            <p:spPr>
              <a:xfrm>
                <a:off x="9936712" y="1997442"/>
                <a:ext cx="780339" cy="396000"/>
              </a:xfrm>
              <a:prstGeom prst="rect">
                <a:avLst/>
              </a:prstGeom>
              <a:noFill/>
            </p:spPr>
            <p:txBody>
              <a:bodyPr wrap="square">
                <a:noAutofit/>
              </a:bodyPr>
              <a:lstStyle>
                <a:lvl1pPr>
                  <a:defRPr>
                    <a:solidFill>
                      <a:srgbClr val="232424"/>
                    </a:solidFill>
                    <a:latin typeface="Arial" panose="020B0604020202020204" pitchFamily="34" charset="0"/>
                    <a:cs typeface="Arial" panose="020B0604020202020204" pitchFamily="34" charset="0"/>
                    <a:sym typeface="Arial" panose="020B0604020202020204" pitchFamily="34" charset="0"/>
                  </a:defRPr>
                </a:lvl1pPr>
                <a:lvl2pPr marL="742950" indent="-285750">
                  <a:defRPr>
                    <a:solidFill>
                      <a:srgbClr val="232424"/>
                    </a:solidFill>
                    <a:latin typeface="Arial" panose="020B0604020202020204" pitchFamily="34" charset="0"/>
                    <a:cs typeface="Arial" panose="020B0604020202020204" pitchFamily="34" charset="0"/>
                    <a:sym typeface="Arial" panose="020B0604020202020204" pitchFamily="34" charset="0"/>
                  </a:defRPr>
                </a:lvl2pPr>
                <a:lvl3pPr marL="1143000" indent="-228600">
                  <a:defRPr>
                    <a:solidFill>
                      <a:srgbClr val="232424"/>
                    </a:solidFill>
                    <a:latin typeface="Arial" panose="020B0604020202020204" pitchFamily="34" charset="0"/>
                    <a:cs typeface="Arial" panose="020B0604020202020204" pitchFamily="34" charset="0"/>
                    <a:sym typeface="Arial" panose="020B0604020202020204" pitchFamily="34" charset="0"/>
                  </a:defRPr>
                </a:lvl3pPr>
                <a:lvl4pPr marL="1600200" indent="-228600">
                  <a:defRPr>
                    <a:solidFill>
                      <a:srgbClr val="232424"/>
                    </a:solidFill>
                    <a:latin typeface="Arial" panose="020B0604020202020204" pitchFamily="34" charset="0"/>
                    <a:cs typeface="Arial" panose="020B0604020202020204" pitchFamily="34" charset="0"/>
                    <a:sym typeface="Arial" panose="020B0604020202020204" pitchFamily="34" charset="0"/>
                  </a:defRPr>
                </a:lvl4pPr>
                <a:lvl5pPr marL="2057400" indent="-228600">
                  <a:defRPr>
                    <a:solidFill>
                      <a:srgbClr val="232424"/>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a:solidFill>
                      <a:srgbClr val="232424"/>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a:solidFill>
                      <a:srgbClr val="232424"/>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a:solidFill>
                      <a:srgbClr val="232424"/>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a:solidFill>
                      <a:srgbClr val="232424"/>
                    </a:solidFill>
                    <a:latin typeface="Arial" panose="020B0604020202020204" pitchFamily="34" charset="0"/>
                    <a:cs typeface="Arial" panose="020B0604020202020204" pitchFamily="34" charset="0"/>
                    <a:sym typeface="Arial" panose="020B0604020202020204" pitchFamily="34" charset="0"/>
                  </a:defRPr>
                </a:lvl9pPr>
              </a:lstStyle>
              <a:p>
                <a:pPr algn="ctr" fontAlgn="ctr">
                  <a:defRPr/>
                </a:pPr>
                <a:r>
                  <a:rPr lang="en-US" altLang="zh-CN" sz="1999" dirty="0">
                    <a:solidFill>
                      <a:srgbClr val="C00000"/>
                    </a:solidFill>
                    <a:ea typeface="微软雅黑" panose="020B0503020204020204" pitchFamily="34" charset="-122"/>
                  </a:rPr>
                  <a:t>PB</a:t>
                </a:r>
              </a:p>
            </p:txBody>
          </p:sp>
          <p:sp>
            <p:nvSpPr>
              <p:cNvPr id="110" name="矩形 134">
                <a:extLst>
                  <a:ext uri="{FF2B5EF4-FFF2-40B4-BE49-F238E27FC236}">
                    <a16:creationId xmlns:a16="http://schemas.microsoft.com/office/drawing/2014/main" id="{9AC06DE3-F2EC-4057-912A-C3B922495433}"/>
                  </a:ext>
                </a:extLst>
              </p:cNvPr>
              <p:cNvSpPr/>
              <p:nvPr/>
            </p:nvSpPr>
            <p:spPr>
              <a:xfrm>
                <a:off x="8379790" y="2469058"/>
                <a:ext cx="1121365" cy="523220"/>
              </a:xfrm>
              <a:prstGeom prst="rect">
                <a:avLst/>
              </a:prstGeom>
            </p:spPr>
            <p:txBody>
              <a:bodyPr wrap="square">
                <a:spAutoFit/>
              </a:bodyPr>
              <a:lstStyle/>
              <a:p>
                <a:pPr algn="ctr" defTabSz="914011"/>
                <a:r>
                  <a:rPr lang="en-US" altLang="zh-CN" sz="1399" dirty="0">
                    <a:latin typeface="Arial" panose="020B0604020202020204" pitchFamily="34" charset="0"/>
                    <a:ea typeface="微软雅黑" panose="020B0503020204020204" pitchFamily="34" charset="-122"/>
                    <a:cs typeface="Arial" panose="020B0604020202020204" pitchFamily="34" charset="0"/>
                  </a:rPr>
                  <a:t>Traditional data</a:t>
                </a:r>
                <a:endParaRPr lang="zh-CN" altLang="en-US" sz="1399" dirty="0">
                  <a:latin typeface="Arial" panose="020B0604020202020204" pitchFamily="34" charset="0"/>
                  <a:ea typeface="微软雅黑" panose="020B0503020204020204" pitchFamily="34" charset="-122"/>
                  <a:cs typeface="Arial" panose="020B0604020202020204" pitchFamily="34" charset="0"/>
                </a:endParaRPr>
              </a:p>
            </p:txBody>
          </p:sp>
          <p:sp>
            <p:nvSpPr>
              <p:cNvPr id="111" name="矩形 135">
                <a:extLst>
                  <a:ext uri="{FF2B5EF4-FFF2-40B4-BE49-F238E27FC236}">
                    <a16:creationId xmlns:a16="http://schemas.microsoft.com/office/drawing/2014/main" id="{B80CC51B-EDEF-4E98-8FEC-6C99F857FB49}"/>
                  </a:ext>
                </a:extLst>
              </p:cNvPr>
              <p:cNvSpPr/>
              <p:nvPr/>
            </p:nvSpPr>
            <p:spPr>
              <a:xfrm>
                <a:off x="9578431" y="2469058"/>
                <a:ext cx="1616549" cy="523220"/>
              </a:xfrm>
              <a:prstGeom prst="rect">
                <a:avLst/>
              </a:prstGeom>
            </p:spPr>
            <p:txBody>
              <a:bodyPr wrap="square">
                <a:spAutoFit/>
              </a:bodyPr>
              <a:lstStyle/>
              <a:p>
                <a:pPr algn="ctr" defTabSz="914011"/>
                <a:r>
                  <a:rPr lang="en-US" altLang="zh-CN" sz="1399" dirty="0">
                    <a:latin typeface="Arial" panose="020B0604020202020204" pitchFamily="34" charset="0"/>
                    <a:ea typeface="微软雅黑" panose="020B0503020204020204" pitchFamily="34" charset="-122"/>
                    <a:cs typeface="Arial" panose="020B0604020202020204" pitchFamily="34" charset="0"/>
                  </a:rPr>
                  <a:t>Video &amp; image data</a:t>
                </a:r>
              </a:p>
            </p:txBody>
          </p:sp>
          <p:cxnSp>
            <p:nvCxnSpPr>
              <p:cNvPr id="123" name="直接连接符 117">
                <a:extLst>
                  <a:ext uri="{FF2B5EF4-FFF2-40B4-BE49-F238E27FC236}">
                    <a16:creationId xmlns:a16="http://schemas.microsoft.com/office/drawing/2014/main" id="{EFA9024E-ED4F-4E0E-8CB8-50F66166D854}"/>
                  </a:ext>
                </a:extLst>
              </p:cNvPr>
              <p:cNvCxnSpPr/>
              <p:nvPr/>
            </p:nvCxnSpPr>
            <p:spPr bwMode="auto">
              <a:xfrm flipV="1">
                <a:off x="8472559" y="2992278"/>
                <a:ext cx="2625082" cy="4213"/>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26" name="Picture 15" descr="O_chevron001"/>
              <p:cNvPicPr>
                <a:picLocks noChangeAspect="1" noChangeArrowheads="1"/>
              </p:cNvPicPr>
              <p:nvPr/>
            </p:nvPicPr>
            <p:blipFill>
              <a:blip r:embed="rId3" cstate="print"/>
              <a:srcRect/>
              <a:stretch>
                <a:fillRect/>
              </a:stretch>
            </p:blipFill>
            <p:spPr bwMode="auto">
              <a:xfrm rot="16200000">
                <a:off x="9473892" y="2056482"/>
                <a:ext cx="243476" cy="290830"/>
              </a:xfrm>
              <a:prstGeom prst="rect">
                <a:avLst/>
              </a:prstGeom>
              <a:noFill/>
            </p:spPr>
          </p:pic>
        </p:grpSp>
        <p:sp>
          <p:nvSpPr>
            <p:cNvPr id="128" name="矩形 127"/>
            <p:cNvSpPr/>
            <p:nvPr/>
          </p:nvSpPr>
          <p:spPr>
            <a:xfrm>
              <a:off x="5779015" y="4242643"/>
              <a:ext cx="2244524" cy="307777"/>
            </a:xfrm>
            <a:prstGeom prst="rect">
              <a:avLst/>
            </a:prstGeom>
          </p:spPr>
          <p:txBody>
            <a:bodyPr wrap="none">
              <a:spAutoFit/>
            </a:bodyPr>
            <a:lstStyle/>
            <a:p>
              <a:pPr algn="ctr" defTabSz="914011" fontAlgn="ctr">
                <a:defRPr/>
              </a:pPr>
              <a:r>
                <a:rPr lang="en-US" altLang="zh-CN" sz="1399" dirty="0">
                  <a:latin typeface="Arial" panose="020B0604020202020204" pitchFamily="34" charset="0"/>
                  <a:ea typeface="微软雅黑" panose="020B0503020204020204" pitchFamily="34" charset="-122"/>
                  <a:cs typeface="Arial" panose="020B0604020202020204" pitchFamily="34" charset="0"/>
                </a:rPr>
                <a:t>Daily training data volume</a:t>
              </a:r>
            </a:p>
          </p:txBody>
        </p:sp>
        <p:cxnSp>
          <p:nvCxnSpPr>
            <p:cNvPr id="129" name="直接连接符 117">
              <a:extLst>
                <a:ext uri="{FF2B5EF4-FFF2-40B4-BE49-F238E27FC236}">
                  <a16:creationId xmlns:a16="http://schemas.microsoft.com/office/drawing/2014/main" id="{EFA9024E-ED4F-4E0E-8CB8-50F66166D854}"/>
                </a:ext>
              </a:extLst>
            </p:cNvPr>
            <p:cNvCxnSpPr/>
            <p:nvPr/>
          </p:nvCxnSpPr>
          <p:spPr bwMode="auto">
            <a:xfrm>
              <a:off x="5656626" y="4625313"/>
              <a:ext cx="2356141"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133" name="组合 132"/>
            <p:cNvGrpSpPr/>
            <p:nvPr/>
          </p:nvGrpSpPr>
          <p:grpSpPr>
            <a:xfrm>
              <a:off x="8139667" y="3817496"/>
              <a:ext cx="3290866" cy="1547450"/>
              <a:chOff x="8139667" y="3817496"/>
              <a:chExt cx="3290866" cy="1547450"/>
            </a:xfrm>
          </p:grpSpPr>
          <p:sp>
            <p:nvSpPr>
              <p:cNvPr id="92" name="TextBox 112">
                <a:extLst>
                  <a:ext uri="{FF2B5EF4-FFF2-40B4-BE49-F238E27FC236}">
                    <a16:creationId xmlns:a16="http://schemas.microsoft.com/office/drawing/2014/main" id="{6FBE4B39-2A85-4D07-9319-39D94DB44F8C}"/>
                  </a:ext>
                </a:extLst>
              </p:cNvPr>
              <p:cNvSpPr txBox="1"/>
              <p:nvPr/>
            </p:nvSpPr>
            <p:spPr>
              <a:xfrm>
                <a:off x="8940472" y="3817496"/>
                <a:ext cx="1478945" cy="369006"/>
              </a:xfrm>
              <a:prstGeom prst="rect">
                <a:avLst/>
              </a:prstGeom>
              <a:noFill/>
            </p:spPr>
            <p:txBody>
              <a:bodyPr wrap="square">
                <a:noAutofit/>
              </a:bodyPr>
              <a:lstStyle>
                <a:lvl1pPr>
                  <a:defRPr>
                    <a:solidFill>
                      <a:srgbClr val="232424"/>
                    </a:solidFill>
                    <a:latin typeface="Arial" panose="020B0604020202020204" pitchFamily="34" charset="0"/>
                    <a:cs typeface="Arial" panose="020B0604020202020204" pitchFamily="34" charset="0"/>
                    <a:sym typeface="Arial" panose="020B0604020202020204" pitchFamily="34" charset="0"/>
                  </a:defRPr>
                </a:lvl1pPr>
                <a:lvl2pPr marL="742950" indent="-285750">
                  <a:defRPr>
                    <a:solidFill>
                      <a:srgbClr val="232424"/>
                    </a:solidFill>
                    <a:latin typeface="Arial" panose="020B0604020202020204" pitchFamily="34" charset="0"/>
                    <a:cs typeface="Arial" panose="020B0604020202020204" pitchFamily="34" charset="0"/>
                    <a:sym typeface="Arial" panose="020B0604020202020204" pitchFamily="34" charset="0"/>
                  </a:defRPr>
                </a:lvl2pPr>
                <a:lvl3pPr marL="1143000" indent="-228600">
                  <a:defRPr>
                    <a:solidFill>
                      <a:srgbClr val="232424"/>
                    </a:solidFill>
                    <a:latin typeface="Arial" panose="020B0604020202020204" pitchFamily="34" charset="0"/>
                    <a:cs typeface="Arial" panose="020B0604020202020204" pitchFamily="34" charset="0"/>
                    <a:sym typeface="Arial" panose="020B0604020202020204" pitchFamily="34" charset="0"/>
                  </a:defRPr>
                </a:lvl3pPr>
                <a:lvl4pPr marL="1600200" indent="-228600">
                  <a:defRPr>
                    <a:solidFill>
                      <a:srgbClr val="232424"/>
                    </a:solidFill>
                    <a:latin typeface="Arial" panose="020B0604020202020204" pitchFamily="34" charset="0"/>
                    <a:cs typeface="Arial" panose="020B0604020202020204" pitchFamily="34" charset="0"/>
                    <a:sym typeface="Arial" panose="020B0604020202020204" pitchFamily="34" charset="0"/>
                  </a:defRPr>
                </a:lvl4pPr>
                <a:lvl5pPr marL="2057400" indent="-228600">
                  <a:defRPr>
                    <a:solidFill>
                      <a:srgbClr val="232424"/>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a:solidFill>
                      <a:srgbClr val="232424"/>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a:solidFill>
                      <a:srgbClr val="232424"/>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a:solidFill>
                      <a:srgbClr val="232424"/>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a:solidFill>
                      <a:srgbClr val="232424"/>
                    </a:solidFill>
                    <a:latin typeface="Arial" panose="020B0604020202020204" pitchFamily="34" charset="0"/>
                    <a:cs typeface="Arial" panose="020B0604020202020204" pitchFamily="34" charset="0"/>
                    <a:sym typeface="Arial" panose="020B0604020202020204" pitchFamily="34" charset="0"/>
                  </a:defRPr>
                </a:lvl9pPr>
              </a:lstStyle>
              <a:p>
                <a:pPr algn="ctr" fontAlgn="ctr">
                  <a:defRPr/>
                </a:pPr>
                <a:r>
                  <a:rPr lang="en-US" altLang="zh-CN" sz="1999" dirty="0">
                    <a:solidFill>
                      <a:srgbClr val="C00000"/>
                    </a:solidFill>
                    <a:ea typeface="微软雅黑" panose="020B0503020204020204" pitchFamily="34" charset="-122"/>
                  </a:rPr>
                  <a:t>1 PB</a:t>
                </a:r>
              </a:p>
            </p:txBody>
          </p:sp>
          <p:sp>
            <p:nvSpPr>
              <p:cNvPr id="94" name="文本框 161">
                <a:extLst>
                  <a:ext uri="{FF2B5EF4-FFF2-40B4-BE49-F238E27FC236}">
                    <a16:creationId xmlns:a16="http://schemas.microsoft.com/office/drawing/2014/main" id="{D1C32C9C-F835-43FE-AAE2-A632B53D8858}"/>
                  </a:ext>
                </a:extLst>
              </p:cNvPr>
              <p:cNvSpPr txBox="1"/>
              <p:nvPr/>
            </p:nvSpPr>
            <p:spPr>
              <a:xfrm>
                <a:off x="8139667" y="4616298"/>
                <a:ext cx="3290866" cy="748648"/>
              </a:xfrm>
              <a:prstGeom prst="rect">
                <a:avLst/>
              </a:prstGeom>
              <a:noFill/>
            </p:spPr>
            <p:txBody>
              <a:bodyPr wrap="square" rtlCol="0">
                <a:noAutofit/>
              </a:bodyPr>
              <a:lstStyle>
                <a:defPPr>
                  <a:defRPr lang="en-US"/>
                </a:defPPr>
                <a:lvl1pPr algn="ctr" defTabSz="914012" fontAlgn="ctr">
                  <a:defRPr sz="1400" b="1" kern="0">
                    <a:latin typeface="Arial" panose="020B0604020202020204" pitchFamily="34" charset="0"/>
                    <a:ea typeface="微软雅黑" panose="020B0503020204020204" pitchFamily="34" charset="-122"/>
                    <a:cs typeface="Arial" panose="020B0604020202020204" pitchFamily="34" charset="0"/>
                  </a:defRPr>
                </a:lvl1pPr>
              </a:lstStyle>
              <a:p>
                <a:pPr defTabSz="685252">
                  <a:defRPr/>
                </a:pPr>
                <a:r>
                  <a:rPr lang="en-US" altLang="zh-CN" sz="2399" b="0" dirty="0"/>
                  <a:t>Digitally connected factories</a:t>
                </a:r>
              </a:p>
            </p:txBody>
          </p:sp>
          <p:cxnSp>
            <p:nvCxnSpPr>
              <p:cNvPr id="131" name="直接连接符 117">
                <a:extLst>
                  <a:ext uri="{FF2B5EF4-FFF2-40B4-BE49-F238E27FC236}">
                    <a16:creationId xmlns:a16="http://schemas.microsoft.com/office/drawing/2014/main" id="{EFA9024E-ED4F-4E0E-8CB8-50F66166D854}"/>
                  </a:ext>
                </a:extLst>
              </p:cNvPr>
              <p:cNvCxnSpPr/>
              <p:nvPr/>
            </p:nvCxnSpPr>
            <p:spPr bwMode="auto">
              <a:xfrm flipV="1">
                <a:off x="8472559" y="4605048"/>
                <a:ext cx="2625082" cy="4213"/>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32" name="矩形 131"/>
              <p:cNvSpPr/>
              <p:nvPr/>
            </p:nvSpPr>
            <p:spPr>
              <a:xfrm>
                <a:off x="8807936" y="4229391"/>
                <a:ext cx="1866217" cy="307777"/>
              </a:xfrm>
              <a:prstGeom prst="rect">
                <a:avLst/>
              </a:prstGeom>
            </p:spPr>
            <p:txBody>
              <a:bodyPr wrap="none">
                <a:spAutoFit/>
              </a:bodyPr>
              <a:lstStyle/>
              <a:p>
                <a:pPr algn="ctr" defTabSz="914011" fontAlgn="ctr">
                  <a:defRPr/>
                </a:pPr>
                <a:r>
                  <a:rPr lang="en-US" altLang="zh-CN" sz="1399" dirty="0">
                    <a:latin typeface="Arial" panose="020B0604020202020204" pitchFamily="34" charset="0"/>
                    <a:ea typeface="微软雅黑" panose="020B0503020204020204" pitchFamily="34" charset="-122"/>
                    <a:cs typeface="Arial" panose="020B0604020202020204" pitchFamily="34" charset="0"/>
                  </a:rPr>
                  <a:t>Daily production data</a:t>
                </a:r>
              </a:p>
            </p:txBody>
          </p:sp>
        </p:grpSp>
        <p:sp>
          <p:nvSpPr>
            <p:cNvPr id="134" name="剪去对角的矩形 133"/>
            <p:cNvSpPr/>
            <p:nvPr/>
          </p:nvSpPr>
          <p:spPr>
            <a:xfrm>
              <a:off x="5477774" y="1820174"/>
              <a:ext cx="5952759" cy="3726611"/>
            </a:xfrm>
            <a:prstGeom prst="snip2Diag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dirty="0">
                <a:ea typeface="微软雅黑" panose="020B0503020204020204" pitchFamily="34" charset="-122"/>
              </a:endParaRPr>
            </a:p>
          </p:txBody>
        </p:sp>
      </p:grpSp>
      <p:sp>
        <p:nvSpPr>
          <p:cNvPr id="124" name="object 34">
            <a:extLst>
              <a:ext uri="{FF2B5EF4-FFF2-40B4-BE49-F238E27FC236}">
                <a16:creationId xmlns:a16="http://schemas.microsoft.com/office/drawing/2014/main" id="{9F755EBA-D6F9-DC48-84C4-EEEF11ECBA93}"/>
              </a:ext>
            </a:extLst>
          </p:cNvPr>
          <p:cNvSpPr txBox="1"/>
          <p:nvPr/>
        </p:nvSpPr>
        <p:spPr>
          <a:xfrm>
            <a:off x="522023" y="2789204"/>
            <a:ext cx="889346" cy="430887"/>
          </a:xfrm>
          <a:prstGeom prst="rect">
            <a:avLst/>
          </a:prstGeom>
        </p:spPr>
        <p:txBody>
          <a:bodyPr vert="horz" wrap="square" lIns="0" tIns="0" rIns="0" bIns="0" rtlCol="0">
            <a:spAutoFit/>
          </a:bodyPr>
          <a:lstStyle/>
          <a:p>
            <a:pPr marL="12700" algn="ctr">
              <a:lnSpc>
                <a:spcPct val="100000"/>
              </a:lnSpc>
            </a:pPr>
            <a:r>
              <a:rPr lang="en-US" sz="1400" dirty="0">
                <a:latin typeface="Arial" panose="020B0604020202020204" pitchFamily="34" charset="0"/>
                <a:cs typeface="Arial" panose="020B0604020202020204" pitchFamily="34" charset="0"/>
              </a:rPr>
              <a:t>Smart agriculture</a:t>
            </a:r>
            <a:endParaRPr sz="1400" dirty="0">
              <a:latin typeface="Arial" panose="020B0604020202020204" pitchFamily="34" charset="0"/>
              <a:cs typeface="Arial" panose="020B0604020202020204" pitchFamily="34" charset="0"/>
            </a:endParaRPr>
          </a:p>
        </p:txBody>
      </p:sp>
      <p:sp>
        <p:nvSpPr>
          <p:cNvPr id="125" name="object 35">
            <a:extLst>
              <a:ext uri="{FF2B5EF4-FFF2-40B4-BE49-F238E27FC236}">
                <a16:creationId xmlns:a16="http://schemas.microsoft.com/office/drawing/2014/main" id="{5957F40B-F54B-AC42-999C-C60560AAFB38}"/>
              </a:ext>
            </a:extLst>
          </p:cNvPr>
          <p:cNvSpPr/>
          <p:nvPr/>
        </p:nvSpPr>
        <p:spPr>
          <a:xfrm>
            <a:off x="1544833" y="2030853"/>
            <a:ext cx="2871017" cy="2745096"/>
          </a:xfrm>
          <a:prstGeom prst="rect">
            <a:avLst/>
          </a:prstGeom>
          <a:blipFill>
            <a:blip r:embed="rId4" cstate="print"/>
            <a:stretch>
              <a:fillRect/>
            </a:stretch>
          </a:blipFill>
        </p:spPr>
        <p:txBody>
          <a:bodyPr wrap="square" lIns="0" tIns="0" rIns="0" bIns="0" rtlCol="0">
            <a:spAutoFit/>
          </a:bodyPr>
          <a:lstStyle/>
          <a:p>
            <a:endParaRPr/>
          </a:p>
        </p:txBody>
      </p:sp>
      <p:sp>
        <p:nvSpPr>
          <p:cNvPr id="130" name="object 36">
            <a:extLst>
              <a:ext uri="{FF2B5EF4-FFF2-40B4-BE49-F238E27FC236}">
                <a16:creationId xmlns:a16="http://schemas.microsoft.com/office/drawing/2014/main" id="{422F3402-9D44-274A-A399-C1E5F2F174FB}"/>
              </a:ext>
            </a:extLst>
          </p:cNvPr>
          <p:cNvSpPr txBox="1"/>
          <p:nvPr/>
        </p:nvSpPr>
        <p:spPr>
          <a:xfrm>
            <a:off x="980093" y="2099537"/>
            <a:ext cx="690303" cy="430887"/>
          </a:xfrm>
          <a:prstGeom prst="rect">
            <a:avLst/>
          </a:prstGeom>
        </p:spPr>
        <p:txBody>
          <a:bodyPr vert="horz" wrap="square" lIns="0" tIns="0" rIns="0" bIns="0" rtlCol="0">
            <a:spAutoFit/>
          </a:bodyPr>
          <a:lstStyle/>
          <a:p>
            <a:pPr marL="12700" algn="ctr">
              <a:lnSpc>
                <a:spcPct val="100000"/>
              </a:lnSpc>
            </a:pPr>
            <a:r>
              <a:rPr lang="en-US" sz="1400" dirty="0">
                <a:latin typeface="Arial" panose="020B0604020202020204" pitchFamily="34" charset="0"/>
                <a:cs typeface="Arial" panose="020B0604020202020204" pitchFamily="34" charset="0"/>
              </a:rPr>
              <a:t>Smart traffic</a:t>
            </a:r>
            <a:endParaRPr sz="1400" dirty="0">
              <a:latin typeface="Arial" panose="020B0604020202020204" pitchFamily="34" charset="0"/>
              <a:cs typeface="Arial" panose="020B0604020202020204" pitchFamily="34" charset="0"/>
            </a:endParaRPr>
          </a:p>
        </p:txBody>
      </p:sp>
      <p:sp>
        <p:nvSpPr>
          <p:cNvPr id="135" name="object 37">
            <a:extLst>
              <a:ext uri="{FF2B5EF4-FFF2-40B4-BE49-F238E27FC236}">
                <a16:creationId xmlns:a16="http://schemas.microsoft.com/office/drawing/2014/main" id="{28E411AD-8F30-5A4A-899F-916E4BF4DA4A}"/>
              </a:ext>
            </a:extLst>
          </p:cNvPr>
          <p:cNvSpPr txBox="1"/>
          <p:nvPr/>
        </p:nvSpPr>
        <p:spPr>
          <a:xfrm>
            <a:off x="4035724" y="1924564"/>
            <a:ext cx="667523" cy="430887"/>
          </a:xfrm>
          <a:prstGeom prst="rect">
            <a:avLst/>
          </a:prstGeom>
        </p:spPr>
        <p:txBody>
          <a:bodyPr vert="horz" wrap="square" lIns="0" tIns="0" rIns="0" bIns="0" rtlCol="0">
            <a:spAutoFit/>
          </a:bodyPr>
          <a:lstStyle/>
          <a:p>
            <a:pPr marL="12700" algn="ctr">
              <a:lnSpc>
                <a:spcPct val="100000"/>
              </a:lnSpc>
            </a:pPr>
            <a:r>
              <a:rPr lang="en-US" sz="1400" dirty="0">
                <a:latin typeface="Arial" panose="020B0604020202020204" pitchFamily="34" charset="0"/>
                <a:cs typeface="Arial" panose="020B0604020202020204" pitchFamily="34" charset="0"/>
              </a:rPr>
              <a:t>Smart energy</a:t>
            </a:r>
            <a:endParaRPr sz="1400" dirty="0">
              <a:latin typeface="Arial" panose="020B0604020202020204" pitchFamily="34" charset="0"/>
              <a:cs typeface="Arial" panose="020B0604020202020204" pitchFamily="34" charset="0"/>
            </a:endParaRPr>
          </a:p>
        </p:txBody>
      </p:sp>
      <p:sp>
        <p:nvSpPr>
          <p:cNvPr id="137" name="object 38">
            <a:extLst>
              <a:ext uri="{FF2B5EF4-FFF2-40B4-BE49-F238E27FC236}">
                <a16:creationId xmlns:a16="http://schemas.microsoft.com/office/drawing/2014/main" id="{FF99BBDE-3D03-BE4A-B1AB-01BE6573AFD4}"/>
              </a:ext>
            </a:extLst>
          </p:cNvPr>
          <p:cNvSpPr/>
          <p:nvPr/>
        </p:nvSpPr>
        <p:spPr>
          <a:xfrm>
            <a:off x="3959734" y="2120397"/>
            <a:ext cx="22386" cy="30780"/>
          </a:xfrm>
          <a:prstGeom prst="rect">
            <a:avLst/>
          </a:prstGeom>
          <a:blipFill>
            <a:blip r:embed="rId5" cstate="print"/>
            <a:stretch>
              <a:fillRect/>
            </a:stretch>
          </a:blipFill>
        </p:spPr>
        <p:txBody>
          <a:bodyPr wrap="square" lIns="0" tIns="0" rIns="0" bIns="0" rtlCol="0">
            <a:spAutoFit/>
          </a:bodyPr>
          <a:lstStyle/>
          <a:p>
            <a:endParaRPr/>
          </a:p>
        </p:txBody>
      </p:sp>
      <p:sp>
        <p:nvSpPr>
          <p:cNvPr id="139" name="object 39">
            <a:extLst>
              <a:ext uri="{FF2B5EF4-FFF2-40B4-BE49-F238E27FC236}">
                <a16:creationId xmlns:a16="http://schemas.microsoft.com/office/drawing/2014/main" id="{9772328C-D061-CB45-B54F-EA9AB9421B38}"/>
              </a:ext>
            </a:extLst>
          </p:cNvPr>
          <p:cNvSpPr/>
          <p:nvPr/>
        </p:nvSpPr>
        <p:spPr>
          <a:xfrm>
            <a:off x="3962532" y="2156775"/>
            <a:ext cx="19588" cy="184686"/>
          </a:xfrm>
          <a:prstGeom prst="rect">
            <a:avLst/>
          </a:prstGeom>
          <a:blipFill>
            <a:blip r:embed="rId6" cstate="print"/>
            <a:stretch>
              <a:fillRect/>
            </a:stretch>
          </a:blipFill>
        </p:spPr>
        <p:txBody>
          <a:bodyPr wrap="square" lIns="0" tIns="0" rIns="0" bIns="0" rtlCol="0">
            <a:spAutoFit/>
          </a:bodyPr>
          <a:lstStyle/>
          <a:p>
            <a:endParaRPr/>
          </a:p>
        </p:txBody>
      </p:sp>
      <p:sp>
        <p:nvSpPr>
          <p:cNvPr id="140" name="object 40">
            <a:extLst>
              <a:ext uri="{FF2B5EF4-FFF2-40B4-BE49-F238E27FC236}">
                <a16:creationId xmlns:a16="http://schemas.microsoft.com/office/drawing/2014/main" id="{3955E5CA-51DB-9040-B5D9-2FE68B80A7D8}"/>
              </a:ext>
            </a:extLst>
          </p:cNvPr>
          <p:cNvSpPr/>
          <p:nvPr/>
        </p:nvSpPr>
        <p:spPr>
          <a:xfrm>
            <a:off x="3906567" y="2137187"/>
            <a:ext cx="55964" cy="50368"/>
          </a:xfrm>
          <a:prstGeom prst="rect">
            <a:avLst/>
          </a:prstGeom>
          <a:blipFill>
            <a:blip r:embed="rId7" cstate="print"/>
            <a:stretch>
              <a:fillRect/>
            </a:stretch>
          </a:blipFill>
        </p:spPr>
        <p:txBody>
          <a:bodyPr wrap="square" lIns="0" tIns="0" rIns="0" bIns="0" rtlCol="0">
            <a:spAutoFit/>
          </a:bodyPr>
          <a:lstStyle/>
          <a:p>
            <a:endParaRPr/>
          </a:p>
        </p:txBody>
      </p:sp>
      <p:sp>
        <p:nvSpPr>
          <p:cNvPr id="141" name="object 41">
            <a:extLst>
              <a:ext uri="{FF2B5EF4-FFF2-40B4-BE49-F238E27FC236}">
                <a16:creationId xmlns:a16="http://schemas.microsoft.com/office/drawing/2014/main" id="{4EE3535A-03BA-914F-85DE-AD18A29503D6}"/>
              </a:ext>
            </a:extLst>
          </p:cNvPr>
          <p:cNvSpPr/>
          <p:nvPr/>
        </p:nvSpPr>
        <p:spPr>
          <a:xfrm>
            <a:off x="3987716" y="2131591"/>
            <a:ext cx="55964" cy="27981"/>
          </a:xfrm>
          <a:prstGeom prst="rect">
            <a:avLst/>
          </a:prstGeom>
          <a:blipFill>
            <a:blip r:embed="rId8" cstate="print"/>
            <a:stretch>
              <a:fillRect/>
            </a:stretch>
          </a:blipFill>
        </p:spPr>
        <p:txBody>
          <a:bodyPr wrap="square" lIns="0" tIns="0" rIns="0" bIns="0" rtlCol="0">
            <a:spAutoFit/>
          </a:bodyPr>
          <a:lstStyle/>
          <a:p>
            <a:endParaRPr/>
          </a:p>
        </p:txBody>
      </p:sp>
      <p:sp>
        <p:nvSpPr>
          <p:cNvPr id="142" name="object 42">
            <a:extLst>
              <a:ext uri="{FF2B5EF4-FFF2-40B4-BE49-F238E27FC236}">
                <a16:creationId xmlns:a16="http://schemas.microsoft.com/office/drawing/2014/main" id="{BB71FEFA-DF06-DC4C-93A6-C9B478C96DF2}"/>
              </a:ext>
            </a:extLst>
          </p:cNvPr>
          <p:cNvSpPr/>
          <p:nvPr/>
        </p:nvSpPr>
        <p:spPr>
          <a:xfrm>
            <a:off x="3955492" y="2042046"/>
            <a:ext cx="18231" cy="75552"/>
          </a:xfrm>
          <a:prstGeom prst="rect">
            <a:avLst/>
          </a:prstGeom>
          <a:blipFill>
            <a:blip r:embed="rId9" cstate="print"/>
            <a:stretch>
              <a:fillRect/>
            </a:stretch>
          </a:blipFill>
        </p:spPr>
        <p:txBody>
          <a:bodyPr wrap="square" lIns="0" tIns="0" rIns="0" bIns="0" rtlCol="0">
            <a:spAutoFit/>
          </a:bodyPr>
          <a:lstStyle/>
          <a:p>
            <a:endParaRPr/>
          </a:p>
        </p:txBody>
      </p:sp>
      <p:sp>
        <p:nvSpPr>
          <p:cNvPr id="143" name="object 43">
            <a:extLst>
              <a:ext uri="{FF2B5EF4-FFF2-40B4-BE49-F238E27FC236}">
                <a16:creationId xmlns:a16="http://schemas.microsoft.com/office/drawing/2014/main" id="{731183BE-BA21-5941-B5F5-EAF5E487699A}"/>
              </a:ext>
            </a:extLst>
          </p:cNvPr>
          <p:cNvSpPr/>
          <p:nvPr/>
        </p:nvSpPr>
        <p:spPr>
          <a:xfrm>
            <a:off x="4012900" y="2229530"/>
            <a:ext cx="13991" cy="111930"/>
          </a:xfrm>
          <a:prstGeom prst="rect">
            <a:avLst/>
          </a:prstGeom>
          <a:blipFill>
            <a:blip r:embed="rId10" cstate="print"/>
            <a:stretch>
              <a:fillRect/>
            </a:stretch>
          </a:blipFill>
        </p:spPr>
        <p:txBody>
          <a:bodyPr wrap="square" lIns="0" tIns="0" rIns="0" bIns="0" rtlCol="0">
            <a:spAutoFit/>
          </a:bodyPr>
          <a:lstStyle/>
          <a:p>
            <a:endParaRPr/>
          </a:p>
        </p:txBody>
      </p:sp>
      <p:sp>
        <p:nvSpPr>
          <p:cNvPr id="144" name="object 44">
            <a:extLst>
              <a:ext uri="{FF2B5EF4-FFF2-40B4-BE49-F238E27FC236}">
                <a16:creationId xmlns:a16="http://schemas.microsoft.com/office/drawing/2014/main" id="{A6F5C2D9-F6A2-BB45-8E12-0D0C3EDCB59B}"/>
              </a:ext>
            </a:extLst>
          </p:cNvPr>
          <p:cNvSpPr/>
          <p:nvPr/>
        </p:nvSpPr>
        <p:spPr>
          <a:xfrm>
            <a:off x="4010101" y="2209942"/>
            <a:ext cx="13991" cy="16789"/>
          </a:xfrm>
          <a:prstGeom prst="rect">
            <a:avLst/>
          </a:prstGeom>
          <a:blipFill>
            <a:blip r:embed="rId11" cstate="print"/>
            <a:stretch>
              <a:fillRect/>
            </a:stretch>
          </a:blipFill>
        </p:spPr>
        <p:txBody>
          <a:bodyPr wrap="square" lIns="0" tIns="0" rIns="0" bIns="0" rtlCol="0">
            <a:spAutoFit/>
          </a:bodyPr>
          <a:lstStyle/>
          <a:p>
            <a:endParaRPr/>
          </a:p>
        </p:txBody>
      </p:sp>
      <p:sp>
        <p:nvSpPr>
          <p:cNvPr id="145" name="object 45">
            <a:extLst>
              <a:ext uri="{FF2B5EF4-FFF2-40B4-BE49-F238E27FC236}">
                <a16:creationId xmlns:a16="http://schemas.microsoft.com/office/drawing/2014/main" id="{4B26F5F2-3F78-FB46-8C98-93FAE6119939}"/>
              </a:ext>
            </a:extLst>
          </p:cNvPr>
          <p:cNvSpPr/>
          <p:nvPr/>
        </p:nvSpPr>
        <p:spPr>
          <a:xfrm>
            <a:off x="3984918" y="2223933"/>
            <a:ext cx="30780" cy="36377"/>
          </a:xfrm>
          <a:prstGeom prst="rect">
            <a:avLst/>
          </a:prstGeom>
          <a:blipFill>
            <a:blip r:embed="rId12" cstate="print"/>
            <a:stretch>
              <a:fillRect/>
            </a:stretch>
          </a:blipFill>
        </p:spPr>
        <p:txBody>
          <a:bodyPr wrap="square" lIns="0" tIns="0" rIns="0" bIns="0" rtlCol="0">
            <a:spAutoFit/>
          </a:bodyPr>
          <a:lstStyle/>
          <a:p>
            <a:endParaRPr/>
          </a:p>
        </p:txBody>
      </p:sp>
      <p:sp>
        <p:nvSpPr>
          <p:cNvPr id="146" name="object 46">
            <a:extLst>
              <a:ext uri="{FF2B5EF4-FFF2-40B4-BE49-F238E27FC236}">
                <a16:creationId xmlns:a16="http://schemas.microsoft.com/office/drawing/2014/main" id="{0CA8E96F-0E69-1E48-98EB-FE9E3DA85B6C}"/>
              </a:ext>
            </a:extLst>
          </p:cNvPr>
          <p:cNvSpPr/>
          <p:nvPr/>
        </p:nvSpPr>
        <p:spPr>
          <a:xfrm>
            <a:off x="4026892" y="2209942"/>
            <a:ext cx="36377" cy="13990"/>
          </a:xfrm>
          <a:prstGeom prst="rect">
            <a:avLst/>
          </a:prstGeom>
          <a:blipFill>
            <a:blip r:embed="rId13" cstate="print"/>
            <a:stretch>
              <a:fillRect/>
            </a:stretch>
          </a:blipFill>
        </p:spPr>
        <p:txBody>
          <a:bodyPr wrap="square" lIns="0" tIns="0" rIns="0" bIns="0" rtlCol="0">
            <a:spAutoFit/>
          </a:bodyPr>
          <a:lstStyle/>
          <a:p>
            <a:endParaRPr/>
          </a:p>
        </p:txBody>
      </p:sp>
      <p:sp>
        <p:nvSpPr>
          <p:cNvPr id="147" name="object 47">
            <a:extLst>
              <a:ext uri="{FF2B5EF4-FFF2-40B4-BE49-F238E27FC236}">
                <a16:creationId xmlns:a16="http://schemas.microsoft.com/office/drawing/2014/main" id="{459F07C7-E10A-6744-9410-60FC49542003}"/>
              </a:ext>
            </a:extLst>
          </p:cNvPr>
          <p:cNvSpPr/>
          <p:nvPr/>
        </p:nvSpPr>
        <p:spPr>
          <a:xfrm>
            <a:off x="3998909" y="2167968"/>
            <a:ext cx="16789" cy="41974"/>
          </a:xfrm>
          <a:prstGeom prst="rect">
            <a:avLst/>
          </a:prstGeom>
          <a:blipFill>
            <a:blip r:embed="rId14" cstate="print"/>
            <a:stretch>
              <a:fillRect/>
            </a:stretch>
          </a:blipFill>
        </p:spPr>
        <p:txBody>
          <a:bodyPr wrap="square" lIns="0" tIns="0" rIns="0" bIns="0" rtlCol="0">
            <a:spAutoFit/>
          </a:bodyPr>
          <a:lstStyle/>
          <a:p>
            <a:endParaRPr/>
          </a:p>
        </p:txBody>
      </p:sp>
      <p:sp>
        <p:nvSpPr>
          <p:cNvPr id="148" name="object 48">
            <a:extLst>
              <a:ext uri="{FF2B5EF4-FFF2-40B4-BE49-F238E27FC236}">
                <a16:creationId xmlns:a16="http://schemas.microsoft.com/office/drawing/2014/main" id="{6806F730-7530-9E4E-9FC7-BC289A226973}"/>
              </a:ext>
            </a:extLst>
          </p:cNvPr>
          <p:cNvSpPr/>
          <p:nvPr/>
        </p:nvSpPr>
        <p:spPr>
          <a:xfrm>
            <a:off x="3794635" y="2330267"/>
            <a:ext cx="156702" cy="27983"/>
          </a:xfrm>
          <a:prstGeom prst="rect">
            <a:avLst/>
          </a:prstGeom>
          <a:blipFill>
            <a:blip r:embed="rId15" cstate="print"/>
            <a:stretch>
              <a:fillRect/>
            </a:stretch>
          </a:blipFill>
        </p:spPr>
        <p:txBody>
          <a:bodyPr wrap="square" lIns="0" tIns="0" rIns="0" bIns="0" rtlCol="0">
            <a:spAutoFit/>
          </a:bodyPr>
          <a:lstStyle/>
          <a:p>
            <a:endParaRPr/>
          </a:p>
        </p:txBody>
      </p:sp>
      <p:sp>
        <p:nvSpPr>
          <p:cNvPr id="149" name="object 49">
            <a:extLst>
              <a:ext uri="{FF2B5EF4-FFF2-40B4-BE49-F238E27FC236}">
                <a16:creationId xmlns:a16="http://schemas.microsoft.com/office/drawing/2014/main" id="{7B4975B1-8DB7-0840-9174-2953E18B2C3E}"/>
              </a:ext>
            </a:extLst>
          </p:cNvPr>
          <p:cNvSpPr/>
          <p:nvPr/>
        </p:nvSpPr>
        <p:spPr>
          <a:xfrm>
            <a:off x="3889777" y="2232328"/>
            <a:ext cx="22386" cy="19588"/>
          </a:xfrm>
          <a:prstGeom prst="rect">
            <a:avLst/>
          </a:prstGeom>
          <a:blipFill>
            <a:blip r:embed="rId16" cstate="print"/>
            <a:stretch>
              <a:fillRect/>
            </a:stretch>
          </a:blipFill>
        </p:spPr>
        <p:txBody>
          <a:bodyPr wrap="square" lIns="0" tIns="0" rIns="0" bIns="0" rtlCol="0">
            <a:spAutoFit/>
          </a:bodyPr>
          <a:lstStyle/>
          <a:p>
            <a:endParaRPr/>
          </a:p>
        </p:txBody>
      </p:sp>
      <p:sp>
        <p:nvSpPr>
          <p:cNvPr id="150" name="object 50">
            <a:extLst>
              <a:ext uri="{FF2B5EF4-FFF2-40B4-BE49-F238E27FC236}">
                <a16:creationId xmlns:a16="http://schemas.microsoft.com/office/drawing/2014/main" id="{B9D515ED-7DA2-BF48-A981-AC62144728F8}"/>
              </a:ext>
            </a:extLst>
          </p:cNvPr>
          <p:cNvSpPr/>
          <p:nvPr/>
        </p:nvSpPr>
        <p:spPr>
          <a:xfrm>
            <a:off x="3858996" y="2232328"/>
            <a:ext cx="27981" cy="19588"/>
          </a:xfrm>
          <a:prstGeom prst="rect">
            <a:avLst/>
          </a:prstGeom>
          <a:blipFill>
            <a:blip r:embed="rId17" cstate="print"/>
            <a:stretch>
              <a:fillRect/>
            </a:stretch>
          </a:blipFill>
        </p:spPr>
        <p:txBody>
          <a:bodyPr wrap="square" lIns="0" tIns="0" rIns="0" bIns="0" rtlCol="0">
            <a:spAutoFit/>
          </a:bodyPr>
          <a:lstStyle/>
          <a:p>
            <a:endParaRPr/>
          </a:p>
        </p:txBody>
      </p:sp>
      <p:sp>
        <p:nvSpPr>
          <p:cNvPr id="151" name="object 51">
            <a:extLst>
              <a:ext uri="{FF2B5EF4-FFF2-40B4-BE49-F238E27FC236}">
                <a16:creationId xmlns:a16="http://schemas.microsoft.com/office/drawing/2014/main" id="{FB234EFB-BF8B-E54D-A83A-8744D0A007C1}"/>
              </a:ext>
            </a:extLst>
          </p:cNvPr>
          <p:cNvSpPr/>
          <p:nvPr/>
        </p:nvSpPr>
        <p:spPr>
          <a:xfrm>
            <a:off x="3856198" y="2260310"/>
            <a:ext cx="36377" cy="22386"/>
          </a:xfrm>
          <a:prstGeom prst="rect">
            <a:avLst/>
          </a:prstGeom>
          <a:blipFill>
            <a:blip r:embed="rId18" cstate="print"/>
            <a:stretch>
              <a:fillRect/>
            </a:stretch>
          </a:blipFill>
        </p:spPr>
        <p:txBody>
          <a:bodyPr wrap="square" lIns="0" tIns="0" rIns="0" bIns="0" rtlCol="0">
            <a:spAutoFit/>
          </a:bodyPr>
          <a:lstStyle/>
          <a:p>
            <a:endParaRPr/>
          </a:p>
        </p:txBody>
      </p:sp>
      <p:sp>
        <p:nvSpPr>
          <p:cNvPr id="152" name="object 52">
            <a:extLst>
              <a:ext uri="{FF2B5EF4-FFF2-40B4-BE49-F238E27FC236}">
                <a16:creationId xmlns:a16="http://schemas.microsoft.com/office/drawing/2014/main" id="{47AA3FF6-E9C0-2F4E-A3F9-9CE8E6532B93}"/>
              </a:ext>
            </a:extLst>
          </p:cNvPr>
          <p:cNvSpPr/>
          <p:nvPr/>
        </p:nvSpPr>
        <p:spPr>
          <a:xfrm>
            <a:off x="3831012" y="2260310"/>
            <a:ext cx="22385" cy="22386"/>
          </a:xfrm>
          <a:prstGeom prst="rect">
            <a:avLst/>
          </a:prstGeom>
          <a:blipFill>
            <a:blip r:embed="rId19" cstate="print"/>
            <a:stretch>
              <a:fillRect/>
            </a:stretch>
          </a:blipFill>
        </p:spPr>
        <p:txBody>
          <a:bodyPr wrap="square" lIns="0" tIns="0" rIns="0" bIns="0" rtlCol="0">
            <a:spAutoFit/>
          </a:bodyPr>
          <a:lstStyle/>
          <a:p>
            <a:endParaRPr/>
          </a:p>
        </p:txBody>
      </p:sp>
      <p:sp>
        <p:nvSpPr>
          <p:cNvPr id="153" name="object 53">
            <a:extLst>
              <a:ext uri="{FF2B5EF4-FFF2-40B4-BE49-F238E27FC236}">
                <a16:creationId xmlns:a16="http://schemas.microsoft.com/office/drawing/2014/main" id="{1CE5B518-EBDC-C142-A417-4BE13C2A7978}"/>
              </a:ext>
            </a:extLst>
          </p:cNvPr>
          <p:cNvSpPr/>
          <p:nvPr/>
        </p:nvSpPr>
        <p:spPr>
          <a:xfrm>
            <a:off x="3895373" y="2260310"/>
            <a:ext cx="22385" cy="22386"/>
          </a:xfrm>
          <a:prstGeom prst="rect">
            <a:avLst/>
          </a:prstGeom>
          <a:blipFill>
            <a:blip r:embed="rId20" cstate="print"/>
            <a:stretch>
              <a:fillRect/>
            </a:stretch>
          </a:blipFill>
        </p:spPr>
        <p:txBody>
          <a:bodyPr wrap="square" lIns="0" tIns="0" rIns="0" bIns="0" rtlCol="0">
            <a:spAutoFit/>
          </a:bodyPr>
          <a:lstStyle/>
          <a:p>
            <a:endParaRPr/>
          </a:p>
        </p:txBody>
      </p:sp>
      <p:sp>
        <p:nvSpPr>
          <p:cNvPr id="154" name="object 54">
            <a:extLst>
              <a:ext uri="{FF2B5EF4-FFF2-40B4-BE49-F238E27FC236}">
                <a16:creationId xmlns:a16="http://schemas.microsoft.com/office/drawing/2014/main" id="{4A022DD5-C144-2C42-A9D3-E287A42BDE78}"/>
              </a:ext>
            </a:extLst>
          </p:cNvPr>
          <p:cNvSpPr/>
          <p:nvPr/>
        </p:nvSpPr>
        <p:spPr>
          <a:xfrm>
            <a:off x="3836610" y="2232328"/>
            <a:ext cx="19587" cy="19588"/>
          </a:xfrm>
          <a:prstGeom prst="rect">
            <a:avLst/>
          </a:prstGeom>
          <a:blipFill>
            <a:blip r:embed="rId21" cstate="print"/>
            <a:stretch>
              <a:fillRect/>
            </a:stretch>
          </a:blipFill>
        </p:spPr>
        <p:txBody>
          <a:bodyPr wrap="square" lIns="0" tIns="0" rIns="0" bIns="0" rtlCol="0">
            <a:spAutoFit/>
          </a:bodyPr>
          <a:lstStyle/>
          <a:p>
            <a:endParaRPr/>
          </a:p>
        </p:txBody>
      </p:sp>
      <p:sp>
        <p:nvSpPr>
          <p:cNvPr id="155" name="object 55">
            <a:extLst>
              <a:ext uri="{FF2B5EF4-FFF2-40B4-BE49-F238E27FC236}">
                <a16:creationId xmlns:a16="http://schemas.microsoft.com/office/drawing/2014/main" id="{94AD4764-DDCF-5046-9AC6-4A26237CCAFB}"/>
              </a:ext>
            </a:extLst>
          </p:cNvPr>
          <p:cNvSpPr/>
          <p:nvPr/>
        </p:nvSpPr>
        <p:spPr>
          <a:xfrm>
            <a:off x="3817022" y="2221135"/>
            <a:ext cx="114017" cy="103536"/>
          </a:xfrm>
          <a:prstGeom prst="rect">
            <a:avLst/>
          </a:prstGeom>
          <a:blipFill>
            <a:blip r:embed="rId22" cstate="print"/>
            <a:stretch>
              <a:fillRect/>
            </a:stretch>
          </a:blipFill>
        </p:spPr>
        <p:txBody>
          <a:bodyPr wrap="square" lIns="0" tIns="0" rIns="0" bIns="0" rtlCol="0">
            <a:spAutoFit/>
          </a:bodyPr>
          <a:lstStyle/>
          <a:p>
            <a:endParaRPr/>
          </a:p>
        </p:txBody>
      </p:sp>
      <p:sp>
        <p:nvSpPr>
          <p:cNvPr id="156" name="object 56">
            <a:extLst>
              <a:ext uri="{FF2B5EF4-FFF2-40B4-BE49-F238E27FC236}">
                <a16:creationId xmlns:a16="http://schemas.microsoft.com/office/drawing/2014/main" id="{141BD50D-7BDF-494B-ABFA-5A00261B7A29}"/>
              </a:ext>
            </a:extLst>
          </p:cNvPr>
          <p:cNvSpPr/>
          <p:nvPr/>
        </p:nvSpPr>
        <p:spPr>
          <a:xfrm>
            <a:off x="3800233" y="2128792"/>
            <a:ext cx="16439" cy="50368"/>
          </a:xfrm>
          <a:prstGeom prst="rect">
            <a:avLst/>
          </a:prstGeom>
          <a:blipFill>
            <a:blip r:embed="rId23" cstate="print"/>
            <a:stretch>
              <a:fillRect/>
            </a:stretch>
          </a:blipFill>
        </p:spPr>
        <p:txBody>
          <a:bodyPr wrap="square" lIns="0" tIns="0" rIns="0" bIns="0" rtlCol="0">
            <a:spAutoFit/>
          </a:bodyPr>
          <a:lstStyle/>
          <a:p>
            <a:endParaRPr/>
          </a:p>
        </p:txBody>
      </p:sp>
      <p:sp>
        <p:nvSpPr>
          <p:cNvPr id="157" name="object 57">
            <a:extLst>
              <a:ext uri="{FF2B5EF4-FFF2-40B4-BE49-F238E27FC236}">
                <a16:creationId xmlns:a16="http://schemas.microsoft.com/office/drawing/2014/main" id="{66C832B7-8A42-2C4B-A997-3AE1633B050D}"/>
              </a:ext>
            </a:extLst>
          </p:cNvPr>
          <p:cNvSpPr/>
          <p:nvPr/>
        </p:nvSpPr>
        <p:spPr>
          <a:xfrm>
            <a:off x="3839408" y="2131591"/>
            <a:ext cx="19587" cy="47569"/>
          </a:xfrm>
          <a:prstGeom prst="rect">
            <a:avLst/>
          </a:prstGeom>
          <a:blipFill>
            <a:blip r:embed="rId24" cstate="print"/>
            <a:stretch>
              <a:fillRect/>
            </a:stretch>
          </a:blipFill>
        </p:spPr>
        <p:txBody>
          <a:bodyPr wrap="square" lIns="0" tIns="0" rIns="0" bIns="0" rtlCol="0">
            <a:spAutoFit/>
          </a:bodyPr>
          <a:lstStyle/>
          <a:p>
            <a:endParaRPr/>
          </a:p>
        </p:txBody>
      </p:sp>
      <p:sp>
        <p:nvSpPr>
          <p:cNvPr id="158" name="object 58">
            <a:extLst>
              <a:ext uri="{FF2B5EF4-FFF2-40B4-BE49-F238E27FC236}">
                <a16:creationId xmlns:a16="http://schemas.microsoft.com/office/drawing/2014/main" id="{6EE4F2DF-94B5-3B40-B0BD-5786E9B7F8A0}"/>
              </a:ext>
            </a:extLst>
          </p:cNvPr>
          <p:cNvSpPr/>
          <p:nvPr/>
        </p:nvSpPr>
        <p:spPr>
          <a:xfrm>
            <a:off x="3858996" y="2184757"/>
            <a:ext cx="36377" cy="22385"/>
          </a:xfrm>
          <a:prstGeom prst="rect">
            <a:avLst/>
          </a:prstGeom>
          <a:blipFill>
            <a:blip r:embed="rId25" cstate="print"/>
            <a:stretch>
              <a:fillRect/>
            </a:stretch>
          </a:blipFill>
        </p:spPr>
        <p:txBody>
          <a:bodyPr wrap="square" lIns="0" tIns="0" rIns="0" bIns="0" rtlCol="0">
            <a:spAutoFit/>
          </a:bodyPr>
          <a:lstStyle/>
          <a:p>
            <a:endParaRPr/>
          </a:p>
        </p:txBody>
      </p:sp>
      <p:sp>
        <p:nvSpPr>
          <p:cNvPr id="159" name="object 59">
            <a:extLst>
              <a:ext uri="{FF2B5EF4-FFF2-40B4-BE49-F238E27FC236}">
                <a16:creationId xmlns:a16="http://schemas.microsoft.com/office/drawing/2014/main" id="{2F30C85D-A492-D34B-8E3F-D02D6B9BD096}"/>
              </a:ext>
            </a:extLst>
          </p:cNvPr>
          <p:cNvSpPr/>
          <p:nvPr/>
        </p:nvSpPr>
        <p:spPr>
          <a:xfrm>
            <a:off x="3755460" y="2229530"/>
            <a:ext cx="39176" cy="22386"/>
          </a:xfrm>
          <a:prstGeom prst="rect">
            <a:avLst/>
          </a:prstGeom>
          <a:blipFill>
            <a:blip r:embed="rId26" cstate="print"/>
            <a:stretch>
              <a:fillRect/>
            </a:stretch>
          </a:blipFill>
        </p:spPr>
        <p:txBody>
          <a:bodyPr wrap="square" lIns="0" tIns="0" rIns="0" bIns="0" rtlCol="0">
            <a:spAutoFit/>
          </a:bodyPr>
          <a:lstStyle/>
          <a:p>
            <a:endParaRPr/>
          </a:p>
        </p:txBody>
      </p:sp>
      <p:sp>
        <p:nvSpPr>
          <p:cNvPr id="160" name="object 60">
            <a:extLst>
              <a:ext uri="{FF2B5EF4-FFF2-40B4-BE49-F238E27FC236}">
                <a16:creationId xmlns:a16="http://schemas.microsoft.com/office/drawing/2014/main" id="{F11DF984-B467-6943-B556-EBDCEE04FE25}"/>
              </a:ext>
            </a:extLst>
          </p:cNvPr>
          <p:cNvSpPr/>
          <p:nvPr/>
        </p:nvSpPr>
        <p:spPr>
          <a:xfrm>
            <a:off x="3758258" y="2176363"/>
            <a:ext cx="39176" cy="27981"/>
          </a:xfrm>
          <a:prstGeom prst="rect">
            <a:avLst/>
          </a:prstGeom>
          <a:blipFill>
            <a:blip r:embed="rId27" cstate="print"/>
            <a:stretch>
              <a:fillRect/>
            </a:stretch>
          </a:blipFill>
        </p:spPr>
        <p:txBody>
          <a:bodyPr wrap="square" lIns="0" tIns="0" rIns="0" bIns="0" rtlCol="0">
            <a:spAutoFit/>
          </a:bodyPr>
          <a:lstStyle/>
          <a:p>
            <a:endParaRPr/>
          </a:p>
        </p:txBody>
      </p:sp>
      <p:sp>
        <p:nvSpPr>
          <p:cNvPr id="161" name="object 61">
            <a:extLst>
              <a:ext uri="{FF2B5EF4-FFF2-40B4-BE49-F238E27FC236}">
                <a16:creationId xmlns:a16="http://schemas.microsoft.com/office/drawing/2014/main" id="{EEB84CEA-6FD5-434A-BDED-32E26DAEF81D}"/>
              </a:ext>
            </a:extLst>
          </p:cNvPr>
          <p:cNvSpPr/>
          <p:nvPr/>
        </p:nvSpPr>
        <p:spPr>
          <a:xfrm>
            <a:off x="3798410" y="2183857"/>
            <a:ext cx="54988" cy="63141"/>
          </a:xfrm>
          <a:prstGeom prst="rect">
            <a:avLst/>
          </a:prstGeom>
          <a:blipFill>
            <a:blip r:embed="rId28" cstate="print"/>
            <a:stretch>
              <a:fillRect/>
            </a:stretch>
          </a:blipFill>
        </p:spPr>
        <p:txBody>
          <a:bodyPr wrap="square" lIns="0" tIns="0" rIns="0" bIns="0" rtlCol="0">
            <a:spAutoFit/>
          </a:bodyPr>
          <a:lstStyle/>
          <a:p>
            <a:endParaRPr/>
          </a:p>
        </p:txBody>
      </p:sp>
      <p:sp>
        <p:nvSpPr>
          <p:cNvPr id="162" name="object 62">
            <a:extLst>
              <a:ext uri="{FF2B5EF4-FFF2-40B4-BE49-F238E27FC236}">
                <a16:creationId xmlns:a16="http://schemas.microsoft.com/office/drawing/2014/main" id="{6DE4F2FA-870F-0A4F-B28E-3699E67608C3}"/>
              </a:ext>
            </a:extLst>
          </p:cNvPr>
          <p:cNvSpPr txBox="1"/>
          <p:nvPr/>
        </p:nvSpPr>
        <p:spPr>
          <a:xfrm>
            <a:off x="3931039" y="4597740"/>
            <a:ext cx="775362" cy="215444"/>
          </a:xfrm>
          <a:prstGeom prst="rect">
            <a:avLst/>
          </a:prstGeom>
        </p:spPr>
        <p:txBody>
          <a:bodyPr vert="horz" wrap="square" lIns="0" tIns="0" rIns="0" bIns="0" rtlCol="0">
            <a:spAutoFit/>
          </a:bodyPr>
          <a:lstStyle/>
          <a:p>
            <a:pPr marL="12700">
              <a:lnSpc>
                <a:spcPct val="100000"/>
              </a:lnSpc>
            </a:pPr>
            <a:r>
              <a:rPr sz="1400" spc="-10" dirty="0">
                <a:latin typeface="Arial" panose="020B0604020202020204" pitchFamily="34" charset="0"/>
                <a:cs typeface="Arial" panose="020B0604020202020204" pitchFamily="34" charset="0"/>
              </a:rPr>
              <a:t>A</a:t>
            </a:r>
            <a:r>
              <a:rPr sz="1400" spc="0" dirty="0">
                <a:latin typeface="Arial" panose="020B0604020202020204" pitchFamily="34" charset="0"/>
                <a:cs typeface="Arial" panose="020B0604020202020204" pitchFamily="34" charset="0"/>
              </a:rPr>
              <a:t>R</a:t>
            </a:r>
            <a:r>
              <a:rPr lang="en-US" sz="1400" dirty="0">
                <a:latin typeface="Arial" panose="020B0604020202020204" pitchFamily="34" charset="0"/>
                <a:cs typeface="Arial" panose="020B0604020202020204" pitchFamily="34" charset="0"/>
              </a:rPr>
              <a:t>, </a:t>
            </a:r>
            <a:r>
              <a:rPr sz="1400" spc="-10" dirty="0">
                <a:latin typeface="Arial" panose="020B0604020202020204" pitchFamily="34" charset="0"/>
                <a:cs typeface="Arial" panose="020B0604020202020204" pitchFamily="34" charset="0"/>
              </a:rPr>
              <a:t>V</a:t>
            </a:r>
            <a:r>
              <a:rPr sz="1400" spc="0" dirty="0">
                <a:latin typeface="Arial" panose="020B0604020202020204" pitchFamily="34" charset="0"/>
                <a:cs typeface="Arial" panose="020B0604020202020204" pitchFamily="34" charset="0"/>
              </a:rPr>
              <a:t>R</a:t>
            </a:r>
            <a:endParaRPr sz="1400" dirty="0">
              <a:latin typeface="Arial" panose="020B0604020202020204" pitchFamily="34" charset="0"/>
              <a:cs typeface="Arial" panose="020B0604020202020204" pitchFamily="34" charset="0"/>
            </a:endParaRPr>
          </a:p>
        </p:txBody>
      </p:sp>
      <p:sp>
        <p:nvSpPr>
          <p:cNvPr id="163" name="object 63">
            <a:extLst>
              <a:ext uri="{FF2B5EF4-FFF2-40B4-BE49-F238E27FC236}">
                <a16:creationId xmlns:a16="http://schemas.microsoft.com/office/drawing/2014/main" id="{B86E824A-2878-2B47-9A2A-81A7C1BFC01A}"/>
              </a:ext>
            </a:extLst>
          </p:cNvPr>
          <p:cNvSpPr txBox="1"/>
          <p:nvPr/>
        </p:nvSpPr>
        <p:spPr>
          <a:xfrm>
            <a:off x="1592402" y="4723610"/>
            <a:ext cx="613583" cy="430887"/>
          </a:xfrm>
          <a:prstGeom prst="rect">
            <a:avLst/>
          </a:prstGeom>
        </p:spPr>
        <p:txBody>
          <a:bodyPr vert="horz" wrap="square" lIns="0" tIns="0" rIns="0" bIns="0" rtlCol="0">
            <a:spAutoFit/>
          </a:bodyPr>
          <a:lstStyle/>
          <a:p>
            <a:pPr marL="12700" algn="ctr">
              <a:lnSpc>
                <a:spcPct val="100000"/>
              </a:lnSpc>
            </a:pPr>
            <a:r>
              <a:rPr lang="en-US" sz="1400" dirty="0">
                <a:latin typeface="Arial" panose="020B0604020202020204" pitchFamily="34" charset="0"/>
                <a:cs typeface="Arial" panose="020B0604020202020204" pitchFamily="34" charset="0"/>
              </a:rPr>
              <a:t>Smart home</a:t>
            </a:r>
            <a:endParaRPr sz="1400" dirty="0">
              <a:latin typeface="Arial" panose="020B0604020202020204" pitchFamily="34" charset="0"/>
              <a:cs typeface="Arial" panose="020B0604020202020204" pitchFamily="34" charset="0"/>
            </a:endParaRPr>
          </a:p>
        </p:txBody>
      </p:sp>
      <p:sp>
        <p:nvSpPr>
          <p:cNvPr id="164" name="object 64">
            <a:extLst>
              <a:ext uri="{FF2B5EF4-FFF2-40B4-BE49-F238E27FC236}">
                <a16:creationId xmlns:a16="http://schemas.microsoft.com/office/drawing/2014/main" id="{79543FE6-E4AE-7643-A9FF-40A08D4D91B9}"/>
              </a:ext>
            </a:extLst>
          </p:cNvPr>
          <p:cNvSpPr/>
          <p:nvPr/>
        </p:nvSpPr>
        <p:spPr>
          <a:xfrm>
            <a:off x="1863848" y="4543693"/>
            <a:ext cx="170679" cy="162299"/>
          </a:xfrm>
          <a:prstGeom prst="rect">
            <a:avLst/>
          </a:prstGeom>
          <a:blipFill>
            <a:blip r:embed="rId29" cstate="print"/>
            <a:stretch>
              <a:fillRect/>
            </a:stretch>
          </a:blipFill>
        </p:spPr>
        <p:txBody>
          <a:bodyPr wrap="square" lIns="0" tIns="0" rIns="0" bIns="0" rtlCol="0">
            <a:spAutoFit/>
          </a:bodyPr>
          <a:lstStyle/>
          <a:p>
            <a:endParaRPr/>
          </a:p>
        </p:txBody>
      </p:sp>
      <p:sp>
        <p:nvSpPr>
          <p:cNvPr id="165" name="object 65">
            <a:extLst>
              <a:ext uri="{FF2B5EF4-FFF2-40B4-BE49-F238E27FC236}">
                <a16:creationId xmlns:a16="http://schemas.microsoft.com/office/drawing/2014/main" id="{60052361-FD46-DB45-986A-54088A671C8A}"/>
              </a:ext>
            </a:extLst>
          </p:cNvPr>
          <p:cNvSpPr/>
          <p:nvPr/>
        </p:nvSpPr>
        <p:spPr>
          <a:xfrm>
            <a:off x="1837178" y="4512098"/>
            <a:ext cx="225873" cy="105782"/>
          </a:xfrm>
          <a:prstGeom prst="rect">
            <a:avLst/>
          </a:prstGeom>
          <a:blipFill>
            <a:blip r:embed="rId30" cstate="print"/>
            <a:stretch>
              <a:fillRect/>
            </a:stretch>
          </a:blipFill>
        </p:spPr>
        <p:txBody>
          <a:bodyPr wrap="square" lIns="0" tIns="0" rIns="0" bIns="0" rtlCol="0">
            <a:spAutoFit/>
          </a:bodyPr>
          <a:lstStyle/>
          <a:p>
            <a:endParaRPr/>
          </a:p>
        </p:txBody>
      </p:sp>
      <p:sp>
        <p:nvSpPr>
          <p:cNvPr id="166" name="object 66">
            <a:extLst>
              <a:ext uri="{FF2B5EF4-FFF2-40B4-BE49-F238E27FC236}">
                <a16:creationId xmlns:a16="http://schemas.microsoft.com/office/drawing/2014/main" id="{97B820DF-5C73-5042-AAE5-6B4A8C9CA6BA}"/>
              </a:ext>
            </a:extLst>
          </p:cNvPr>
          <p:cNvSpPr/>
          <p:nvPr/>
        </p:nvSpPr>
        <p:spPr>
          <a:xfrm>
            <a:off x="1872228" y="4524105"/>
            <a:ext cx="36377" cy="53166"/>
          </a:xfrm>
          <a:prstGeom prst="rect">
            <a:avLst/>
          </a:prstGeom>
          <a:blipFill>
            <a:blip r:embed="rId31" cstate="print"/>
            <a:stretch>
              <a:fillRect/>
            </a:stretch>
          </a:blipFill>
        </p:spPr>
        <p:txBody>
          <a:bodyPr wrap="square" lIns="0" tIns="0" rIns="0" bIns="0" rtlCol="0">
            <a:spAutoFit/>
          </a:bodyPr>
          <a:lstStyle/>
          <a:p>
            <a:endParaRPr/>
          </a:p>
        </p:txBody>
      </p:sp>
      <p:sp>
        <p:nvSpPr>
          <p:cNvPr id="167" name="object 67">
            <a:extLst>
              <a:ext uri="{FF2B5EF4-FFF2-40B4-BE49-F238E27FC236}">
                <a16:creationId xmlns:a16="http://schemas.microsoft.com/office/drawing/2014/main" id="{767C106B-2810-F446-A686-2D17EB685380}"/>
              </a:ext>
            </a:extLst>
          </p:cNvPr>
          <p:cNvSpPr/>
          <p:nvPr/>
        </p:nvSpPr>
        <p:spPr>
          <a:xfrm>
            <a:off x="1947782" y="4638834"/>
            <a:ext cx="64359" cy="47571"/>
          </a:xfrm>
          <a:prstGeom prst="rect">
            <a:avLst/>
          </a:prstGeom>
          <a:blipFill>
            <a:blip r:embed="rId32" cstate="print"/>
            <a:stretch>
              <a:fillRect/>
            </a:stretch>
          </a:blipFill>
        </p:spPr>
        <p:txBody>
          <a:bodyPr wrap="square" lIns="0" tIns="0" rIns="0" bIns="0" rtlCol="0">
            <a:spAutoFit/>
          </a:bodyPr>
          <a:lstStyle/>
          <a:p>
            <a:endParaRPr/>
          </a:p>
        </p:txBody>
      </p:sp>
      <p:sp>
        <p:nvSpPr>
          <p:cNvPr id="168" name="object 68">
            <a:extLst>
              <a:ext uri="{FF2B5EF4-FFF2-40B4-BE49-F238E27FC236}">
                <a16:creationId xmlns:a16="http://schemas.microsoft.com/office/drawing/2014/main" id="{92D02FFB-6936-9444-9FF8-3D056D759B16}"/>
              </a:ext>
            </a:extLst>
          </p:cNvPr>
          <p:cNvSpPr/>
          <p:nvPr/>
        </p:nvSpPr>
        <p:spPr>
          <a:xfrm>
            <a:off x="1944983" y="4630440"/>
            <a:ext cx="11192" cy="16789"/>
          </a:xfrm>
          <a:prstGeom prst="rect">
            <a:avLst/>
          </a:prstGeom>
          <a:blipFill>
            <a:blip r:embed="rId33" cstate="print"/>
            <a:stretch>
              <a:fillRect/>
            </a:stretch>
          </a:blipFill>
        </p:spPr>
        <p:txBody>
          <a:bodyPr wrap="square" lIns="0" tIns="0" rIns="0" bIns="0" rtlCol="0">
            <a:spAutoFit/>
          </a:bodyPr>
          <a:lstStyle/>
          <a:p>
            <a:endParaRPr/>
          </a:p>
        </p:txBody>
      </p:sp>
      <p:sp>
        <p:nvSpPr>
          <p:cNvPr id="169" name="object 69">
            <a:extLst>
              <a:ext uri="{FF2B5EF4-FFF2-40B4-BE49-F238E27FC236}">
                <a16:creationId xmlns:a16="http://schemas.microsoft.com/office/drawing/2014/main" id="{0F28C9CD-265C-FD41-B38D-11B6BFA0B5B1}"/>
              </a:ext>
            </a:extLst>
          </p:cNvPr>
          <p:cNvSpPr/>
          <p:nvPr/>
        </p:nvSpPr>
        <p:spPr>
          <a:xfrm>
            <a:off x="1939377" y="4622045"/>
            <a:ext cx="16800" cy="25184"/>
          </a:xfrm>
          <a:prstGeom prst="rect">
            <a:avLst/>
          </a:prstGeom>
          <a:blipFill>
            <a:blip r:embed="rId34" cstate="print"/>
            <a:stretch>
              <a:fillRect/>
            </a:stretch>
          </a:blipFill>
        </p:spPr>
        <p:txBody>
          <a:bodyPr wrap="square" lIns="0" tIns="0" rIns="0" bIns="0" rtlCol="0">
            <a:spAutoFit/>
          </a:bodyPr>
          <a:lstStyle/>
          <a:p>
            <a:endParaRPr/>
          </a:p>
        </p:txBody>
      </p:sp>
      <p:sp>
        <p:nvSpPr>
          <p:cNvPr id="170" name="object 70">
            <a:extLst>
              <a:ext uri="{FF2B5EF4-FFF2-40B4-BE49-F238E27FC236}">
                <a16:creationId xmlns:a16="http://schemas.microsoft.com/office/drawing/2014/main" id="{5359E8BD-EDB9-7C43-8168-3E9E95F5FF88}"/>
              </a:ext>
            </a:extLst>
          </p:cNvPr>
          <p:cNvSpPr/>
          <p:nvPr/>
        </p:nvSpPr>
        <p:spPr>
          <a:xfrm>
            <a:off x="1929312" y="4613650"/>
            <a:ext cx="24064" cy="36377"/>
          </a:xfrm>
          <a:prstGeom prst="rect">
            <a:avLst/>
          </a:prstGeom>
          <a:blipFill>
            <a:blip r:embed="rId35" cstate="print"/>
            <a:stretch>
              <a:fillRect/>
            </a:stretch>
          </a:blipFill>
        </p:spPr>
        <p:txBody>
          <a:bodyPr wrap="square" lIns="0" tIns="0" rIns="0" bIns="0" rtlCol="0">
            <a:spAutoFit/>
          </a:bodyPr>
          <a:lstStyle/>
          <a:p>
            <a:endParaRPr/>
          </a:p>
        </p:txBody>
      </p:sp>
      <p:sp>
        <p:nvSpPr>
          <p:cNvPr id="171" name="object 71">
            <a:extLst>
              <a:ext uri="{FF2B5EF4-FFF2-40B4-BE49-F238E27FC236}">
                <a16:creationId xmlns:a16="http://schemas.microsoft.com/office/drawing/2014/main" id="{0EC757CA-E075-DA44-BA32-AB1784E1BDD9}"/>
              </a:ext>
            </a:extLst>
          </p:cNvPr>
          <p:cNvSpPr/>
          <p:nvPr/>
        </p:nvSpPr>
        <p:spPr>
          <a:xfrm>
            <a:off x="1883423" y="4616448"/>
            <a:ext cx="8394" cy="11193"/>
          </a:xfrm>
          <a:prstGeom prst="rect">
            <a:avLst/>
          </a:prstGeom>
          <a:blipFill>
            <a:blip r:embed="rId36" cstate="print"/>
            <a:stretch>
              <a:fillRect/>
            </a:stretch>
          </a:blipFill>
        </p:spPr>
        <p:txBody>
          <a:bodyPr wrap="square" lIns="0" tIns="0" rIns="0" bIns="0" rtlCol="0">
            <a:spAutoFit/>
          </a:bodyPr>
          <a:lstStyle/>
          <a:p>
            <a:endParaRPr/>
          </a:p>
        </p:txBody>
      </p:sp>
      <p:sp>
        <p:nvSpPr>
          <p:cNvPr id="172" name="object 72">
            <a:extLst>
              <a:ext uri="{FF2B5EF4-FFF2-40B4-BE49-F238E27FC236}">
                <a16:creationId xmlns:a16="http://schemas.microsoft.com/office/drawing/2014/main" id="{3ADD7BBD-C4FD-4B40-82CB-02A0D400D306}"/>
              </a:ext>
            </a:extLst>
          </p:cNvPr>
          <p:cNvSpPr/>
          <p:nvPr/>
        </p:nvSpPr>
        <p:spPr>
          <a:xfrm>
            <a:off x="1880624" y="4616448"/>
            <a:ext cx="15635" cy="18888"/>
          </a:xfrm>
          <a:prstGeom prst="rect">
            <a:avLst/>
          </a:prstGeom>
          <a:blipFill>
            <a:blip r:embed="rId37" cstate="print"/>
            <a:stretch>
              <a:fillRect/>
            </a:stretch>
          </a:blipFill>
        </p:spPr>
        <p:txBody>
          <a:bodyPr wrap="square" lIns="0" tIns="0" rIns="0" bIns="0" rtlCol="0">
            <a:spAutoFit/>
          </a:bodyPr>
          <a:lstStyle/>
          <a:p>
            <a:endParaRPr/>
          </a:p>
        </p:txBody>
      </p:sp>
      <p:sp>
        <p:nvSpPr>
          <p:cNvPr id="173" name="object 73">
            <a:extLst>
              <a:ext uri="{FF2B5EF4-FFF2-40B4-BE49-F238E27FC236}">
                <a16:creationId xmlns:a16="http://schemas.microsoft.com/office/drawing/2014/main" id="{22380190-847B-9F4F-BFF3-2C5748C1029F}"/>
              </a:ext>
            </a:extLst>
          </p:cNvPr>
          <p:cNvSpPr/>
          <p:nvPr/>
        </p:nvSpPr>
        <p:spPr>
          <a:xfrm>
            <a:off x="1883423" y="4616448"/>
            <a:ext cx="21802" cy="25184"/>
          </a:xfrm>
          <a:prstGeom prst="rect">
            <a:avLst/>
          </a:prstGeom>
          <a:blipFill>
            <a:blip r:embed="rId38" cstate="print"/>
            <a:stretch>
              <a:fillRect/>
            </a:stretch>
          </a:blipFill>
        </p:spPr>
        <p:txBody>
          <a:bodyPr wrap="square" lIns="0" tIns="0" rIns="0" bIns="0" rtlCol="0">
            <a:spAutoFit/>
          </a:bodyPr>
          <a:lstStyle/>
          <a:p>
            <a:endParaRPr/>
          </a:p>
        </p:txBody>
      </p:sp>
      <p:sp>
        <p:nvSpPr>
          <p:cNvPr id="174" name="object 74">
            <a:extLst>
              <a:ext uri="{FF2B5EF4-FFF2-40B4-BE49-F238E27FC236}">
                <a16:creationId xmlns:a16="http://schemas.microsoft.com/office/drawing/2014/main" id="{E4C38381-EA3F-D644-B717-FD26174354A9}"/>
              </a:ext>
            </a:extLst>
          </p:cNvPr>
          <p:cNvSpPr/>
          <p:nvPr/>
        </p:nvSpPr>
        <p:spPr>
          <a:xfrm>
            <a:off x="1223031" y="3620266"/>
            <a:ext cx="215466" cy="221063"/>
          </a:xfrm>
          <a:prstGeom prst="rect">
            <a:avLst/>
          </a:prstGeom>
          <a:blipFill>
            <a:blip r:embed="rId39" cstate="print"/>
            <a:stretch>
              <a:fillRect/>
            </a:stretch>
          </a:blipFill>
        </p:spPr>
        <p:txBody>
          <a:bodyPr wrap="square" lIns="0" tIns="0" rIns="0" bIns="0" rtlCol="0">
            <a:spAutoFit/>
          </a:bodyPr>
          <a:lstStyle/>
          <a:p>
            <a:endParaRPr/>
          </a:p>
        </p:txBody>
      </p:sp>
      <p:sp>
        <p:nvSpPr>
          <p:cNvPr id="175" name="object 75">
            <a:extLst>
              <a:ext uri="{FF2B5EF4-FFF2-40B4-BE49-F238E27FC236}">
                <a16:creationId xmlns:a16="http://schemas.microsoft.com/office/drawing/2014/main" id="{3B3214D0-4AF1-A045-8FE3-FDA244D9DACB}"/>
              </a:ext>
            </a:extLst>
          </p:cNvPr>
          <p:cNvSpPr txBox="1"/>
          <p:nvPr/>
        </p:nvSpPr>
        <p:spPr>
          <a:xfrm>
            <a:off x="560020" y="3592328"/>
            <a:ext cx="720000" cy="430887"/>
          </a:xfrm>
          <a:prstGeom prst="rect">
            <a:avLst/>
          </a:prstGeom>
        </p:spPr>
        <p:txBody>
          <a:bodyPr vert="horz" wrap="square" lIns="0" tIns="0" rIns="0" bIns="0" rtlCol="0">
            <a:spAutoFit/>
          </a:bodyPr>
          <a:lstStyle/>
          <a:p>
            <a:pPr marL="12700" algn="ctr">
              <a:lnSpc>
                <a:spcPct val="100000"/>
              </a:lnSpc>
            </a:pPr>
            <a:r>
              <a:rPr lang="en-US" sz="1400" dirty="0">
                <a:latin typeface="Arial" panose="020B0604020202020204" pitchFamily="34" charset="0"/>
                <a:cs typeface="Arial" panose="020B0604020202020204" pitchFamily="34" charset="0"/>
              </a:rPr>
              <a:t>Smart factory</a:t>
            </a:r>
            <a:endParaRPr sz="1400" dirty="0">
              <a:latin typeface="Arial" panose="020B0604020202020204" pitchFamily="34" charset="0"/>
              <a:cs typeface="Arial" panose="020B0604020202020204" pitchFamily="34" charset="0"/>
            </a:endParaRPr>
          </a:p>
        </p:txBody>
      </p:sp>
      <p:sp>
        <p:nvSpPr>
          <p:cNvPr id="176" name="object 76">
            <a:extLst>
              <a:ext uri="{FF2B5EF4-FFF2-40B4-BE49-F238E27FC236}">
                <a16:creationId xmlns:a16="http://schemas.microsoft.com/office/drawing/2014/main" id="{55430443-F9E3-FA48-A435-6E60D0E1CCD3}"/>
              </a:ext>
            </a:extLst>
          </p:cNvPr>
          <p:cNvSpPr/>
          <p:nvPr/>
        </p:nvSpPr>
        <p:spPr>
          <a:xfrm>
            <a:off x="2814692" y="5019398"/>
            <a:ext cx="213033" cy="36375"/>
          </a:xfrm>
          <a:prstGeom prst="rect">
            <a:avLst/>
          </a:prstGeom>
          <a:blipFill>
            <a:blip r:embed="rId40" cstate="print"/>
            <a:stretch>
              <a:fillRect/>
            </a:stretch>
          </a:blipFill>
        </p:spPr>
        <p:txBody>
          <a:bodyPr wrap="square" lIns="0" tIns="0" rIns="0" bIns="0" rtlCol="0">
            <a:spAutoFit/>
          </a:bodyPr>
          <a:lstStyle/>
          <a:p>
            <a:endParaRPr/>
          </a:p>
        </p:txBody>
      </p:sp>
      <p:sp>
        <p:nvSpPr>
          <p:cNvPr id="177" name="object 77">
            <a:extLst>
              <a:ext uri="{FF2B5EF4-FFF2-40B4-BE49-F238E27FC236}">
                <a16:creationId xmlns:a16="http://schemas.microsoft.com/office/drawing/2014/main" id="{36DB92CD-B75A-3447-8407-CDB5B57301F6}"/>
              </a:ext>
            </a:extLst>
          </p:cNvPr>
          <p:cNvSpPr/>
          <p:nvPr/>
        </p:nvSpPr>
        <p:spPr>
          <a:xfrm>
            <a:off x="2823782" y="4865494"/>
            <a:ext cx="190123" cy="187041"/>
          </a:xfrm>
          <a:prstGeom prst="rect">
            <a:avLst/>
          </a:prstGeom>
          <a:blipFill>
            <a:blip r:embed="rId41" cstate="print"/>
            <a:stretch>
              <a:fillRect/>
            </a:stretch>
          </a:blipFill>
        </p:spPr>
        <p:txBody>
          <a:bodyPr wrap="square" lIns="0" tIns="0" rIns="0" bIns="0" rtlCol="0">
            <a:spAutoFit/>
          </a:bodyPr>
          <a:lstStyle/>
          <a:p>
            <a:endParaRPr/>
          </a:p>
        </p:txBody>
      </p:sp>
      <p:sp>
        <p:nvSpPr>
          <p:cNvPr id="178" name="object 78">
            <a:extLst>
              <a:ext uri="{FF2B5EF4-FFF2-40B4-BE49-F238E27FC236}">
                <a16:creationId xmlns:a16="http://schemas.microsoft.com/office/drawing/2014/main" id="{97B89157-613B-484F-A55D-61A8440B8B5F}"/>
              </a:ext>
            </a:extLst>
          </p:cNvPr>
          <p:cNvSpPr/>
          <p:nvPr/>
        </p:nvSpPr>
        <p:spPr>
          <a:xfrm>
            <a:off x="2889560" y="4927056"/>
            <a:ext cx="62203" cy="63433"/>
          </a:xfrm>
          <a:prstGeom prst="rect">
            <a:avLst/>
          </a:prstGeom>
          <a:blipFill>
            <a:blip r:embed="rId42" cstate="print"/>
            <a:stretch>
              <a:fillRect/>
            </a:stretch>
          </a:blipFill>
        </p:spPr>
        <p:txBody>
          <a:bodyPr wrap="square" lIns="0" tIns="0" rIns="0" bIns="0" rtlCol="0">
            <a:spAutoFit/>
          </a:bodyPr>
          <a:lstStyle/>
          <a:p>
            <a:endParaRPr/>
          </a:p>
        </p:txBody>
      </p:sp>
      <p:sp>
        <p:nvSpPr>
          <p:cNvPr id="179" name="object 79">
            <a:extLst>
              <a:ext uri="{FF2B5EF4-FFF2-40B4-BE49-F238E27FC236}">
                <a16:creationId xmlns:a16="http://schemas.microsoft.com/office/drawing/2014/main" id="{725D94FD-138F-DE47-AC84-AB98F0CF581C}"/>
              </a:ext>
            </a:extLst>
          </p:cNvPr>
          <p:cNvSpPr txBox="1"/>
          <p:nvPr/>
        </p:nvSpPr>
        <p:spPr>
          <a:xfrm>
            <a:off x="2582542" y="5098717"/>
            <a:ext cx="720000" cy="215444"/>
          </a:xfrm>
          <a:prstGeom prst="rect">
            <a:avLst/>
          </a:prstGeom>
        </p:spPr>
        <p:txBody>
          <a:bodyPr vert="horz" wrap="square" lIns="0" tIns="0" rIns="0" bIns="0" rtlCol="0">
            <a:spAutoFit/>
          </a:bodyPr>
          <a:lstStyle/>
          <a:p>
            <a:pPr marL="12700">
              <a:lnSpc>
                <a:spcPct val="100000"/>
              </a:lnSpc>
            </a:pPr>
            <a:r>
              <a:rPr sz="1400" dirty="0">
                <a:latin typeface="Arial" panose="020B0604020202020204" pitchFamily="34" charset="0"/>
                <a:cs typeface="Arial" panose="020B0604020202020204" pitchFamily="34" charset="0"/>
              </a:rPr>
              <a:t>3D</a:t>
            </a:r>
            <a:r>
              <a:rPr lang="en-US" sz="1400" dirty="0">
                <a:latin typeface="Arial" panose="020B0604020202020204" pitchFamily="34" charset="0"/>
                <a:cs typeface="Arial" panose="020B0604020202020204" pitchFamily="34" charset="0"/>
              </a:rPr>
              <a:t> video</a:t>
            </a:r>
            <a:endParaRPr sz="1400" dirty="0">
              <a:latin typeface="Arial" panose="020B0604020202020204" pitchFamily="34" charset="0"/>
              <a:cs typeface="Arial" panose="020B0604020202020204" pitchFamily="34" charset="0"/>
            </a:endParaRPr>
          </a:p>
        </p:txBody>
      </p:sp>
      <p:sp>
        <p:nvSpPr>
          <p:cNvPr id="180" name="object 80">
            <a:extLst>
              <a:ext uri="{FF2B5EF4-FFF2-40B4-BE49-F238E27FC236}">
                <a16:creationId xmlns:a16="http://schemas.microsoft.com/office/drawing/2014/main" id="{9202AAB6-BC09-9F4E-9753-E0A0755AA256}"/>
              </a:ext>
            </a:extLst>
          </p:cNvPr>
          <p:cNvSpPr txBox="1"/>
          <p:nvPr/>
        </p:nvSpPr>
        <p:spPr>
          <a:xfrm>
            <a:off x="4663334" y="2833894"/>
            <a:ext cx="648000" cy="215444"/>
          </a:xfrm>
          <a:prstGeom prst="rect">
            <a:avLst/>
          </a:prstGeom>
        </p:spPr>
        <p:txBody>
          <a:bodyPr vert="horz" wrap="square" lIns="0" tIns="0" rIns="0" bIns="0" rtlCol="0">
            <a:spAutoFit/>
          </a:bodyPr>
          <a:lstStyle/>
          <a:p>
            <a:pPr marL="12700">
              <a:lnSpc>
                <a:spcPct val="100000"/>
              </a:lnSpc>
            </a:pPr>
            <a:r>
              <a:rPr lang="en-US" altLang="zh-CN" sz="1400" dirty="0">
                <a:latin typeface="Arial" panose="020B0604020202020204" pitchFamily="34" charset="0"/>
                <a:cs typeface="Arial" panose="020B0604020202020204" pitchFamily="34" charset="0"/>
              </a:rPr>
              <a:t>D</a:t>
            </a:r>
            <a:r>
              <a:rPr lang="en-US" sz="1400" dirty="0">
                <a:latin typeface="Arial" panose="020B0604020202020204" pitchFamily="34" charset="0"/>
                <a:cs typeface="Arial" panose="020B0604020202020204" pitchFamily="34" charset="0"/>
              </a:rPr>
              <a:t>rone</a:t>
            </a:r>
            <a:endParaRPr sz="1400" dirty="0">
              <a:latin typeface="Arial" panose="020B0604020202020204" pitchFamily="34" charset="0"/>
              <a:cs typeface="Arial" panose="020B0604020202020204" pitchFamily="34" charset="0"/>
            </a:endParaRPr>
          </a:p>
        </p:txBody>
      </p:sp>
      <p:sp>
        <p:nvSpPr>
          <p:cNvPr id="181" name="object 81">
            <a:extLst>
              <a:ext uri="{FF2B5EF4-FFF2-40B4-BE49-F238E27FC236}">
                <a16:creationId xmlns:a16="http://schemas.microsoft.com/office/drawing/2014/main" id="{B01C7CC5-5382-B246-BD2C-EDC3C5A5A07C}"/>
              </a:ext>
            </a:extLst>
          </p:cNvPr>
          <p:cNvSpPr/>
          <p:nvPr/>
        </p:nvSpPr>
        <p:spPr>
          <a:xfrm>
            <a:off x="4026892" y="2794779"/>
            <a:ext cx="209869" cy="209869"/>
          </a:xfrm>
          <a:prstGeom prst="rect">
            <a:avLst/>
          </a:prstGeom>
          <a:blipFill>
            <a:blip r:embed="rId43" cstate="print"/>
            <a:stretch>
              <a:fillRect/>
            </a:stretch>
          </a:blipFill>
        </p:spPr>
        <p:txBody>
          <a:bodyPr wrap="square" lIns="0" tIns="0" rIns="0" bIns="0" rtlCol="0">
            <a:spAutoFit/>
          </a:bodyPr>
          <a:lstStyle/>
          <a:p>
            <a:endParaRPr/>
          </a:p>
        </p:txBody>
      </p:sp>
      <p:sp>
        <p:nvSpPr>
          <p:cNvPr id="182" name="object 82">
            <a:extLst>
              <a:ext uri="{FF2B5EF4-FFF2-40B4-BE49-F238E27FC236}">
                <a16:creationId xmlns:a16="http://schemas.microsoft.com/office/drawing/2014/main" id="{92B68EE9-5063-704B-B8BB-C524A4086DC5}"/>
              </a:ext>
            </a:extLst>
          </p:cNvPr>
          <p:cNvSpPr/>
          <p:nvPr/>
        </p:nvSpPr>
        <p:spPr>
          <a:xfrm>
            <a:off x="4091252" y="2860959"/>
            <a:ext cx="80126" cy="78803"/>
          </a:xfrm>
          <a:custGeom>
            <a:avLst/>
            <a:gdLst/>
            <a:ahLst/>
            <a:cxnLst/>
            <a:rect l="l" t="t" r="r" b="b"/>
            <a:pathLst>
              <a:path w="87277" h="85836">
                <a:moveTo>
                  <a:pt x="31080" y="0"/>
                </a:moveTo>
                <a:lnTo>
                  <a:pt x="18633" y="6169"/>
                </a:lnTo>
                <a:lnTo>
                  <a:pt x="8792" y="15772"/>
                </a:lnTo>
                <a:lnTo>
                  <a:pt x="2326" y="28042"/>
                </a:lnTo>
                <a:lnTo>
                  <a:pt x="0" y="42212"/>
                </a:lnTo>
                <a:lnTo>
                  <a:pt x="263" y="47039"/>
                </a:lnTo>
                <a:lnTo>
                  <a:pt x="34919" y="84129"/>
                </a:lnTo>
                <a:lnTo>
                  <a:pt x="51254" y="85836"/>
                </a:lnTo>
                <a:lnTo>
                  <a:pt x="63171" y="81907"/>
                </a:lnTo>
                <a:lnTo>
                  <a:pt x="73307" y="74412"/>
                </a:lnTo>
                <a:lnTo>
                  <a:pt x="81087" y="63547"/>
                </a:lnTo>
                <a:lnTo>
                  <a:pt x="85935" y="49503"/>
                </a:lnTo>
                <a:lnTo>
                  <a:pt x="87277" y="32475"/>
                </a:lnTo>
                <a:lnTo>
                  <a:pt x="82750" y="21378"/>
                </a:lnTo>
                <a:lnTo>
                  <a:pt x="74802" y="12051"/>
                </a:lnTo>
                <a:lnTo>
                  <a:pt x="63497" y="5025"/>
                </a:lnTo>
                <a:lnTo>
                  <a:pt x="48901" y="831"/>
                </a:lnTo>
                <a:lnTo>
                  <a:pt x="31080" y="0"/>
                </a:lnTo>
                <a:close/>
              </a:path>
            </a:pathLst>
          </a:custGeom>
          <a:solidFill>
            <a:srgbClr val="FFFFFF"/>
          </a:solidFill>
        </p:spPr>
        <p:txBody>
          <a:bodyPr wrap="square" lIns="0" tIns="0" rIns="0" bIns="0" rtlCol="0">
            <a:spAutoFit/>
          </a:bodyPr>
          <a:lstStyle/>
          <a:p>
            <a:endParaRPr/>
          </a:p>
        </p:txBody>
      </p:sp>
      <p:sp>
        <p:nvSpPr>
          <p:cNvPr id="183" name="object 83">
            <a:extLst>
              <a:ext uri="{FF2B5EF4-FFF2-40B4-BE49-F238E27FC236}">
                <a16:creationId xmlns:a16="http://schemas.microsoft.com/office/drawing/2014/main" id="{37FEE4D0-525A-214F-B62E-8486A21C5837}"/>
              </a:ext>
            </a:extLst>
          </p:cNvPr>
          <p:cNvSpPr/>
          <p:nvPr/>
        </p:nvSpPr>
        <p:spPr>
          <a:xfrm>
            <a:off x="1628779" y="2487001"/>
            <a:ext cx="61221" cy="60335"/>
          </a:xfrm>
          <a:prstGeom prst="rect">
            <a:avLst/>
          </a:prstGeom>
          <a:blipFill>
            <a:blip r:embed="rId44" cstate="print"/>
            <a:stretch>
              <a:fillRect/>
            </a:stretch>
          </a:blipFill>
        </p:spPr>
        <p:txBody>
          <a:bodyPr wrap="square" lIns="0" tIns="0" rIns="0" bIns="0" rtlCol="0">
            <a:spAutoFit/>
          </a:bodyPr>
          <a:lstStyle/>
          <a:p>
            <a:endParaRPr/>
          </a:p>
        </p:txBody>
      </p:sp>
      <p:sp>
        <p:nvSpPr>
          <p:cNvPr id="184" name="object 84">
            <a:extLst>
              <a:ext uri="{FF2B5EF4-FFF2-40B4-BE49-F238E27FC236}">
                <a16:creationId xmlns:a16="http://schemas.microsoft.com/office/drawing/2014/main" id="{8B8EA11F-4D34-924E-838A-FBC00E24A10E}"/>
              </a:ext>
            </a:extLst>
          </p:cNvPr>
          <p:cNvSpPr/>
          <p:nvPr/>
        </p:nvSpPr>
        <p:spPr>
          <a:xfrm>
            <a:off x="1608850" y="2367223"/>
            <a:ext cx="244769" cy="117415"/>
          </a:xfrm>
          <a:prstGeom prst="rect">
            <a:avLst/>
          </a:prstGeom>
          <a:blipFill>
            <a:blip r:embed="rId45" cstate="print"/>
            <a:stretch>
              <a:fillRect/>
            </a:stretch>
          </a:blipFill>
        </p:spPr>
        <p:txBody>
          <a:bodyPr wrap="square" lIns="0" tIns="0" rIns="0" bIns="0" rtlCol="0">
            <a:spAutoFit/>
          </a:bodyPr>
          <a:lstStyle/>
          <a:p>
            <a:endParaRPr/>
          </a:p>
        </p:txBody>
      </p:sp>
      <p:sp>
        <p:nvSpPr>
          <p:cNvPr id="185" name="object 85">
            <a:extLst>
              <a:ext uri="{FF2B5EF4-FFF2-40B4-BE49-F238E27FC236}">
                <a16:creationId xmlns:a16="http://schemas.microsoft.com/office/drawing/2014/main" id="{25299DC4-BE78-3841-ACF1-A6041477EBDA}"/>
              </a:ext>
            </a:extLst>
          </p:cNvPr>
          <p:cNvSpPr/>
          <p:nvPr/>
        </p:nvSpPr>
        <p:spPr>
          <a:xfrm>
            <a:off x="1774290" y="2487001"/>
            <a:ext cx="61221" cy="60335"/>
          </a:xfrm>
          <a:prstGeom prst="rect">
            <a:avLst/>
          </a:prstGeom>
          <a:blipFill>
            <a:blip r:embed="rId44" cstate="print"/>
            <a:stretch>
              <a:fillRect/>
            </a:stretch>
          </a:blipFill>
        </p:spPr>
        <p:txBody>
          <a:bodyPr wrap="square" lIns="0" tIns="0" rIns="0" bIns="0" rtlCol="0">
            <a:spAutoFit/>
          </a:bodyPr>
          <a:lstStyle/>
          <a:p>
            <a:endParaRPr/>
          </a:p>
        </p:txBody>
      </p:sp>
      <p:sp>
        <p:nvSpPr>
          <p:cNvPr id="186" name="object 86">
            <a:extLst>
              <a:ext uri="{FF2B5EF4-FFF2-40B4-BE49-F238E27FC236}">
                <a16:creationId xmlns:a16="http://schemas.microsoft.com/office/drawing/2014/main" id="{76ACC131-7740-B245-BB98-6BCEEE55DC82}"/>
              </a:ext>
            </a:extLst>
          </p:cNvPr>
          <p:cNvSpPr/>
          <p:nvPr/>
        </p:nvSpPr>
        <p:spPr>
          <a:xfrm>
            <a:off x="1637664" y="2353353"/>
            <a:ext cx="38686" cy="57130"/>
          </a:xfrm>
          <a:prstGeom prst="rect">
            <a:avLst/>
          </a:prstGeom>
          <a:blipFill>
            <a:blip r:embed="rId46" cstate="print"/>
            <a:stretch>
              <a:fillRect/>
            </a:stretch>
          </a:blipFill>
        </p:spPr>
        <p:txBody>
          <a:bodyPr wrap="square" lIns="0" tIns="0" rIns="0" bIns="0" rtlCol="0">
            <a:spAutoFit/>
          </a:bodyPr>
          <a:lstStyle/>
          <a:p>
            <a:endParaRPr/>
          </a:p>
        </p:txBody>
      </p:sp>
      <p:sp>
        <p:nvSpPr>
          <p:cNvPr id="187" name="object 87">
            <a:extLst>
              <a:ext uri="{FF2B5EF4-FFF2-40B4-BE49-F238E27FC236}">
                <a16:creationId xmlns:a16="http://schemas.microsoft.com/office/drawing/2014/main" id="{4A4E1569-A922-A74A-83C8-205DF6E40E57}"/>
              </a:ext>
            </a:extLst>
          </p:cNvPr>
          <p:cNvSpPr/>
          <p:nvPr/>
        </p:nvSpPr>
        <p:spPr>
          <a:xfrm>
            <a:off x="1618074" y="2334348"/>
            <a:ext cx="53727" cy="82081"/>
          </a:xfrm>
          <a:prstGeom prst="rect">
            <a:avLst/>
          </a:prstGeom>
          <a:blipFill>
            <a:blip r:embed="rId47" cstate="print"/>
            <a:stretch>
              <a:fillRect/>
            </a:stretch>
          </a:blipFill>
        </p:spPr>
        <p:txBody>
          <a:bodyPr wrap="square" lIns="0" tIns="0" rIns="0" bIns="0" rtlCol="0">
            <a:spAutoFit/>
          </a:bodyPr>
          <a:lstStyle/>
          <a:p>
            <a:endParaRPr/>
          </a:p>
        </p:txBody>
      </p:sp>
      <p:sp>
        <p:nvSpPr>
          <p:cNvPr id="188" name="object 88">
            <a:extLst>
              <a:ext uri="{FF2B5EF4-FFF2-40B4-BE49-F238E27FC236}">
                <a16:creationId xmlns:a16="http://schemas.microsoft.com/office/drawing/2014/main" id="{AACD2497-AA0E-174F-8B31-2C83C9D447BC}"/>
              </a:ext>
            </a:extLst>
          </p:cNvPr>
          <p:cNvSpPr/>
          <p:nvPr/>
        </p:nvSpPr>
        <p:spPr>
          <a:xfrm>
            <a:off x="1598683" y="2314527"/>
            <a:ext cx="68224" cy="107149"/>
          </a:xfrm>
          <a:prstGeom prst="rect">
            <a:avLst/>
          </a:prstGeom>
          <a:blipFill>
            <a:blip r:embed="rId48" cstate="print"/>
            <a:stretch>
              <a:fillRect/>
            </a:stretch>
          </a:blipFill>
        </p:spPr>
        <p:txBody>
          <a:bodyPr wrap="square" lIns="0" tIns="0" rIns="0" bIns="0" rtlCol="0">
            <a:spAutoFit/>
          </a:bodyPr>
          <a:lstStyle/>
          <a:p>
            <a:endParaRPr/>
          </a:p>
        </p:txBody>
      </p:sp>
      <p:sp>
        <p:nvSpPr>
          <p:cNvPr id="189" name="object 89">
            <a:extLst>
              <a:ext uri="{FF2B5EF4-FFF2-40B4-BE49-F238E27FC236}">
                <a16:creationId xmlns:a16="http://schemas.microsoft.com/office/drawing/2014/main" id="{5BF81EA3-00F2-CE4C-A1B4-C46AD8E92535}"/>
              </a:ext>
            </a:extLst>
          </p:cNvPr>
          <p:cNvSpPr/>
          <p:nvPr/>
        </p:nvSpPr>
        <p:spPr>
          <a:xfrm>
            <a:off x="1662709" y="2378537"/>
            <a:ext cx="28565" cy="29965"/>
          </a:xfrm>
          <a:prstGeom prst="rect">
            <a:avLst/>
          </a:prstGeom>
          <a:blipFill>
            <a:blip r:embed="rId49" cstate="print"/>
            <a:stretch>
              <a:fillRect/>
            </a:stretch>
          </a:blipFill>
        </p:spPr>
        <p:txBody>
          <a:bodyPr wrap="square" lIns="0" tIns="0" rIns="0" bIns="0" rtlCol="0">
            <a:spAutoFit/>
          </a:bodyPr>
          <a:lstStyle/>
          <a:p>
            <a:endParaRPr/>
          </a:p>
        </p:txBody>
      </p:sp>
      <p:sp>
        <p:nvSpPr>
          <p:cNvPr id="190" name="object 90">
            <a:extLst>
              <a:ext uri="{FF2B5EF4-FFF2-40B4-BE49-F238E27FC236}">
                <a16:creationId xmlns:a16="http://schemas.microsoft.com/office/drawing/2014/main" id="{6569F378-2378-7B46-BC1A-CD1EBDFB6621}"/>
              </a:ext>
            </a:extLst>
          </p:cNvPr>
          <p:cNvSpPr/>
          <p:nvPr/>
        </p:nvSpPr>
        <p:spPr>
          <a:xfrm>
            <a:off x="1681598" y="2366528"/>
            <a:ext cx="15425" cy="12825"/>
          </a:xfrm>
          <a:prstGeom prst="rect">
            <a:avLst/>
          </a:prstGeom>
          <a:blipFill>
            <a:blip r:embed="rId50" cstate="print"/>
            <a:stretch>
              <a:fillRect/>
            </a:stretch>
          </a:blipFill>
        </p:spPr>
        <p:txBody>
          <a:bodyPr wrap="square" lIns="0" tIns="0" rIns="0" bIns="0" rtlCol="0">
            <a:spAutoFit/>
          </a:bodyPr>
          <a:lstStyle/>
          <a:p>
            <a:endParaRPr/>
          </a:p>
        </p:txBody>
      </p:sp>
      <p:sp>
        <p:nvSpPr>
          <p:cNvPr id="191" name="object 91">
            <a:extLst>
              <a:ext uri="{FF2B5EF4-FFF2-40B4-BE49-F238E27FC236}">
                <a16:creationId xmlns:a16="http://schemas.microsoft.com/office/drawing/2014/main" id="{0D8B80B6-83BD-5145-A80D-29192B27FE19}"/>
              </a:ext>
            </a:extLst>
          </p:cNvPr>
          <p:cNvSpPr/>
          <p:nvPr/>
        </p:nvSpPr>
        <p:spPr>
          <a:xfrm>
            <a:off x="1656063" y="2407453"/>
            <a:ext cx="16323" cy="12359"/>
          </a:xfrm>
          <a:prstGeom prst="rect">
            <a:avLst/>
          </a:prstGeom>
          <a:blipFill>
            <a:blip r:embed="rId51" cstate="print"/>
            <a:stretch>
              <a:fillRect/>
            </a:stretch>
          </a:blipFill>
        </p:spPr>
        <p:txBody>
          <a:bodyPr wrap="square" lIns="0" tIns="0" rIns="0" bIns="0" rtlCol="0">
            <a:spAutoFit/>
          </a:bodyPr>
          <a:lstStyle/>
          <a:p>
            <a:endParaRPr/>
          </a:p>
        </p:txBody>
      </p:sp>
      <p:sp>
        <p:nvSpPr>
          <p:cNvPr id="192" name="object 92">
            <a:extLst>
              <a:ext uri="{FF2B5EF4-FFF2-40B4-BE49-F238E27FC236}">
                <a16:creationId xmlns:a16="http://schemas.microsoft.com/office/drawing/2014/main" id="{2C48FE1A-A532-5648-9FB6-257753856596}"/>
              </a:ext>
            </a:extLst>
          </p:cNvPr>
          <p:cNvSpPr txBox="1"/>
          <p:nvPr/>
        </p:nvSpPr>
        <p:spPr>
          <a:xfrm>
            <a:off x="4401711" y="3758431"/>
            <a:ext cx="648000" cy="430887"/>
          </a:xfrm>
          <a:prstGeom prst="rect">
            <a:avLst/>
          </a:prstGeom>
        </p:spPr>
        <p:txBody>
          <a:bodyPr vert="horz" wrap="square" lIns="0" tIns="0" rIns="0" bIns="0" rtlCol="0">
            <a:spAutoFit/>
          </a:bodyPr>
          <a:lstStyle/>
          <a:p>
            <a:pPr marL="12700" algn="ctr">
              <a:lnSpc>
                <a:spcPct val="100000"/>
              </a:lnSpc>
            </a:pPr>
            <a:r>
              <a:rPr sz="1400" dirty="0">
                <a:latin typeface="Arial" panose="020B0604020202020204" pitchFamily="34" charset="0"/>
                <a:cs typeface="Arial" panose="020B0604020202020204" pitchFamily="34" charset="0"/>
              </a:rPr>
              <a:t>5G</a:t>
            </a:r>
            <a:r>
              <a:rPr lang="en-US" sz="1400" dirty="0">
                <a:latin typeface="Arial" panose="020B0604020202020204" pitchFamily="34" charset="0"/>
                <a:cs typeface="Arial" panose="020B0604020202020204" pitchFamily="34" charset="0"/>
              </a:rPr>
              <a:t> voice</a:t>
            </a:r>
            <a:endParaRPr sz="1400" dirty="0">
              <a:latin typeface="Arial" panose="020B0604020202020204" pitchFamily="34" charset="0"/>
              <a:cs typeface="Arial" panose="020B0604020202020204" pitchFamily="34" charset="0"/>
            </a:endParaRPr>
          </a:p>
        </p:txBody>
      </p:sp>
      <p:sp>
        <p:nvSpPr>
          <p:cNvPr id="193" name="object 93">
            <a:extLst>
              <a:ext uri="{FF2B5EF4-FFF2-40B4-BE49-F238E27FC236}">
                <a16:creationId xmlns:a16="http://schemas.microsoft.com/office/drawing/2014/main" id="{D4DFCB4E-B16C-3D40-A3E2-9FA422C35C0D}"/>
              </a:ext>
            </a:extLst>
          </p:cNvPr>
          <p:cNvSpPr/>
          <p:nvPr/>
        </p:nvSpPr>
        <p:spPr>
          <a:xfrm>
            <a:off x="3503617" y="2187556"/>
            <a:ext cx="209869" cy="209869"/>
          </a:xfrm>
          <a:prstGeom prst="rect">
            <a:avLst/>
          </a:prstGeom>
          <a:blipFill>
            <a:blip r:embed="rId43" cstate="print"/>
            <a:stretch>
              <a:fillRect/>
            </a:stretch>
          </a:blipFill>
        </p:spPr>
        <p:txBody>
          <a:bodyPr wrap="square" lIns="0" tIns="0" rIns="0" bIns="0" rtlCol="0">
            <a:spAutoFit/>
          </a:bodyPr>
          <a:lstStyle/>
          <a:p>
            <a:endParaRPr/>
          </a:p>
        </p:txBody>
      </p:sp>
      <p:sp>
        <p:nvSpPr>
          <p:cNvPr id="194" name="object 94">
            <a:extLst>
              <a:ext uri="{FF2B5EF4-FFF2-40B4-BE49-F238E27FC236}">
                <a16:creationId xmlns:a16="http://schemas.microsoft.com/office/drawing/2014/main" id="{10F4CE11-45E0-C94E-AE8A-49BBC3707655}"/>
              </a:ext>
            </a:extLst>
          </p:cNvPr>
          <p:cNvSpPr/>
          <p:nvPr/>
        </p:nvSpPr>
        <p:spPr>
          <a:xfrm>
            <a:off x="3567976" y="2253736"/>
            <a:ext cx="80126" cy="78803"/>
          </a:xfrm>
          <a:custGeom>
            <a:avLst/>
            <a:gdLst/>
            <a:ahLst/>
            <a:cxnLst/>
            <a:rect l="l" t="t" r="r" b="b"/>
            <a:pathLst>
              <a:path w="87277" h="85836">
                <a:moveTo>
                  <a:pt x="31080" y="0"/>
                </a:moveTo>
                <a:lnTo>
                  <a:pt x="18633" y="6169"/>
                </a:lnTo>
                <a:lnTo>
                  <a:pt x="8792" y="15772"/>
                </a:lnTo>
                <a:lnTo>
                  <a:pt x="2326" y="28042"/>
                </a:lnTo>
                <a:lnTo>
                  <a:pt x="0" y="42212"/>
                </a:lnTo>
                <a:lnTo>
                  <a:pt x="263" y="47039"/>
                </a:lnTo>
                <a:lnTo>
                  <a:pt x="34919" y="84129"/>
                </a:lnTo>
                <a:lnTo>
                  <a:pt x="51254" y="85836"/>
                </a:lnTo>
                <a:lnTo>
                  <a:pt x="63171" y="81907"/>
                </a:lnTo>
                <a:lnTo>
                  <a:pt x="73307" y="74412"/>
                </a:lnTo>
                <a:lnTo>
                  <a:pt x="81087" y="63547"/>
                </a:lnTo>
                <a:lnTo>
                  <a:pt x="85935" y="49503"/>
                </a:lnTo>
                <a:lnTo>
                  <a:pt x="87277" y="32475"/>
                </a:lnTo>
                <a:lnTo>
                  <a:pt x="82750" y="21378"/>
                </a:lnTo>
                <a:lnTo>
                  <a:pt x="74802" y="12051"/>
                </a:lnTo>
                <a:lnTo>
                  <a:pt x="63497" y="5025"/>
                </a:lnTo>
                <a:lnTo>
                  <a:pt x="48901" y="831"/>
                </a:lnTo>
                <a:lnTo>
                  <a:pt x="31080" y="0"/>
                </a:lnTo>
                <a:close/>
              </a:path>
            </a:pathLst>
          </a:custGeom>
          <a:solidFill>
            <a:srgbClr val="FFFFFF"/>
          </a:solidFill>
        </p:spPr>
        <p:txBody>
          <a:bodyPr wrap="square" lIns="0" tIns="0" rIns="0" bIns="0" rtlCol="0">
            <a:spAutoFit/>
          </a:bodyPr>
          <a:lstStyle/>
          <a:p>
            <a:endParaRPr/>
          </a:p>
        </p:txBody>
      </p:sp>
      <p:sp>
        <p:nvSpPr>
          <p:cNvPr id="195" name="object 95">
            <a:extLst>
              <a:ext uri="{FF2B5EF4-FFF2-40B4-BE49-F238E27FC236}">
                <a16:creationId xmlns:a16="http://schemas.microsoft.com/office/drawing/2014/main" id="{BF40A0BE-8E84-F445-8B84-9513BD72D4C4}"/>
              </a:ext>
            </a:extLst>
          </p:cNvPr>
          <p:cNvSpPr/>
          <p:nvPr/>
        </p:nvSpPr>
        <p:spPr>
          <a:xfrm>
            <a:off x="2104485" y="4440157"/>
            <a:ext cx="173491" cy="173491"/>
          </a:xfrm>
          <a:prstGeom prst="rect">
            <a:avLst/>
          </a:prstGeom>
          <a:blipFill>
            <a:blip r:embed="rId52" cstate="print"/>
            <a:stretch>
              <a:fillRect/>
            </a:stretch>
          </a:blipFill>
        </p:spPr>
        <p:txBody>
          <a:bodyPr wrap="square" lIns="0" tIns="0" rIns="0" bIns="0" rtlCol="0">
            <a:spAutoFit/>
          </a:bodyPr>
          <a:lstStyle/>
          <a:p>
            <a:endParaRPr/>
          </a:p>
        </p:txBody>
      </p:sp>
      <p:sp>
        <p:nvSpPr>
          <p:cNvPr id="196" name="object 96">
            <a:extLst>
              <a:ext uri="{FF2B5EF4-FFF2-40B4-BE49-F238E27FC236}">
                <a16:creationId xmlns:a16="http://schemas.microsoft.com/office/drawing/2014/main" id="{BAF8CC63-77F3-3B42-A8FF-6467663C42B8}"/>
              </a:ext>
            </a:extLst>
          </p:cNvPr>
          <p:cNvSpPr/>
          <p:nvPr/>
        </p:nvSpPr>
        <p:spPr>
          <a:xfrm>
            <a:off x="2150656" y="4488150"/>
            <a:ext cx="80126" cy="78803"/>
          </a:xfrm>
          <a:custGeom>
            <a:avLst/>
            <a:gdLst/>
            <a:ahLst/>
            <a:cxnLst/>
            <a:rect l="l" t="t" r="r" b="b"/>
            <a:pathLst>
              <a:path w="87277" h="85836">
                <a:moveTo>
                  <a:pt x="31080" y="0"/>
                </a:moveTo>
                <a:lnTo>
                  <a:pt x="18633" y="6169"/>
                </a:lnTo>
                <a:lnTo>
                  <a:pt x="8792" y="15772"/>
                </a:lnTo>
                <a:lnTo>
                  <a:pt x="2326" y="28042"/>
                </a:lnTo>
                <a:lnTo>
                  <a:pt x="0" y="42212"/>
                </a:lnTo>
                <a:lnTo>
                  <a:pt x="263" y="47039"/>
                </a:lnTo>
                <a:lnTo>
                  <a:pt x="34919" y="84129"/>
                </a:lnTo>
                <a:lnTo>
                  <a:pt x="51254" y="85836"/>
                </a:lnTo>
                <a:lnTo>
                  <a:pt x="63171" y="81907"/>
                </a:lnTo>
                <a:lnTo>
                  <a:pt x="73307" y="74412"/>
                </a:lnTo>
                <a:lnTo>
                  <a:pt x="81087" y="63547"/>
                </a:lnTo>
                <a:lnTo>
                  <a:pt x="85935" y="49503"/>
                </a:lnTo>
                <a:lnTo>
                  <a:pt x="87277" y="32475"/>
                </a:lnTo>
                <a:lnTo>
                  <a:pt x="82750" y="21378"/>
                </a:lnTo>
                <a:lnTo>
                  <a:pt x="74802" y="12051"/>
                </a:lnTo>
                <a:lnTo>
                  <a:pt x="63497" y="5025"/>
                </a:lnTo>
                <a:lnTo>
                  <a:pt x="48901" y="831"/>
                </a:lnTo>
                <a:lnTo>
                  <a:pt x="31080" y="0"/>
                </a:lnTo>
                <a:close/>
              </a:path>
            </a:pathLst>
          </a:custGeom>
          <a:solidFill>
            <a:srgbClr val="FFFFFF"/>
          </a:solidFill>
        </p:spPr>
        <p:txBody>
          <a:bodyPr wrap="square" lIns="0" tIns="0" rIns="0" bIns="0" rtlCol="0">
            <a:spAutoFit/>
          </a:bodyPr>
          <a:lstStyle/>
          <a:p>
            <a:endParaRPr/>
          </a:p>
        </p:txBody>
      </p:sp>
      <p:sp>
        <p:nvSpPr>
          <p:cNvPr id="197" name="object 97">
            <a:extLst>
              <a:ext uri="{FF2B5EF4-FFF2-40B4-BE49-F238E27FC236}">
                <a16:creationId xmlns:a16="http://schemas.microsoft.com/office/drawing/2014/main" id="{7AD96D45-D506-9248-A1D9-FC9E8A5FC530}"/>
              </a:ext>
            </a:extLst>
          </p:cNvPr>
          <p:cNvSpPr/>
          <p:nvPr/>
        </p:nvSpPr>
        <p:spPr>
          <a:xfrm>
            <a:off x="2150656" y="4488150"/>
            <a:ext cx="80126" cy="78803"/>
          </a:xfrm>
          <a:custGeom>
            <a:avLst/>
            <a:gdLst/>
            <a:ahLst/>
            <a:cxnLst/>
            <a:rect l="l" t="t" r="r" b="b"/>
            <a:pathLst>
              <a:path w="87277" h="85836">
                <a:moveTo>
                  <a:pt x="0" y="42212"/>
                </a:moveTo>
                <a:lnTo>
                  <a:pt x="2326" y="28042"/>
                </a:lnTo>
                <a:lnTo>
                  <a:pt x="8792" y="15772"/>
                </a:lnTo>
                <a:lnTo>
                  <a:pt x="18633" y="6169"/>
                </a:lnTo>
                <a:lnTo>
                  <a:pt x="31080" y="0"/>
                </a:lnTo>
                <a:lnTo>
                  <a:pt x="48901" y="831"/>
                </a:lnTo>
                <a:lnTo>
                  <a:pt x="63497" y="5025"/>
                </a:lnTo>
                <a:lnTo>
                  <a:pt x="74802" y="12051"/>
                </a:lnTo>
                <a:lnTo>
                  <a:pt x="82750" y="21378"/>
                </a:lnTo>
                <a:lnTo>
                  <a:pt x="87277" y="32475"/>
                </a:lnTo>
                <a:lnTo>
                  <a:pt x="85935" y="49503"/>
                </a:lnTo>
                <a:lnTo>
                  <a:pt x="81087" y="63547"/>
                </a:lnTo>
                <a:lnTo>
                  <a:pt x="73307" y="74412"/>
                </a:lnTo>
                <a:lnTo>
                  <a:pt x="63171" y="81907"/>
                </a:lnTo>
                <a:lnTo>
                  <a:pt x="51254" y="85836"/>
                </a:lnTo>
                <a:lnTo>
                  <a:pt x="34919" y="84129"/>
                </a:lnTo>
                <a:lnTo>
                  <a:pt x="3686" y="59618"/>
                </a:lnTo>
                <a:lnTo>
                  <a:pt x="0" y="42212"/>
                </a:lnTo>
                <a:close/>
              </a:path>
            </a:pathLst>
          </a:custGeom>
          <a:ln w="9144">
            <a:solidFill>
              <a:srgbClr val="006FC0"/>
            </a:solidFill>
          </a:ln>
        </p:spPr>
        <p:txBody>
          <a:bodyPr wrap="square" lIns="0" tIns="0" rIns="0" bIns="0" rtlCol="0">
            <a:spAutoFit/>
          </a:bodyPr>
          <a:lstStyle/>
          <a:p>
            <a:endParaRPr/>
          </a:p>
        </p:txBody>
      </p:sp>
      <p:sp>
        <p:nvSpPr>
          <p:cNvPr id="198" name="object 98">
            <a:extLst>
              <a:ext uri="{FF2B5EF4-FFF2-40B4-BE49-F238E27FC236}">
                <a16:creationId xmlns:a16="http://schemas.microsoft.com/office/drawing/2014/main" id="{52F73B27-D098-204D-80D1-C1FD3EDE55C8}"/>
              </a:ext>
            </a:extLst>
          </p:cNvPr>
          <p:cNvSpPr/>
          <p:nvPr/>
        </p:nvSpPr>
        <p:spPr>
          <a:xfrm>
            <a:off x="1558823" y="3642653"/>
            <a:ext cx="176291" cy="176291"/>
          </a:xfrm>
          <a:prstGeom prst="rect">
            <a:avLst/>
          </a:prstGeom>
          <a:blipFill>
            <a:blip r:embed="rId53" cstate="print"/>
            <a:stretch>
              <a:fillRect/>
            </a:stretch>
          </a:blipFill>
        </p:spPr>
        <p:txBody>
          <a:bodyPr wrap="square" lIns="0" tIns="0" rIns="0" bIns="0" rtlCol="0">
            <a:spAutoFit/>
          </a:bodyPr>
          <a:lstStyle/>
          <a:p>
            <a:endParaRPr/>
          </a:p>
        </p:txBody>
      </p:sp>
      <p:sp>
        <p:nvSpPr>
          <p:cNvPr id="199" name="object 99">
            <a:extLst>
              <a:ext uri="{FF2B5EF4-FFF2-40B4-BE49-F238E27FC236}">
                <a16:creationId xmlns:a16="http://schemas.microsoft.com/office/drawing/2014/main" id="{3AC78DC3-3E0A-824E-85B1-B7BBCE15F4A4}"/>
              </a:ext>
            </a:extLst>
          </p:cNvPr>
          <p:cNvSpPr/>
          <p:nvPr/>
        </p:nvSpPr>
        <p:spPr>
          <a:xfrm>
            <a:off x="1604995" y="3688841"/>
            <a:ext cx="83888" cy="83819"/>
          </a:xfrm>
          <a:custGeom>
            <a:avLst/>
            <a:gdLst/>
            <a:ahLst/>
            <a:cxnLst/>
            <a:rect l="l" t="t" r="r" b="b"/>
            <a:pathLst>
              <a:path w="91375" h="91300">
                <a:moveTo>
                  <a:pt x="44367" y="0"/>
                </a:moveTo>
                <a:lnTo>
                  <a:pt x="8519" y="19097"/>
                </a:lnTo>
                <a:lnTo>
                  <a:pt x="0" y="45700"/>
                </a:lnTo>
                <a:lnTo>
                  <a:pt x="178" y="49772"/>
                </a:lnTo>
                <a:lnTo>
                  <a:pt x="20760" y="83459"/>
                </a:lnTo>
                <a:lnTo>
                  <a:pt x="49064" y="91300"/>
                </a:lnTo>
                <a:lnTo>
                  <a:pt x="62574" y="88187"/>
                </a:lnTo>
                <a:lnTo>
                  <a:pt x="74217" y="81274"/>
                </a:lnTo>
                <a:lnTo>
                  <a:pt x="83336" y="71113"/>
                </a:lnTo>
                <a:lnTo>
                  <a:pt x="89274" y="58254"/>
                </a:lnTo>
                <a:lnTo>
                  <a:pt x="91375" y="43249"/>
                </a:lnTo>
                <a:lnTo>
                  <a:pt x="88471" y="29483"/>
                </a:lnTo>
                <a:lnTo>
                  <a:pt x="81697" y="17595"/>
                </a:lnTo>
                <a:lnTo>
                  <a:pt x="71675" y="8266"/>
                </a:lnTo>
                <a:lnTo>
                  <a:pt x="59025" y="2174"/>
                </a:lnTo>
                <a:lnTo>
                  <a:pt x="44367" y="0"/>
                </a:lnTo>
                <a:close/>
              </a:path>
            </a:pathLst>
          </a:custGeom>
          <a:solidFill>
            <a:srgbClr val="FFFFFF"/>
          </a:solidFill>
        </p:spPr>
        <p:txBody>
          <a:bodyPr wrap="square" lIns="0" tIns="0" rIns="0" bIns="0" rtlCol="0">
            <a:spAutoFit/>
          </a:bodyPr>
          <a:lstStyle/>
          <a:p>
            <a:endParaRPr/>
          </a:p>
        </p:txBody>
      </p:sp>
      <p:sp>
        <p:nvSpPr>
          <p:cNvPr id="200" name="object 100">
            <a:extLst>
              <a:ext uri="{FF2B5EF4-FFF2-40B4-BE49-F238E27FC236}">
                <a16:creationId xmlns:a16="http://schemas.microsoft.com/office/drawing/2014/main" id="{26B843CA-C613-9541-9A99-A36DE2BDBE78}"/>
              </a:ext>
            </a:extLst>
          </p:cNvPr>
          <p:cNvSpPr/>
          <p:nvPr/>
        </p:nvSpPr>
        <p:spPr>
          <a:xfrm>
            <a:off x="1604995" y="3688841"/>
            <a:ext cx="83888" cy="83819"/>
          </a:xfrm>
          <a:custGeom>
            <a:avLst/>
            <a:gdLst/>
            <a:ahLst/>
            <a:cxnLst/>
            <a:rect l="l" t="t" r="r" b="b"/>
            <a:pathLst>
              <a:path w="91375" h="91300">
                <a:moveTo>
                  <a:pt x="0" y="45700"/>
                </a:moveTo>
                <a:lnTo>
                  <a:pt x="18102" y="9246"/>
                </a:lnTo>
                <a:lnTo>
                  <a:pt x="44367" y="0"/>
                </a:lnTo>
                <a:lnTo>
                  <a:pt x="59025" y="2174"/>
                </a:lnTo>
                <a:lnTo>
                  <a:pt x="71675" y="8266"/>
                </a:lnTo>
                <a:lnTo>
                  <a:pt x="81697" y="17595"/>
                </a:lnTo>
                <a:lnTo>
                  <a:pt x="88471" y="29483"/>
                </a:lnTo>
                <a:lnTo>
                  <a:pt x="91375" y="43249"/>
                </a:lnTo>
                <a:lnTo>
                  <a:pt x="89274" y="58254"/>
                </a:lnTo>
                <a:lnTo>
                  <a:pt x="83336" y="71113"/>
                </a:lnTo>
                <a:lnTo>
                  <a:pt x="74217" y="81274"/>
                </a:lnTo>
                <a:lnTo>
                  <a:pt x="62574" y="88187"/>
                </a:lnTo>
                <a:lnTo>
                  <a:pt x="49064" y="91300"/>
                </a:lnTo>
                <a:lnTo>
                  <a:pt x="33786" y="89267"/>
                </a:lnTo>
                <a:lnTo>
                  <a:pt x="3458" y="63072"/>
                </a:lnTo>
                <a:lnTo>
                  <a:pt x="0" y="45700"/>
                </a:lnTo>
                <a:close/>
              </a:path>
            </a:pathLst>
          </a:custGeom>
          <a:ln w="9144">
            <a:solidFill>
              <a:srgbClr val="006FC0"/>
            </a:solidFill>
          </a:ln>
        </p:spPr>
        <p:txBody>
          <a:bodyPr wrap="square" lIns="0" tIns="0" rIns="0" bIns="0" rtlCol="0">
            <a:spAutoFit/>
          </a:bodyPr>
          <a:lstStyle/>
          <a:p>
            <a:endParaRPr/>
          </a:p>
        </p:txBody>
      </p:sp>
      <p:sp>
        <p:nvSpPr>
          <p:cNvPr id="201" name="object 101">
            <a:extLst>
              <a:ext uri="{FF2B5EF4-FFF2-40B4-BE49-F238E27FC236}">
                <a16:creationId xmlns:a16="http://schemas.microsoft.com/office/drawing/2014/main" id="{DE5A0B74-32BC-3341-B08E-7E81E93E0728}"/>
              </a:ext>
            </a:extLst>
          </p:cNvPr>
          <p:cNvSpPr/>
          <p:nvPr/>
        </p:nvSpPr>
        <p:spPr>
          <a:xfrm>
            <a:off x="2820841" y="4664018"/>
            <a:ext cx="173491" cy="173492"/>
          </a:xfrm>
          <a:prstGeom prst="rect">
            <a:avLst/>
          </a:prstGeom>
          <a:blipFill>
            <a:blip r:embed="rId52" cstate="print"/>
            <a:stretch>
              <a:fillRect/>
            </a:stretch>
          </a:blipFill>
        </p:spPr>
        <p:txBody>
          <a:bodyPr wrap="square" lIns="0" tIns="0" rIns="0" bIns="0" rtlCol="0">
            <a:spAutoFit/>
          </a:bodyPr>
          <a:lstStyle/>
          <a:p>
            <a:endParaRPr/>
          </a:p>
        </p:txBody>
      </p:sp>
      <p:sp>
        <p:nvSpPr>
          <p:cNvPr id="202" name="object 102">
            <a:extLst>
              <a:ext uri="{FF2B5EF4-FFF2-40B4-BE49-F238E27FC236}">
                <a16:creationId xmlns:a16="http://schemas.microsoft.com/office/drawing/2014/main" id="{F345F2D4-77D2-BB46-9656-BF91C1EF0F46}"/>
              </a:ext>
            </a:extLst>
          </p:cNvPr>
          <p:cNvSpPr/>
          <p:nvPr/>
        </p:nvSpPr>
        <p:spPr>
          <a:xfrm>
            <a:off x="2867011" y="4712010"/>
            <a:ext cx="80126" cy="78803"/>
          </a:xfrm>
          <a:custGeom>
            <a:avLst/>
            <a:gdLst/>
            <a:ahLst/>
            <a:cxnLst/>
            <a:rect l="l" t="t" r="r" b="b"/>
            <a:pathLst>
              <a:path w="87277" h="85836">
                <a:moveTo>
                  <a:pt x="31080" y="0"/>
                </a:moveTo>
                <a:lnTo>
                  <a:pt x="18633" y="6169"/>
                </a:lnTo>
                <a:lnTo>
                  <a:pt x="8792" y="15772"/>
                </a:lnTo>
                <a:lnTo>
                  <a:pt x="2326" y="28042"/>
                </a:lnTo>
                <a:lnTo>
                  <a:pt x="0" y="42212"/>
                </a:lnTo>
                <a:lnTo>
                  <a:pt x="263" y="47039"/>
                </a:lnTo>
                <a:lnTo>
                  <a:pt x="34919" y="84129"/>
                </a:lnTo>
                <a:lnTo>
                  <a:pt x="51254" y="85836"/>
                </a:lnTo>
                <a:lnTo>
                  <a:pt x="63171" y="81907"/>
                </a:lnTo>
                <a:lnTo>
                  <a:pt x="73307" y="74412"/>
                </a:lnTo>
                <a:lnTo>
                  <a:pt x="81087" y="63547"/>
                </a:lnTo>
                <a:lnTo>
                  <a:pt x="85935" y="49503"/>
                </a:lnTo>
                <a:lnTo>
                  <a:pt x="87277" y="32475"/>
                </a:lnTo>
                <a:lnTo>
                  <a:pt x="82750" y="21378"/>
                </a:lnTo>
                <a:lnTo>
                  <a:pt x="74802" y="12051"/>
                </a:lnTo>
                <a:lnTo>
                  <a:pt x="63497" y="5025"/>
                </a:lnTo>
                <a:lnTo>
                  <a:pt x="48901" y="831"/>
                </a:lnTo>
                <a:lnTo>
                  <a:pt x="31080" y="0"/>
                </a:lnTo>
                <a:close/>
              </a:path>
            </a:pathLst>
          </a:custGeom>
          <a:solidFill>
            <a:srgbClr val="FFFFFF"/>
          </a:solidFill>
        </p:spPr>
        <p:txBody>
          <a:bodyPr wrap="square" lIns="0" tIns="0" rIns="0" bIns="0" rtlCol="0">
            <a:spAutoFit/>
          </a:bodyPr>
          <a:lstStyle/>
          <a:p>
            <a:endParaRPr/>
          </a:p>
        </p:txBody>
      </p:sp>
      <p:sp>
        <p:nvSpPr>
          <p:cNvPr id="203" name="object 103">
            <a:extLst>
              <a:ext uri="{FF2B5EF4-FFF2-40B4-BE49-F238E27FC236}">
                <a16:creationId xmlns:a16="http://schemas.microsoft.com/office/drawing/2014/main" id="{45B22DC6-6108-DC44-AA6E-5ADAA919DACD}"/>
              </a:ext>
            </a:extLst>
          </p:cNvPr>
          <p:cNvSpPr/>
          <p:nvPr/>
        </p:nvSpPr>
        <p:spPr>
          <a:xfrm>
            <a:off x="2867011" y="4712010"/>
            <a:ext cx="80126" cy="78803"/>
          </a:xfrm>
          <a:custGeom>
            <a:avLst/>
            <a:gdLst/>
            <a:ahLst/>
            <a:cxnLst/>
            <a:rect l="l" t="t" r="r" b="b"/>
            <a:pathLst>
              <a:path w="87277" h="85836">
                <a:moveTo>
                  <a:pt x="0" y="42212"/>
                </a:moveTo>
                <a:lnTo>
                  <a:pt x="2326" y="28042"/>
                </a:lnTo>
                <a:lnTo>
                  <a:pt x="8792" y="15772"/>
                </a:lnTo>
                <a:lnTo>
                  <a:pt x="18633" y="6169"/>
                </a:lnTo>
                <a:lnTo>
                  <a:pt x="31080" y="0"/>
                </a:lnTo>
                <a:lnTo>
                  <a:pt x="48901" y="831"/>
                </a:lnTo>
                <a:lnTo>
                  <a:pt x="63497" y="5025"/>
                </a:lnTo>
                <a:lnTo>
                  <a:pt x="74802" y="12051"/>
                </a:lnTo>
                <a:lnTo>
                  <a:pt x="82750" y="21378"/>
                </a:lnTo>
                <a:lnTo>
                  <a:pt x="87277" y="32475"/>
                </a:lnTo>
                <a:lnTo>
                  <a:pt x="85935" y="49503"/>
                </a:lnTo>
                <a:lnTo>
                  <a:pt x="81087" y="63547"/>
                </a:lnTo>
                <a:lnTo>
                  <a:pt x="73307" y="74412"/>
                </a:lnTo>
                <a:lnTo>
                  <a:pt x="63171" y="81907"/>
                </a:lnTo>
                <a:lnTo>
                  <a:pt x="51254" y="85836"/>
                </a:lnTo>
                <a:lnTo>
                  <a:pt x="34919" y="84129"/>
                </a:lnTo>
                <a:lnTo>
                  <a:pt x="3686" y="59618"/>
                </a:lnTo>
                <a:lnTo>
                  <a:pt x="0" y="42212"/>
                </a:lnTo>
                <a:close/>
              </a:path>
            </a:pathLst>
          </a:custGeom>
          <a:ln w="9143">
            <a:solidFill>
              <a:srgbClr val="006FC0"/>
            </a:solidFill>
          </a:ln>
        </p:spPr>
        <p:txBody>
          <a:bodyPr wrap="square" lIns="0" tIns="0" rIns="0" bIns="0" rtlCol="0">
            <a:spAutoFit/>
          </a:bodyPr>
          <a:lstStyle/>
          <a:p>
            <a:endParaRPr/>
          </a:p>
        </p:txBody>
      </p:sp>
      <p:sp>
        <p:nvSpPr>
          <p:cNvPr id="204" name="object 104">
            <a:extLst>
              <a:ext uri="{FF2B5EF4-FFF2-40B4-BE49-F238E27FC236}">
                <a16:creationId xmlns:a16="http://schemas.microsoft.com/office/drawing/2014/main" id="{C6B8F41C-5FA4-4F4A-A060-A7524B7FF438}"/>
              </a:ext>
            </a:extLst>
          </p:cNvPr>
          <p:cNvSpPr/>
          <p:nvPr/>
        </p:nvSpPr>
        <p:spPr>
          <a:xfrm>
            <a:off x="1337761" y="2814367"/>
            <a:ext cx="240650" cy="232256"/>
          </a:xfrm>
          <a:prstGeom prst="rect">
            <a:avLst/>
          </a:prstGeom>
          <a:blipFill>
            <a:blip r:embed="rId54" cstate="print"/>
            <a:stretch>
              <a:fillRect/>
            </a:stretch>
          </a:blipFill>
        </p:spPr>
        <p:txBody>
          <a:bodyPr wrap="square" lIns="0" tIns="0" rIns="0" bIns="0" rtlCol="0">
            <a:spAutoFit/>
          </a:bodyPr>
          <a:lstStyle/>
          <a:p>
            <a:endParaRPr/>
          </a:p>
        </p:txBody>
      </p:sp>
      <p:sp>
        <p:nvSpPr>
          <p:cNvPr id="205" name="object 105">
            <a:extLst>
              <a:ext uri="{FF2B5EF4-FFF2-40B4-BE49-F238E27FC236}">
                <a16:creationId xmlns:a16="http://schemas.microsoft.com/office/drawing/2014/main" id="{9102D656-B794-D540-84BF-81A9C9DE0E72}"/>
              </a:ext>
            </a:extLst>
          </p:cNvPr>
          <p:cNvSpPr/>
          <p:nvPr/>
        </p:nvSpPr>
        <p:spPr>
          <a:xfrm>
            <a:off x="3996111" y="4353412"/>
            <a:ext cx="265834" cy="268632"/>
          </a:xfrm>
          <a:prstGeom prst="rect">
            <a:avLst/>
          </a:prstGeom>
          <a:blipFill>
            <a:blip r:embed="rId55" cstate="print"/>
            <a:stretch>
              <a:fillRect/>
            </a:stretch>
          </a:blipFill>
        </p:spPr>
        <p:txBody>
          <a:bodyPr wrap="square" lIns="0" tIns="0" rIns="0" bIns="0" rtlCol="0">
            <a:spAutoFit/>
          </a:bodyPr>
          <a:lstStyle/>
          <a:p>
            <a:endParaRPr/>
          </a:p>
        </p:txBody>
      </p:sp>
      <p:sp>
        <p:nvSpPr>
          <p:cNvPr id="206" name="object 106">
            <a:extLst>
              <a:ext uri="{FF2B5EF4-FFF2-40B4-BE49-F238E27FC236}">
                <a16:creationId xmlns:a16="http://schemas.microsoft.com/office/drawing/2014/main" id="{636E87B3-E9C1-BC4E-BF8D-DFCCA8088E26}"/>
              </a:ext>
            </a:extLst>
          </p:cNvPr>
          <p:cNvSpPr/>
          <p:nvPr/>
        </p:nvSpPr>
        <p:spPr>
          <a:xfrm>
            <a:off x="4368280" y="3845128"/>
            <a:ext cx="111928" cy="166895"/>
          </a:xfrm>
          <a:prstGeom prst="rect">
            <a:avLst/>
          </a:prstGeom>
          <a:blipFill>
            <a:blip r:embed="rId56" cstate="print"/>
            <a:stretch>
              <a:fillRect/>
            </a:stretch>
          </a:blipFill>
        </p:spPr>
        <p:txBody>
          <a:bodyPr wrap="square" lIns="0" tIns="0" rIns="0" bIns="0" rtlCol="0">
            <a:spAutoFit/>
          </a:bodyPr>
          <a:lstStyle/>
          <a:p>
            <a:endParaRPr/>
          </a:p>
        </p:txBody>
      </p:sp>
      <p:sp>
        <p:nvSpPr>
          <p:cNvPr id="207" name="object 107">
            <a:extLst>
              <a:ext uri="{FF2B5EF4-FFF2-40B4-BE49-F238E27FC236}">
                <a16:creationId xmlns:a16="http://schemas.microsoft.com/office/drawing/2014/main" id="{B928CBEC-2E01-DD46-8924-14640AEEE8D4}"/>
              </a:ext>
            </a:extLst>
          </p:cNvPr>
          <p:cNvSpPr/>
          <p:nvPr/>
        </p:nvSpPr>
        <p:spPr>
          <a:xfrm>
            <a:off x="4340298" y="3950461"/>
            <a:ext cx="167895" cy="145508"/>
          </a:xfrm>
          <a:prstGeom prst="rect">
            <a:avLst/>
          </a:prstGeom>
          <a:blipFill>
            <a:blip r:embed="rId57" cstate="print"/>
            <a:stretch>
              <a:fillRect/>
            </a:stretch>
          </a:blipFill>
        </p:spPr>
        <p:txBody>
          <a:bodyPr wrap="square" lIns="0" tIns="0" rIns="0" bIns="0" rtlCol="0">
            <a:spAutoFit/>
          </a:bodyPr>
          <a:lstStyle/>
          <a:p>
            <a:endParaRPr/>
          </a:p>
        </p:txBody>
      </p:sp>
      <p:sp>
        <p:nvSpPr>
          <p:cNvPr id="208" name="object 110">
            <a:extLst>
              <a:ext uri="{FF2B5EF4-FFF2-40B4-BE49-F238E27FC236}">
                <a16:creationId xmlns:a16="http://schemas.microsoft.com/office/drawing/2014/main" id="{AC31DD44-949E-7F4A-9495-1EF551C8423A}"/>
              </a:ext>
            </a:extLst>
          </p:cNvPr>
          <p:cNvSpPr/>
          <p:nvPr/>
        </p:nvSpPr>
        <p:spPr>
          <a:xfrm>
            <a:off x="4354288" y="2831156"/>
            <a:ext cx="291019" cy="167895"/>
          </a:xfrm>
          <a:prstGeom prst="rect">
            <a:avLst/>
          </a:prstGeom>
          <a:blipFill>
            <a:blip r:embed="rId58" cstate="print"/>
            <a:stretch>
              <a:fillRect/>
            </a:stretch>
          </a:blipFill>
        </p:spPr>
        <p:txBody>
          <a:bodyPr wrap="square" lIns="0" tIns="0" rIns="0" bIns="0" rtlCol="0">
            <a:spAutoFit/>
          </a:bodyPr>
          <a:lstStyle/>
          <a:p>
            <a:endParaRPr/>
          </a:p>
        </p:txBody>
      </p:sp>
      <p:sp>
        <p:nvSpPr>
          <p:cNvPr id="209" name="object 111">
            <a:extLst>
              <a:ext uri="{FF2B5EF4-FFF2-40B4-BE49-F238E27FC236}">
                <a16:creationId xmlns:a16="http://schemas.microsoft.com/office/drawing/2014/main" id="{B1BAE10B-1A5B-A744-849E-A786E33AEE0A}"/>
              </a:ext>
            </a:extLst>
          </p:cNvPr>
          <p:cNvSpPr/>
          <p:nvPr/>
        </p:nvSpPr>
        <p:spPr>
          <a:xfrm>
            <a:off x="2591382" y="2028055"/>
            <a:ext cx="212668" cy="209869"/>
          </a:xfrm>
          <a:prstGeom prst="rect">
            <a:avLst/>
          </a:prstGeom>
          <a:blipFill>
            <a:blip r:embed="rId59" cstate="print"/>
            <a:stretch>
              <a:fillRect/>
            </a:stretch>
          </a:blipFill>
        </p:spPr>
        <p:txBody>
          <a:bodyPr wrap="square" lIns="0" tIns="0" rIns="0" bIns="0" rtlCol="0">
            <a:spAutoFit/>
          </a:bodyPr>
          <a:lstStyle/>
          <a:p>
            <a:endParaRPr/>
          </a:p>
        </p:txBody>
      </p:sp>
      <p:sp>
        <p:nvSpPr>
          <p:cNvPr id="210" name="object 112">
            <a:extLst>
              <a:ext uri="{FF2B5EF4-FFF2-40B4-BE49-F238E27FC236}">
                <a16:creationId xmlns:a16="http://schemas.microsoft.com/office/drawing/2014/main" id="{22F8C510-29A0-364A-93FB-F3B41BB99034}"/>
              </a:ext>
            </a:extLst>
          </p:cNvPr>
          <p:cNvSpPr/>
          <p:nvPr/>
        </p:nvSpPr>
        <p:spPr>
          <a:xfrm>
            <a:off x="2655744" y="2092415"/>
            <a:ext cx="83946" cy="81149"/>
          </a:xfrm>
          <a:custGeom>
            <a:avLst/>
            <a:gdLst/>
            <a:ahLst/>
            <a:cxnLst/>
            <a:rect l="l" t="t" r="r" b="b"/>
            <a:pathLst>
              <a:path w="91438" h="88391">
                <a:moveTo>
                  <a:pt x="45612" y="0"/>
                </a:moveTo>
                <a:lnTo>
                  <a:pt x="8790" y="18135"/>
                </a:lnTo>
                <a:lnTo>
                  <a:pt x="0" y="44516"/>
                </a:lnTo>
                <a:lnTo>
                  <a:pt x="2409" y="58386"/>
                </a:lnTo>
                <a:lnTo>
                  <a:pt x="8940" y="70431"/>
                </a:lnTo>
                <a:lnTo>
                  <a:pt x="18864" y="79927"/>
                </a:lnTo>
                <a:lnTo>
                  <a:pt x="31454" y="86155"/>
                </a:lnTo>
                <a:lnTo>
                  <a:pt x="45983" y="88391"/>
                </a:lnTo>
                <a:lnTo>
                  <a:pt x="60368" y="86073"/>
                </a:lnTo>
                <a:lnTo>
                  <a:pt x="72848" y="79760"/>
                </a:lnTo>
                <a:lnTo>
                  <a:pt x="82681" y="70168"/>
                </a:lnTo>
                <a:lnTo>
                  <a:pt x="89125" y="58011"/>
                </a:lnTo>
                <a:lnTo>
                  <a:pt x="91438" y="44005"/>
                </a:lnTo>
                <a:lnTo>
                  <a:pt x="89061" y="30098"/>
                </a:lnTo>
                <a:lnTo>
                  <a:pt x="82551" y="18019"/>
                </a:lnTo>
                <a:lnTo>
                  <a:pt x="72647" y="8492"/>
                </a:lnTo>
                <a:lnTo>
                  <a:pt x="60088" y="2244"/>
                </a:lnTo>
                <a:lnTo>
                  <a:pt x="45612" y="0"/>
                </a:lnTo>
                <a:close/>
              </a:path>
            </a:pathLst>
          </a:custGeom>
          <a:solidFill>
            <a:srgbClr val="FFFFFF"/>
          </a:solidFill>
        </p:spPr>
        <p:txBody>
          <a:bodyPr wrap="square" lIns="0" tIns="0" rIns="0" bIns="0" rtlCol="0">
            <a:spAutoFit/>
          </a:bodyPr>
          <a:lstStyle/>
          <a:p>
            <a:endParaRPr/>
          </a:p>
        </p:txBody>
      </p:sp>
      <p:sp>
        <p:nvSpPr>
          <p:cNvPr id="211" name="object 113">
            <a:extLst>
              <a:ext uri="{FF2B5EF4-FFF2-40B4-BE49-F238E27FC236}">
                <a16:creationId xmlns:a16="http://schemas.microsoft.com/office/drawing/2014/main" id="{85F20632-9035-A74C-98FD-79F69B503519}"/>
              </a:ext>
            </a:extLst>
          </p:cNvPr>
          <p:cNvSpPr txBox="1"/>
          <p:nvPr/>
        </p:nvSpPr>
        <p:spPr>
          <a:xfrm>
            <a:off x="2080563" y="1607495"/>
            <a:ext cx="720000" cy="215444"/>
          </a:xfrm>
          <a:prstGeom prst="rect">
            <a:avLst/>
          </a:prstGeom>
        </p:spPr>
        <p:txBody>
          <a:bodyPr vert="horz" wrap="square" lIns="0" tIns="0" rIns="0" bIns="0" rtlCol="0">
            <a:spAutoFit/>
          </a:bodyPr>
          <a:lstStyle/>
          <a:p>
            <a:pPr marL="12700" algn="r">
              <a:lnSpc>
                <a:spcPct val="100000"/>
              </a:lnSpc>
            </a:pPr>
            <a:r>
              <a:rPr lang="en-US" sz="1400" dirty="0">
                <a:latin typeface="Arial" panose="020B0604020202020204" pitchFamily="34" charset="0"/>
                <a:cs typeface="Arial" panose="020B0604020202020204" pitchFamily="34" charset="0"/>
              </a:rPr>
              <a:t>Autopilot</a:t>
            </a:r>
            <a:endParaRPr sz="1400" dirty="0">
              <a:latin typeface="Arial" panose="020B0604020202020204" pitchFamily="34" charset="0"/>
              <a:cs typeface="Arial" panose="020B0604020202020204" pitchFamily="34" charset="0"/>
            </a:endParaRPr>
          </a:p>
        </p:txBody>
      </p:sp>
      <p:sp>
        <p:nvSpPr>
          <p:cNvPr id="212" name="object 114">
            <a:extLst>
              <a:ext uri="{FF2B5EF4-FFF2-40B4-BE49-F238E27FC236}">
                <a16:creationId xmlns:a16="http://schemas.microsoft.com/office/drawing/2014/main" id="{96CDEB83-BC55-CE41-BE08-CD7C4390DC51}"/>
              </a:ext>
            </a:extLst>
          </p:cNvPr>
          <p:cNvSpPr/>
          <p:nvPr/>
        </p:nvSpPr>
        <p:spPr>
          <a:xfrm>
            <a:off x="2356332" y="1893853"/>
            <a:ext cx="226210" cy="226543"/>
          </a:xfrm>
          <a:prstGeom prst="rect">
            <a:avLst/>
          </a:prstGeom>
          <a:blipFill>
            <a:blip r:embed="rId60" cstate="print"/>
            <a:stretch>
              <a:fillRect/>
            </a:stretch>
          </a:blipFill>
        </p:spPr>
        <p:txBody>
          <a:bodyPr wrap="square" lIns="0" tIns="0" rIns="0" bIns="0" rtlCol="0">
            <a:spAutoFit/>
          </a:bodyPr>
          <a:lstStyle/>
          <a:p>
            <a:endParaRPr/>
          </a:p>
        </p:txBody>
      </p:sp>
      <p:sp>
        <p:nvSpPr>
          <p:cNvPr id="213" name="object 115">
            <a:extLst>
              <a:ext uri="{FF2B5EF4-FFF2-40B4-BE49-F238E27FC236}">
                <a16:creationId xmlns:a16="http://schemas.microsoft.com/office/drawing/2014/main" id="{BE42F805-5E6C-9642-87B3-79B16EE35B68}"/>
              </a:ext>
            </a:extLst>
          </p:cNvPr>
          <p:cNvSpPr/>
          <p:nvPr/>
        </p:nvSpPr>
        <p:spPr>
          <a:xfrm>
            <a:off x="2440563" y="1983673"/>
            <a:ext cx="61256" cy="62503"/>
          </a:xfrm>
          <a:prstGeom prst="rect">
            <a:avLst/>
          </a:prstGeom>
          <a:blipFill>
            <a:blip r:embed="rId61" cstate="print"/>
            <a:stretch>
              <a:fillRect/>
            </a:stretch>
          </a:blipFill>
        </p:spPr>
        <p:txBody>
          <a:bodyPr wrap="square" lIns="0" tIns="0" rIns="0" bIns="0" rtlCol="0">
            <a:spAutoFit/>
          </a:bodyPr>
          <a:lstStyle/>
          <a:p>
            <a:endParaRPr/>
          </a:p>
        </p:txBody>
      </p:sp>
      <p:sp>
        <p:nvSpPr>
          <p:cNvPr id="214" name="object 116">
            <a:extLst>
              <a:ext uri="{FF2B5EF4-FFF2-40B4-BE49-F238E27FC236}">
                <a16:creationId xmlns:a16="http://schemas.microsoft.com/office/drawing/2014/main" id="{759C0D75-3184-274C-B9FD-0133DBA8C06B}"/>
              </a:ext>
            </a:extLst>
          </p:cNvPr>
          <p:cNvSpPr/>
          <p:nvPr/>
        </p:nvSpPr>
        <p:spPr>
          <a:xfrm>
            <a:off x="4043680" y="3816145"/>
            <a:ext cx="209869" cy="212668"/>
          </a:xfrm>
          <a:prstGeom prst="rect">
            <a:avLst/>
          </a:prstGeom>
          <a:blipFill>
            <a:blip r:embed="rId62" cstate="print"/>
            <a:stretch>
              <a:fillRect/>
            </a:stretch>
          </a:blipFill>
        </p:spPr>
        <p:txBody>
          <a:bodyPr wrap="square" lIns="0" tIns="0" rIns="0" bIns="0" rtlCol="0">
            <a:spAutoFit/>
          </a:bodyPr>
          <a:lstStyle/>
          <a:p>
            <a:endParaRPr/>
          </a:p>
        </p:txBody>
      </p:sp>
      <p:sp>
        <p:nvSpPr>
          <p:cNvPr id="215" name="object 117">
            <a:extLst>
              <a:ext uri="{FF2B5EF4-FFF2-40B4-BE49-F238E27FC236}">
                <a16:creationId xmlns:a16="http://schemas.microsoft.com/office/drawing/2014/main" id="{D95792A2-2ED6-9A49-B392-A11EFE0E216B}"/>
              </a:ext>
            </a:extLst>
          </p:cNvPr>
          <p:cNvSpPr/>
          <p:nvPr/>
        </p:nvSpPr>
        <p:spPr>
          <a:xfrm>
            <a:off x="4108043" y="3880505"/>
            <a:ext cx="81148" cy="83947"/>
          </a:xfrm>
          <a:custGeom>
            <a:avLst/>
            <a:gdLst/>
            <a:ahLst/>
            <a:cxnLst/>
            <a:rect l="l" t="t" r="r" b="b"/>
            <a:pathLst>
              <a:path w="88390" h="91439">
                <a:moveTo>
                  <a:pt x="44092" y="0"/>
                </a:moveTo>
                <a:lnTo>
                  <a:pt x="8510" y="18740"/>
                </a:lnTo>
                <a:lnTo>
                  <a:pt x="0" y="46042"/>
                </a:lnTo>
                <a:lnTo>
                  <a:pt x="2331" y="60411"/>
                </a:lnTo>
                <a:lnTo>
                  <a:pt x="8653" y="72875"/>
                </a:lnTo>
                <a:lnTo>
                  <a:pt x="18254" y="82695"/>
                </a:lnTo>
                <a:lnTo>
                  <a:pt x="30425" y="89130"/>
                </a:lnTo>
                <a:lnTo>
                  <a:pt x="44455" y="91439"/>
                </a:lnTo>
                <a:lnTo>
                  <a:pt x="58342" y="89044"/>
                </a:lnTo>
                <a:lnTo>
                  <a:pt x="70403" y="82523"/>
                </a:lnTo>
                <a:lnTo>
                  <a:pt x="79913" y="72608"/>
                </a:lnTo>
                <a:lnTo>
                  <a:pt x="86150" y="60032"/>
                </a:lnTo>
                <a:lnTo>
                  <a:pt x="88390" y="45528"/>
                </a:lnTo>
                <a:lnTo>
                  <a:pt x="86089" y="31122"/>
                </a:lnTo>
                <a:lnTo>
                  <a:pt x="79788" y="18622"/>
                </a:lnTo>
                <a:lnTo>
                  <a:pt x="70208" y="8772"/>
                </a:lnTo>
                <a:lnTo>
                  <a:pt x="58068" y="2317"/>
                </a:lnTo>
                <a:lnTo>
                  <a:pt x="44092" y="0"/>
                </a:lnTo>
                <a:close/>
              </a:path>
            </a:pathLst>
          </a:custGeom>
          <a:solidFill>
            <a:srgbClr val="FFFFFF"/>
          </a:solidFill>
        </p:spPr>
        <p:txBody>
          <a:bodyPr wrap="square" lIns="0" tIns="0" rIns="0" bIns="0" rtlCol="0">
            <a:spAutoFit/>
          </a:bodyPr>
          <a:lstStyle/>
          <a:p>
            <a:endParaRPr/>
          </a:p>
        </p:txBody>
      </p:sp>
      <p:sp>
        <p:nvSpPr>
          <p:cNvPr id="216" name="object 118">
            <a:extLst>
              <a:ext uri="{FF2B5EF4-FFF2-40B4-BE49-F238E27FC236}">
                <a16:creationId xmlns:a16="http://schemas.microsoft.com/office/drawing/2014/main" id="{73CF23C8-56C1-9F49-9149-85CAAE3F898E}"/>
              </a:ext>
            </a:extLst>
          </p:cNvPr>
          <p:cNvSpPr/>
          <p:nvPr/>
        </p:nvSpPr>
        <p:spPr>
          <a:xfrm>
            <a:off x="1592402" y="2875929"/>
            <a:ext cx="209869" cy="209869"/>
          </a:xfrm>
          <a:prstGeom prst="rect">
            <a:avLst/>
          </a:prstGeom>
          <a:blipFill>
            <a:blip r:embed="rId43" cstate="print"/>
            <a:stretch>
              <a:fillRect/>
            </a:stretch>
          </a:blipFill>
        </p:spPr>
        <p:txBody>
          <a:bodyPr wrap="square" lIns="0" tIns="0" rIns="0" bIns="0" rtlCol="0">
            <a:spAutoFit/>
          </a:bodyPr>
          <a:lstStyle/>
          <a:p>
            <a:endParaRPr/>
          </a:p>
        </p:txBody>
      </p:sp>
      <p:sp>
        <p:nvSpPr>
          <p:cNvPr id="217" name="object 119">
            <a:extLst>
              <a:ext uri="{FF2B5EF4-FFF2-40B4-BE49-F238E27FC236}">
                <a16:creationId xmlns:a16="http://schemas.microsoft.com/office/drawing/2014/main" id="{CDD7F1C6-F269-654F-B005-B690771CC0E5}"/>
              </a:ext>
            </a:extLst>
          </p:cNvPr>
          <p:cNvSpPr/>
          <p:nvPr/>
        </p:nvSpPr>
        <p:spPr>
          <a:xfrm>
            <a:off x="1656763" y="2942109"/>
            <a:ext cx="80126" cy="78803"/>
          </a:xfrm>
          <a:custGeom>
            <a:avLst/>
            <a:gdLst/>
            <a:ahLst/>
            <a:cxnLst/>
            <a:rect l="l" t="t" r="r" b="b"/>
            <a:pathLst>
              <a:path w="87277" h="85836">
                <a:moveTo>
                  <a:pt x="31080" y="0"/>
                </a:moveTo>
                <a:lnTo>
                  <a:pt x="18633" y="6169"/>
                </a:lnTo>
                <a:lnTo>
                  <a:pt x="8792" y="15772"/>
                </a:lnTo>
                <a:lnTo>
                  <a:pt x="2326" y="28042"/>
                </a:lnTo>
                <a:lnTo>
                  <a:pt x="0" y="42212"/>
                </a:lnTo>
                <a:lnTo>
                  <a:pt x="263" y="47039"/>
                </a:lnTo>
                <a:lnTo>
                  <a:pt x="34919" y="84129"/>
                </a:lnTo>
                <a:lnTo>
                  <a:pt x="51254" y="85836"/>
                </a:lnTo>
                <a:lnTo>
                  <a:pt x="63171" y="81907"/>
                </a:lnTo>
                <a:lnTo>
                  <a:pt x="73307" y="74412"/>
                </a:lnTo>
                <a:lnTo>
                  <a:pt x="81087" y="63547"/>
                </a:lnTo>
                <a:lnTo>
                  <a:pt x="85935" y="49503"/>
                </a:lnTo>
                <a:lnTo>
                  <a:pt x="87277" y="32475"/>
                </a:lnTo>
                <a:lnTo>
                  <a:pt x="82750" y="21378"/>
                </a:lnTo>
                <a:lnTo>
                  <a:pt x="74802" y="12051"/>
                </a:lnTo>
                <a:lnTo>
                  <a:pt x="63497" y="5025"/>
                </a:lnTo>
                <a:lnTo>
                  <a:pt x="48901" y="831"/>
                </a:lnTo>
                <a:lnTo>
                  <a:pt x="31080" y="0"/>
                </a:lnTo>
                <a:close/>
              </a:path>
            </a:pathLst>
          </a:custGeom>
          <a:solidFill>
            <a:srgbClr val="FFFFFF"/>
          </a:solidFill>
        </p:spPr>
        <p:txBody>
          <a:bodyPr wrap="square" lIns="0" tIns="0" rIns="0" bIns="0" rtlCol="0">
            <a:spAutoFit/>
          </a:bodyPr>
          <a:lstStyle/>
          <a:p>
            <a:endParaRPr/>
          </a:p>
        </p:txBody>
      </p:sp>
      <p:sp>
        <p:nvSpPr>
          <p:cNvPr id="218" name="object 120">
            <a:extLst>
              <a:ext uri="{FF2B5EF4-FFF2-40B4-BE49-F238E27FC236}">
                <a16:creationId xmlns:a16="http://schemas.microsoft.com/office/drawing/2014/main" id="{2DE8C10B-77E9-F347-A84E-ED9562031701}"/>
              </a:ext>
            </a:extLst>
          </p:cNvPr>
          <p:cNvSpPr/>
          <p:nvPr/>
        </p:nvSpPr>
        <p:spPr>
          <a:xfrm>
            <a:off x="1819062" y="2478575"/>
            <a:ext cx="212668" cy="209869"/>
          </a:xfrm>
          <a:prstGeom prst="rect">
            <a:avLst/>
          </a:prstGeom>
          <a:blipFill>
            <a:blip r:embed="rId59" cstate="print"/>
            <a:stretch>
              <a:fillRect/>
            </a:stretch>
          </a:blipFill>
        </p:spPr>
        <p:txBody>
          <a:bodyPr wrap="square" lIns="0" tIns="0" rIns="0" bIns="0" rtlCol="0">
            <a:spAutoFit/>
          </a:bodyPr>
          <a:lstStyle/>
          <a:p>
            <a:endParaRPr/>
          </a:p>
        </p:txBody>
      </p:sp>
      <p:sp>
        <p:nvSpPr>
          <p:cNvPr id="219" name="object 121">
            <a:extLst>
              <a:ext uri="{FF2B5EF4-FFF2-40B4-BE49-F238E27FC236}">
                <a16:creationId xmlns:a16="http://schemas.microsoft.com/office/drawing/2014/main" id="{2A1619A5-942F-1243-97C5-05D5B588F787}"/>
              </a:ext>
            </a:extLst>
          </p:cNvPr>
          <p:cNvSpPr/>
          <p:nvPr/>
        </p:nvSpPr>
        <p:spPr>
          <a:xfrm>
            <a:off x="1883423" y="2542935"/>
            <a:ext cx="83946" cy="81149"/>
          </a:xfrm>
          <a:custGeom>
            <a:avLst/>
            <a:gdLst/>
            <a:ahLst/>
            <a:cxnLst/>
            <a:rect l="l" t="t" r="r" b="b"/>
            <a:pathLst>
              <a:path w="91438" h="88391">
                <a:moveTo>
                  <a:pt x="45612" y="0"/>
                </a:moveTo>
                <a:lnTo>
                  <a:pt x="8790" y="18135"/>
                </a:lnTo>
                <a:lnTo>
                  <a:pt x="0" y="44516"/>
                </a:lnTo>
                <a:lnTo>
                  <a:pt x="2409" y="58386"/>
                </a:lnTo>
                <a:lnTo>
                  <a:pt x="8940" y="70431"/>
                </a:lnTo>
                <a:lnTo>
                  <a:pt x="18864" y="79927"/>
                </a:lnTo>
                <a:lnTo>
                  <a:pt x="31454" y="86155"/>
                </a:lnTo>
                <a:lnTo>
                  <a:pt x="45983" y="88391"/>
                </a:lnTo>
                <a:lnTo>
                  <a:pt x="60368" y="86073"/>
                </a:lnTo>
                <a:lnTo>
                  <a:pt x="72848" y="79760"/>
                </a:lnTo>
                <a:lnTo>
                  <a:pt x="82681" y="70168"/>
                </a:lnTo>
                <a:lnTo>
                  <a:pt x="89125" y="58011"/>
                </a:lnTo>
                <a:lnTo>
                  <a:pt x="91438" y="44005"/>
                </a:lnTo>
                <a:lnTo>
                  <a:pt x="89061" y="30098"/>
                </a:lnTo>
                <a:lnTo>
                  <a:pt x="82551" y="18019"/>
                </a:lnTo>
                <a:lnTo>
                  <a:pt x="72647" y="8492"/>
                </a:lnTo>
                <a:lnTo>
                  <a:pt x="60088" y="2244"/>
                </a:lnTo>
                <a:lnTo>
                  <a:pt x="45612" y="0"/>
                </a:lnTo>
                <a:close/>
              </a:path>
            </a:pathLst>
          </a:custGeom>
          <a:solidFill>
            <a:srgbClr val="FFFFFF"/>
          </a:solidFill>
        </p:spPr>
        <p:txBody>
          <a:bodyPr wrap="square" lIns="0" tIns="0" rIns="0" bIns="0" rtlCol="0">
            <a:spAutoFit/>
          </a:bodyPr>
          <a:lstStyle/>
          <a:p>
            <a:endParaRPr/>
          </a:p>
        </p:txBody>
      </p:sp>
      <p:sp>
        <p:nvSpPr>
          <p:cNvPr id="220" name="object 122">
            <a:extLst>
              <a:ext uri="{FF2B5EF4-FFF2-40B4-BE49-F238E27FC236}">
                <a16:creationId xmlns:a16="http://schemas.microsoft.com/office/drawing/2014/main" id="{6F120369-D276-F949-ADF3-046319DEAF15}"/>
              </a:ext>
            </a:extLst>
          </p:cNvPr>
          <p:cNvSpPr/>
          <p:nvPr/>
        </p:nvSpPr>
        <p:spPr>
          <a:xfrm>
            <a:off x="3769452" y="4227490"/>
            <a:ext cx="212668" cy="209869"/>
          </a:xfrm>
          <a:prstGeom prst="rect">
            <a:avLst/>
          </a:prstGeom>
          <a:blipFill>
            <a:blip r:embed="rId59" cstate="print"/>
            <a:stretch>
              <a:fillRect/>
            </a:stretch>
          </a:blipFill>
        </p:spPr>
        <p:txBody>
          <a:bodyPr wrap="square" lIns="0" tIns="0" rIns="0" bIns="0" rtlCol="0">
            <a:spAutoFit/>
          </a:bodyPr>
          <a:lstStyle/>
          <a:p>
            <a:endParaRPr/>
          </a:p>
        </p:txBody>
      </p:sp>
      <p:sp>
        <p:nvSpPr>
          <p:cNvPr id="221" name="object 123">
            <a:extLst>
              <a:ext uri="{FF2B5EF4-FFF2-40B4-BE49-F238E27FC236}">
                <a16:creationId xmlns:a16="http://schemas.microsoft.com/office/drawing/2014/main" id="{D12639F7-D033-DD45-902E-31676399BFE7}"/>
              </a:ext>
            </a:extLst>
          </p:cNvPr>
          <p:cNvSpPr/>
          <p:nvPr/>
        </p:nvSpPr>
        <p:spPr>
          <a:xfrm>
            <a:off x="3833812" y="4291850"/>
            <a:ext cx="83946" cy="81149"/>
          </a:xfrm>
          <a:custGeom>
            <a:avLst/>
            <a:gdLst/>
            <a:ahLst/>
            <a:cxnLst/>
            <a:rect l="l" t="t" r="r" b="b"/>
            <a:pathLst>
              <a:path w="91438" h="88391">
                <a:moveTo>
                  <a:pt x="45612" y="0"/>
                </a:moveTo>
                <a:lnTo>
                  <a:pt x="8790" y="18135"/>
                </a:lnTo>
                <a:lnTo>
                  <a:pt x="0" y="44516"/>
                </a:lnTo>
                <a:lnTo>
                  <a:pt x="2409" y="58386"/>
                </a:lnTo>
                <a:lnTo>
                  <a:pt x="8940" y="70431"/>
                </a:lnTo>
                <a:lnTo>
                  <a:pt x="18864" y="79927"/>
                </a:lnTo>
                <a:lnTo>
                  <a:pt x="31454" y="86155"/>
                </a:lnTo>
                <a:lnTo>
                  <a:pt x="45983" y="88391"/>
                </a:lnTo>
                <a:lnTo>
                  <a:pt x="60368" y="86073"/>
                </a:lnTo>
                <a:lnTo>
                  <a:pt x="72848" y="79760"/>
                </a:lnTo>
                <a:lnTo>
                  <a:pt x="82681" y="70168"/>
                </a:lnTo>
                <a:lnTo>
                  <a:pt x="89125" y="58011"/>
                </a:lnTo>
                <a:lnTo>
                  <a:pt x="91438" y="44005"/>
                </a:lnTo>
                <a:lnTo>
                  <a:pt x="89061" y="30098"/>
                </a:lnTo>
                <a:lnTo>
                  <a:pt x="82551" y="18019"/>
                </a:lnTo>
                <a:lnTo>
                  <a:pt x="72647" y="8492"/>
                </a:lnTo>
                <a:lnTo>
                  <a:pt x="60088" y="2244"/>
                </a:lnTo>
                <a:lnTo>
                  <a:pt x="45612" y="0"/>
                </a:lnTo>
                <a:close/>
              </a:path>
            </a:pathLst>
          </a:custGeom>
          <a:solidFill>
            <a:srgbClr val="FFFFFF"/>
          </a:solidFill>
        </p:spPr>
        <p:txBody>
          <a:bodyPr wrap="square" lIns="0" tIns="0" rIns="0" bIns="0" rtlCol="0">
            <a:spAutoFit/>
          </a:bodyPr>
          <a:lstStyle/>
          <a:p>
            <a:endParaRPr/>
          </a:p>
        </p:txBody>
      </p:sp>
      <p:sp>
        <p:nvSpPr>
          <p:cNvPr id="222" name="文本框 94">
            <a:extLst>
              <a:ext uri="{FF2B5EF4-FFF2-40B4-BE49-F238E27FC236}">
                <a16:creationId xmlns:a16="http://schemas.microsoft.com/office/drawing/2014/main" id="{9265D53D-EB0C-8841-B99C-07298DA0F973}"/>
              </a:ext>
            </a:extLst>
          </p:cNvPr>
          <p:cNvSpPr txBox="1"/>
          <p:nvPr/>
        </p:nvSpPr>
        <p:spPr>
          <a:xfrm>
            <a:off x="2008341" y="3249500"/>
            <a:ext cx="1944000" cy="400110"/>
          </a:xfrm>
          <a:prstGeom prst="rect">
            <a:avLst/>
          </a:prstGeom>
          <a:noFill/>
        </p:spPr>
        <p:txBody>
          <a:bodyPr wrap="square" rtlCol="0">
            <a:spAutoFit/>
          </a:bodyPr>
          <a:lstStyle/>
          <a:p>
            <a:pPr algn="ctr"/>
            <a:r>
              <a:rPr lang="en-US" altLang="zh-CN" sz="2000" b="1" dirty="0">
                <a:solidFill>
                  <a:schemeClr val="tx2"/>
                </a:solidFill>
                <a:effectLst>
                  <a:outerShdw blurRad="38100" dist="38100" dir="2700000" algn="tl">
                    <a:srgbClr val="000000">
                      <a:alpha val="43137"/>
                    </a:srgbClr>
                  </a:outerShdw>
                </a:effectLst>
                <a:latin typeface="Arial" panose="020B0604020202020204" pitchFamily="34" charset="0"/>
                <a:ea typeface="Microsoft YaHei" panose="020B0503020204020204" pitchFamily="34" charset="-122"/>
                <a:cs typeface="Arial" panose="020B0604020202020204" pitchFamily="34" charset="0"/>
              </a:rPr>
              <a:t>5G, AI, cloud</a:t>
            </a:r>
            <a:endParaRPr lang="zh-CN" altLang="en-US" sz="2000" b="1" dirty="0">
              <a:solidFill>
                <a:schemeClr val="tx2"/>
              </a:solidFill>
              <a:effectLst>
                <a:outerShdw blurRad="38100" dist="38100" dir="2700000" algn="tl">
                  <a:srgbClr val="000000">
                    <a:alpha val="43137"/>
                  </a:srgbClr>
                </a:outerShdw>
              </a:effectLst>
              <a:latin typeface="Arial" panose="020B0604020202020204" pitchFamily="34" charset="0"/>
              <a:ea typeface="Microsoft YaHei" panose="020B0503020204020204" pitchFamily="34" charset="-122"/>
              <a:cs typeface="Arial" panose="020B0604020202020204" pitchFamily="34" charset="0"/>
            </a:endParaRPr>
          </a:p>
        </p:txBody>
      </p:sp>
      <p:graphicFrame>
        <p:nvGraphicFramePr>
          <p:cNvPr id="120" name="Diagram 119">
            <a:extLst>
              <a:ext uri="{FF2B5EF4-FFF2-40B4-BE49-F238E27FC236}">
                <a16:creationId xmlns:a16="http://schemas.microsoft.com/office/drawing/2014/main" id="{91E97402-3A73-46A6-83F9-C52A3A1EEB38}"/>
              </a:ext>
            </a:extLst>
          </p:cNvPr>
          <p:cNvGraphicFramePr/>
          <p:nvPr/>
        </p:nvGraphicFramePr>
        <p:xfrm>
          <a:off x="7039921" y="65907"/>
          <a:ext cx="5069711" cy="375945"/>
        </p:xfrm>
        <a:graphic>
          <a:graphicData uri="http://schemas.openxmlformats.org/drawingml/2006/diagram">
            <dgm:relIds xmlns:dgm="http://schemas.openxmlformats.org/drawingml/2006/diagram" xmlns:r="http://schemas.openxmlformats.org/officeDocument/2006/relationships" r:dm="rId63" r:lo="rId64" r:qs="rId65" r:cs="rId66"/>
          </a:graphicData>
        </a:graphic>
      </p:graphicFrame>
    </p:spTree>
    <p:extLst>
      <p:ext uri="{BB962C8B-B14F-4D97-AF65-F5344CB8AC3E}">
        <p14:creationId xmlns:p14="http://schemas.microsoft.com/office/powerpoint/2010/main" val="2643434230"/>
      </p:ext>
    </p:extLst>
  </p:cSld>
  <p:clrMapOvr>
    <a:masterClrMapping/>
  </p:clrMapOvr>
  <mc:AlternateContent xmlns:mc="http://schemas.openxmlformats.org/markup-compatibility/2006" xmlns:p14="http://schemas.microsoft.com/office/powerpoint/2010/main">
    <mc:Choice Requires="p14">
      <p:transition spd="slow" p14:dur="2000" advTm="183070"/>
    </mc:Choice>
    <mc:Fallback xmlns="">
      <p:transition spd="slow" advTm="18307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圆角矩形 196"/>
          <p:cNvSpPr/>
          <p:nvPr/>
        </p:nvSpPr>
        <p:spPr>
          <a:xfrm>
            <a:off x="440257" y="1865279"/>
            <a:ext cx="5530860" cy="3580864"/>
          </a:xfrm>
          <a:prstGeom prst="roundRect">
            <a:avLst>
              <a:gd name="adj" fmla="val 2641"/>
            </a:avLst>
          </a:prstGeom>
          <a:solidFill>
            <a:schemeClr val="accent3"/>
          </a:solidFill>
          <a:ln w="9525">
            <a:noFill/>
            <a:headEnd type="none" w="med" len="med"/>
            <a:tailEnd type="none" w="med" len="med"/>
          </a:ln>
          <a:effectLst/>
        </p:spPr>
        <p:style>
          <a:lnRef idx="2">
            <a:schemeClr val="accent2"/>
          </a:lnRef>
          <a:fillRef idx="1">
            <a:schemeClr val="lt1"/>
          </a:fillRef>
          <a:effectRef idx="0">
            <a:schemeClr val="accent2"/>
          </a:effectRef>
          <a:fontRef idx="minor">
            <a:schemeClr val="dk1"/>
          </a:fontRef>
        </p:style>
        <p:txBody>
          <a:bodyPr wrap="square" lIns="0" tIns="0" rIns="0" bIns="0" anchor="ctr" anchorCtr="1"/>
          <a:lstStyle/>
          <a:p>
            <a:pPr algn="ctr"/>
            <a:endParaRPr sz="847" b="1" dirty="0">
              <a:solidFill>
                <a:schemeClr val="tx1"/>
              </a:solidFill>
              <a:effectLst>
                <a:outerShdw blurRad="38100" dist="38100" dir="2700000" algn="tl">
                  <a:srgbClr val="000000">
                    <a:alpha val="43137"/>
                  </a:srgbClr>
                </a:outerShdw>
              </a:effectLst>
              <a:cs typeface="Arial" panose="020B0604020202020204" pitchFamily="34" charset="0"/>
              <a:sym typeface="Arial"/>
            </a:endParaRPr>
          </a:p>
        </p:txBody>
      </p:sp>
      <p:grpSp>
        <p:nvGrpSpPr>
          <p:cNvPr id="3" name="组合 2"/>
          <p:cNvGrpSpPr/>
          <p:nvPr/>
        </p:nvGrpSpPr>
        <p:grpSpPr>
          <a:xfrm>
            <a:off x="5886264" y="1278452"/>
            <a:ext cx="5701122" cy="4764136"/>
            <a:chOff x="6026279" y="1839616"/>
            <a:chExt cx="5568117" cy="3903934"/>
          </a:xfrm>
        </p:grpSpPr>
        <p:sp>
          <p:nvSpPr>
            <p:cNvPr id="191" name="矩形 12"/>
            <p:cNvSpPr txBox="1"/>
            <p:nvPr/>
          </p:nvSpPr>
          <p:spPr>
            <a:xfrm>
              <a:off x="9779665" y="1839616"/>
              <a:ext cx="1773693" cy="330934"/>
            </a:xfrm>
            <a:prstGeom prst="rect">
              <a:avLst/>
            </a:prstGeom>
            <a:ln w="12700">
              <a:miter lim="400000"/>
            </a:ln>
            <a:extLst>
              <a:ext uri="{C572A759-6A51-4108-AA02-DFA0A04FC94B}">
                <ma14:wrappingTextBoxFlag xmlns:ma14="http://schemas.microsoft.com/office/mac/drawingml/2011/main" xmlns="" val="1"/>
              </a:ext>
            </a:extLst>
          </p:spPr>
          <p:txBody>
            <a:bodyPr lIns="24195" rIns="24195"/>
            <a:lstStyle/>
            <a:p>
              <a:pPr algn="ctr" defTabSz="967862">
                <a:defRPr sz="3600">
                  <a:solidFill>
                    <a:srgbClr val="FFAA00"/>
                  </a:solidFill>
                  <a:latin typeface="FZLanTingHeiS-B-GB"/>
                  <a:ea typeface="FZLanTingHeiS-B-GB"/>
                  <a:cs typeface="FZLanTingHeiS-B-GB"/>
                  <a:sym typeface="FZLanTingHeiS-B-GB"/>
                </a:defRPr>
              </a:pPr>
              <a:r>
                <a:rPr sz="2399" dirty="0">
                  <a:cs typeface="Arial" panose="020B0604020202020204" pitchFamily="34" charset="0"/>
                </a:rPr>
                <a:t>$23</a:t>
              </a:r>
              <a:r>
                <a:rPr lang="en-US" sz="2399" dirty="0">
                  <a:cs typeface="Arial" panose="020B0604020202020204" pitchFamily="34" charset="0"/>
                </a:rPr>
                <a:t> </a:t>
              </a:r>
              <a:r>
                <a:rPr sz="2399" dirty="0">
                  <a:cs typeface="Arial" panose="020B0604020202020204" pitchFamily="34" charset="0"/>
                </a:rPr>
                <a:t>trillion</a:t>
              </a:r>
            </a:p>
          </p:txBody>
        </p:sp>
        <p:sp>
          <p:nvSpPr>
            <p:cNvPr id="209" name="Source: Oxford Economics; Huawei Global Industry Vision"/>
            <p:cNvSpPr txBox="1"/>
            <p:nvPr/>
          </p:nvSpPr>
          <p:spPr>
            <a:xfrm>
              <a:off x="7023260" y="5516654"/>
              <a:ext cx="4332291" cy="226896"/>
            </a:xfrm>
            <a:prstGeom prst="rect">
              <a:avLst/>
            </a:prstGeom>
            <a:ln w="12700">
              <a:miter lim="400000"/>
            </a:ln>
            <a:extLst>
              <a:ext uri="{C572A759-6A51-4108-AA02-DFA0A04FC94B}">
                <ma14:wrappingTextBoxFlag xmlns:ma14="http://schemas.microsoft.com/office/mac/drawingml/2011/main" xmlns="" val="1"/>
              </a:ext>
            </a:extLst>
          </p:spPr>
          <p:txBody>
            <a:bodyPr wrap="square" lIns="24195" rIns="24195">
              <a:spAutoFit/>
            </a:bodyPr>
            <a:lstStyle>
              <a:lvl1pPr algn="ctr" defTabSz="457200">
                <a:defRPr sz="1500">
                  <a:solidFill>
                    <a:srgbClr val="FFFFFF"/>
                  </a:solidFill>
                  <a:latin typeface="Huawei Sans"/>
                  <a:ea typeface="Huawei Sans"/>
                  <a:cs typeface="Huawei Sans"/>
                  <a:sym typeface="Huawei Sans"/>
                </a:defRPr>
              </a:lvl1pPr>
            </a:lstStyle>
            <a:p>
              <a:pPr algn="r"/>
              <a:r>
                <a:rPr sz="1200" dirty="0">
                  <a:solidFill>
                    <a:schemeClr val="tx1"/>
                  </a:solidFill>
                  <a:latin typeface="+mn-lt"/>
                  <a:ea typeface="Arial Narrow 常规体" charset="0"/>
                  <a:cs typeface="Arial" panose="020B0604020202020204" pitchFamily="34" charset="0"/>
                </a:rPr>
                <a:t>Source</a:t>
              </a:r>
              <a:r>
                <a:rPr lang="en-US" sz="1200" dirty="0">
                  <a:solidFill>
                    <a:schemeClr val="tx1"/>
                  </a:solidFill>
                  <a:latin typeface="+mn-lt"/>
                  <a:ea typeface="Arial Narrow 常规体" charset="0"/>
                  <a:cs typeface="Arial" panose="020B0604020202020204" pitchFamily="34" charset="0"/>
                </a:rPr>
                <a:t>: </a:t>
              </a:r>
              <a:r>
                <a:rPr sz="1200" dirty="0">
                  <a:solidFill>
                    <a:schemeClr val="tx1"/>
                  </a:solidFill>
                  <a:latin typeface="+mn-lt"/>
                  <a:ea typeface="Arial Narrow 常规体" charset="0"/>
                  <a:cs typeface="Arial" panose="020B0604020202020204" pitchFamily="34" charset="0"/>
                </a:rPr>
                <a:t>Oxford Economics</a:t>
              </a:r>
              <a:r>
                <a:rPr lang="en-US" sz="1200" dirty="0">
                  <a:solidFill>
                    <a:schemeClr val="tx1"/>
                  </a:solidFill>
                  <a:latin typeface="+mn-lt"/>
                  <a:ea typeface="Arial Narrow 常规体" charset="0"/>
                  <a:cs typeface="Arial" panose="020B0604020202020204" pitchFamily="34" charset="0"/>
                </a:rPr>
                <a:t> and </a:t>
              </a:r>
              <a:r>
                <a:rPr sz="1200" dirty="0">
                  <a:solidFill>
                    <a:schemeClr val="tx1"/>
                  </a:solidFill>
                  <a:latin typeface="+mn-lt"/>
                  <a:ea typeface="Arial Narrow 常规体" charset="0"/>
                  <a:cs typeface="Arial" panose="020B0604020202020204" pitchFamily="34" charset="0"/>
                </a:rPr>
                <a:t>Huawei Global Industry Vision</a:t>
              </a:r>
            </a:p>
          </p:txBody>
        </p:sp>
        <p:sp>
          <p:nvSpPr>
            <p:cNvPr id="59" name="TextBox 84"/>
            <p:cNvSpPr txBox="1"/>
            <p:nvPr/>
          </p:nvSpPr>
          <p:spPr>
            <a:xfrm>
              <a:off x="6026279" y="2115679"/>
              <a:ext cx="1057946" cy="231063"/>
            </a:xfrm>
            <a:prstGeom prst="rect">
              <a:avLst/>
            </a:prstGeom>
            <a:noFill/>
          </p:spPr>
          <p:txBody>
            <a:bodyPr wrap="square" rtlCol="0">
              <a:spAutoFit/>
            </a:bodyPr>
            <a:lstStyle/>
            <a:p>
              <a:pPr algn="ctr" defTabSz="645095"/>
              <a:r>
                <a:rPr lang="en-US" altLang="zh-CN" sz="1200" dirty="0">
                  <a:ea typeface="微软雅黑" panose="020B0503020204020204" pitchFamily="34" charset="-122"/>
                  <a:cs typeface="Arial" panose="020B0604020202020204" pitchFamily="34" charset="0"/>
                </a:rPr>
                <a:t>Global GDP</a:t>
              </a:r>
              <a:endParaRPr lang="zh-CN" altLang="en-US" sz="1200" dirty="0">
                <a:ea typeface="微软雅黑" panose="020B0503020204020204" pitchFamily="34" charset="-122"/>
                <a:cs typeface="Arial" panose="020B0604020202020204" pitchFamily="34" charset="0"/>
              </a:endParaRPr>
            </a:p>
          </p:txBody>
        </p:sp>
        <p:sp>
          <p:nvSpPr>
            <p:cNvPr id="42" name="Freeform 6"/>
            <p:cNvSpPr>
              <a:spLocks/>
            </p:cNvSpPr>
            <p:nvPr/>
          </p:nvSpPr>
          <p:spPr bwMode="auto">
            <a:xfrm>
              <a:off x="6410705" y="2340988"/>
              <a:ext cx="4939235" cy="2895351"/>
            </a:xfrm>
            <a:custGeom>
              <a:avLst/>
              <a:gdLst>
                <a:gd name="T0" fmla="*/ 1312 w 1312"/>
                <a:gd name="T1" fmla="*/ 746 h 746"/>
                <a:gd name="T2" fmla="*/ 0 w 1312"/>
                <a:gd name="T3" fmla="*/ 746 h 746"/>
                <a:gd name="T4" fmla="*/ 0 w 1312"/>
                <a:gd name="T5" fmla="*/ 439 h 746"/>
                <a:gd name="T6" fmla="*/ 1312 w 1312"/>
                <a:gd name="T7" fmla="*/ 0 h 746"/>
                <a:gd name="T8" fmla="*/ 1312 w 1312"/>
                <a:gd name="T9" fmla="*/ 746 h 746"/>
              </a:gdLst>
              <a:ahLst/>
              <a:cxnLst>
                <a:cxn ang="0">
                  <a:pos x="T0" y="T1"/>
                </a:cxn>
                <a:cxn ang="0">
                  <a:pos x="T2" y="T3"/>
                </a:cxn>
                <a:cxn ang="0">
                  <a:pos x="T4" y="T5"/>
                </a:cxn>
                <a:cxn ang="0">
                  <a:pos x="T6" y="T7"/>
                </a:cxn>
                <a:cxn ang="0">
                  <a:pos x="T8" y="T9"/>
                </a:cxn>
              </a:cxnLst>
              <a:rect l="0" t="0" r="r" b="b"/>
              <a:pathLst>
                <a:path w="1312" h="746">
                  <a:moveTo>
                    <a:pt x="1312" y="746"/>
                  </a:moveTo>
                  <a:cubicBezTo>
                    <a:pt x="0" y="746"/>
                    <a:pt x="0" y="746"/>
                    <a:pt x="0" y="746"/>
                  </a:cubicBezTo>
                  <a:cubicBezTo>
                    <a:pt x="0" y="439"/>
                    <a:pt x="0" y="439"/>
                    <a:pt x="0" y="439"/>
                  </a:cubicBezTo>
                  <a:cubicBezTo>
                    <a:pt x="0" y="439"/>
                    <a:pt x="736" y="353"/>
                    <a:pt x="1312" y="0"/>
                  </a:cubicBezTo>
                  <a:cubicBezTo>
                    <a:pt x="1312" y="131"/>
                    <a:pt x="1312" y="746"/>
                    <a:pt x="1312" y="746"/>
                  </a:cubicBezTo>
                  <a:close/>
                </a:path>
              </a:pathLst>
            </a:custGeom>
            <a:solidFill>
              <a:srgbClr val="FFC000">
                <a:alpha val="30196"/>
              </a:srgbClr>
            </a:solidFill>
            <a:ln>
              <a:noFill/>
            </a:ln>
          </p:spPr>
          <p:txBody>
            <a:bodyPr vert="horz" wrap="square" lIns="48379" tIns="24190" rIns="48379" bIns="24190" numCol="1" anchor="t" anchorCtr="0" compatLnSpc="1">
              <a:prstTxWarp prst="textNoShape">
                <a:avLst/>
              </a:prstTxWarp>
            </a:bodyPr>
            <a:lstStyle/>
            <a:p>
              <a:pPr defTabSz="645095"/>
              <a:endParaRPr lang="zh-CN" altLang="en-US" sz="953">
                <a:ea typeface="微软雅黑" panose="020B0503020204020204" pitchFamily="34" charset="-122"/>
                <a:cs typeface="Arial" panose="020B0604020202020204" pitchFamily="34" charset="0"/>
              </a:endParaRPr>
            </a:p>
          </p:txBody>
        </p:sp>
        <p:sp>
          <p:nvSpPr>
            <p:cNvPr id="44" name="Freeform 7"/>
            <p:cNvSpPr>
              <a:spLocks/>
            </p:cNvSpPr>
            <p:nvPr/>
          </p:nvSpPr>
          <p:spPr bwMode="auto">
            <a:xfrm>
              <a:off x="6398434" y="3434604"/>
              <a:ext cx="4951506" cy="1796596"/>
            </a:xfrm>
            <a:custGeom>
              <a:avLst/>
              <a:gdLst>
                <a:gd name="T0" fmla="*/ 1312 w 1312"/>
                <a:gd name="T1" fmla="*/ 463 h 463"/>
                <a:gd name="T2" fmla="*/ 0 w 1312"/>
                <a:gd name="T3" fmla="*/ 463 h 463"/>
                <a:gd name="T4" fmla="*/ 0 w 1312"/>
                <a:gd name="T5" fmla="*/ 235 h 463"/>
                <a:gd name="T6" fmla="*/ 1312 w 1312"/>
                <a:gd name="T7" fmla="*/ 0 h 463"/>
                <a:gd name="T8" fmla="*/ 1312 w 1312"/>
                <a:gd name="T9" fmla="*/ 463 h 463"/>
              </a:gdLst>
              <a:ahLst/>
              <a:cxnLst>
                <a:cxn ang="0">
                  <a:pos x="T0" y="T1"/>
                </a:cxn>
                <a:cxn ang="0">
                  <a:pos x="T2" y="T3"/>
                </a:cxn>
                <a:cxn ang="0">
                  <a:pos x="T4" y="T5"/>
                </a:cxn>
                <a:cxn ang="0">
                  <a:pos x="T6" y="T7"/>
                </a:cxn>
                <a:cxn ang="0">
                  <a:pos x="T8" y="T9"/>
                </a:cxn>
              </a:cxnLst>
              <a:rect l="0" t="0" r="r" b="b"/>
              <a:pathLst>
                <a:path w="1312" h="463">
                  <a:moveTo>
                    <a:pt x="1312" y="463"/>
                  </a:moveTo>
                  <a:cubicBezTo>
                    <a:pt x="0" y="463"/>
                    <a:pt x="0" y="463"/>
                    <a:pt x="0" y="463"/>
                  </a:cubicBezTo>
                  <a:cubicBezTo>
                    <a:pt x="0" y="235"/>
                    <a:pt x="0" y="235"/>
                    <a:pt x="0" y="235"/>
                  </a:cubicBezTo>
                  <a:cubicBezTo>
                    <a:pt x="0" y="235"/>
                    <a:pt x="410" y="214"/>
                    <a:pt x="1312" y="0"/>
                  </a:cubicBezTo>
                  <a:cubicBezTo>
                    <a:pt x="1312" y="197"/>
                    <a:pt x="1312" y="463"/>
                    <a:pt x="1312" y="463"/>
                  </a:cubicBezTo>
                  <a:close/>
                </a:path>
              </a:pathLst>
            </a:custGeom>
            <a:solidFill>
              <a:schemeClr val="bg2">
                <a:lumMod val="90000"/>
              </a:schemeClr>
            </a:solidFill>
            <a:ln>
              <a:noFill/>
            </a:ln>
          </p:spPr>
          <p:txBody>
            <a:bodyPr vert="horz" wrap="square" lIns="48379" tIns="24190" rIns="48379" bIns="24190" numCol="1" anchor="t" anchorCtr="0" compatLnSpc="1">
              <a:prstTxWarp prst="textNoShape">
                <a:avLst/>
              </a:prstTxWarp>
            </a:bodyPr>
            <a:lstStyle/>
            <a:p>
              <a:pPr defTabSz="645095"/>
              <a:endParaRPr lang="zh-CN" altLang="en-US" sz="1059">
                <a:ea typeface="微软雅黑" panose="020B0503020204020204" pitchFamily="34" charset="-122"/>
                <a:cs typeface="Arial" panose="020B0604020202020204" pitchFamily="34" charset="0"/>
              </a:endParaRPr>
            </a:p>
          </p:txBody>
        </p:sp>
        <p:sp>
          <p:nvSpPr>
            <p:cNvPr id="46" name="Freeform 45"/>
            <p:cNvSpPr>
              <a:spLocks/>
            </p:cNvSpPr>
            <p:nvPr/>
          </p:nvSpPr>
          <p:spPr bwMode="auto">
            <a:xfrm>
              <a:off x="6412422" y="2331468"/>
              <a:ext cx="4943128" cy="1720172"/>
            </a:xfrm>
            <a:custGeom>
              <a:avLst/>
              <a:gdLst>
                <a:gd name="T0" fmla="*/ 0 w 1313"/>
                <a:gd name="T1" fmla="*/ 443 h 443"/>
                <a:gd name="T2" fmla="*/ 1313 w 1313"/>
                <a:gd name="T3" fmla="*/ 3 h 443"/>
                <a:gd name="T4" fmla="*/ 1311 w 1313"/>
                <a:gd name="T5" fmla="*/ 0 h 443"/>
                <a:gd name="T6" fmla="*/ 440 w 1313"/>
                <a:gd name="T7" fmla="*/ 352 h 443"/>
                <a:gd name="T8" fmla="*/ 124 w 1313"/>
                <a:gd name="T9" fmla="*/ 420 h 443"/>
                <a:gd name="T10" fmla="*/ 33 w 1313"/>
                <a:gd name="T11" fmla="*/ 434 h 443"/>
                <a:gd name="T12" fmla="*/ 8 w 1313"/>
                <a:gd name="T13" fmla="*/ 438 h 443"/>
                <a:gd name="T14" fmla="*/ 0 w 1313"/>
                <a:gd name="T15" fmla="*/ 439 h 443"/>
                <a:gd name="T16" fmla="*/ 0 w 1313"/>
                <a:gd name="T17" fmla="*/ 443 h 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13" h="443">
                  <a:moveTo>
                    <a:pt x="0" y="443"/>
                  </a:moveTo>
                  <a:cubicBezTo>
                    <a:pt x="1" y="443"/>
                    <a:pt x="737" y="357"/>
                    <a:pt x="1313" y="3"/>
                  </a:cubicBezTo>
                  <a:cubicBezTo>
                    <a:pt x="1311" y="0"/>
                    <a:pt x="1311" y="0"/>
                    <a:pt x="1311" y="0"/>
                  </a:cubicBezTo>
                  <a:cubicBezTo>
                    <a:pt x="1023" y="176"/>
                    <a:pt x="695" y="286"/>
                    <a:pt x="440" y="352"/>
                  </a:cubicBezTo>
                  <a:cubicBezTo>
                    <a:pt x="312" y="384"/>
                    <a:pt x="202" y="406"/>
                    <a:pt x="124" y="420"/>
                  </a:cubicBezTo>
                  <a:cubicBezTo>
                    <a:pt x="85" y="427"/>
                    <a:pt x="54" y="431"/>
                    <a:pt x="33" y="434"/>
                  </a:cubicBezTo>
                  <a:cubicBezTo>
                    <a:pt x="22" y="436"/>
                    <a:pt x="14" y="437"/>
                    <a:pt x="8" y="438"/>
                  </a:cubicBezTo>
                  <a:cubicBezTo>
                    <a:pt x="3" y="438"/>
                    <a:pt x="0" y="439"/>
                    <a:pt x="0" y="439"/>
                  </a:cubicBezTo>
                  <a:lnTo>
                    <a:pt x="0" y="443"/>
                  </a:lnTo>
                  <a:close/>
                </a:path>
              </a:pathLst>
            </a:custGeom>
            <a:solidFill>
              <a:srgbClr val="C00000"/>
            </a:solidFill>
            <a:ln>
              <a:noFill/>
            </a:ln>
          </p:spPr>
          <p:txBody>
            <a:bodyPr vert="horz" wrap="square" lIns="48379" tIns="24190" rIns="48379" bIns="24190" numCol="1" anchor="t" anchorCtr="0" compatLnSpc="1">
              <a:prstTxWarp prst="textNoShape">
                <a:avLst/>
              </a:prstTxWarp>
            </a:bodyPr>
            <a:lstStyle/>
            <a:p>
              <a:pPr defTabSz="645095"/>
              <a:endParaRPr lang="zh-CN" altLang="en-US" sz="953">
                <a:ea typeface="微软雅黑" panose="020B0503020204020204" pitchFamily="34" charset="-122"/>
                <a:cs typeface="Arial" panose="020B0604020202020204" pitchFamily="34" charset="0"/>
              </a:endParaRPr>
            </a:p>
          </p:txBody>
        </p:sp>
        <p:sp>
          <p:nvSpPr>
            <p:cNvPr id="47" name="Freeform 74"/>
            <p:cNvSpPr>
              <a:spLocks/>
            </p:cNvSpPr>
            <p:nvPr/>
          </p:nvSpPr>
          <p:spPr bwMode="auto">
            <a:xfrm>
              <a:off x="6410705" y="2335949"/>
              <a:ext cx="5142653" cy="2901100"/>
            </a:xfrm>
            <a:custGeom>
              <a:avLst/>
              <a:gdLst>
                <a:gd name="T0" fmla="*/ 0 w 3695"/>
                <a:gd name="T1" fmla="*/ 0 h 1913"/>
                <a:gd name="T2" fmla="*/ 0 w 3695"/>
                <a:gd name="T3" fmla="*/ 1913 h 1913"/>
                <a:gd name="T4" fmla="*/ 3695 w 3695"/>
                <a:gd name="T5" fmla="*/ 1913 h 1913"/>
              </a:gdLst>
              <a:ahLst/>
              <a:cxnLst>
                <a:cxn ang="0">
                  <a:pos x="T0" y="T1"/>
                </a:cxn>
                <a:cxn ang="0">
                  <a:pos x="T2" y="T3"/>
                </a:cxn>
                <a:cxn ang="0">
                  <a:pos x="T4" y="T5"/>
                </a:cxn>
              </a:cxnLst>
              <a:rect l="0" t="0" r="r" b="b"/>
              <a:pathLst>
                <a:path w="3695" h="1913">
                  <a:moveTo>
                    <a:pt x="0" y="0"/>
                  </a:moveTo>
                  <a:lnTo>
                    <a:pt x="0" y="1913"/>
                  </a:lnTo>
                  <a:lnTo>
                    <a:pt x="3695" y="1913"/>
                  </a:lnTo>
                </a:path>
              </a:pathLst>
            </a:custGeom>
            <a:noFill/>
            <a:ln w="19050" cap="rnd">
              <a:solidFill>
                <a:schemeClr val="tx1">
                  <a:lumMod val="50000"/>
                  <a:lumOff val="50000"/>
                </a:schemeClr>
              </a:solidFill>
              <a:prstDash val="solid"/>
              <a:round/>
              <a:headEnd type="arrow" w="med" len="med"/>
              <a:tailEnd type="arrow" w="med" len="med"/>
            </a:ln>
            <a:extLst>
              <a:ext uri="{909E8E84-426E-40DD-AFC4-6F175D3DCCD1}">
                <a14:hiddenFill xmlns:a14="http://schemas.microsoft.com/office/drawing/2010/main">
                  <a:solidFill>
                    <a:srgbClr val="FFFFFF"/>
                  </a:solidFill>
                </a14:hiddenFill>
              </a:ext>
            </a:extLst>
          </p:spPr>
          <p:txBody>
            <a:bodyPr vert="horz" wrap="square" lIns="48379" tIns="24190" rIns="48379" bIns="24190" numCol="1" anchor="t" anchorCtr="0" compatLnSpc="1">
              <a:prstTxWarp prst="textNoShape">
                <a:avLst/>
              </a:prstTxWarp>
            </a:bodyPr>
            <a:lstStyle/>
            <a:p>
              <a:pPr defTabSz="645095">
                <a:defRPr/>
              </a:pPr>
              <a:endParaRPr lang="zh-CN" altLang="en-US" sz="953" kern="0">
                <a:ea typeface="微软雅黑" panose="020B0503020204020204" pitchFamily="34" charset="-122"/>
                <a:cs typeface="Arial" panose="020B0604020202020204" pitchFamily="34" charset="0"/>
              </a:endParaRPr>
            </a:p>
          </p:txBody>
        </p:sp>
        <p:sp>
          <p:nvSpPr>
            <p:cNvPr id="48" name="TextBox 78"/>
            <p:cNvSpPr txBox="1"/>
            <p:nvPr/>
          </p:nvSpPr>
          <p:spPr>
            <a:xfrm>
              <a:off x="6274086" y="5250973"/>
              <a:ext cx="562314" cy="231063"/>
            </a:xfrm>
            <a:prstGeom prst="rect">
              <a:avLst/>
            </a:prstGeom>
            <a:noFill/>
          </p:spPr>
          <p:txBody>
            <a:bodyPr wrap="square" rtlCol="0">
              <a:spAutoFit/>
            </a:bodyPr>
            <a:lstStyle/>
            <a:p>
              <a:pPr algn="ctr" defTabSz="645095"/>
              <a:r>
                <a:rPr lang="en-US" altLang="zh-CN" sz="1200" dirty="0">
                  <a:ea typeface="微软雅黑" panose="020B0503020204020204" pitchFamily="34" charset="-122"/>
                  <a:cs typeface="Arial" panose="020B0604020202020204" pitchFamily="34" charset="0"/>
                </a:rPr>
                <a:t>2005</a:t>
              </a:r>
              <a:endParaRPr lang="zh-CN" altLang="en-US" sz="1200" dirty="0">
                <a:ea typeface="微软雅黑" panose="020B0503020204020204" pitchFamily="34" charset="-122"/>
                <a:cs typeface="Arial" panose="020B0604020202020204" pitchFamily="34" charset="0"/>
              </a:endParaRPr>
            </a:p>
          </p:txBody>
        </p:sp>
        <p:sp>
          <p:nvSpPr>
            <p:cNvPr id="49" name="TextBox 79"/>
            <p:cNvSpPr txBox="1"/>
            <p:nvPr/>
          </p:nvSpPr>
          <p:spPr>
            <a:xfrm>
              <a:off x="8584996" y="5259254"/>
              <a:ext cx="591319" cy="226896"/>
            </a:xfrm>
            <a:prstGeom prst="rect">
              <a:avLst/>
            </a:prstGeom>
            <a:noFill/>
          </p:spPr>
          <p:txBody>
            <a:bodyPr wrap="square" rtlCol="0">
              <a:spAutoFit/>
            </a:bodyPr>
            <a:lstStyle/>
            <a:p>
              <a:pPr algn="ctr" defTabSz="645095"/>
              <a:r>
                <a:rPr lang="en-US" altLang="zh-CN" sz="1200" dirty="0">
                  <a:ea typeface="微软雅黑" panose="020B0503020204020204" pitchFamily="34" charset="-122"/>
                  <a:cs typeface="Arial" panose="020B0604020202020204" pitchFamily="34" charset="0"/>
                </a:rPr>
                <a:t>2015</a:t>
              </a:r>
              <a:endParaRPr lang="zh-CN" altLang="en-US" sz="1200" dirty="0">
                <a:ea typeface="微软雅黑" panose="020B0503020204020204" pitchFamily="34" charset="-122"/>
                <a:cs typeface="Arial" panose="020B0604020202020204" pitchFamily="34" charset="0"/>
              </a:endParaRPr>
            </a:p>
          </p:txBody>
        </p:sp>
        <p:sp>
          <p:nvSpPr>
            <p:cNvPr id="50" name="TextBox 80"/>
            <p:cNvSpPr txBox="1"/>
            <p:nvPr/>
          </p:nvSpPr>
          <p:spPr>
            <a:xfrm>
              <a:off x="10820204" y="5231200"/>
              <a:ext cx="774192" cy="226896"/>
            </a:xfrm>
            <a:prstGeom prst="rect">
              <a:avLst/>
            </a:prstGeom>
            <a:noFill/>
          </p:spPr>
          <p:txBody>
            <a:bodyPr wrap="square" rtlCol="0">
              <a:spAutoFit/>
            </a:bodyPr>
            <a:lstStyle/>
            <a:p>
              <a:pPr algn="ctr" defTabSz="645095"/>
              <a:r>
                <a:rPr lang="en-US" altLang="zh-CN" sz="1200" dirty="0">
                  <a:ea typeface="微软雅黑" panose="020B0503020204020204" pitchFamily="34" charset="-122"/>
                  <a:cs typeface="Arial" panose="020B0604020202020204" pitchFamily="34" charset="0"/>
                </a:rPr>
                <a:t>2025</a:t>
              </a:r>
              <a:endParaRPr lang="zh-CN" altLang="en-US" sz="1200" dirty="0">
                <a:ea typeface="微软雅黑" panose="020B0503020204020204" pitchFamily="34" charset="-122"/>
                <a:cs typeface="Arial" panose="020B0604020202020204" pitchFamily="34" charset="0"/>
              </a:endParaRPr>
            </a:p>
          </p:txBody>
        </p:sp>
        <p:grpSp>
          <p:nvGrpSpPr>
            <p:cNvPr id="51" name="组合 4"/>
            <p:cNvGrpSpPr/>
            <p:nvPr/>
          </p:nvGrpSpPr>
          <p:grpSpPr>
            <a:xfrm>
              <a:off x="6618021" y="2497656"/>
              <a:ext cx="1721618" cy="511432"/>
              <a:chOff x="13990007" y="10987879"/>
              <a:chExt cx="3345706" cy="966037"/>
            </a:xfrm>
          </p:grpSpPr>
          <p:sp>
            <p:nvSpPr>
              <p:cNvPr id="52" name="Rectangle 54"/>
              <p:cNvSpPr>
                <a:spLocks noChangeArrowheads="1"/>
              </p:cNvSpPr>
              <p:nvPr/>
            </p:nvSpPr>
            <p:spPr bwMode="auto">
              <a:xfrm>
                <a:off x="14003675" y="11064546"/>
                <a:ext cx="278032" cy="279249"/>
              </a:xfrm>
              <a:prstGeom prst="rect">
                <a:avLst/>
              </a:prstGeom>
              <a:solidFill>
                <a:srgbClr val="FFC000">
                  <a:alpha val="32941"/>
                </a:srgbClr>
              </a:solidFill>
              <a:ln>
                <a:noFill/>
              </a:ln>
            </p:spPr>
            <p:txBody>
              <a:bodyPr vert="horz" wrap="square" lIns="48379" tIns="24190" rIns="48379" bIns="24190" numCol="1" anchor="t" anchorCtr="0" compatLnSpc="1">
                <a:prstTxWarp prst="textNoShape">
                  <a:avLst/>
                </a:prstTxWarp>
              </a:bodyPr>
              <a:lstStyle/>
              <a:p>
                <a:pPr defTabSz="645095"/>
                <a:endParaRPr lang="zh-CN" altLang="en-US" sz="953">
                  <a:ea typeface="微软雅黑" panose="020B0503020204020204" pitchFamily="34" charset="-122"/>
                  <a:cs typeface="Arial" panose="020B0604020202020204" pitchFamily="34" charset="0"/>
                </a:endParaRPr>
              </a:p>
            </p:txBody>
          </p:sp>
          <p:sp>
            <p:nvSpPr>
              <p:cNvPr id="53" name="Rectangle 55"/>
              <p:cNvSpPr>
                <a:spLocks noChangeArrowheads="1"/>
              </p:cNvSpPr>
              <p:nvPr/>
            </p:nvSpPr>
            <p:spPr bwMode="auto">
              <a:xfrm>
                <a:off x="13990007" y="11095451"/>
                <a:ext cx="278031" cy="279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8379" tIns="24190" rIns="48379" bIns="24190" numCol="1" anchor="t" anchorCtr="0" compatLnSpc="1">
                <a:prstTxWarp prst="textNoShape">
                  <a:avLst/>
                </a:prstTxWarp>
              </a:bodyPr>
              <a:lstStyle/>
              <a:p>
                <a:pPr defTabSz="645095"/>
                <a:endParaRPr lang="zh-CN" altLang="en-US" sz="953">
                  <a:ea typeface="微软雅黑" panose="020B0503020204020204" pitchFamily="34" charset="-122"/>
                  <a:cs typeface="Arial" panose="020B0604020202020204" pitchFamily="34" charset="0"/>
                </a:endParaRPr>
              </a:p>
            </p:txBody>
          </p:sp>
          <p:sp>
            <p:nvSpPr>
              <p:cNvPr id="54" name="Rectangle 56"/>
              <p:cNvSpPr>
                <a:spLocks noChangeArrowheads="1"/>
              </p:cNvSpPr>
              <p:nvPr/>
            </p:nvSpPr>
            <p:spPr bwMode="auto">
              <a:xfrm>
                <a:off x="14003675" y="11623518"/>
                <a:ext cx="278032" cy="279249"/>
              </a:xfrm>
              <a:prstGeom prst="rect">
                <a:avLst/>
              </a:prstGeom>
              <a:solidFill>
                <a:schemeClr val="bg2">
                  <a:lumMod val="75000"/>
                </a:schemeClr>
              </a:solidFill>
              <a:ln>
                <a:noFill/>
              </a:ln>
            </p:spPr>
            <p:txBody>
              <a:bodyPr vert="horz" wrap="square" lIns="48379" tIns="24190" rIns="48379" bIns="24190" numCol="1" anchor="t" anchorCtr="0" compatLnSpc="1">
                <a:prstTxWarp prst="textNoShape">
                  <a:avLst/>
                </a:prstTxWarp>
              </a:bodyPr>
              <a:lstStyle/>
              <a:p>
                <a:pPr defTabSz="645095"/>
                <a:endParaRPr lang="zh-CN" altLang="en-US" sz="953">
                  <a:ea typeface="微软雅黑" panose="020B0503020204020204" pitchFamily="34" charset="-122"/>
                  <a:cs typeface="Arial" panose="020B0604020202020204" pitchFamily="34" charset="0"/>
                </a:endParaRPr>
              </a:p>
            </p:txBody>
          </p:sp>
          <p:sp>
            <p:nvSpPr>
              <p:cNvPr id="55" name="Rectangle 57"/>
              <p:cNvSpPr>
                <a:spLocks noChangeArrowheads="1"/>
              </p:cNvSpPr>
              <p:nvPr/>
            </p:nvSpPr>
            <p:spPr bwMode="auto">
              <a:xfrm>
                <a:off x="15817320" y="11095451"/>
                <a:ext cx="278031" cy="279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8379" tIns="24190" rIns="48379" bIns="24190" numCol="1" anchor="t" anchorCtr="0" compatLnSpc="1">
                <a:prstTxWarp prst="textNoShape">
                  <a:avLst/>
                </a:prstTxWarp>
              </a:bodyPr>
              <a:lstStyle/>
              <a:p>
                <a:pPr defTabSz="645095"/>
                <a:endParaRPr lang="zh-CN" altLang="en-US" sz="953">
                  <a:ea typeface="微软雅黑" panose="020B0503020204020204" pitchFamily="34" charset="-122"/>
                  <a:cs typeface="Arial" panose="020B0604020202020204" pitchFamily="34" charset="0"/>
                </a:endParaRPr>
              </a:p>
            </p:txBody>
          </p:sp>
          <p:sp>
            <p:nvSpPr>
              <p:cNvPr id="56" name="TextBox 81"/>
              <p:cNvSpPr txBox="1"/>
              <p:nvPr/>
            </p:nvSpPr>
            <p:spPr>
              <a:xfrm>
                <a:off x="14295375" y="10987879"/>
                <a:ext cx="2456283" cy="436451"/>
              </a:xfrm>
              <a:prstGeom prst="rect">
                <a:avLst/>
              </a:prstGeom>
              <a:noFill/>
            </p:spPr>
            <p:txBody>
              <a:bodyPr wrap="square" rtlCol="0">
                <a:spAutoFit/>
              </a:bodyPr>
              <a:lstStyle/>
              <a:p>
                <a:pPr defTabSz="645095"/>
                <a:r>
                  <a:rPr lang="en-US" altLang="zh-CN" sz="1200" dirty="0">
                    <a:ea typeface="微软雅黑" panose="020B0503020204020204" pitchFamily="34" charset="-122"/>
                    <a:cs typeface="Arial" panose="020B0604020202020204" pitchFamily="34" charset="0"/>
                  </a:rPr>
                  <a:t>Digital economy</a:t>
                </a:r>
                <a:endParaRPr lang="zh-CN" altLang="en-US" sz="1200" dirty="0">
                  <a:ea typeface="微软雅黑" panose="020B0503020204020204" pitchFamily="34" charset="-122"/>
                  <a:cs typeface="Arial" panose="020B0604020202020204" pitchFamily="34" charset="0"/>
                </a:endParaRPr>
              </a:p>
            </p:txBody>
          </p:sp>
          <p:sp>
            <p:nvSpPr>
              <p:cNvPr id="57" name="TextBox 82"/>
              <p:cNvSpPr txBox="1"/>
              <p:nvPr/>
            </p:nvSpPr>
            <p:spPr>
              <a:xfrm>
                <a:off x="14281707" y="11517465"/>
                <a:ext cx="3054006" cy="436451"/>
              </a:xfrm>
              <a:prstGeom prst="rect">
                <a:avLst/>
              </a:prstGeom>
              <a:noFill/>
            </p:spPr>
            <p:txBody>
              <a:bodyPr wrap="square" rtlCol="0">
                <a:spAutoFit/>
              </a:bodyPr>
              <a:lstStyle/>
              <a:p>
                <a:pPr defTabSz="645095"/>
                <a:r>
                  <a:rPr lang="en-US" altLang="zh-CN" sz="1200" dirty="0">
                    <a:ea typeface="微软雅黑" panose="020B0503020204020204" pitchFamily="34" charset="-122"/>
                    <a:cs typeface="Arial" panose="020B0604020202020204" pitchFamily="34" charset="0"/>
                  </a:rPr>
                  <a:t>Traditional economy</a:t>
                </a:r>
                <a:endParaRPr lang="zh-CN" altLang="en-US" sz="1200" dirty="0">
                  <a:ea typeface="微软雅黑" panose="020B0503020204020204" pitchFamily="34" charset="-122"/>
                  <a:cs typeface="Arial" panose="020B0604020202020204" pitchFamily="34" charset="0"/>
                </a:endParaRPr>
              </a:p>
            </p:txBody>
          </p:sp>
        </p:grpSp>
        <p:sp>
          <p:nvSpPr>
            <p:cNvPr id="58" name="TextBox 83"/>
            <p:cNvSpPr txBox="1"/>
            <p:nvPr/>
          </p:nvSpPr>
          <p:spPr>
            <a:xfrm>
              <a:off x="9265217" y="2150925"/>
              <a:ext cx="1637387" cy="302528"/>
            </a:xfrm>
            <a:prstGeom prst="rect">
              <a:avLst/>
            </a:prstGeom>
            <a:noFill/>
          </p:spPr>
          <p:txBody>
            <a:bodyPr wrap="square" rtlCol="0">
              <a:spAutoFit/>
            </a:bodyPr>
            <a:lstStyle/>
            <a:p>
              <a:pPr algn="ctr" defTabSz="645095"/>
              <a:r>
                <a:rPr kumimoji="1" lang="en-US" altLang="zh-CN" sz="1799" dirty="0">
                  <a:solidFill>
                    <a:srgbClr val="C7000B"/>
                  </a:solidFill>
                  <a:ea typeface="方正兰亭黑简体" panose="02000000000000000000" pitchFamily="2" charset="-122"/>
                  <a:cs typeface="Arial" panose="020B0604020202020204" pitchFamily="34" charset="0"/>
                </a:rPr>
                <a:t>Intelligent era</a:t>
              </a:r>
              <a:endParaRPr kumimoji="1" lang="zh-CN" altLang="en-US" sz="1799" dirty="0">
                <a:solidFill>
                  <a:srgbClr val="C7000B"/>
                </a:solidFill>
                <a:ea typeface="方正兰亭黑简体" panose="02000000000000000000" pitchFamily="2" charset="-122"/>
                <a:cs typeface="Arial" panose="020B0604020202020204" pitchFamily="34" charset="0"/>
              </a:endParaRPr>
            </a:p>
          </p:txBody>
        </p:sp>
        <p:sp>
          <p:nvSpPr>
            <p:cNvPr id="60" name="TextBox 85"/>
            <p:cNvSpPr txBox="1"/>
            <p:nvPr/>
          </p:nvSpPr>
          <p:spPr>
            <a:xfrm rot="20991525">
              <a:off x="6969064" y="3869842"/>
              <a:ext cx="1540216" cy="262454"/>
            </a:xfrm>
            <a:prstGeom prst="rect">
              <a:avLst/>
            </a:prstGeom>
            <a:noFill/>
          </p:spPr>
          <p:txBody>
            <a:bodyPr wrap="square" rtlCol="0">
              <a:spAutoFit/>
            </a:bodyPr>
            <a:lstStyle/>
            <a:p>
              <a:pPr algn="ctr" defTabSz="645095"/>
              <a:r>
                <a:rPr lang="en-US" altLang="zh-CN" sz="1481" dirty="0">
                  <a:ea typeface="微软雅黑" panose="020B0503020204020204" pitchFamily="34" charset="-122"/>
                  <a:cs typeface="Arial" panose="020B0604020202020204" pitchFamily="34" charset="0"/>
                </a:rPr>
                <a:t>11% to 15%</a:t>
              </a:r>
              <a:endParaRPr lang="zh-CN" altLang="en-US" sz="1481" dirty="0">
                <a:ea typeface="微软雅黑" panose="020B0503020204020204" pitchFamily="34" charset="-122"/>
                <a:cs typeface="Arial" panose="020B0604020202020204" pitchFamily="34" charset="0"/>
              </a:endParaRPr>
            </a:p>
          </p:txBody>
        </p:sp>
        <p:sp>
          <p:nvSpPr>
            <p:cNvPr id="61" name="TextBox 86"/>
            <p:cNvSpPr txBox="1"/>
            <p:nvPr/>
          </p:nvSpPr>
          <p:spPr>
            <a:xfrm rot="20624620">
              <a:off x="9450517" y="3161724"/>
              <a:ext cx="1344425" cy="262454"/>
            </a:xfrm>
            <a:prstGeom prst="rect">
              <a:avLst/>
            </a:prstGeom>
            <a:noFill/>
          </p:spPr>
          <p:txBody>
            <a:bodyPr wrap="square" rtlCol="0">
              <a:spAutoFit/>
            </a:bodyPr>
            <a:lstStyle/>
            <a:p>
              <a:pPr algn="ctr" defTabSz="645095"/>
              <a:r>
                <a:rPr lang="en-US" altLang="zh-CN" sz="1481" dirty="0">
                  <a:ea typeface="微软雅黑" panose="020B0503020204020204" pitchFamily="34" charset="-122"/>
                  <a:cs typeface="Arial" panose="020B0604020202020204" pitchFamily="34" charset="0"/>
                </a:rPr>
                <a:t>15% to 24%</a:t>
              </a:r>
              <a:endParaRPr lang="zh-CN" altLang="en-US" sz="1481" dirty="0">
                <a:ea typeface="微软雅黑" panose="020B0503020204020204" pitchFamily="34" charset="-122"/>
                <a:cs typeface="Arial" panose="020B0604020202020204" pitchFamily="34" charset="0"/>
              </a:endParaRPr>
            </a:p>
          </p:txBody>
        </p:sp>
        <p:cxnSp>
          <p:nvCxnSpPr>
            <p:cNvPr id="62" name="直接连接符 107"/>
            <p:cNvCxnSpPr/>
            <p:nvPr/>
          </p:nvCxnSpPr>
          <p:spPr>
            <a:xfrm>
              <a:off x="8938974" y="2320488"/>
              <a:ext cx="447694" cy="0"/>
            </a:xfrm>
            <a:prstGeom prst="line">
              <a:avLst/>
            </a:prstGeom>
            <a:noFill/>
            <a:ln w="19050" cap="flat" cmpd="sng" algn="ctr">
              <a:solidFill>
                <a:schemeClr val="tx1">
                  <a:lumMod val="50000"/>
                  <a:lumOff val="50000"/>
                </a:schemeClr>
              </a:solidFill>
              <a:prstDash val="solid"/>
            </a:ln>
            <a:effectLst/>
          </p:spPr>
        </p:cxnSp>
        <p:cxnSp>
          <p:nvCxnSpPr>
            <p:cNvPr id="63" name="直接连接符 108"/>
            <p:cNvCxnSpPr/>
            <p:nvPr/>
          </p:nvCxnSpPr>
          <p:spPr>
            <a:xfrm>
              <a:off x="10781151" y="2320488"/>
              <a:ext cx="556517" cy="0"/>
            </a:xfrm>
            <a:prstGeom prst="line">
              <a:avLst/>
            </a:prstGeom>
            <a:noFill/>
            <a:ln w="19050" cap="flat" cmpd="sng" algn="ctr">
              <a:solidFill>
                <a:schemeClr val="tx1">
                  <a:lumMod val="50000"/>
                  <a:lumOff val="50000"/>
                </a:schemeClr>
              </a:solidFill>
              <a:prstDash val="solid"/>
              <a:headEnd type="none" w="med" len="med"/>
              <a:tailEnd type="arrow" w="med" len="med"/>
            </a:ln>
            <a:effectLst/>
          </p:spPr>
        </p:cxnSp>
        <p:cxnSp>
          <p:nvCxnSpPr>
            <p:cNvPr id="64" name="直接连接符 109"/>
            <p:cNvCxnSpPr/>
            <p:nvPr/>
          </p:nvCxnSpPr>
          <p:spPr>
            <a:xfrm>
              <a:off x="8874254" y="2340988"/>
              <a:ext cx="0" cy="2915046"/>
            </a:xfrm>
            <a:prstGeom prst="line">
              <a:avLst/>
            </a:prstGeom>
            <a:noFill/>
            <a:ln w="19050" cap="flat" cmpd="sng" algn="ctr">
              <a:solidFill>
                <a:schemeClr val="bg2">
                  <a:lumMod val="50000"/>
                </a:schemeClr>
              </a:solidFill>
              <a:prstDash val="dash"/>
            </a:ln>
            <a:effectLst/>
          </p:spPr>
        </p:cxnSp>
      </p:grpSp>
      <p:sp>
        <p:nvSpPr>
          <p:cNvPr id="6" name="Title 5">
            <a:extLst>
              <a:ext uri="{FF2B5EF4-FFF2-40B4-BE49-F238E27FC236}">
                <a16:creationId xmlns:a16="http://schemas.microsoft.com/office/drawing/2014/main" id="{AF8F242D-792C-4945-AB87-BA819B4CE4AD}"/>
              </a:ext>
            </a:extLst>
          </p:cNvPr>
          <p:cNvSpPr>
            <a:spLocks noGrp="1"/>
          </p:cNvSpPr>
          <p:nvPr>
            <p:ph type="title" idx="4294967295"/>
          </p:nvPr>
        </p:nvSpPr>
        <p:spPr>
          <a:xfrm>
            <a:off x="440257" y="546986"/>
            <a:ext cx="12192000" cy="623887"/>
          </a:xfrm>
          <a:prstGeom prst="rect">
            <a:avLst/>
          </a:prstGeom>
        </p:spPr>
        <p:txBody>
          <a:bodyPr/>
          <a:lstStyle/>
          <a:p>
            <a:pPr>
              <a:lnSpc>
                <a:spcPct val="100000"/>
              </a:lnSpc>
            </a:pPr>
            <a:r>
              <a:rPr lang="en-US" altLang="zh-CN" sz="2799" dirty="0">
                <a:solidFill>
                  <a:schemeClr val="tx2"/>
                </a:solidFill>
                <a:latin typeface="+mn-lt"/>
                <a:cs typeface="Arial" panose="020B0604020202020204" pitchFamily="34" charset="0"/>
              </a:rPr>
              <a:t>Data + Intelligence: New Engine for Economic Growth</a:t>
            </a:r>
            <a:endParaRPr lang="en-US" sz="2799" dirty="0">
              <a:solidFill>
                <a:schemeClr val="tx2"/>
              </a:solidFill>
              <a:latin typeface="+mn-lt"/>
              <a:cs typeface="Arial" panose="020B0604020202020204" pitchFamily="34" charset="0"/>
            </a:endParaRPr>
          </a:p>
        </p:txBody>
      </p:sp>
      <p:sp>
        <p:nvSpPr>
          <p:cNvPr id="8" name="TextBox 7">
            <a:extLst>
              <a:ext uri="{FF2B5EF4-FFF2-40B4-BE49-F238E27FC236}">
                <a16:creationId xmlns:a16="http://schemas.microsoft.com/office/drawing/2014/main" id="{5FAD8992-5631-4C25-9BDC-394F61A4EC10}"/>
              </a:ext>
            </a:extLst>
          </p:cNvPr>
          <p:cNvSpPr txBox="1"/>
          <p:nvPr/>
        </p:nvSpPr>
        <p:spPr>
          <a:xfrm>
            <a:off x="517671" y="2044141"/>
            <a:ext cx="5361089" cy="338422"/>
          </a:xfrm>
          <a:prstGeom prst="rect">
            <a:avLst/>
          </a:prstGeom>
          <a:noFill/>
        </p:spPr>
        <p:txBody>
          <a:bodyPr wrap="square" rtlCol="0" anchor="ctr">
            <a:spAutoFit/>
          </a:bodyPr>
          <a:lstStyle/>
          <a:p>
            <a:pPr algn="ctr"/>
            <a:r>
              <a:rPr lang="en-US" sz="1599" dirty="0">
                <a:ea typeface="Microsoft YaHei" panose="020B0503020204020204" pitchFamily="34" charset="-122"/>
                <a:cs typeface="Arial" panose="020B0604020202020204" pitchFamily="34" charset="0"/>
              </a:rPr>
              <a:t>Changes to production factors in modern economy</a:t>
            </a:r>
          </a:p>
        </p:txBody>
      </p:sp>
      <p:sp>
        <p:nvSpPr>
          <p:cNvPr id="9" name="TextBox 8">
            <a:extLst>
              <a:ext uri="{FF2B5EF4-FFF2-40B4-BE49-F238E27FC236}">
                <a16:creationId xmlns:a16="http://schemas.microsoft.com/office/drawing/2014/main" id="{35E40E4D-5AE7-4373-91A2-8B217A9651CC}"/>
              </a:ext>
            </a:extLst>
          </p:cNvPr>
          <p:cNvSpPr txBox="1"/>
          <p:nvPr/>
        </p:nvSpPr>
        <p:spPr>
          <a:xfrm>
            <a:off x="517672" y="3757586"/>
            <a:ext cx="1661080" cy="523016"/>
          </a:xfrm>
          <a:prstGeom prst="rect">
            <a:avLst/>
          </a:prstGeom>
          <a:noFill/>
        </p:spPr>
        <p:txBody>
          <a:bodyPr wrap="square" rtlCol="0" anchor="ctr">
            <a:spAutoFit/>
          </a:bodyPr>
          <a:lstStyle/>
          <a:p>
            <a:pPr algn="ctr"/>
            <a:r>
              <a:rPr lang="en-US" sz="1399" dirty="0">
                <a:ea typeface="Microsoft YaHei" panose="020B0503020204020204" pitchFamily="34" charset="-122"/>
                <a:cs typeface="Arial" panose="020B0604020202020204" pitchFamily="34" charset="0"/>
              </a:rPr>
              <a:t>Agricultural economy</a:t>
            </a:r>
          </a:p>
        </p:txBody>
      </p:sp>
      <p:sp>
        <p:nvSpPr>
          <p:cNvPr id="10" name="TextBox 9">
            <a:extLst>
              <a:ext uri="{FF2B5EF4-FFF2-40B4-BE49-F238E27FC236}">
                <a16:creationId xmlns:a16="http://schemas.microsoft.com/office/drawing/2014/main" id="{05911AB1-2BA1-48DF-BB4D-B35AE585F7DF}"/>
              </a:ext>
            </a:extLst>
          </p:cNvPr>
          <p:cNvSpPr txBox="1"/>
          <p:nvPr/>
        </p:nvSpPr>
        <p:spPr>
          <a:xfrm>
            <a:off x="906865" y="4553650"/>
            <a:ext cx="770948" cy="738376"/>
          </a:xfrm>
          <a:prstGeom prst="rect">
            <a:avLst/>
          </a:prstGeom>
          <a:noFill/>
        </p:spPr>
        <p:txBody>
          <a:bodyPr wrap="square" rtlCol="0" anchor="ctr">
            <a:spAutoFit/>
          </a:bodyPr>
          <a:lstStyle/>
          <a:p>
            <a:pPr algn="ctr"/>
            <a:r>
              <a:rPr lang="en-US" sz="1399" dirty="0">
                <a:ea typeface="Microsoft YaHei" panose="020B0503020204020204" pitchFamily="34" charset="-122"/>
                <a:cs typeface="Arial" panose="020B0604020202020204" pitchFamily="34" charset="0"/>
              </a:rPr>
              <a:t>Labor</a:t>
            </a:r>
          </a:p>
          <a:p>
            <a:pPr algn="ctr"/>
            <a:r>
              <a:rPr lang="en-US" sz="1399" dirty="0">
                <a:ea typeface="Microsoft YaHei" panose="020B0503020204020204" pitchFamily="34" charset="-122"/>
                <a:cs typeface="Arial" panose="020B0604020202020204" pitchFamily="34" charset="0"/>
              </a:rPr>
              <a:t>+</a:t>
            </a:r>
          </a:p>
          <a:p>
            <a:pPr algn="ctr"/>
            <a:r>
              <a:rPr lang="en-US" sz="1399" dirty="0">
                <a:ea typeface="Microsoft YaHei" panose="020B0503020204020204" pitchFamily="34" charset="-122"/>
                <a:cs typeface="Arial" panose="020B0604020202020204" pitchFamily="34" charset="0"/>
              </a:rPr>
              <a:t>Land</a:t>
            </a:r>
          </a:p>
        </p:txBody>
      </p:sp>
      <p:sp>
        <p:nvSpPr>
          <p:cNvPr id="70" name="TextBox 69">
            <a:extLst>
              <a:ext uri="{FF2B5EF4-FFF2-40B4-BE49-F238E27FC236}">
                <a16:creationId xmlns:a16="http://schemas.microsoft.com/office/drawing/2014/main" id="{5423FFBF-609C-47D6-A0AD-D39EC63296F4}"/>
              </a:ext>
            </a:extLst>
          </p:cNvPr>
          <p:cNvSpPr txBox="1"/>
          <p:nvPr/>
        </p:nvSpPr>
        <p:spPr>
          <a:xfrm>
            <a:off x="2652201" y="3757586"/>
            <a:ext cx="1100579" cy="523016"/>
          </a:xfrm>
          <a:prstGeom prst="rect">
            <a:avLst/>
          </a:prstGeom>
          <a:noFill/>
        </p:spPr>
        <p:txBody>
          <a:bodyPr wrap="square" rtlCol="0" anchor="ctr">
            <a:spAutoFit/>
          </a:bodyPr>
          <a:lstStyle/>
          <a:p>
            <a:pPr algn="ctr"/>
            <a:r>
              <a:rPr lang="en-US" sz="1399" dirty="0">
                <a:ea typeface="Microsoft YaHei" panose="020B0503020204020204" pitchFamily="34" charset="-122"/>
                <a:cs typeface="Arial" panose="020B0604020202020204" pitchFamily="34" charset="0"/>
              </a:rPr>
              <a:t>Industrial economy</a:t>
            </a:r>
          </a:p>
        </p:txBody>
      </p:sp>
      <p:sp>
        <p:nvSpPr>
          <p:cNvPr id="71" name="TextBox 70">
            <a:extLst>
              <a:ext uri="{FF2B5EF4-FFF2-40B4-BE49-F238E27FC236}">
                <a16:creationId xmlns:a16="http://schemas.microsoft.com/office/drawing/2014/main" id="{A12F5C49-DF55-4AC6-B29D-5A61DDDC25B3}"/>
              </a:ext>
            </a:extLst>
          </p:cNvPr>
          <p:cNvSpPr txBox="1"/>
          <p:nvPr/>
        </p:nvSpPr>
        <p:spPr>
          <a:xfrm>
            <a:off x="2465224" y="4553650"/>
            <a:ext cx="1408563" cy="738376"/>
          </a:xfrm>
          <a:prstGeom prst="rect">
            <a:avLst/>
          </a:prstGeom>
          <a:noFill/>
        </p:spPr>
        <p:txBody>
          <a:bodyPr wrap="square" rtlCol="0" anchor="ctr">
            <a:spAutoFit/>
          </a:bodyPr>
          <a:lstStyle/>
          <a:p>
            <a:pPr algn="ctr"/>
            <a:r>
              <a:rPr lang="en-US" sz="1399" dirty="0">
                <a:ea typeface="Microsoft YaHei" panose="020B0503020204020204" pitchFamily="34" charset="-122"/>
                <a:cs typeface="Arial" panose="020B0604020202020204" pitchFamily="34" charset="0"/>
              </a:rPr>
              <a:t>Capital</a:t>
            </a:r>
          </a:p>
          <a:p>
            <a:pPr algn="ctr"/>
            <a:r>
              <a:rPr lang="en-US" sz="1399" dirty="0">
                <a:ea typeface="Microsoft YaHei" panose="020B0503020204020204" pitchFamily="34" charset="-122"/>
                <a:cs typeface="Arial" panose="020B0604020202020204" pitchFamily="34" charset="0"/>
              </a:rPr>
              <a:t>+</a:t>
            </a:r>
          </a:p>
          <a:p>
            <a:pPr algn="ctr"/>
            <a:r>
              <a:rPr lang="en-US" sz="1399" dirty="0">
                <a:ea typeface="Microsoft YaHei" panose="020B0503020204020204" pitchFamily="34" charset="-122"/>
                <a:cs typeface="Arial" panose="020B0604020202020204" pitchFamily="34" charset="0"/>
              </a:rPr>
              <a:t>Technologies</a:t>
            </a:r>
          </a:p>
        </p:txBody>
      </p:sp>
      <p:sp>
        <p:nvSpPr>
          <p:cNvPr id="72" name="TextBox 71">
            <a:extLst>
              <a:ext uri="{FF2B5EF4-FFF2-40B4-BE49-F238E27FC236}">
                <a16:creationId xmlns:a16="http://schemas.microsoft.com/office/drawing/2014/main" id="{6A82547C-B3FC-4C2E-9AB3-0DF6CC19F2AA}"/>
              </a:ext>
            </a:extLst>
          </p:cNvPr>
          <p:cNvSpPr txBox="1"/>
          <p:nvPr/>
        </p:nvSpPr>
        <p:spPr>
          <a:xfrm>
            <a:off x="4449746" y="3749913"/>
            <a:ext cx="1184406" cy="523016"/>
          </a:xfrm>
          <a:prstGeom prst="rect">
            <a:avLst/>
          </a:prstGeom>
          <a:noFill/>
        </p:spPr>
        <p:txBody>
          <a:bodyPr wrap="square" rtlCol="0" anchor="ctr">
            <a:spAutoFit/>
          </a:bodyPr>
          <a:lstStyle/>
          <a:p>
            <a:pPr algn="ctr"/>
            <a:r>
              <a:rPr lang="en-US" sz="1399" dirty="0">
                <a:ea typeface="Microsoft YaHei" panose="020B0503020204020204" pitchFamily="34" charset="-122"/>
                <a:cs typeface="Arial" panose="020B0604020202020204" pitchFamily="34" charset="0"/>
              </a:rPr>
              <a:t>Digital economy</a:t>
            </a:r>
          </a:p>
        </p:txBody>
      </p:sp>
      <p:sp>
        <p:nvSpPr>
          <p:cNvPr id="73" name="TextBox 72">
            <a:extLst>
              <a:ext uri="{FF2B5EF4-FFF2-40B4-BE49-F238E27FC236}">
                <a16:creationId xmlns:a16="http://schemas.microsoft.com/office/drawing/2014/main" id="{FCF1B365-5803-48D2-B588-3750A8554B0F}"/>
              </a:ext>
            </a:extLst>
          </p:cNvPr>
          <p:cNvSpPr txBox="1"/>
          <p:nvPr/>
        </p:nvSpPr>
        <p:spPr>
          <a:xfrm>
            <a:off x="4162931" y="4523481"/>
            <a:ext cx="1739489" cy="830673"/>
          </a:xfrm>
          <a:prstGeom prst="rect">
            <a:avLst/>
          </a:prstGeom>
          <a:noFill/>
        </p:spPr>
        <p:txBody>
          <a:bodyPr wrap="square" rtlCol="0" anchor="ctr">
            <a:spAutoFit/>
          </a:bodyPr>
          <a:lstStyle/>
          <a:p>
            <a:pPr algn="ctr"/>
            <a:r>
              <a:rPr lang="en-US" sz="1599" dirty="0">
                <a:solidFill>
                  <a:srgbClr val="C7000B"/>
                </a:solidFill>
                <a:ea typeface="Microsoft YaHei" panose="020B0503020204020204" pitchFamily="34" charset="-122"/>
                <a:cs typeface="Arial" panose="020B0604020202020204" pitchFamily="34" charset="0"/>
              </a:rPr>
              <a:t>Data</a:t>
            </a:r>
          </a:p>
          <a:p>
            <a:pPr algn="ctr"/>
            <a:r>
              <a:rPr lang="en-US" sz="1599" dirty="0">
                <a:solidFill>
                  <a:srgbClr val="C7000B"/>
                </a:solidFill>
                <a:ea typeface="Microsoft YaHei" panose="020B0503020204020204" pitchFamily="34" charset="-122"/>
                <a:cs typeface="Arial" panose="020B0604020202020204" pitchFamily="34" charset="0"/>
              </a:rPr>
              <a:t>+</a:t>
            </a:r>
          </a:p>
          <a:p>
            <a:pPr algn="ctr"/>
            <a:r>
              <a:rPr lang="en-US" sz="1599" dirty="0">
                <a:solidFill>
                  <a:srgbClr val="C7000B"/>
                </a:solidFill>
                <a:ea typeface="Microsoft YaHei" panose="020B0503020204020204" pitchFamily="34" charset="-122"/>
                <a:cs typeface="Arial" panose="020B0604020202020204" pitchFamily="34" charset="0"/>
              </a:rPr>
              <a:t>Intelligence</a:t>
            </a:r>
          </a:p>
        </p:txBody>
      </p:sp>
      <p:pic>
        <p:nvPicPr>
          <p:cNvPr id="45" name="图片 3" descr="图片 3"/>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a:xfrm>
            <a:off x="884819" y="2634795"/>
            <a:ext cx="937357" cy="937357"/>
          </a:xfrm>
          <a:custGeom>
            <a:avLst/>
            <a:gdLst/>
            <a:ahLst/>
            <a:cxnLst>
              <a:cxn ang="0">
                <a:pos x="wd2" y="hd2"/>
              </a:cxn>
              <a:cxn ang="5400000">
                <a:pos x="wd2" y="hd2"/>
              </a:cxn>
              <a:cxn ang="10800000">
                <a:pos x="wd2" y="hd2"/>
              </a:cxn>
              <a:cxn ang="16200000">
                <a:pos x="wd2" y="hd2"/>
              </a:cxn>
            </a:cxnLst>
            <a:rect l="0" t="0" r="r" b="b"/>
            <a:pathLst>
              <a:path w="21600" h="21600" extrusionOk="0">
                <a:moveTo>
                  <a:pt x="10798" y="0"/>
                </a:moveTo>
                <a:cubicBezTo>
                  <a:pt x="4833" y="0"/>
                  <a:pt x="0" y="4833"/>
                  <a:pt x="0" y="10798"/>
                </a:cubicBezTo>
                <a:cubicBezTo>
                  <a:pt x="0" y="16762"/>
                  <a:pt x="4833" y="21600"/>
                  <a:pt x="10798" y="21600"/>
                </a:cubicBezTo>
                <a:cubicBezTo>
                  <a:pt x="16762" y="21600"/>
                  <a:pt x="21600" y="16762"/>
                  <a:pt x="21600" y="10798"/>
                </a:cubicBezTo>
                <a:cubicBezTo>
                  <a:pt x="21600" y="4833"/>
                  <a:pt x="16762" y="0"/>
                  <a:pt x="10798" y="0"/>
                </a:cubicBezTo>
                <a:close/>
              </a:path>
            </a:pathLst>
          </a:custGeom>
          <a:ln w="25400">
            <a:noFill/>
            <a:miter/>
          </a:ln>
        </p:spPr>
      </p:pic>
      <p:pic>
        <p:nvPicPr>
          <p:cNvPr id="74" name="图片 5" descr="图片 5"/>
          <p:cNvPicPr>
            <a:picLocks noChangeAspect="1"/>
          </p:cNvPicPr>
          <p:nvPr/>
        </p:nvPicPr>
        <p:blipFill>
          <a:blip r:embed="rId4"/>
          <a:stretch>
            <a:fillRect/>
          </a:stretch>
        </p:blipFill>
        <p:spPr>
          <a:xfrm>
            <a:off x="2724023" y="2634118"/>
            <a:ext cx="937349" cy="937349"/>
          </a:xfrm>
          <a:custGeom>
            <a:avLst/>
            <a:gdLst/>
            <a:ahLst/>
            <a:cxnLst>
              <a:cxn ang="0">
                <a:pos x="wd2" y="hd2"/>
              </a:cxn>
              <a:cxn ang="5400000">
                <a:pos x="wd2" y="hd2"/>
              </a:cxn>
              <a:cxn ang="10800000">
                <a:pos x="wd2" y="hd2"/>
              </a:cxn>
              <a:cxn ang="16200000">
                <a:pos x="wd2" y="hd2"/>
              </a:cxn>
            </a:cxnLst>
            <a:rect l="0" t="0" r="r" b="b"/>
            <a:pathLst>
              <a:path w="21600" h="21600" extrusionOk="0">
                <a:moveTo>
                  <a:pt x="10798" y="0"/>
                </a:moveTo>
                <a:cubicBezTo>
                  <a:pt x="4833" y="0"/>
                  <a:pt x="0" y="4833"/>
                  <a:pt x="0" y="10798"/>
                </a:cubicBezTo>
                <a:cubicBezTo>
                  <a:pt x="0" y="16762"/>
                  <a:pt x="4833" y="21600"/>
                  <a:pt x="10798" y="21600"/>
                </a:cubicBezTo>
                <a:cubicBezTo>
                  <a:pt x="16762" y="21600"/>
                  <a:pt x="21600" y="16762"/>
                  <a:pt x="21600" y="10798"/>
                </a:cubicBezTo>
                <a:cubicBezTo>
                  <a:pt x="21600" y="4833"/>
                  <a:pt x="16762" y="0"/>
                  <a:pt x="10798" y="0"/>
                </a:cubicBezTo>
                <a:close/>
              </a:path>
            </a:pathLst>
          </a:custGeom>
          <a:ln w="12700">
            <a:noFill/>
            <a:miter lim="400000"/>
          </a:ln>
        </p:spPr>
      </p:pic>
      <p:pic>
        <p:nvPicPr>
          <p:cNvPr id="75" name="图片 6" descr="图片 6"/>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567889" y="2634164"/>
            <a:ext cx="935462" cy="93730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5" y="0"/>
                  <a:pt x="0" y="4833"/>
                  <a:pt x="0" y="10798"/>
                </a:cubicBezTo>
                <a:cubicBezTo>
                  <a:pt x="0" y="16762"/>
                  <a:pt x="4835" y="21600"/>
                  <a:pt x="10800" y="21600"/>
                </a:cubicBezTo>
                <a:cubicBezTo>
                  <a:pt x="16765" y="21600"/>
                  <a:pt x="21600" y="16762"/>
                  <a:pt x="21600" y="10798"/>
                </a:cubicBezTo>
                <a:cubicBezTo>
                  <a:pt x="21600" y="4833"/>
                  <a:pt x="16765" y="0"/>
                  <a:pt x="10800" y="0"/>
                </a:cubicBezTo>
                <a:close/>
              </a:path>
            </a:pathLst>
          </a:custGeom>
          <a:ln w="12700">
            <a:noFill/>
            <a:miter lim="400000"/>
          </a:ln>
        </p:spPr>
      </p:pic>
      <p:pic>
        <p:nvPicPr>
          <p:cNvPr id="91" name="Picture 15" descr="O_chevron001"/>
          <p:cNvPicPr>
            <a:picLocks noChangeAspect="1" noChangeArrowheads="1"/>
          </p:cNvPicPr>
          <p:nvPr/>
        </p:nvPicPr>
        <p:blipFill>
          <a:blip r:embed="rId6" cstate="print"/>
          <a:srcRect/>
          <a:stretch>
            <a:fillRect/>
          </a:stretch>
        </p:blipFill>
        <p:spPr bwMode="auto">
          <a:xfrm rot="16200000">
            <a:off x="2152830" y="2996564"/>
            <a:ext cx="243381" cy="290716"/>
          </a:xfrm>
          <a:prstGeom prst="rect">
            <a:avLst/>
          </a:prstGeom>
          <a:noFill/>
        </p:spPr>
      </p:pic>
      <p:pic>
        <p:nvPicPr>
          <p:cNvPr id="92" name="Picture 15" descr="O_chevron001"/>
          <p:cNvPicPr>
            <a:picLocks noChangeAspect="1" noChangeArrowheads="1"/>
          </p:cNvPicPr>
          <p:nvPr/>
        </p:nvPicPr>
        <p:blipFill>
          <a:blip r:embed="rId6" cstate="print"/>
          <a:srcRect/>
          <a:stretch>
            <a:fillRect/>
          </a:stretch>
        </p:blipFill>
        <p:spPr bwMode="auto">
          <a:xfrm rot="16200000">
            <a:off x="3988213" y="2996564"/>
            <a:ext cx="243381" cy="290716"/>
          </a:xfrm>
          <a:prstGeom prst="rect">
            <a:avLst/>
          </a:prstGeom>
          <a:noFill/>
        </p:spPr>
      </p:pic>
      <p:sp>
        <p:nvSpPr>
          <p:cNvPr id="5" name="圆角矩形 4"/>
          <p:cNvSpPr/>
          <p:nvPr/>
        </p:nvSpPr>
        <p:spPr>
          <a:xfrm>
            <a:off x="6402681" y="1990078"/>
            <a:ext cx="1759844" cy="772120"/>
          </a:xfrm>
          <a:prstGeom prst="roundRect">
            <a:avLst/>
          </a:prstGeom>
          <a:noFill/>
          <a:ln>
            <a:solidFill>
              <a:schemeClr val="bg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ea typeface="微软雅黑" panose="020B0503020204020204" pitchFamily="34" charset="-122"/>
            </a:endParaRPr>
          </a:p>
        </p:txBody>
      </p:sp>
      <p:grpSp>
        <p:nvGrpSpPr>
          <p:cNvPr id="66" name="组合 183">
            <a:extLst>
              <a:ext uri="{FF2B5EF4-FFF2-40B4-BE49-F238E27FC236}">
                <a16:creationId xmlns:a16="http://schemas.microsoft.com/office/drawing/2014/main" id="{6A02DD1F-4B8C-4955-90BE-D841B3EAFC3E}"/>
              </a:ext>
            </a:extLst>
          </p:cNvPr>
          <p:cNvGrpSpPr/>
          <p:nvPr/>
        </p:nvGrpSpPr>
        <p:grpSpPr>
          <a:xfrm rot="5400000">
            <a:off x="1198910" y="4357247"/>
            <a:ext cx="186858" cy="155261"/>
            <a:chOff x="3402959" y="5302319"/>
            <a:chExt cx="196397" cy="190945"/>
          </a:xfrm>
        </p:grpSpPr>
        <p:sp>
          <p:nvSpPr>
            <p:cNvPr id="68" name="燕尾形 185">
              <a:extLst>
                <a:ext uri="{FF2B5EF4-FFF2-40B4-BE49-F238E27FC236}">
                  <a16:creationId xmlns:a16="http://schemas.microsoft.com/office/drawing/2014/main" id="{F9F77842-FAB6-458C-AEC0-744E56F3AAFB}"/>
                </a:ext>
              </a:extLst>
            </p:cNvPr>
            <p:cNvSpPr/>
            <p:nvPr/>
          </p:nvSpPr>
          <p:spPr>
            <a:xfrm>
              <a:off x="3492224" y="5302319"/>
              <a:ext cx="107132" cy="190945"/>
            </a:xfrm>
            <a:prstGeom prst="chevron">
              <a:avLst/>
            </a:prstGeom>
            <a:solidFill>
              <a:srgbClr val="C00000">
                <a:alpha val="40000"/>
              </a:srgbClr>
            </a:solidFill>
            <a:ln w="12700" cap="flat" cmpd="sng" algn="ctr">
              <a:noFill/>
              <a:prstDash val="solid"/>
              <a:miter lim="800000"/>
            </a:ln>
            <a:effectLst/>
          </p:spPr>
          <p:txBody>
            <a:bodyPr rtlCol="0" anchor="ctr"/>
            <a:lstStyle/>
            <a:p>
              <a:pPr algn="ctr" defTabSz="914034">
                <a:defRPr/>
              </a:pPr>
              <a:endParaRPr lang="zh-CN" altLang="en-US" sz="2799" kern="0">
                <a:ea typeface="等线" panose="02010600030101010101" pitchFamily="2" charset="-122"/>
                <a:cs typeface="Arial" pitchFamily="34" charset="0"/>
              </a:endParaRPr>
            </a:p>
          </p:txBody>
        </p:sp>
        <p:sp>
          <p:nvSpPr>
            <p:cNvPr id="69" name="燕尾形 186">
              <a:extLst>
                <a:ext uri="{FF2B5EF4-FFF2-40B4-BE49-F238E27FC236}">
                  <a16:creationId xmlns:a16="http://schemas.microsoft.com/office/drawing/2014/main" id="{8A3664A5-1D23-4747-B6BB-6A2E92A01B38}"/>
                </a:ext>
              </a:extLst>
            </p:cNvPr>
            <p:cNvSpPr/>
            <p:nvPr/>
          </p:nvSpPr>
          <p:spPr>
            <a:xfrm>
              <a:off x="3402959" y="5302319"/>
              <a:ext cx="107132" cy="190945"/>
            </a:xfrm>
            <a:prstGeom prst="chevron">
              <a:avLst/>
            </a:prstGeom>
            <a:solidFill>
              <a:srgbClr val="C00000">
                <a:alpha val="20000"/>
              </a:srgbClr>
            </a:solidFill>
            <a:ln w="12700" cap="flat" cmpd="sng" algn="ctr">
              <a:noFill/>
              <a:prstDash val="solid"/>
              <a:miter lim="800000"/>
            </a:ln>
            <a:effectLst/>
          </p:spPr>
          <p:txBody>
            <a:bodyPr rtlCol="0" anchor="ctr"/>
            <a:lstStyle/>
            <a:p>
              <a:pPr algn="ctr" defTabSz="914034">
                <a:defRPr/>
              </a:pPr>
              <a:endParaRPr lang="zh-CN" altLang="en-US" sz="2799" kern="0">
                <a:ea typeface="等线" panose="02010600030101010101" pitchFamily="2" charset="-122"/>
                <a:cs typeface="Arial" pitchFamily="34" charset="0"/>
              </a:endParaRPr>
            </a:p>
          </p:txBody>
        </p:sp>
      </p:grpSp>
      <p:grpSp>
        <p:nvGrpSpPr>
          <p:cNvPr id="76" name="组合 183">
            <a:extLst>
              <a:ext uri="{FF2B5EF4-FFF2-40B4-BE49-F238E27FC236}">
                <a16:creationId xmlns:a16="http://schemas.microsoft.com/office/drawing/2014/main" id="{6A02DD1F-4B8C-4955-90BE-D841B3EAFC3E}"/>
              </a:ext>
            </a:extLst>
          </p:cNvPr>
          <p:cNvGrpSpPr/>
          <p:nvPr/>
        </p:nvGrpSpPr>
        <p:grpSpPr>
          <a:xfrm rot="5400000">
            <a:off x="3099268" y="4358607"/>
            <a:ext cx="186858" cy="155261"/>
            <a:chOff x="3402959" y="5302319"/>
            <a:chExt cx="196397" cy="190945"/>
          </a:xfrm>
        </p:grpSpPr>
        <p:sp>
          <p:nvSpPr>
            <p:cNvPr id="81" name="燕尾形 185">
              <a:extLst>
                <a:ext uri="{FF2B5EF4-FFF2-40B4-BE49-F238E27FC236}">
                  <a16:creationId xmlns:a16="http://schemas.microsoft.com/office/drawing/2014/main" id="{F9F77842-FAB6-458C-AEC0-744E56F3AAFB}"/>
                </a:ext>
              </a:extLst>
            </p:cNvPr>
            <p:cNvSpPr/>
            <p:nvPr/>
          </p:nvSpPr>
          <p:spPr>
            <a:xfrm>
              <a:off x="3492224" y="5302319"/>
              <a:ext cx="107132" cy="190945"/>
            </a:xfrm>
            <a:prstGeom prst="chevron">
              <a:avLst/>
            </a:prstGeom>
            <a:solidFill>
              <a:srgbClr val="C00000">
                <a:alpha val="40000"/>
              </a:srgbClr>
            </a:solidFill>
            <a:ln w="12700" cap="flat" cmpd="sng" algn="ctr">
              <a:noFill/>
              <a:prstDash val="solid"/>
              <a:miter lim="800000"/>
            </a:ln>
            <a:effectLst/>
          </p:spPr>
          <p:txBody>
            <a:bodyPr rtlCol="0" anchor="ctr"/>
            <a:lstStyle/>
            <a:p>
              <a:pPr algn="ctr" defTabSz="914034">
                <a:defRPr/>
              </a:pPr>
              <a:endParaRPr lang="zh-CN" altLang="en-US" sz="2799" kern="0">
                <a:ea typeface="等线" panose="02010600030101010101" pitchFamily="2" charset="-122"/>
                <a:cs typeface="Arial" pitchFamily="34" charset="0"/>
              </a:endParaRPr>
            </a:p>
          </p:txBody>
        </p:sp>
        <p:sp>
          <p:nvSpPr>
            <p:cNvPr id="82" name="燕尾形 186">
              <a:extLst>
                <a:ext uri="{FF2B5EF4-FFF2-40B4-BE49-F238E27FC236}">
                  <a16:creationId xmlns:a16="http://schemas.microsoft.com/office/drawing/2014/main" id="{8A3664A5-1D23-4747-B6BB-6A2E92A01B38}"/>
                </a:ext>
              </a:extLst>
            </p:cNvPr>
            <p:cNvSpPr/>
            <p:nvPr/>
          </p:nvSpPr>
          <p:spPr>
            <a:xfrm>
              <a:off x="3402959" y="5302319"/>
              <a:ext cx="107132" cy="190945"/>
            </a:xfrm>
            <a:prstGeom prst="chevron">
              <a:avLst/>
            </a:prstGeom>
            <a:solidFill>
              <a:srgbClr val="C00000">
                <a:alpha val="20000"/>
              </a:srgbClr>
            </a:solidFill>
            <a:ln w="12700" cap="flat" cmpd="sng" algn="ctr">
              <a:noFill/>
              <a:prstDash val="solid"/>
              <a:miter lim="800000"/>
            </a:ln>
            <a:effectLst/>
          </p:spPr>
          <p:txBody>
            <a:bodyPr rtlCol="0" anchor="ctr"/>
            <a:lstStyle/>
            <a:p>
              <a:pPr algn="ctr" defTabSz="914034">
                <a:defRPr/>
              </a:pPr>
              <a:endParaRPr lang="zh-CN" altLang="en-US" sz="2799" kern="0">
                <a:ea typeface="等线" panose="02010600030101010101" pitchFamily="2" charset="-122"/>
                <a:cs typeface="Arial" pitchFamily="34" charset="0"/>
              </a:endParaRPr>
            </a:p>
          </p:txBody>
        </p:sp>
      </p:grpSp>
      <p:grpSp>
        <p:nvGrpSpPr>
          <p:cNvPr id="83" name="组合 183">
            <a:extLst>
              <a:ext uri="{FF2B5EF4-FFF2-40B4-BE49-F238E27FC236}">
                <a16:creationId xmlns:a16="http://schemas.microsoft.com/office/drawing/2014/main" id="{6A02DD1F-4B8C-4955-90BE-D841B3EAFC3E}"/>
              </a:ext>
            </a:extLst>
          </p:cNvPr>
          <p:cNvGrpSpPr/>
          <p:nvPr/>
        </p:nvGrpSpPr>
        <p:grpSpPr>
          <a:xfrm rot="5400000">
            <a:off x="4919665" y="4352656"/>
            <a:ext cx="186858" cy="155261"/>
            <a:chOff x="3402959" y="5302319"/>
            <a:chExt cx="196397" cy="190945"/>
          </a:xfrm>
        </p:grpSpPr>
        <p:sp>
          <p:nvSpPr>
            <p:cNvPr id="85" name="燕尾形 185">
              <a:extLst>
                <a:ext uri="{FF2B5EF4-FFF2-40B4-BE49-F238E27FC236}">
                  <a16:creationId xmlns:a16="http://schemas.microsoft.com/office/drawing/2014/main" id="{F9F77842-FAB6-458C-AEC0-744E56F3AAFB}"/>
                </a:ext>
              </a:extLst>
            </p:cNvPr>
            <p:cNvSpPr/>
            <p:nvPr/>
          </p:nvSpPr>
          <p:spPr>
            <a:xfrm>
              <a:off x="3492224" y="5302319"/>
              <a:ext cx="107132" cy="190945"/>
            </a:xfrm>
            <a:prstGeom prst="chevron">
              <a:avLst/>
            </a:prstGeom>
            <a:solidFill>
              <a:srgbClr val="C00000">
                <a:alpha val="40000"/>
              </a:srgbClr>
            </a:solidFill>
            <a:ln w="12700" cap="flat" cmpd="sng" algn="ctr">
              <a:noFill/>
              <a:prstDash val="solid"/>
              <a:miter lim="800000"/>
            </a:ln>
            <a:effectLst/>
          </p:spPr>
          <p:txBody>
            <a:bodyPr rtlCol="0" anchor="ctr"/>
            <a:lstStyle/>
            <a:p>
              <a:pPr algn="ctr" defTabSz="914034">
                <a:defRPr/>
              </a:pPr>
              <a:endParaRPr lang="zh-CN" altLang="en-US" sz="2799" kern="0">
                <a:ea typeface="等线" panose="02010600030101010101" pitchFamily="2" charset="-122"/>
                <a:cs typeface="Arial" pitchFamily="34" charset="0"/>
              </a:endParaRPr>
            </a:p>
          </p:txBody>
        </p:sp>
        <p:sp>
          <p:nvSpPr>
            <p:cNvPr id="86" name="燕尾形 186">
              <a:extLst>
                <a:ext uri="{FF2B5EF4-FFF2-40B4-BE49-F238E27FC236}">
                  <a16:creationId xmlns:a16="http://schemas.microsoft.com/office/drawing/2014/main" id="{8A3664A5-1D23-4747-B6BB-6A2E92A01B38}"/>
                </a:ext>
              </a:extLst>
            </p:cNvPr>
            <p:cNvSpPr/>
            <p:nvPr/>
          </p:nvSpPr>
          <p:spPr>
            <a:xfrm>
              <a:off x="3402959" y="5302319"/>
              <a:ext cx="107132" cy="190945"/>
            </a:xfrm>
            <a:prstGeom prst="chevron">
              <a:avLst/>
            </a:prstGeom>
            <a:solidFill>
              <a:srgbClr val="C00000">
                <a:alpha val="20000"/>
              </a:srgbClr>
            </a:solidFill>
            <a:ln w="12700" cap="flat" cmpd="sng" algn="ctr">
              <a:noFill/>
              <a:prstDash val="solid"/>
              <a:miter lim="800000"/>
            </a:ln>
            <a:effectLst/>
          </p:spPr>
          <p:txBody>
            <a:bodyPr rtlCol="0" anchor="ctr"/>
            <a:lstStyle/>
            <a:p>
              <a:pPr algn="ctr" defTabSz="914034">
                <a:defRPr/>
              </a:pPr>
              <a:endParaRPr lang="zh-CN" altLang="en-US" sz="2799" kern="0">
                <a:ea typeface="等线" panose="02010600030101010101" pitchFamily="2" charset="-122"/>
                <a:cs typeface="Arial" pitchFamily="34" charset="0"/>
              </a:endParaRPr>
            </a:p>
          </p:txBody>
        </p:sp>
      </p:grpSp>
      <p:graphicFrame>
        <p:nvGraphicFramePr>
          <p:cNvPr id="67" name="Diagram 66">
            <a:extLst>
              <a:ext uri="{FF2B5EF4-FFF2-40B4-BE49-F238E27FC236}">
                <a16:creationId xmlns:a16="http://schemas.microsoft.com/office/drawing/2014/main" id="{08A60459-DA0B-4856-B6FB-0A44647DC46E}"/>
              </a:ext>
            </a:extLst>
          </p:cNvPr>
          <p:cNvGraphicFramePr/>
          <p:nvPr/>
        </p:nvGraphicFramePr>
        <p:xfrm>
          <a:off x="7039921" y="65907"/>
          <a:ext cx="5069711" cy="375945"/>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38869707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4"/>
          <p:cNvSpPr txBox="1"/>
          <p:nvPr/>
        </p:nvSpPr>
        <p:spPr>
          <a:xfrm>
            <a:off x="535641" y="471286"/>
            <a:ext cx="11269809" cy="410433"/>
          </a:xfrm>
          <a:prstGeom prst="rect">
            <a:avLst/>
          </a:prstGeom>
          <a:noFill/>
        </p:spPr>
        <p:txBody>
          <a:bodyPr wrap="square" lIns="0" tIns="0" rIns="0" bIns="0" rtlCol="0">
            <a:spAutoFit/>
          </a:bodyPr>
          <a:lstStyle/>
          <a:p>
            <a:pPr defTabSz="914377"/>
            <a:r>
              <a:rPr lang="en-US" altLang="zh-CN" sz="2667" dirty="0">
                <a:solidFill>
                  <a:schemeClr val="tx2"/>
                </a:solidFill>
                <a:latin typeface="Arial" panose="020B0604020202020204" pitchFamily="34" charset="0"/>
                <a:ea typeface="微软雅黑" pitchFamily="34" charset="-122"/>
                <a:cs typeface="Arial" panose="020B0604020202020204" pitchFamily="34" charset="0"/>
              </a:rPr>
              <a:t>What no longer works, and needs to change</a:t>
            </a:r>
          </a:p>
        </p:txBody>
      </p:sp>
      <p:graphicFrame>
        <p:nvGraphicFramePr>
          <p:cNvPr id="18" name="Table 17"/>
          <p:cNvGraphicFramePr>
            <a:graphicFrameLocks noGrp="1"/>
          </p:cNvGraphicFramePr>
          <p:nvPr/>
        </p:nvGraphicFramePr>
        <p:xfrm>
          <a:off x="5773796" y="1149225"/>
          <a:ext cx="5999122" cy="1386840"/>
        </p:xfrm>
        <a:graphic>
          <a:graphicData uri="http://schemas.openxmlformats.org/drawingml/2006/table">
            <a:tbl>
              <a:tblPr firstRow="1" bandRow="1">
                <a:tableStyleId>{3B4B98B0-60AC-42C2-AFA5-B58CD77FA1E5}</a:tableStyleId>
              </a:tblPr>
              <a:tblGrid>
                <a:gridCol w="2829569">
                  <a:extLst>
                    <a:ext uri="{9D8B030D-6E8A-4147-A177-3AD203B41FA5}">
                      <a16:colId xmlns:a16="http://schemas.microsoft.com/office/drawing/2014/main" val="20000"/>
                    </a:ext>
                  </a:extLst>
                </a:gridCol>
                <a:gridCol w="3169553">
                  <a:extLst>
                    <a:ext uri="{9D8B030D-6E8A-4147-A177-3AD203B41FA5}">
                      <a16:colId xmlns:a16="http://schemas.microsoft.com/office/drawing/2014/main" val="20001"/>
                    </a:ext>
                  </a:extLst>
                </a:gridCol>
              </a:tblGrid>
              <a:tr h="345440">
                <a:tc rowSpan="2">
                  <a:txBody>
                    <a:bodyPr/>
                    <a:lstStyle/>
                    <a:p>
                      <a:pPr marL="0" marR="0" lvl="0" indent="0" algn="ctr" defTabSz="870585" eaLnBrk="1" fontAlgn="auto" latinLnBrk="0" hangingPunct="1">
                        <a:lnSpc>
                          <a:spcPct val="100000"/>
                        </a:lnSpc>
                        <a:spcBef>
                          <a:spcPct val="0"/>
                        </a:spcBef>
                        <a:spcAft>
                          <a:spcPct val="0"/>
                        </a:spcAft>
                        <a:buClrTx/>
                        <a:buSzTx/>
                        <a:buFont typeface="Arial" panose="020B0604020202020204" pitchFamily="34" charset="0"/>
                        <a:buNone/>
                        <a:tabLst/>
                        <a:defRPr/>
                      </a:pPr>
                      <a:r>
                        <a:rPr lang="en-US" altLang="zh-CN" sz="1500" kern="1200" dirty="0">
                          <a:solidFill>
                            <a:schemeClr val="tx2"/>
                          </a:solidFill>
                          <a:latin typeface="Arial"/>
                          <a:ea typeface="微软雅黑"/>
                          <a:cs typeface="+mn-cs"/>
                        </a:rPr>
                        <a:t>Zero wait time for resource consumption</a:t>
                      </a:r>
                    </a:p>
                  </a:txBody>
                  <a:tcPr marL="121920" marR="121920" marT="60960" marB="60960" anchor="ctr"/>
                </a:tc>
                <a:tc>
                  <a:txBody>
                    <a:bodyPr/>
                    <a:lstStyle>
                      <a:lvl1pPr marL="0" marR="0" indent="0" algn="r" defTabSz="870585" latinLnBrk="0">
                        <a:lnSpc>
                          <a:spcPct val="100000"/>
                        </a:lnSpc>
                        <a:spcBef>
                          <a:spcPct val="0"/>
                        </a:spcBef>
                        <a:spcAft>
                          <a:spcPct val="0"/>
                        </a:spcAft>
                        <a:buClrTx/>
                        <a:buSzTx/>
                        <a:buFontTx/>
                        <a:buNone/>
                        <a:defRPr sz="500" b="1" i="0" u="none" strike="noStrike" cap="none" spc="0" baseline="0">
                          <a:ln>
                            <a:noFill/>
                          </a:ln>
                          <a:solidFill>
                            <a:schemeClr val="lt1"/>
                          </a:solidFill>
                          <a:uFillTx/>
                          <a:latin typeface="Arial"/>
                          <a:ea typeface="微软雅黑"/>
                          <a:sym typeface="Calibri" panose="020F0502020204030204"/>
                        </a:defRPr>
                      </a:lvl1pPr>
                      <a:lvl2pPr marL="0" marR="0" indent="227965" algn="r" defTabSz="870585" latinLnBrk="0">
                        <a:lnSpc>
                          <a:spcPct val="100000"/>
                        </a:lnSpc>
                        <a:spcBef>
                          <a:spcPct val="0"/>
                        </a:spcBef>
                        <a:spcAft>
                          <a:spcPct val="0"/>
                        </a:spcAft>
                        <a:buClrTx/>
                        <a:buSzTx/>
                        <a:buFontTx/>
                        <a:buNone/>
                        <a:defRPr sz="500" b="1" i="0" u="none" strike="noStrike" cap="none" spc="0" baseline="0">
                          <a:ln>
                            <a:noFill/>
                          </a:ln>
                          <a:solidFill>
                            <a:schemeClr val="lt1"/>
                          </a:solidFill>
                          <a:uFillTx/>
                          <a:latin typeface="Arial"/>
                          <a:ea typeface="微软雅黑"/>
                          <a:sym typeface="Calibri" panose="020F0502020204030204"/>
                        </a:defRPr>
                      </a:lvl2pPr>
                      <a:lvl3pPr marL="0" marR="0" indent="455930" algn="r" defTabSz="870585" latinLnBrk="0">
                        <a:lnSpc>
                          <a:spcPct val="100000"/>
                        </a:lnSpc>
                        <a:spcBef>
                          <a:spcPct val="0"/>
                        </a:spcBef>
                        <a:spcAft>
                          <a:spcPct val="0"/>
                        </a:spcAft>
                        <a:buClrTx/>
                        <a:buSzTx/>
                        <a:buFontTx/>
                        <a:buNone/>
                        <a:defRPr sz="500" b="1" i="0" u="none" strike="noStrike" cap="none" spc="0" baseline="0">
                          <a:ln>
                            <a:noFill/>
                          </a:ln>
                          <a:solidFill>
                            <a:schemeClr val="lt1"/>
                          </a:solidFill>
                          <a:uFillTx/>
                          <a:latin typeface="Arial"/>
                          <a:ea typeface="微软雅黑"/>
                          <a:sym typeface="Calibri" panose="020F0502020204030204"/>
                        </a:defRPr>
                      </a:lvl3pPr>
                      <a:lvl4pPr marL="0" marR="0" indent="684530" algn="r" defTabSz="870585" latinLnBrk="0">
                        <a:lnSpc>
                          <a:spcPct val="100000"/>
                        </a:lnSpc>
                        <a:spcBef>
                          <a:spcPct val="0"/>
                        </a:spcBef>
                        <a:spcAft>
                          <a:spcPct val="0"/>
                        </a:spcAft>
                        <a:buClrTx/>
                        <a:buSzTx/>
                        <a:buFontTx/>
                        <a:buNone/>
                        <a:defRPr sz="500" b="1" i="0" u="none" strike="noStrike" cap="none" spc="0" baseline="0">
                          <a:ln>
                            <a:noFill/>
                          </a:ln>
                          <a:solidFill>
                            <a:schemeClr val="lt1"/>
                          </a:solidFill>
                          <a:uFillTx/>
                          <a:latin typeface="Arial"/>
                          <a:ea typeface="微软雅黑"/>
                          <a:sym typeface="Calibri" panose="020F0502020204030204"/>
                        </a:defRPr>
                      </a:lvl4pPr>
                      <a:lvl5pPr marL="0" marR="0" indent="912495" algn="r" defTabSz="870585" latinLnBrk="0">
                        <a:lnSpc>
                          <a:spcPct val="100000"/>
                        </a:lnSpc>
                        <a:spcBef>
                          <a:spcPct val="0"/>
                        </a:spcBef>
                        <a:spcAft>
                          <a:spcPct val="0"/>
                        </a:spcAft>
                        <a:buClrTx/>
                        <a:buSzTx/>
                        <a:buFontTx/>
                        <a:buNone/>
                        <a:defRPr sz="500" b="1" i="0" u="none" strike="noStrike" cap="none" spc="0" baseline="0">
                          <a:ln>
                            <a:noFill/>
                          </a:ln>
                          <a:solidFill>
                            <a:schemeClr val="lt1"/>
                          </a:solidFill>
                          <a:uFillTx/>
                          <a:latin typeface="Arial"/>
                          <a:ea typeface="微软雅黑"/>
                          <a:sym typeface="Calibri" panose="020F0502020204030204"/>
                        </a:defRPr>
                      </a:lvl5pPr>
                      <a:lvl6pPr marL="0" marR="0" indent="1140460" algn="r" defTabSz="870585" latinLnBrk="0">
                        <a:lnSpc>
                          <a:spcPct val="100000"/>
                        </a:lnSpc>
                        <a:spcBef>
                          <a:spcPct val="0"/>
                        </a:spcBef>
                        <a:spcAft>
                          <a:spcPct val="0"/>
                        </a:spcAft>
                        <a:buClrTx/>
                        <a:buSzTx/>
                        <a:buFontTx/>
                        <a:buNone/>
                        <a:defRPr sz="500" b="1" i="0" u="none" strike="noStrike" cap="none" spc="0" baseline="0">
                          <a:ln>
                            <a:noFill/>
                          </a:ln>
                          <a:solidFill>
                            <a:schemeClr val="lt1"/>
                          </a:solidFill>
                          <a:uFillTx/>
                          <a:latin typeface="Arial"/>
                          <a:ea typeface="微软雅黑"/>
                          <a:sym typeface="Calibri" panose="020F0502020204030204"/>
                        </a:defRPr>
                      </a:lvl6pPr>
                      <a:lvl7pPr marL="0" marR="0" indent="1368425" algn="r" defTabSz="870585" latinLnBrk="0">
                        <a:lnSpc>
                          <a:spcPct val="100000"/>
                        </a:lnSpc>
                        <a:spcBef>
                          <a:spcPct val="0"/>
                        </a:spcBef>
                        <a:spcAft>
                          <a:spcPct val="0"/>
                        </a:spcAft>
                        <a:buClrTx/>
                        <a:buSzTx/>
                        <a:buFontTx/>
                        <a:buNone/>
                        <a:defRPr sz="500" b="1" i="0" u="none" strike="noStrike" cap="none" spc="0" baseline="0">
                          <a:ln>
                            <a:noFill/>
                          </a:ln>
                          <a:solidFill>
                            <a:schemeClr val="lt1"/>
                          </a:solidFill>
                          <a:uFillTx/>
                          <a:latin typeface="Arial"/>
                          <a:ea typeface="微软雅黑"/>
                          <a:sym typeface="Calibri" panose="020F0502020204030204"/>
                        </a:defRPr>
                      </a:lvl7pPr>
                      <a:lvl8pPr marL="0" marR="0" indent="1596390" algn="r" defTabSz="870585" latinLnBrk="0">
                        <a:lnSpc>
                          <a:spcPct val="100000"/>
                        </a:lnSpc>
                        <a:spcBef>
                          <a:spcPct val="0"/>
                        </a:spcBef>
                        <a:spcAft>
                          <a:spcPct val="0"/>
                        </a:spcAft>
                        <a:buClrTx/>
                        <a:buSzTx/>
                        <a:buFontTx/>
                        <a:buNone/>
                        <a:defRPr sz="500" b="1" i="0" u="none" strike="noStrike" cap="none" spc="0" baseline="0">
                          <a:ln>
                            <a:noFill/>
                          </a:ln>
                          <a:solidFill>
                            <a:schemeClr val="lt1"/>
                          </a:solidFill>
                          <a:uFillTx/>
                          <a:latin typeface="Arial"/>
                          <a:ea typeface="微软雅黑"/>
                          <a:sym typeface="Calibri" panose="020F0502020204030204"/>
                        </a:defRPr>
                      </a:lvl8pPr>
                      <a:lvl9pPr marL="0" marR="0" indent="1824990" algn="r" defTabSz="870585" latinLnBrk="0">
                        <a:lnSpc>
                          <a:spcPct val="100000"/>
                        </a:lnSpc>
                        <a:spcBef>
                          <a:spcPct val="0"/>
                        </a:spcBef>
                        <a:spcAft>
                          <a:spcPct val="0"/>
                        </a:spcAft>
                        <a:buClrTx/>
                        <a:buSzTx/>
                        <a:buFontTx/>
                        <a:buNone/>
                        <a:defRPr sz="500" b="1" i="0" u="none" strike="noStrike" cap="none" spc="0" baseline="0">
                          <a:ln>
                            <a:noFill/>
                          </a:ln>
                          <a:solidFill>
                            <a:schemeClr val="lt1"/>
                          </a:solidFill>
                          <a:uFillTx/>
                          <a:latin typeface="Arial"/>
                          <a:ea typeface="微软雅黑"/>
                          <a:sym typeface="Calibri" panose="020F0502020204030204"/>
                        </a:defRPr>
                      </a:lvl9pPr>
                    </a:lstStyle>
                    <a:p>
                      <a:pPr marL="0" indent="0" algn="ctr">
                        <a:buFont typeface="Arial" panose="020B0604020202020204" pitchFamily="34" charset="0"/>
                        <a:buNone/>
                      </a:pPr>
                      <a:r>
                        <a:rPr lang="en-US" altLang="zh-CN" sz="1500" kern="1200" dirty="0">
                          <a:solidFill>
                            <a:schemeClr val="tx2"/>
                          </a:solidFill>
                        </a:rPr>
                        <a:t>Quick Delivery</a:t>
                      </a:r>
                      <a:endParaRPr lang="en-US" altLang="zh-CN" sz="1500" b="0" kern="1200" dirty="0">
                        <a:solidFill>
                          <a:schemeClr val="tx2"/>
                        </a:solidFill>
                        <a:latin typeface="Arial" panose="020B0604020202020204" pitchFamily="34" charset="0"/>
                        <a:ea typeface="+mn-ea"/>
                        <a:cs typeface="Arial" panose="020B0604020202020204" pitchFamily="34" charset="0"/>
                      </a:endParaRPr>
                    </a:p>
                  </a:txBody>
                  <a:tcPr marL="121920" marR="121920" marT="60960" marB="60960" anchor="ctr"/>
                </a:tc>
                <a:extLst>
                  <a:ext uri="{0D108BD9-81ED-4DB2-BD59-A6C34878D82A}">
                    <a16:rowId xmlns:a16="http://schemas.microsoft.com/office/drawing/2014/main" val="10000"/>
                  </a:ext>
                </a:extLst>
              </a:tr>
              <a:tr h="1016000">
                <a:tc vMerge="1">
                  <a:txBody>
                    <a:bodyPr/>
                    <a:lstStyle/>
                    <a:p>
                      <a:pPr marL="285750" indent="-285750" algn="l">
                        <a:buFont typeface="Arial" panose="020B0604020202020204" pitchFamily="34" charset="0"/>
                        <a:buChar char="•"/>
                      </a:pPr>
                      <a:endParaRPr lang="zh-CN" altLang="en-US" sz="1100" dirty="0">
                        <a:solidFill>
                          <a:schemeClr val="tx1"/>
                        </a:solidFill>
                        <a:latin typeface="Arial" panose="020B0604020202020204" pitchFamily="34" charset="0"/>
                        <a:cs typeface="Arial" panose="020B0604020202020204" pitchFamily="34" charset="0"/>
                      </a:endParaRPr>
                    </a:p>
                  </a:txBody>
                  <a:tcPr anchor="ctr"/>
                </a:tc>
                <a:tc>
                  <a:txBody>
                    <a:bodyPr/>
                    <a:lstStyle>
                      <a:lvl1pPr marL="0" marR="0" indent="0" algn="r" defTabSz="870585" latinLnBrk="0">
                        <a:lnSpc>
                          <a:spcPct val="100000"/>
                        </a:lnSpc>
                        <a:spcBef>
                          <a:spcPct val="0"/>
                        </a:spcBef>
                        <a:spcAft>
                          <a:spcPct val="0"/>
                        </a:spcAft>
                        <a:buClrTx/>
                        <a:buSzTx/>
                        <a:buFontTx/>
                        <a:buNone/>
                        <a:defRPr sz="500" b="0" i="0" u="none" strike="noStrike" cap="none" spc="0" baseline="0">
                          <a:ln>
                            <a:noFill/>
                          </a:ln>
                          <a:solidFill>
                            <a:schemeClr val="dk1"/>
                          </a:solidFill>
                          <a:uFillTx/>
                          <a:latin typeface="Arial"/>
                          <a:ea typeface="微软雅黑"/>
                          <a:sym typeface="Calibri" panose="020F0502020204030204"/>
                        </a:defRPr>
                      </a:lvl1pPr>
                      <a:lvl2pPr marL="0" marR="0" indent="227965" algn="r" defTabSz="870585" latinLnBrk="0">
                        <a:lnSpc>
                          <a:spcPct val="100000"/>
                        </a:lnSpc>
                        <a:spcBef>
                          <a:spcPct val="0"/>
                        </a:spcBef>
                        <a:spcAft>
                          <a:spcPct val="0"/>
                        </a:spcAft>
                        <a:buClrTx/>
                        <a:buSzTx/>
                        <a:buFontTx/>
                        <a:buNone/>
                        <a:defRPr sz="500" b="0" i="0" u="none" strike="noStrike" cap="none" spc="0" baseline="0">
                          <a:ln>
                            <a:noFill/>
                          </a:ln>
                          <a:solidFill>
                            <a:schemeClr val="dk1"/>
                          </a:solidFill>
                          <a:uFillTx/>
                          <a:latin typeface="Arial"/>
                          <a:ea typeface="微软雅黑"/>
                          <a:sym typeface="Calibri" panose="020F0502020204030204"/>
                        </a:defRPr>
                      </a:lvl2pPr>
                      <a:lvl3pPr marL="0" marR="0" indent="455930" algn="r" defTabSz="870585" latinLnBrk="0">
                        <a:lnSpc>
                          <a:spcPct val="100000"/>
                        </a:lnSpc>
                        <a:spcBef>
                          <a:spcPct val="0"/>
                        </a:spcBef>
                        <a:spcAft>
                          <a:spcPct val="0"/>
                        </a:spcAft>
                        <a:buClrTx/>
                        <a:buSzTx/>
                        <a:buFontTx/>
                        <a:buNone/>
                        <a:defRPr sz="500" b="0" i="0" u="none" strike="noStrike" cap="none" spc="0" baseline="0">
                          <a:ln>
                            <a:noFill/>
                          </a:ln>
                          <a:solidFill>
                            <a:schemeClr val="dk1"/>
                          </a:solidFill>
                          <a:uFillTx/>
                          <a:latin typeface="Arial"/>
                          <a:ea typeface="微软雅黑"/>
                          <a:sym typeface="Calibri" panose="020F0502020204030204"/>
                        </a:defRPr>
                      </a:lvl3pPr>
                      <a:lvl4pPr marL="0" marR="0" indent="684530" algn="r" defTabSz="870585" latinLnBrk="0">
                        <a:lnSpc>
                          <a:spcPct val="100000"/>
                        </a:lnSpc>
                        <a:spcBef>
                          <a:spcPct val="0"/>
                        </a:spcBef>
                        <a:spcAft>
                          <a:spcPct val="0"/>
                        </a:spcAft>
                        <a:buClrTx/>
                        <a:buSzTx/>
                        <a:buFontTx/>
                        <a:buNone/>
                        <a:defRPr sz="500" b="0" i="0" u="none" strike="noStrike" cap="none" spc="0" baseline="0">
                          <a:ln>
                            <a:noFill/>
                          </a:ln>
                          <a:solidFill>
                            <a:schemeClr val="dk1"/>
                          </a:solidFill>
                          <a:uFillTx/>
                          <a:latin typeface="Arial"/>
                          <a:ea typeface="微软雅黑"/>
                          <a:sym typeface="Calibri" panose="020F0502020204030204"/>
                        </a:defRPr>
                      </a:lvl4pPr>
                      <a:lvl5pPr marL="0" marR="0" indent="912495" algn="r" defTabSz="870585" latinLnBrk="0">
                        <a:lnSpc>
                          <a:spcPct val="100000"/>
                        </a:lnSpc>
                        <a:spcBef>
                          <a:spcPct val="0"/>
                        </a:spcBef>
                        <a:spcAft>
                          <a:spcPct val="0"/>
                        </a:spcAft>
                        <a:buClrTx/>
                        <a:buSzTx/>
                        <a:buFontTx/>
                        <a:buNone/>
                        <a:defRPr sz="500" b="0" i="0" u="none" strike="noStrike" cap="none" spc="0" baseline="0">
                          <a:ln>
                            <a:noFill/>
                          </a:ln>
                          <a:solidFill>
                            <a:schemeClr val="dk1"/>
                          </a:solidFill>
                          <a:uFillTx/>
                          <a:latin typeface="Arial"/>
                          <a:ea typeface="微软雅黑"/>
                          <a:sym typeface="Calibri" panose="020F0502020204030204"/>
                        </a:defRPr>
                      </a:lvl5pPr>
                      <a:lvl6pPr marL="0" marR="0" indent="1140460" algn="r" defTabSz="870585" latinLnBrk="0">
                        <a:lnSpc>
                          <a:spcPct val="100000"/>
                        </a:lnSpc>
                        <a:spcBef>
                          <a:spcPct val="0"/>
                        </a:spcBef>
                        <a:spcAft>
                          <a:spcPct val="0"/>
                        </a:spcAft>
                        <a:buClrTx/>
                        <a:buSzTx/>
                        <a:buFontTx/>
                        <a:buNone/>
                        <a:defRPr sz="500" b="0" i="0" u="none" strike="noStrike" cap="none" spc="0" baseline="0">
                          <a:ln>
                            <a:noFill/>
                          </a:ln>
                          <a:solidFill>
                            <a:schemeClr val="dk1"/>
                          </a:solidFill>
                          <a:uFillTx/>
                          <a:latin typeface="Arial"/>
                          <a:ea typeface="微软雅黑"/>
                          <a:sym typeface="Calibri" panose="020F0502020204030204"/>
                        </a:defRPr>
                      </a:lvl6pPr>
                      <a:lvl7pPr marL="0" marR="0" indent="1368425" algn="r" defTabSz="870585" latinLnBrk="0">
                        <a:lnSpc>
                          <a:spcPct val="100000"/>
                        </a:lnSpc>
                        <a:spcBef>
                          <a:spcPct val="0"/>
                        </a:spcBef>
                        <a:spcAft>
                          <a:spcPct val="0"/>
                        </a:spcAft>
                        <a:buClrTx/>
                        <a:buSzTx/>
                        <a:buFontTx/>
                        <a:buNone/>
                        <a:defRPr sz="500" b="0" i="0" u="none" strike="noStrike" cap="none" spc="0" baseline="0">
                          <a:ln>
                            <a:noFill/>
                          </a:ln>
                          <a:solidFill>
                            <a:schemeClr val="dk1"/>
                          </a:solidFill>
                          <a:uFillTx/>
                          <a:latin typeface="Arial"/>
                          <a:ea typeface="微软雅黑"/>
                          <a:sym typeface="Calibri" panose="020F0502020204030204"/>
                        </a:defRPr>
                      </a:lvl7pPr>
                      <a:lvl8pPr marL="0" marR="0" indent="1596390" algn="r" defTabSz="870585" latinLnBrk="0">
                        <a:lnSpc>
                          <a:spcPct val="100000"/>
                        </a:lnSpc>
                        <a:spcBef>
                          <a:spcPct val="0"/>
                        </a:spcBef>
                        <a:spcAft>
                          <a:spcPct val="0"/>
                        </a:spcAft>
                        <a:buClrTx/>
                        <a:buSzTx/>
                        <a:buFontTx/>
                        <a:buNone/>
                        <a:defRPr sz="500" b="0" i="0" u="none" strike="noStrike" cap="none" spc="0" baseline="0">
                          <a:ln>
                            <a:noFill/>
                          </a:ln>
                          <a:solidFill>
                            <a:schemeClr val="dk1"/>
                          </a:solidFill>
                          <a:uFillTx/>
                          <a:latin typeface="Arial"/>
                          <a:ea typeface="微软雅黑"/>
                          <a:sym typeface="Calibri" panose="020F0502020204030204"/>
                        </a:defRPr>
                      </a:lvl8pPr>
                      <a:lvl9pPr marL="0" marR="0" indent="1824990" algn="r" defTabSz="870585" latinLnBrk="0">
                        <a:lnSpc>
                          <a:spcPct val="100000"/>
                        </a:lnSpc>
                        <a:spcBef>
                          <a:spcPct val="0"/>
                        </a:spcBef>
                        <a:spcAft>
                          <a:spcPct val="0"/>
                        </a:spcAft>
                        <a:buClrTx/>
                        <a:buSzTx/>
                        <a:buFontTx/>
                        <a:buNone/>
                        <a:defRPr sz="500" b="0" i="0" u="none" strike="noStrike" cap="none" spc="0" baseline="0">
                          <a:ln>
                            <a:noFill/>
                          </a:ln>
                          <a:solidFill>
                            <a:schemeClr val="dk1"/>
                          </a:solidFill>
                          <a:uFillTx/>
                          <a:latin typeface="Arial"/>
                          <a:ea typeface="微软雅黑"/>
                          <a:sym typeface="Calibri" panose="020F0502020204030204"/>
                        </a:defRPr>
                      </a:lvl9pPr>
                    </a:lstStyle>
                    <a:p>
                      <a:pPr marL="285750" indent="-285750" algn="l">
                        <a:buFont typeface="Arial" panose="020B0604020202020204" pitchFamily="34" charset="0"/>
                        <a:buChar char="•"/>
                      </a:pPr>
                      <a:r>
                        <a:rPr lang="en-US" altLang="zh-CN" sz="1500" dirty="0">
                          <a:solidFill>
                            <a:schemeClr val="tx2"/>
                          </a:solidFill>
                        </a:rPr>
                        <a:t>One-stop designed &amp; prefabricated;</a:t>
                      </a:r>
                    </a:p>
                    <a:p>
                      <a:pPr marL="285750" indent="-285750" algn="l">
                        <a:buFont typeface="Arial" panose="020B0604020202020204" pitchFamily="34" charset="0"/>
                        <a:buChar char="•"/>
                      </a:pPr>
                      <a:r>
                        <a:rPr lang="en-US" altLang="zh-CN" sz="1500" dirty="0">
                          <a:solidFill>
                            <a:schemeClr val="tx2"/>
                          </a:solidFill>
                        </a:rPr>
                        <a:t>Integrated with GDC Cloud;</a:t>
                      </a:r>
                    </a:p>
                    <a:p>
                      <a:pPr marL="285750" indent="-285750" algn="l">
                        <a:buFont typeface="Arial" panose="020B0604020202020204" pitchFamily="34" charset="0"/>
                        <a:buChar char="•"/>
                      </a:pPr>
                      <a:r>
                        <a:rPr lang="en-US" altLang="zh-CN" sz="1500" dirty="0">
                          <a:solidFill>
                            <a:schemeClr val="tx2"/>
                          </a:solidFill>
                        </a:rPr>
                        <a:t>L1&amp;L2 unified monitoring;</a:t>
                      </a:r>
                      <a:endParaRPr lang="zh-CN" altLang="en-US" sz="1500" dirty="0">
                        <a:solidFill>
                          <a:schemeClr val="tx2"/>
                        </a:solidFill>
                        <a:latin typeface="Arial" panose="020B0604020202020204" pitchFamily="34" charset="0"/>
                        <a:cs typeface="Arial" panose="020B0604020202020204" pitchFamily="34" charset="0"/>
                      </a:endParaRPr>
                    </a:p>
                  </a:txBody>
                  <a:tcPr marL="121920" marR="121920" marT="60960" marB="60960" anchor="ctr"/>
                </a:tc>
                <a:extLst>
                  <a:ext uri="{0D108BD9-81ED-4DB2-BD59-A6C34878D82A}">
                    <a16:rowId xmlns:a16="http://schemas.microsoft.com/office/drawing/2014/main" val="10001"/>
                  </a:ext>
                </a:extLst>
              </a:tr>
            </a:tbl>
          </a:graphicData>
        </a:graphic>
      </p:graphicFrame>
      <p:graphicFrame>
        <p:nvGraphicFramePr>
          <p:cNvPr id="19" name="Table 18"/>
          <p:cNvGraphicFramePr>
            <a:graphicFrameLocks noGrp="1"/>
          </p:cNvGraphicFramePr>
          <p:nvPr/>
        </p:nvGraphicFramePr>
        <p:xfrm>
          <a:off x="5773796" y="2618047"/>
          <a:ext cx="5999123" cy="1158240"/>
        </p:xfrm>
        <a:graphic>
          <a:graphicData uri="http://schemas.openxmlformats.org/drawingml/2006/table">
            <a:tbl>
              <a:tblPr firstRow="1" bandRow="1">
                <a:tableStyleId>{3B4B98B0-60AC-42C2-AFA5-B58CD77FA1E5}</a:tableStyleId>
              </a:tblPr>
              <a:tblGrid>
                <a:gridCol w="2844515">
                  <a:extLst>
                    <a:ext uri="{9D8B030D-6E8A-4147-A177-3AD203B41FA5}">
                      <a16:colId xmlns:a16="http://schemas.microsoft.com/office/drawing/2014/main" val="20000"/>
                    </a:ext>
                  </a:extLst>
                </a:gridCol>
                <a:gridCol w="3154608">
                  <a:extLst>
                    <a:ext uri="{9D8B030D-6E8A-4147-A177-3AD203B41FA5}">
                      <a16:colId xmlns:a16="http://schemas.microsoft.com/office/drawing/2014/main" val="20001"/>
                    </a:ext>
                  </a:extLst>
                </a:gridCol>
              </a:tblGrid>
              <a:tr h="345440">
                <a:tc rowSpan="2">
                  <a:txBody>
                    <a:bodyPr/>
                    <a:lstStyle/>
                    <a:p>
                      <a:pPr marL="0" marR="0" lvl="0" indent="0" algn="ctr" defTabSz="870585" eaLnBrk="1" fontAlgn="auto" latinLnBrk="0" hangingPunct="1">
                        <a:lnSpc>
                          <a:spcPct val="100000"/>
                        </a:lnSpc>
                        <a:spcBef>
                          <a:spcPct val="0"/>
                        </a:spcBef>
                        <a:spcAft>
                          <a:spcPct val="0"/>
                        </a:spcAft>
                        <a:buClrTx/>
                        <a:buSzTx/>
                        <a:buFont typeface="Arial" panose="020B0604020202020204" pitchFamily="34" charset="0"/>
                        <a:buNone/>
                        <a:tabLst/>
                        <a:defRPr/>
                      </a:pPr>
                      <a:r>
                        <a:rPr lang="en-US" altLang="zh-CN" sz="1500" kern="1200" dirty="0">
                          <a:solidFill>
                            <a:schemeClr val="tx2"/>
                          </a:solidFill>
                          <a:latin typeface="Arial"/>
                          <a:ea typeface="微软雅黑"/>
                          <a:cs typeface="+mn-cs"/>
                        </a:rPr>
                        <a:t>Zero incident/failure tolerance</a:t>
                      </a:r>
                      <a:endParaRPr lang="en-US" altLang="zh-CN" sz="1500" b="0" kern="1200" dirty="0">
                        <a:solidFill>
                          <a:schemeClr val="tx2"/>
                        </a:solidFill>
                        <a:latin typeface="Arial" panose="020B0604020202020204" pitchFamily="34" charset="0"/>
                        <a:ea typeface="+mn-ea"/>
                        <a:cs typeface="Arial" panose="020B0604020202020204" pitchFamily="34" charset="0"/>
                      </a:endParaRPr>
                    </a:p>
                  </a:txBody>
                  <a:tcPr marL="121920" marR="121920" marT="60960" marB="60960" anchor="ctr"/>
                </a:tc>
                <a:tc>
                  <a:txBody>
                    <a:bodyPr/>
                    <a:lstStyle>
                      <a:lvl1pPr marL="0" marR="0" indent="0" algn="r" defTabSz="870585" latinLnBrk="0">
                        <a:lnSpc>
                          <a:spcPct val="100000"/>
                        </a:lnSpc>
                        <a:spcBef>
                          <a:spcPct val="0"/>
                        </a:spcBef>
                        <a:spcAft>
                          <a:spcPct val="0"/>
                        </a:spcAft>
                        <a:buClrTx/>
                        <a:buSzTx/>
                        <a:buFontTx/>
                        <a:buNone/>
                        <a:defRPr sz="500" b="1" i="0" u="none" strike="noStrike" cap="none" spc="0" baseline="0">
                          <a:ln>
                            <a:noFill/>
                          </a:ln>
                          <a:solidFill>
                            <a:schemeClr val="lt1"/>
                          </a:solidFill>
                          <a:uFillTx/>
                          <a:latin typeface="Arial"/>
                          <a:ea typeface="微软雅黑"/>
                          <a:sym typeface="Calibri" panose="020F0502020204030204"/>
                        </a:defRPr>
                      </a:lvl1pPr>
                      <a:lvl2pPr marL="0" marR="0" indent="227965" algn="r" defTabSz="870585" latinLnBrk="0">
                        <a:lnSpc>
                          <a:spcPct val="100000"/>
                        </a:lnSpc>
                        <a:spcBef>
                          <a:spcPct val="0"/>
                        </a:spcBef>
                        <a:spcAft>
                          <a:spcPct val="0"/>
                        </a:spcAft>
                        <a:buClrTx/>
                        <a:buSzTx/>
                        <a:buFontTx/>
                        <a:buNone/>
                        <a:defRPr sz="500" b="1" i="0" u="none" strike="noStrike" cap="none" spc="0" baseline="0">
                          <a:ln>
                            <a:noFill/>
                          </a:ln>
                          <a:solidFill>
                            <a:schemeClr val="lt1"/>
                          </a:solidFill>
                          <a:uFillTx/>
                          <a:latin typeface="Arial"/>
                          <a:ea typeface="微软雅黑"/>
                          <a:sym typeface="Calibri" panose="020F0502020204030204"/>
                        </a:defRPr>
                      </a:lvl2pPr>
                      <a:lvl3pPr marL="0" marR="0" indent="455930" algn="r" defTabSz="870585" latinLnBrk="0">
                        <a:lnSpc>
                          <a:spcPct val="100000"/>
                        </a:lnSpc>
                        <a:spcBef>
                          <a:spcPct val="0"/>
                        </a:spcBef>
                        <a:spcAft>
                          <a:spcPct val="0"/>
                        </a:spcAft>
                        <a:buClrTx/>
                        <a:buSzTx/>
                        <a:buFontTx/>
                        <a:buNone/>
                        <a:defRPr sz="500" b="1" i="0" u="none" strike="noStrike" cap="none" spc="0" baseline="0">
                          <a:ln>
                            <a:noFill/>
                          </a:ln>
                          <a:solidFill>
                            <a:schemeClr val="lt1"/>
                          </a:solidFill>
                          <a:uFillTx/>
                          <a:latin typeface="Arial"/>
                          <a:ea typeface="微软雅黑"/>
                          <a:sym typeface="Calibri" panose="020F0502020204030204"/>
                        </a:defRPr>
                      </a:lvl3pPr>
                      <a:lvl4pPr marL="0" marR="0" indent="684530" algn="r" defTabSz="870585" latinLnBrk="0">
                        <a:lnSpc>
                          <a:spcPct val="100000"/>
                        </a:lnSpc>
                        <a:spcBef>
                          <a:spcPct val="0"/>
                        </a:spcBef>
                        <a:spcAft>
                          <a:spcPct val="0"/>
                        </a:spcAft>
                        <a:buClrTx/>
                        <a:buSzTx/>
                        <a:buFontTx/>
                        <a:buNone/>
                        <a:defRPr sz="500" b="1" i="0" u="none" strike="noStrike" cap="none" spc="0" baseline="0">
                          <a:ln>
                            <a:noFill/>
                          </a:ln>
                          <a:solidFill>
                            <a:schemeClr val="lt1"/>
                          </a:solidFill>
                          <a:uFillTx/>
                          <a:latin typeface="Arial"/>
                          <a:ea typeface="微软雅黑"/>
                          <a:sym typeface="Calibri" panose="020F0502020204030204"/>
                        </a:defRPr>
                      </a:lvl4pPr>
                      <a:lvl5pPr marL="0" marR="0" indent="912495" algn="r" defTabSz="870585" latinLnBrk="0">
                        <a:lnSpc>
                          <a:spcPct val="100000"/>
                        </a:lnSpc>
                        <a:spcBef>
                          <a:spcPct val="0"/>
                        </a:spcBef>
                        <a:spcAft>
                          <a:spcPct val="0"/>
                        </a:spcAft>
                        <a:buClrTx/>
                        <a:buSzTx/>
                        <a:buFontTx/>
                        <a:buNone/>
                        <a:defRPr sz="500" b="1" i="0" u="none" strike="noStrike" cap="none" spc="0" baseline="0">
                          <a:ln>
                            <a:noFill/>
                          </a:ln>
                          <a:solidFill>
                            <a:schemeClr val="lt1"/>
                          </a:solidFill>
                          <a:uFillTx/>
                          <a:latin typeface="Arial"/>
                          <a:ea typeface="微软雅黑"/>
                          <a:sym typeface="Calibri" panose="020F0502020204030204"/>
                        </a:defRPr>
                      </a:lvl5pPr>
                      <a:lvl6pPr marL="0" marR="0" indent="1140460" algn="r" defTabSz="870585" latinLnBrk="0">
                        <a:lnSpc>
                          <a:spcPct val="100000"/>
                        </a:lnSpc>
                        <a:spcBef>
                          <a:spcPct val="0"/>
                        </a:spcBef>
                        <a:spcAft>
                          <a:spcPct val="0"/>
                        </a:spcAft>
                        <a:buClrTx/>
                        <a:buSzTx/>
                        <a:buFontTx/>
                        <a:buNone/>
                        <a:defRPr sz="500" b="1" i="0" u="none" strike="noStrike" cap="none" spc="0" baseline="0">
                          <a:ln>
                            <a:noFill/>
                          </a:ln>
                          <a:solidFill>
                            <a:schemeClr val="lt1"/>
                          </a:solidFill>
                          <a:uFillTx/>
                          <a:latin typeface="Arial"/>
                          <a:ea typeface="微软雅黑"/>
                          <a:sym typeface="Calibri" panose="020F0502020204030204"/>
                        </a:defRPr>
                      </a:lvl6pPr>
                      <a:lvl7pPr marL="0" marR="0" indent="1368425" algn="r" defTabSz="870585" latinLnBrk="0">
                        <a:lnSpc>
                          <a:spcPct val="100000"/>
                        </a:lnSpc>
                        <a:spcBef>
                          <a:spcPct val="0"/>
                        </a:spcBef>
                        <a:spcAft>
                          <a:spcPct val="0"/>
                        </a:spcAft>
                        <a:buClrTx/>
                        <a:buSzTx/>
                        <a:buFontTx/>
                        <a:buNone/>
                        <a:defRPr sz="500" b="1" i="0" u="none" strike="noStrike" cap="none" spc="0" baseline="0">
                          <a:ln>
                            <a:noFill/>
                          </a:ln>
                          <a:solidFill>
                            <a:schemeClr val="lt1"/>
                          </a:solidFill>
                          <a:uFillTx/>
                          <a:latin typeface="Arial"/>
                          <a:ea typeface="微软雅黑"/>
                          <a:sym typeface="Calibri" panose="020F0502020204030204"/>
                        </a:defRPr>
                      </a:lvl7pPr>
                      <a:lvl8pPr marL="0" marR="0" indent="1596390" algn="r" defTabSz="870585" latinLnBrk="0">
                        <a:lnSpc>
                          <a:spcPct val="100000"/>
                        </a:lnSpc>
                        <a:spcBef>
                          <a:spcPct val="0"/>
                        </a:spcBef>
                        <a:spcAft>
                          <a:spcPct val="0"/>
                        </a:spcAft>
                        <a:buClrTx/>
                        <a:buSzTx/>
                        <a:buFontTx/>
                        <a:buNone/>
                        <a:defRPr sz="500" b="1" i="0" u="none" strike="noStrike" cap="none" spc="0" baseline="0">
                          <a:ln>
                            <a:noFill/>
                          </a:ln>
                          <a:solidFill>
                            <a:schemeClr val="lt1"/>
                          </a:solidFill>
                          <a:uFillTx/>
                          <a:latin typeface="Arial"/>
                          <a:ea typeface="微软雅黑"/>
                          <a:sym typeface="Calibri" panose="020F0502020204030204"/>
                        </a:defRPr>
                      </a:lvl8pPr>
                      <a:lvl9pPr marL="0" marR="0" indent="1824990" algn="r" defTabSz="870585" latinLnBrk="0">
                        <a:lnSpc>
                          <a:spcPct val="100000"/>
                        </a:lnSpc>
                        <a:spcBef>
                          <a:spcPct val="0"/>
                        </a:spcBef>
                        <a:spcAft>
                          <a:spcPct val="0"/>
                        </a:spcAft>
                        <a:buClrTx/>
                        <a:buSzTx/>
                        <a:buFontTx/>
                        <a:buNone/>
                        <a:defRPr sz="500" b="1" i="0" u="none" strike="noStrike" cap="none" spc="0" baseline="0">
                          <a:ln>
                            <a:noFill/>
                          </a:ln>
                          <a:solidFill>
                            <a:schemeClr val="lt1"/>
                          </a:solidFill>
                          <a:uFillTx/>
                          <a:latin typeface="Arial"/>
                          <a:ea typeface="微软雅黑"/>
                          <a:sym typeface="Calibri" panose="020F0502020204030204"/>
                        </a:defRPr>
                      </a:lvl9pPr>
                    </a:lstStyle>
                    <a:p>
                      <a:pPr marL="0" indent="0" algn="ctr">
                        <a:buFont typeface="Arial" panose="020B0604020202020204" pitchFamily="34" charset="0"/>
                        <a:buNone/>
                      </a:pPr>
                      <a:r>
                        <a:rPr lang="en-US" altLang="zh-CN" sz="1500" kern="1200" dirty="0">
                          <a:solidFill>
                            <a:schemeClr val="tx2"/>
                          </a:solidFill>
                        </a:rPr>
                        <a:t>Centric Operation in EU</a:t>
                      </a:r>
                      <a:endParaRPr lang="en-US" altLang="zh-CN" sz="1500" b="0" kern="1200" dirty="0">
                        <a:solidFill>
                          <a:schemeClr val="tx2"/>
                        </a:solidFill>
                        <a:latin typeface="Arial" panose="020B0604020202020204" pitchFamily="34" charset="0"/>
                        <a:ea typeface="+mn-ea"/>
                        <a:cs typeface="Arial" panose="020B0604020202020204" pitchFamily="34" charset="0"/>
                      </a:endParaRPr>
                    </a:p>
                  </a:txBody>
                  <a:tcPr marL="121920" marR="121920" marT="60960" marB="60960" anchor="ctr"/>
                </a:tc>
                <a:extLst>
                  <a:ext uri="{0D108BD9-81ED-4DB2-BD59-A6C34878D82A}">
                    <a16:rowId xmlns:a16="http://schemas.microsoft.com/office/drawing/2014/main" val="10000"/>
                  </a:ext>
                </a:extLst>
              </a:tr>
              <a:tr h="792480">
                <a:tc vMerge="1">
                  <a:txBody>
                    <a:bodyPr/>
                    <a:lstStyle/>
                    <a:p>
                      <a:pPr marL="285750" indent="-285750" algn="l">
                        <a:buFont typeface="Arial" panose="020B0604020202020204" pitchFamily="34" charset="0"/>
                        <a:buChar char="•"/>
                      </a:pPr>
                      <a:endParaRPr lang="en-US" altLang="zh-CN" sz="1100"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lvl1pPr marL="0" marR="0" indent="0" algn="r" defTabSz="870585" latinLnBrk="0">
                        <a:lnSpc>
                          <a:spcPct val="100000"/>
                        </a:lnSpc>
                        <a:spcBef>
                          <a:spcPct val="0"/>
                        </a:spcBef>
                        <a:spcAft>
                          <a:spcPct val="0"/>
                        </a:spcAft>
                        <a:buClrTx/>
                        <a:buSzTx/>
                        <a:buFontTx/>
                        <a:buNone/>
                        <a:defRPr sz="500" b="0" i="0" u="none" strike="noStrike" cap="none" spc="0" baseline="0">
                          <a:ln>
                            <a:noFill/>
                          </a:ln>
                          <a:solidFill>
                            <a:schemeClr val="dk1"/>
                          </a:solidFill>
                          <a:uFillTx/>
                          <a:latin typeface="Arial"/>
                          <a:ea typeface="微软雅黑"/>
                          <a:sym typeface="Calibri" panose="020F0502020204030204"/>
                        </a:defRPr>
                      </a:lvl1pPr>
                      <a:lvl2pPr marL="0" marR="0" indent="227965" algn="r" defTabSz="870585" latinLnBrk="0">
                        <a:lnSpc>
                          <a:spcPct val="100000"/>
                        </a:lnSpc>
                        <a:spcBef>
                          <a:spcPct val="0"/>
                        </a:spcBef>
                        <a:spcAft>
                          <a:spcPct val="0"/>
                        </a:spcAft>
                        <a:buClrTx/>
                        <a:buSzTx/>
                        <a:buFontTx/>
                        <a:buNone/>
                        <a:defRPr sz="500" b="0" i="0" u="none" strike="noStrike" cap="none" spc="0" baseline="0">
                          <a:ln>
                            <a:noFill/>
                          </a:ln>
                          <a:solidFill>
                            <a:schemeClr val="dk1"/>
                          </a:solidFill>
                          <a:uFillTx/>
                          <a:latin typeface="Arial"/>
                          <a:ea typeface="微软雅黑"/>
                          <a:sym typeface="Calibri" panose="020F0502020204030204"/>
                        </a:defRPr>
                      </a:lvl2pPr>
                      <a:lvl3pPr marL="0" marR="0" indent="455930" algn="r" defTabSz="870585" latinLnBrk="0">
                        <a:lnSpc>
                          <a:spcPct val="100000"/>
                        </a:lnSpc>
                        <a:spcBef>
                          <a:spcPct val="0"/>
                        </a:spcBef>
                        <a:spcAft>
                          <a:spcPct val="0"/>
                        </a:spcAft>
                        <a:buClrTx/>
                        <a:buSzTx/>
                        <a:buFontTx/>
                        <a:buNone/>
                        <a:defRPr sz="500" b="0" i="0" u="none" strike="noStrike" cap="none" spc="0" baseline="0">
                          <a:ln>
                            <a:noFill/>
                          </a:ln>
                          <a:solidFill>
                            <a:schemeClr val="dk1"/>
                          </a:solidFill>
                          <a:uFillTx/>
                          <a:latin typeface="Arial"/>
                          <a:ea typeface="微软雅黑"/>
                          <a:sym typeface="Calibri" panose="020F0502020204030204"/>
                        </a:defRPr>
                      </a:lvl3pPr>
                      <a:lvl4pPr marL="0" marR="0" indent="684530" algn="r" defTabSz="870585" latinLnBrk="0">
                        <a:lnSpc>
                          <a:spcPct val="100000"/>
                        </a:lnSpc>
                        <a:spcBef>
                          <a:spcPct val="0"/>
                        </a:spcBef>
                        <a:spcAft>
                          <a:spcPct val="0"/>
                        </a:spcAft>
                        <a:buClrTx/>
                        <a:buSzTx/>
                        <a:buFontTx/>
                        <a:buNone/>
                        <a:defRPr sz="500" b="0" i="0" u="none" strike="noStrike" cap="none" spc="0" baseline="0">
                          <a:ln>
                            <a:noFill/>
                          </a:ln>
                          <a:solidFill>
                            <a:schemeClr val="dk1"/>
                          </a:solidFill>
                          <a:uFillTx/>
                          <a:latin typeface="Arial"/>
                          <a:ea typeface="微软雅黑"/>
                          <a:sym typeface="Calibri" panose="020F0502020204030204"/>
                        </a:defRPr>
                      </a:lvl4pPr>
                      <a:lvl5pPr marL="0" marR="0" indent="912495" algn="r" defTabSz="870585" latinLnBrk="0">
                        <a:lnSpc>
                          <a:spcPct val="100000"/>
                        </a:lnSpc>
                        <a:spcBef>
                          <a:spcPct val="0"/>
                        </a:spcBef>
                        <a:spcAft>
                          <a:spcPct val="0"/>
                        </a:spcAft>
                        <a:buClrTx/>
                        <a:buSzTx/>
                        <a:buFontTx/>
                        <a:buNone/>
                        <a:defRPr sz="500" b="0" i="0" u="none" strike="noStrike" cap="none" spc="0" baseline="0">
                          <a:ln>
                            <a:noFill/>
                          </a:ln>
                          <a:solidFill>
                            <a:schemeClr val="dk1"/>
                          </a:solidFill>
                          <a:uFillTx/>
                          <a:latin typeface="Arial"/>
                          <a:ea typeface="微软雅黑"/>
                          <a:sym typeface="Calibri" panose="020F0502020204030204"/>
                        </a:defRPr>
                      </a:lvl5pPr>
                      <a:lvl6pPr marL="0" marR="0" indent="1140460" algn="r" defTabSz="870585" latinLnBrk="0">
                        <a:lnSpc>
                          <a:spcPct val="100000"/>
                        </a:lnSpc>
                        <a:spcBef>
                          <a:spcPct val="0"/>
                        </a:spcBef>
                        <a:spcAft>
                          <a:spcPct val="0"/>
                        </a:spcAft>
                        <a:buClrTx/>
                        <a:buSzTx/>
                        <a:buFontTx/>
                        <a:buNone/>
                        <a:defRPr sz="500" b="0" i="0" u="none" strike="noStrike" cap="none" spc="0" baseline="0">
                          <a:ln>
                            <a:noFill/>
                          </a:ln>
                          <a:solidFill>
                            <a:schemeClr val="dk1"/>
                          </a:solidFill>
                          <a:uFillTx/>
                          <a:latin typeface="Arial"/>
                          <a:ea typeface="微软雅黑"/>
                          <a:sym typeface="Calibri" panose="020F0502020204030204"/>
                        </a:defRPr>
                      </a:lvl6pPr>
                      <a:lvl7pPr marL="0" marR="0" indent="1368425" algn="r" defTabSz="870585" latinLnBrk="0">
                        <a:lnSpc>
                          <a:spcPct val="100000"/>
                        </a:lnSpc>
                        <a:spcBef>
                          <a:spcPct val="0"/>
                        </a:spcBef>
                        <a:spcAft>
                          <a:spcPct val="0"/>
                        </a:spcAft>
                        <a:buClrTx/>
                        <a:buSzTx/>
                        <a:buFontTx/>
                        <a:buNone/>
                        <a:defRPr sz="500" b="0" i="0" u="none" strike="noStrike" cap="none" spc="0" baseline="0">
                          <a:ln>
                            <a:noFill/>
                          </a:ln>
                          <a:solidFill>
                            <a:schemeClr val="dk1"/>
                          </a:solidFill>
                          <a:uFillTx/>
                          <a:latin typeface="Arial"/>
                          <a:ea typeface="微软雅黑"/>
                          <a:sym typeface="Calibri" panose="020F0502020204030204"/>
                        </a:defRPr>
                      </a:lvl7pPr>
                      <a:lvl8pPr marL="0" marR="0" indent="1596390" algn="r" defTabSz="870585" latinLnBrk="0">
                        <a:lnSpc>
                          <a:spcPct val="100000"/>
                        </a:lnSpc>
                        <a:spcBef>
                          <a:spcPct val="0"/>
                        </a:spcBef>
                        <a:spcAft>
                          <a:spcPct val="0"/>
                        </a:spcAft>
                        <a:buClrTx/>
                        <a:buSzTx/>
                        <a:buFontTx/>
                        <a:buNone/>
                        <a:defRPr sz="500" b="0" i="0" u="none" strike="noStrike" cap="none" spc="0" baseline="0">
                          <a:ln>
                            <a:noFill/>
                          </a:ln>
                          <a:solidFill>
                            <a:schemeClr val="dk1"/>
                          </a:solidFill>
                          <a:uFillTx/>
                          <a:latin typeface="Arial"/>
                          <a:ea typeface="微软雅黑"/>
                          <a:sym typeface="Calibri" panose="020F0502020204030204"/>
                        </a:defRPr>
                      </a:lvl8pPr>
                      <a:lvl9pPr marL="0" marR="0" indent="1824990" algn="r" defTabSz="870585" latinLnBrk="0">
                        <a:lnSpc>
                          <a:spcPct val="100000"/>
                        </a:lnSpc>
                        <a:spcBef>
                          <a:spcPct val="0"/>
                        </a:spcBef>
                        <a:spcAft>
                          <a:spcPct val="0"/>
                        </a:spcAft>
                        <a:buClrTx/>
                        <a:buSzTx/>
                        <a:buFontTx/>
                        <a:buNone/>
                        <a:defRPr sz="500" b="0" i="0" u="none" strike="noStrike" cap="none" spc="0" baseline="0">
                          <a:ln>
                            <a:noFill/>
                          </a:ln>
                          <a:solidFill>
                            <a:schemeClr val="dk1"/>
                          </a:solidFill>
                          <a:uFillTx/>
                          <a:latin typeface="Arial"/>
                          <a:ea typeface="微软雅黑"/>
                          <a:sym typeface="Calibri" panose="020F0502020204030204"/>
                        </a:defRPr>
                      </a:lvl9pPr>
                    </a:lstStyle>
                    <a:p>
                      <a:pPr marL="285750" indent="-285750" algn="l">
                        <a:buFont typeface="Arial" panose="020B0604020202020204" pitchFamily="34" charset="0"/>
                        <a:buChar char="•"/>
                      </a:pPr>
                      <a:r>
                        <a:rPr lang="en-US" altLang="zh-CN" sz="1500" kern="1200" dirty="0">
                          <a:solidFill>
                            <a:schemeClr val="tx2"/>
                          </a:solidFill>
                        </a:rPr>
                        <a:t>One-stop delivery;</a:t>
                      </a:r>
                    </a:p>
                    <a:p>
                      <a:pPr marL="285750" indent="-285750" algn="l">
                        <a:buFont typeface="Arial" panose="020B0604020202020204" pitchFamily="34" charset="0"/>
                        <a:buChar char="•"/>
                      </a:pPr>
                      <a:r>
                        <a:rPr lang="en-US" altLang="zh-CN" sz="1500" kern="1200" dirty="0">
                          <a:solidFill>
                            <a:schemeClr val="tx2"/>
                          </a:solidFill>
                        </a:rPr>
                        <a:t>Remote control;</a:t>
                      </a:r>
                    </a:p>
                    <a:p>
                      <a:pPr marL="285750" indent="-285750" algn="l">
                        <a:buFont typeface="Arial" panose="020B0604020202020204" pitchFamily="34" charset="0"/>
                        <a:buChar char="•"/>
                      </a:pPr>
                      <a:r>
                        <a:rPr lang="en-US" altLang="zh-CN" sz="1500" kern="1200" dirty="0">
                          <a:solidFill>
                            <a:schemeClr val="tx2"/>
                          </a:solidFill>
                        </a:rPr>
                        <a:t>One spot schedule;</a:t>
                      </a:r>
                      <a:endParaRPr lang="en-US" altLang="zh-CN" sz="1500" b="0" kern="1200" dirty="0">
                        <a:solidFill>
                          <a:schemeClr val="tx2"/>
                        </a:solidFill>
                        <a:latin typeface="Arial" panose="020B0604020202020204" pitchFamily="34" charset="0"/>
                        <a:ea typeface="+mn-ea"/>
                        <a:cs typeface="Arial" panose="020B0604020202020204" pitchFamily="34" charset="0"/>
                      </a:endParaRPr>
                    </a:p>
                  </a:txBody>
                  <a:tcPr marL="121920" marR="121920" marT="60960" marB="60960" anchor="ctr"/>
                </a:tc>
                <a:extLst>
                  <a:ext uri="{0D108BD9-81ED-4DB2-BD59-A6C34878D82A}">
                    <a16:rowId xmlns:a16="http://schemas.microsoft.com/office/drawing/2014/main" val="10001"/>
                  </a:ext>
                </a:extLst>
              </a:tr>
            </a:tbl>
          </a:graphicData>
        </a:graphic>
      </p:graphicFrame>
      <p:graphicFrame>
        <p:nvGraphicFramePr>
          <p:cNvPr id="20" name="Table 19"/>
          <p:cNvGraphicFramePr>
            <a:graphicFrameLocks noGrp="1"/>
          </p:cNvGraphicFramePr>
          <p:nvPr/>
        </p:nvGraphicFramePr>
        <p:xfrm>
          <a:off x="5773796" y="3864712"/>
          <a:ext cx="5999123" cy="1386840"/>
        </p:xfrm>
        <a:graphic>
          <a:graphicData uri="http://schemas.openxmlformats.org/drawingml/2006/table">
            <a:tbl>
              <a:tblPr firstRow="1" bandRow="1">
                <a:tableStyleId>{3B4B98B0-60AC-42C2-AFA5-B58CD77FA1E5}</a:tableStyleId>
              </a:tblPr>
              <a:tblGrid>
                <a:gridCol w="2849496">
                  <a:extLst>
                    <a:ext uri="{9D8B030D-6E8A-4147-A177-3AD203B41FA5}">
                      <a16:colId xmlns:a16="http://schemas.microsoft.com/office/drawing/2014/main" val="20000"/>
                    </a:ext>
                  </a:extLst>
                </a:gridCol>
                <a:gridCol w="3149627">
                  <a:extLst>
                    <a:ext uri="{9D8B030D-6E8A-4147-A177-3AD203B41FA5}">
                      <a16:colId xmlns:a16="http://schemas.microsoft.com/office/drawing/2014/main" val="20001"/>
                    </a:ext>
                  </a:extLst>
                </a:gridCol>
              </a:tblGrid>
              <a:tr h="345440">
                <a:tc rowSpan="2">
                  <a:txBody>
                    <a:bodyPr/>
                    <a:lstStyle/>
                    <a:p>
                      <a:pPr marL="0" marR="0" lvl="0" indent="0" algn="ctr" defTabSz="870585" eaLnBrk="1" fontAlgn="auto" latinLnBrk="0" hangingPunct="1">
                        <a:lnSpc>
                          <a:spcPct val="100000"/>
                        </a:lnSpc>
                        <a:spcBef>
                          <a:spcPct val="0"/>
                        </a:spcBef>
                        <a:spcAft>
                          <a:spcPct val="0"/>
                        </a:spcAft>
                        <a:buClrTx/>
                        <a:buSzTx/>
                        <a:buFont typeface="Arial" panose="020B0604020202020204" pitchFamily="34" charset="0"/>
                        <a:buNone/>
                        <a:tabLst/>
                        <a:defRPr/>
                      </a:pPr>
                      <a:r>
                        <a:rPr lang="en-US" altLang="zh-CN" sz="1500" kern="1200" dirty="0">
                          <a:solidFill>
                            <a:schemeClr val="tx2"/>
                          </a:solidFill>
                          <a:latin typeface="Arial"/>
                          <a:ea typeface="微软雅黑"/>
                          <a:cs typeface="+mn-cs"/>
                        </a:rPr>
                        <a:t>Convergence of IT and NTW</a:t>
                      </a:r>
                      <a:endParaRPr lang="en-US" altLang="zh-CN" sz="1500" b="0" kern="1200" dirty="0">
                        <a:solidFill>
                          <a:schemeClr val="tx2"/>
                        </a:solidFill>
                        <a:latin typeface="Arial" panose="020B0604020202020204" pitchFamily="34" charset="0"/>
                        <a:ea typeface="+mn-ea"/>
                        <a:cs typeface="Arial" panose="020B0604020202020204" pitchFamily="34" charset="0"/>
                      </a:endParaRPr>
                    </a:p>
                  </a:txBody>
                  <a:tcPr marL="121920" marR="121920" marT="60960" marB="60960" anchor="ctr"/>
                </a:tc>
                <a:tc>
                  <a:txBody>
                    <a:bodyPr/>
                    <a:lstStyle>
                      <a:lvl1pPr marL="0" marR="0" indent="0" algn="r" defTabSz="870585" latinLnBrk="0">
                        <a:lnSpc>
                          <a:spcPct val="100000"/>
                        </a:lnSpc>
                        <a:spcBef>
                          <a:spcPct val="0"/>
                        </a:spcBef>
                        <a:spcAft>
                          <a:spcPct val="0"/>
                        </a:spcAft>
                        <a:buClrTx/>
                        <a:buSzTx/>
                        <a:buFontTx/>
                        <a:buNone/>
                        <a:defRPr sz="500" b="1" i="0" u="none" strike="noStrike" cap="none" spc="0" baseline="0">
                          <a:ln>
                            <a:noFill/>
                          </a:ln>
                          <a:solidFill>
                            <a:schemeClr val="lt1"/>
                          </a:solidFill>
                          <a:uFillTx/>
                          <a:latin typeface="Arial"/>
                          <a:ea typeface="微软雅黑"/>
                          <a:sym typeface="Calibri" panose="020F0502020204030204"/>
                        </a:defRPr>
                      </a:lvl1pPr>
                      <a:lvl2pPr marL="0" marR="0" indent="227965" algn="r" defTabSz="870585" latinLnBrk="0">
                        <a:lnSpc>
                          <a:spcPct val="100000"/>
                        </a:lnSpc>
                        <a:spcBef>
                          <a:spcPct val="0"/>
                        </a:spcBef>
                        <a:spcAft>
                          <a:spcPct val="0"/>
                        </a:spcAft>
                        <a:buClrTx/>
                        <a:buSzTx/>
                        <a:buFontTx/>
                        <a:buNone/>
                        <a:defRPr sz="500" b="1" i="0" u="none" strike="noStrike" cap="none" spc="0" baseline="0">
                          <a:ln>
                            <a:noFill/>
                          </a:ln>
                          <a:solidFill>
                            <a:schemeClr val="lt1"/>
                          </a:solidFill>
                          <a:uFillTx/>
                          <a:latin typeface="Arial"/>
                          <a:ea typeface="微软雅黑"/>
                          <a:sym typeface="Calibri" panose="020F0502020204030204"/>
                        </a:defRPr>
                      </a:lvl2pPr>
                      <a:lvl3pPr marL="0" marR="0" indent="455930" algn="r" defTabSz="870585" latinLnBrk="0">
                        <a:lnSpc>
                          <a:spcPct val="100000"/>
                        </a:lnSpc>
                        <a:spcBef>
                          <a:spcPct val="0"/>
                        </a:spcBef>
                        <a:spcAft>
                          <a:spcPct val="0"/>
                        </a:spcAft>
                        <a:buClrTx/>
                        <a:buSzTx/>
                        <a:buFontTx/>
                        <a:buNone/>
                        <a:defRPr sz="500" b="1" i="0" u="none" strike="noStrike" cap="none" spc="0" baseline="0">
                          <a:ln>
                            <a:noFill/>
                          </a:ln>
                          <a:solidFill>
                            <a:schemeClr val="lt1"/>
                          </a:solidFill>
                          <a:uFillTx/>
                          <a:latin typeface="Arial"/>
                          <a:ea typeface="微软雅黑"/>
                          <a:sym typeface="Calibri" panose="020F0502020204030204"/>
                        </a:defRPr>
                      </a:lvl3pPr>
                      <a:lvl4pPr marL="0" marR="0" indent="684530" algn="r" defTabSz="870585" latinLnBrk="0">
                        <a:lnSpc>
                          <a:spcPct val="100000"/>
                        </a:lnSpc>
                        <a:spcBef>
                          <a:spcPct val="0"/>
                        </a:spcBef>
                        <a:spcAft>
                          <a:spcPct val="0"/>
                        </a:spcAft>
                        <a:buClrTx/>
                        <a:buSzTx/>
                        <a:buFontTx/>
                        <a:buNone/>
                        <a:defRPr sz="500" b="1" i="0" u="none" strike="noStrike" cap="none" spc="0" baseline="0">
                          <a:ln>
                            <a:noFill/>
                          </a:ln>
                          <a:solidFill>
                            <a:schemeClr val="lt1"/>
                          </a:solidFill>
                          <a:uFillTx/>
                          <a:latin typeface="Arial"/>
                          <a:ea typeface="微软雅黑"/>
                          <a:sym typeface="Calibri" panose="020F0502020204030204"/>
                        </a:defRPr>
                      </a:lvl4pPr>
                      <a:lvl5pPr marL="0" marR="0" indent="912495" algn="r" defTabSz="870585" latinLnBrk="0">
                        <a:lnSpc>
                          <a:spcPct val="100000"/>
                        </a:lnSpc>
                        <a:spcBef>
                          <a:spcPct val="0"/>
                        </a:spcBef>
                        <a:spcAft>
                          <a:spcPct val="0"/>
                        </a:spcAft>
                        <a:buClrTx/>
                        <a:buSzTx/>
                        <a:buFontTx/>
                        <a:buNone/>
                        <a:defRPr sz="500" b="1" i="0" u="none" strike="noStrike" cap="none" spc="0" baseline="0">
                          <a:ln>
                            <a:noFill/>
                          </a:ln>
                          <a:solidFill>
                            <a:schemeClr val="lt1"/>
                          </a:solidFill>
                          <a:uFillTx/>
                          <a:latin typeface="Arial"/>
                          <a:ea typeface="微软雅黑"/>
                          <a:sym typeface="Calibri" panose="020F0502020204030204"/>
                        </a:defRPr>
                      </a:lvl5pPr>
                      <a:lvl6pPr marL="0" marR="0" indent="1140460" algn="r" defTabSz="870585" latinLnBrk="0">
                        <a:lnSpc>
                          <a:spcPct val="100000"/>
                        </a:lnSpc>
                        <a:spcBef>
                          <a:spcPct val="0"/>
                        </a:spcBef>
                        <a:spcAft>
                          <a:spcPct val="0"/>
                        </a:spcAft>
                        <a:buClrTx/>
                        <a:buSzTx/>
                        <a:buFontTx/>
                        <a:buNone/>
                        <a:defRPr sz="500" b="1" i="0" u="none" strike="noStrike" cap="none" spc="0" baseline="0">
                          <a:ln>
                            <a:noFill/>
                          </a:ln>
                          <a:solidFill>
                            <a:schemeClr val="lt1"/>
                          </a:solidFill>
                          <a:uFillTx/>
                          <a:latin typeface="Arial"/>
                          <a:ea typeface="微软雅黑"/>
                          <a:sym typeface="Calibri" panose="020F0502020204030204"/>
                        </a:defRPr>
                      </a:lvl6pPr>
                      <a:lvl7pPr marL="0" marR="0" indent="1368425" algn="r" defTabSz="870585" latinLnBrk="0">
                        <a:lnSpc>
                          <a:spcPct val="100000"/>
                        </a:lnSpc>
                        <a:spcBef>
                          <a:spcPct val="0"/>
                        </a:spcBef>
                        <a:spcAft>
                          <a:spcPct val="0"/>
                        </a:spcAft>
                        <a:buClrTx/>
                        <a:buSzTx/>
                        <a:buFontTx/>
                        <a:buNone/>
                        <a:defRPr sz="500" b="1" i="0" u="none" strike="noStrike" cap="none" spc="0" baseline="0">
                          <a:ln>
                            <a:noFill/>
                          </a:ln>
                          <a:solidFill>
                            <a:schemeClr val="lt1"/>
                          </a:solidFill>
                          <a:uFillTx/>
                          <a:latin typeface="Arial"/>
                          <a:ea typeface="微软雅黑"/>
                          <a:sym typeface="Calibri" panose="020F0502020204030204"/>
                        </a:defRPr>
                      </a:lvl7pPr>
                      <a:lvl8pPr marL="0" marR="0" indent="1596390" algn="r" defTabSz="870585" latinLnBrk="0">
                        <a:lnSpc>
                          <a:spcPct val="100000"/>
                        </a:lnSpc>
                        <a:spcBef>
                          <a:spcPct val="0"/>
                        </a:spcBef>
                        <a:spcAft>
                          <a:spcPct val="0"/>
                        </a:spcAft>
                        <a:buClrTx/>
                        <a:buSzTx/>
                        <a:buFontTx/>
                        <a:buNone/>
                        <a:defRPr sz="500" b="1" i="0" u="none" strike="noStrike" cap="none" spc="0" baseline="0">
                          <a:ln>
                            <a:noFill/>
                          </a:ln>
                          <a:solidFill>
                            <a:schemeClr val="lt1"/>
                          </a:solidFill>
                          <a:uFillTx/>
                          <a:latin typeface="Arial"/>
                          <a:ea typeface="微软雅黑"/>
                          <a:sym typeface="Calibri" panose="020F0502020204030204"/>
                        </a:defRPr>
                      </a:lvl8pPr>
                      <a:lvl9pPr marL="0" marR="0" indent="1824990" algn="r" defTabSz="870585" latinLnBrk="0">
                        <a:lnSpc>
                          <a:spcPct val="100000"/>
                        </a:lnSpc>
                        <a:spcBef>
                          <a:spcPct val="0"/>
                        </a:spcBef>
                        <a:spcAft>
                          <a:spcPct val="0"/>
                        </a:spcAft>
                        <a:buClrTx/>
                        <a:buSzTx/>
                        <a:buFontTx/>
                        <a:buNone/>
                        <a:defRPr sz="500" b="1" i="0" u="none" strike="noStrike" cap="none" spc="0" baseline="0">
                          <a:ln>
                            <a:noFill/>
                          </a:ln>
                          <a:solidFill>
                            <a:schemeClr val="lt1"/>
                          </a:solidFill>
                          <a:uFillTx/>
                          <a:latin typeface="Arial"/>
                          <a:ea typeface="微软雅黑"/>
                          <a:sym typeface="Calibri" panose="020F0502020204030204"/>
                        </a:defRPr>
                      </a:lvl9pPr>
                    </a:lstStyle>
                    <a:p>
                      <a:pPr marL="0" indent="0" algn="ctr">
                        <a:buFont typeface="Arial" panose="020B0604020202020204" pitchFamily="34" charset="0"/>
                        <a:buNone/>
                      </a:pPr>
                      <a:r>
                        <a:rPr lang="en-US" altLang="zh-CN" sz="1500" kern="1200" dirty="0">
                          <a:solidFill>
                            <a:schemeClr val="tx2"/>
                          </a:solidFill>
                        </a:rPr>
                        <a:t>Application On-ship</a:t>
                      </a:r>
                      <a:endParaRPr lang="en-US" altLang="zh-CN" sz="1500" b="0" kern="1200" dirty="0">
                        <a:solidFill>
                          <a:schemeClr val="tx2"/>
                        </a:solidFill>
                        <a:latin typeface="Arial" panose="020B0604020202020204" pitchFamily="34" charset="0"/>
                        <a:ea typeface="+mn-ea"/>
                        <a:cs typeface="Arial" panose="020B0604020202020204" pitchFamily="34" charset="0"/>
                      </a:endParaRPr>
                    </a:p>
                  </a:txBody>
                  <a:tcPr marL="121920" marR="121920" marT="60960" marB="60960" anchor="ctr"/>
                </a:tc>
                <a:extLst>
                  <a:ext uri="{0D108BD9-81ED-4DB2-BD59-A6C34878D82A}">
                    <a16:rowId xmlns:a16="http://schemas.microsoft.com/office/drawing/2014/main" val="10000"/>
                  </a:ext>
                </a:extLst>
              </a:tr>
              <a:tr h="1016000">
                <a:tc vMerge="1">
                  <a:txBody>
                    <a:bodyPr/>
                    <a:lstStyle/>
                    <a:p>
                      <a:pPr marL="285750" indent="-285750" algn="l">
                        <a:buFont typeface="Arial" panose="020B0604020202020204" pitchFamily="34" charset="0"/>
                        <a:buChar char="•"/>
                      </a:pPr>
                      <a:endParaRPr lang="en-US" altLang="zh-CN" sz="1100"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lvl1pPr marL="0" marR="0" indent="0" algn="r" defTabSz="870585" latinLnBrk="0">
                        <a:lnSpc>
                          <a:spcPct val="100000"/>
                        </a:lnSpc>
                        <a:spcBef>
                          <a:spcPct val="0"/>
                        </a:spcBef>
                        <a:spcAft>
                          <a:spcPct val="0"/>
                        </a:spcAft>
                        <a:buClrTx/>
                        <a:buSzTx/>
                        <a:buFontTx/>
                        <a:buNone/>
                        <a:defRPr sz="500" b="0" i="0" u="none" strike="noStrike" cap="none" spc="0" baseline="0">
                          <a:ln>
                            <a:noFill/>
                          </a:ln>
                          <a:solidFill>
                            <a:schemeClr val="dk1"/>
                          </a:solidFill>
                          <a:uFillTx/>
                          <a:latin typeface="Arial"/>
                          <a:ea typeface="微软雅黑"/>
                          <a:sym typeface="Calibri" panose="020F0502020204030204"/>
                        </a:defRPr>
                      </a:lvl1pPr>
                      <a:lvl2pPr marL="0" marR="0" indent="227965" algn="r" defTabSz="870585" latinLnBrk="0">
                        <a:lnSpc>
                          <a:spcPct val="100000"/>
                        </a:lnSpc>
                        <a:spcBef>
                          <a:spcPct val="0"/>
                        </a:spcBef>
                        <a:spcAft>
                          <a:spcPct val="0"/>
                        </a:spcAft>
                        <a:buClrTx/>
                        <a:buSzTx/>
                        <a:buFontTx/>
                        <a:buNone/>
                        <a:defRPr sz="500" b="0" i="0" u="none" strike="noStrike" cap="none" spc="0" baseline="0">
                          <a:ln>
                            <a:noFill/>
                          </a:ln>
                          <a:solidFill>
                            <a:schemeClr val="dk1"/>
                          </a:solidFill>
                          <a:uFillTx/>
                          <a:latin typeface="Arial"/>
                          <a:ea typeface="微软雅黑"/>
                          <a:sym typeface="Calibri" panose="020F0502020204030204"/>
                        </a:defRPr>
                      </a:lvl2pPr>
                      <a:lvl3pPr marL="0" marR="0" indent="455930" algn="r" defTabSz="870585" latinLnBrk="0">
                        <a:lnSpc>
                          <a:spcPct val="100000"/>
                        </a:lnSpc>
                        <a:spcBef>
                          <a:spcPct val="0"/>
                        </a:spcBef>
                        <a:spcAft>
                          <a:spcPct val="0"/>
                        </a:spcAft>
                        <a:buClrTx/>
                        <a:buSzTx/>
                        <a:buFontTx/>
                        <a:buNone/>
                        <a:defRPr sz="500" b="0" i="0" u="none" strike="noStrike" cap="none" spc="0" baseline="0">
                          <a:ln>
                            <a:noFill/>
                          </a:ln>
                          <a:solidFill>
                            <a:schemeClr val="dk1"/>
                          </a:solidFill>
                          <a:uFillTx/>
                          <a:latin typeface="Arial"/>
                          <a:ea typeface="微软雅黑"/>
                          <a:sym typeface="Calibri" panose="020F0502020204030204"/>
                        </a:defRPr>
                      </a:lvl3pPr>
                      <a:lvl4pPr marL="0" marR="0" indent="684530" algn="r" defTabSz="870585" latinLnBrk="0">
                        <a:lnSpc>
                          <a:spcPct val="100000"/>
                        </a:lnSpc>
                        <a:spcBef>
                          <a:spcPct val="0"/>
                        </a:spcBef>
                        <a:spcAft>
                          <a:spcPct val="0"/>
                        </a:spcAft>
                        <a:buClrTx/>
                        <a:buSzTx/>
                        <a:buFontTx/>
                        <a:buNone/>
                        <a:defRPr sz="500" b="0" i="0" u="none" strike="noStrike" cap="none" spc="0" baseline="0">
                          <a:ln>
                            <a:noFill/>
                          </a:ln>
                          <a:solidFill>
                            <a:schemeClr val="dk1"/>
                          </a:solidFill>
                          <a:uFillTx/>
                          <a:latin typeface="Arial"/>
                          <a:ea typeface="微软雅黑"/>
                          <a:sym typeface="Calibri" panose="020F0502020204030204"/>
                        </a:defRPr>
                      </a:lvl4pPr>
                      <a:lvl5pPr marL="0" marR="0" indent="912495" algn="r" defTabSz="870585" latinLnBrk="0">
                        <a:lnSpc>
                          <a:spcPct val="100000"/>
                        </a:lnSpc>
                        <a:spcBef>
                          <a:spcPct val="0"/>
                        </a:spcBef>
                        <a:spcAft>
                          <a:spcPct val="0"/>
                        </a:spcAft>
                        <a:buClrTx/>
                        <a:buSzTx/>
                        <a:buFontTx/>
                        <a:buNone/>
                        <a:defRPr sz="500" b="0" i="0" u="none" strike="noStrike" cap="none" spc="0" baseline="0">
                          <a:ln>
                            <a:noFill/>
                          </a:ln>
                          <a:solidFill>
                            <a:schemeClr val="dk1"/>
                          </a:solidFill>
                          <a:uFillTx/>
                          <a:latin typeface="Arial"/>
                          <a:ea typeface="微软雅黑"/>
                          <a:sym typeface="Calibri" panose="020F0502020204030204"/>
                        </a:defRPr>
                      </a:lvl5pPr>
                      <a:lvl6pPr marL="0" marR="0" indent="1140460" algn="r" defTabSz="870585" latinLnBrk="0">
                        <a:lnSpc>
                          <a:spcPct val="100000"/>
                        </a:lnSpc>
                        <a:spcBef>
                          <a:spcPct val="0"/>
                        </a:spcBef>
                        <a:spcAft>
                          <a:spcPct val="0"/>
                        </a:spcAft>
                        <a:buClrTx/>
                        <a:buSzTx/>
                        <a:buFontTx/>
                        <a:buNone/>
                        <a:defRPr sz="500" b="0" i="0" u="none" strike="noStrike" cap="none" spc="0" baseline="0">
                          <a:ln>
                            <a:noFill/>
                          </a:ln>
                          <a:solidFill>
                            <a:schemeClr val="dk1"/>
                          </a:solidFill>
                          <a:uFillTx/>
                          <a:latin typeface="Arial"/>
                          <a:ea typeface="微软雅黑"/>
                          <a:sym typeface="Calibri" panose="020F0502020204030204"/>
                        </a:defRPr>
                      </a:lvl6pPr>
                      <a:lvl7pPr marL="0" marR="0" indent="1368425" algn="r" defTabSz="870585" latinLnBrk="0">
                        <a:lnSpc>
                          <a:spcPct val="100000"/>
                        </a:lnSpc>
                        <a:spcBef>
                          <a:spcPct val="0"/>
                        </a:spcBef>
                        <a:spcAft>
                          <a:spcPct val="0"/>
                        </a:spcAft>
                        <a:buClrTx/>
                        <a:buSzTx/>
                        <a:buFontTx/>
                        <a:buNone/>
                        <a:defRPr sz="500" b="0" i="0" u="none" strike="noStrike" cap="none" spc="0" baseline="0">
                          <a:ln>
                            <a:noFill/>
                          </a:ln>
                          <a:solidFill>
                            <a:schemeClr val="dk1"/>
                          </a:solidFill>
                          <a:uFillTx/>
                          <a:latin typeface="Arial"/>
                          <a:ea typeface="微软雅黑"/>
                          <a:sym typeface="Calibri" panose="020F0502020204030204"/>
                        </a:defRPr>
                      </a:lvl7pPr>
                      <a:lvl8pPr marL="0" marR="0" indent="1596390" algn="r" defTabSz="870585" latinLnBrk="0">
                        <a:lnSpc>
                          <a:spcPct val="100000"/>
                        </a:lnSpc>
                        <a:spcBef>
                          <a:spcPct val="0"/>
                        </a:spcBef>
                        <a:spcAft>
                          <a:spcPct val="0"/>
                        </a:spcAft>
                        <a:buClrTx/>
                        <a:buSzTx/>
                        <a:buFontTx/>
                        <a:buNone/>
                        <a:defRPr sz="500" b="0" i="0" u="none" strike="noStrike" cap="none" spc="0" baseline="0">
                          <a:ln>
                            <a:noFill/>
                          </a:ln>
                          <a:solidFill>
                            <a:schemeClr val="dk1"/>
                          </a:solidFill>
                          <a:uFillTx/>
                          <a:latin typeface="Arial"/>
                          <a:ea typeface="微软雅黑"/>
                          <a:sym typeface="Calibri" panose="020F0502020204030204"/>
                        </a:defRPr>
                      </a:lvl8pPr>
                      <a:lvl9pPr marL="0" marR="0" indent="1824990" algn="r" defTabSz="870585" latinLnBrk="0">
                        <a:lnSpc>
                          <a:spcPct val="100000"/>
                        </a:lnSpc>
                        <a:spcBef>
                          <a:spcPct val="0"/>
                        </a:spcBef>
                        <a:spcAft>
                          <a:spcPct val="0"/>
                        </a:spcAft>
                        <a:buClrTx/>
                        <a:buSzTx/>
                        <a:buFontTx/>
                        <a:buNone/>
                        <a:defRPr sz="500" b="0" i="0" u="none" strike="noStrike" cap="none" spc="0" baseline="0">
                          <a:ln>
                            <a:noFill/>
                          </a:ln>
                          <a:solidFill>
                            <a:schemeClr val="dk1"/>
                          </a:solidFill>
                          <a:uFillTx/>
                          <a:latin typeface="Arial"/>
                          <a:ea typeface="微软雅黑"/>
                          <a:sym typeface="Calibri" panose="020F0502020204030204"/>
                        </a:defRPr>
                      </a:lvl9pPr>
                    </a:lstStyle>
                    <a:p>
                      <a:pPr marL="285750" indent="-285750" algn="l">
                        <a:buFont typeface="Arial" panose="020B0604020202020204" pitchFamily="34" charset="0"/>
                        <a:buChar char="•"/>
                      </a:pPr>
                      <a:r>
                        <a:rPr lang="en-US" altLang="zh-CN" sz="1500" kern="1200" dirty="0">
                          <a:solidFill>
                            <a:schemeClr val="tx2"/>
                          </a:solidFill>
                        </a:rPr>
                        <a:t>One-stop delivery;</a:t>
                      </a:r>
                    </a:p>
                    <a:p>
                      <a:pPr marL="285750" indent="-285750" algn="l">
                        <a:buFont typeface="Arial" panose="020B0604020202020204" pitchFamily="34" charset="0"/>
                        <a:buChar char="•"/>
                      </a:pPr>
                      <a:r>
                        <a:rPr lang="en-US" altLang="zh-CN" sz="1500" kern="1200" dirty="0">
                          <a:solidFill>
                            <a:schemeClr val="tx2"/>
                          </a:solidFill>
                        </a:rPr>
                        <a:t>Remote control;</a:t>
                      </a:r>
                    </a:p>
                    <a:p>
                      <a:pPr marL="285750" indent="-285750" algn="l">
                        <a:buFont typeface="Arial" panose="020B0604020202020204" pitchFamily="34" charset="0"/>
                        <a:buChar char="•"/>
                      </a:pPr>
                      <a:r>
                        <a:rPr lang="en-US" altLang="zh-CN" sz="1500" kern="1200" dirty="0">
                          <a:solidFill>
                            <a:schemeClr val="tx2"/>
                          </a:solidFill>
                        </a:rPr>
                        <a:t>Prefabricated;</a:t>
                      </a:r>
                    </a:p>
                    <a:p>
                      <a:pPr marL="285750" indent="-285750" algn="l">
                        <a:buFont typeface="Arial" panose="020B0604020202020204" pitchFamily="34" charset="0"/>
                        <a:buChar char="•"/>
                      </a:pPr>
                      <a:r>
                        <a:rPr lang="en-US" altLang="zh-CN" sz="1500" kern="1200" dirty="0">
                          <a:solidFill>
                            <a:schemeClr val="tx2"/>
                          </a:solidFill>
                        </a:rPr>
                        <a:t>Multi-Cloud;</a:t>
                      </a:r>
                      <a:endParaRPr lang="en-US" altLang="zh-CN" sz="1500" b="0" kern="1200" dirty="0">
                        <a:solidFill>
                          <a:schemeClr val="tx2"/>
                        </a:solidFill>
                        <a:latin typeface="Arial" panose="020B0604020202020204" pitchFamily="34" charset="0"/>
                        <a:ea typeface="+mn-ea"/>
                        <a:cs typeface="Arial" panose="020B0604020202020204" pitchFamily="34" charset="0"/>
                      </a:endParaRPr>
                    </a:p>
                  </a:txBody>
                  <a:tcPr marL="121920" marR="121920" marT="60960" marB="60960" anchor="ctr"/>
                </a:tc>
                <a:extLst>
                  <a:ext uri="{0D108BD9-81ED-4DB2-BD59-A6C34878D82A}">
                    <a16:rowId xmlns:a16="http://schemas.microsoft.com/office/drawing/2014/main" val="10001"/>
                  </a:ext>
                </a:extLst>
              </a:tr>
            </a:tbl>
          </a:graphicData>
        </a:graphic>
      </p:graphicFrame>
      <p:graphicFrame>
        <p:nvGraphicFramePr>
          <p:cNvPr id="21" name="Table 20"/>
          <p:cNvGraphicFramePr>
            <a:graphicFrameLocks noGrp="1"/>
          </p:cNvGraphicFramePr>
          <p:nvPr/>
        </p:nvGraphicFramePr>
        <p:xfrm>
          <a:off x="5773796" y="5356146"/>
          <a:ext cx="5999122" cy="1195111"/>
        </p:xfrm>
        <a:graphic>
          <a:graphicData uri="http://schemas.openxmlformats.org/drawingml/2006/table">
            <a:tbl>
              <a:tblPr firstRow="1" bandRow="1">
                <a:tableStyleId>{3B4B98B0-60AC-42C2-AFA5-B58CD77FA1E5}</a:tableStyleId>
              </a:tblPr>
              <a:tblGrid>
                <a:gridCol w="2854477">
                  <a:extLst>
                    <a:ext uri="{9D8B030D-6E8A-4147-A177-3AD203B41FA5}">
                      <a16:colId xmlns:a16="http://schemas.microsoft.com/office/drawing/2014/main" val="20000"/>
                    </a:ext>
                  </a:extLst>
                </a:gridCol>
                <a:gridCol w="3144645">
                  <a:extLst>
                    <a:ext uri="{9D8B030D-6E8A-4147-A177-3AD203B41FA5}">
                      <a16:colId xmlns:a16="http://schemas.microsoft.com/office/drawing/2014/main" val="20001"/>
                    </a:ext>
                  </a:extLst>
                </a:gridCol>
              </a:tblGrid>
              <a:tr h="387391">
                <a:tc rowSpan="2">
                  <a:txBody>
                    <a:bodyPr/>
                    <a:lstStyle/>
                    <a:p>
                      <a:pPr marL="0" marR="0" lvl="0" indent="0" algn="ctr" defTabSz="870585" eaLnBrk="1" fontAlgn="auto" latinLnBrk="0" hangingPunct="1">
                        <a:lnSpc>
                          <a:spcPct val="100000"/>
                        </a:lnSpc>
                        <a:spcBef>
                          <a:spcPct val="0"/>
                        </a:spcBef>
                        <a:spcAft>
                          <a:spcPct val="0"/>
                        </a:spcAft>
                        <a:buClrTx/>
                        <a:buSzTx/>
                        <a:buFont typeface="Arial" panose="020B0604020202020204" pitchFamily="34" charset="0"/>
                        <a:buNone/>
                        <a:tabLst/>
                        <a:defRPr/>
                      </a:pPr>
                      <a:r>
                        <a:rPr lang="en-US" altLang="zh-CN" sz="1500" kern="1200" dirty="0">
                          <a:solidFill>
                            <a:schemeClr val="tx2"/>
                          </a:solidFill>
                          <a:latin typeface="Arial"/>
                          <a:ea typeface="微软雅黑"/>
                          <a:cs typeface="+mn-cs"/>
                        </a:rPr>
                        <a:t>Robotics embedded simple to manage</a:t>
                      </a:r>
                      <a:endParaRPr lang="zh-CN" altLang="en-US" sz="1500" kern="1200" dirty="0">
                        <a:solidFill>
                          <a:schemeClr val="tx2"/>
                        </a:solidFill>
                        <a:latin typeface="Arial"/>
                        <a:ea typeface="微软雅黑"/>
                        <a:cs typeface="+mn-cs"/>
                      </a:endParaRPr>
                    </a:p>
                  </a:txBody>
                  <a:tcPr marL="121920" marR="121920" marT="60960" marB="60960" anchor="ctr"/>
                </a:tc>
                <a:tc>
                  <a:txBody>
                    <a:bodyPr/>
                    <a:lstStyle>
                      <a:lvl1pPr marL="0" marR="0" indent="0" algn="r" defTabSz="870585" latinLnBrk="0">
                        <a:lnSpc>
                          <a:spcPct val="100000"/>
                        </a:lnSpc>
                        <a:spcBef>
                          <a:spcPct val="0"/>
                        </a:spcBef>
                        <a:spcAft>
                          <a:spcPct val="0"/>
                        </a:spcAft>
                        <a:buClrTx/>
                        <a:buSzTx/>
                        <a:buFontTx/>
                        <a:buNone/>
                        <a:defRPr sz="500" b="1" i="0" u="none" strike="noStrike" cap="none" spc="0" baseline="0">
                          <a:ln>
                            <a:noFill/>
                          </a:ln>
                          <a:solidFill>
                            <a:schemeClr val="lt1"/>
                          </a:solidFill>
                          <a:uFillTx/>
                          <a:latin typeface="Arial"/>
                          <a:ea typeface="微软雅黑"/>
                          <a:sym typeface="Calibri" panose="020F0502020204030204"/>
                        </a:defRPr>
                      </a:lvl1pPr>
                      <a:lvl2pPr marL="0" marR="0" indent="227965" algn="r" defTabSz="870585" latinLnBrk="0">
                        <a:lnSpc>
                          <a:spcPct val="100000"/>
                        </a:lnSpc>
                        <a:spcBef>
                          <a:spcPct val="0"/>
                        </a:spcBef>
                        <a:spcAft>
                          <a:spcPct val="0"/>
                        </a:spcAft>
                        <a:buClrTx/>
                        <a:buSzTx/>
                        <a:buFontTx/>
                        <a:buNone/>
                        <a:defRPr sz="500" b="1" i="0" u="none" strike="noStrike" cap="none" spc="0" baseline="0">
                          <a:ln>
                            <a:noFill/>
                          </a:ln>
                          <a:solidFill>
                            <a:schemeClr val="lt1"/>
                          </a:solidFill>
                          <a:uFillTx/>
                          <a:latin typeface="Arial"/>
                          <a:ea typeface="微软雅黑"/>
                          <a:sym typeface="Calibri" panose="020F0502020204030204"/>
                        </a:defRPr>
                      </a:lvl2pPr>
                      <a:lvl3pPr marL="0" marR="0" indent="455930" algn="r" defTabSz="870585" latinLnBrk="0">
                        <a:lnSpc>
                          <a:spcPct val="100000"/>
                        </a:lnSpc>
                        <a:spcBef>
                          <a:spcPct val="0"/>
                        </a:spcBef>
                        <a:spcAft>
                          <a:spcPct val="0"/>
                        </a:spcAft>
                        <a:buClrTx/>
                        <a:buSzTx/>
                        <a:buFontTx/>
                        <a:buNone/>
                        <a:defRPr sz="500" b="1" i="0" u="none" strike="noStrike" cap="none" spc="0" baseline="0">
                          <a:ln>
                            <a:noFill/>
                          </a:ln>
                          <a:solidFill>
                            <a:schemeClr val="lt1"/>
                          </a:solidFill>
                          <a:uFillTx/>
                          <a:latin typeface="Arial"/>
                          <a:ea typeface="微软雅黑"/>
                          <a:sym typeface="Calibri" panose="020F0502020204030204"/>
                        </a:defRPr>
                      </a:lvl3pPr>
                      <a:lvl4pPr marL="0" marR="0" indent="684530" algn="r" defTabSz="870585" latinLnBrk="0">
                        <a:lnSpc>
                          <a:spcPct val="100000"/>
                        </a:lnSpc>
                        <a:spcBef>
                          <a:spcPct val="0"/>
                        </a:spcBef>
                        <a:spcAft>
                          <a:spcPct val="0"/>
                        </a:spcAft>
                        <a:buClrTx/>
                        <a:buSzTx/>
                        <a:buFontTx/>
                        <a:buNone/>
                        <a:defRPr sz="500" b="1" i="0" u="none" strike="noStrike" cap="none" spc="0" baseline="0">
                          <a:ln>
                            <a:noFill/>
                          </a:ln>
                          <a:solidFill>
                            <a:schemeClr val="lt1"/>
                          </a:solidFill>
                          <a:uFillTx/>
                          <a:latin typeface="Arial"/>
                          <a:ea typeface="微软雅黑"/>
                          <a:sym typeface="Calibri" panose="020F0502020204030204"/>
                        </a:defRPr>
                      </a:lvl4pPr>
                      <a:lvl5pPr marL="0" marR="0" indent="912495" algn="r" defTabSz="870585" latinLnBrk="0">
                        <a:lnSpc>
                          <a:spcPct val="100000"/>
                        </a:lnSpc>
                        <a:spcBef>
                          <a:spcPct val="0"/>
                        </a:spcBef>
                        <a:spcAft>
                          <a:spcPct val="0"/>
                        </a:spcAft>
                        <a:buClrTx/>
                        <a:buSzTx/>
                        <a:buFontTx/>
                        <a:buNone/>
                        <a:defRPr sz="500" b="1" i="0" u="none" strike="noStrike" cap="none" spc="0" baseline="0">
                          <a:ln>
                            <a:noFill/>
                          </a:ln>
                          <a:solidFill>
                            <a:schemeClr val="lt1"/>
                          </a:solidFill>
                          <a:uFillTx/>
                          <a:latin typeface="Arial"/>
                          <a:ea typeface="微软雅黑"/>
                          <a:sym typeface="Calibri" panose="020F0502020204030204"/>
                        </a:defRPr>
                      </a:lvl5pPr>
                      <a:lvl6pPr marL="0" marR="0" indent="1140460" algn="r" defTabSz="870585" latinLnBrk="0">
                        <a:lnSpc>
                          <a:spcPct val="100000"/>
                        </a:lnSpc>
                        <a:spcBef>
                          <a:spcPct val="0"/>
                        </a:spcBef>
                        <a:spcAft>
                          <a:spcPct val="0"/>
                        </a:spcAft>
                        <a:buClrTx/>
                        <a:buSzTx/>
                        <a:buFontTx/>
                        <a:buNone/>
                        <a:defRPr sz="500" b="1" i="0" u="none" strike="noStrike" cap="none" spc="0" baseline="0">
                          <a:ln>
                            <a:noFill/>
                          </a:ln>
                          <a:solidFill>
                            <a:schemeClr val="lt1"/>
                          </a:solidFill>
                          <a:uFillTx/>
                          <a:latin typeface="Arial"/>
                          <a:ea typeface="微软雅黑"/>
                          <a:sym typeface="Calibri" panose="020F0502020204030204"/>
                        </a:defRPr>
                      </a:lvl6pPr>
                      <a:lvl7pPr marL="0" marR="0" indent="1368425" algn="r" defTabSz="870585" latinLnBrk="0">
                        <a:lnSpc>
                          <a:spcPct val="100000"/>
                        </a:lnSpc>
                        <a:spcBef>
                          <a:spcPct val="0"/>
                        </a:spcBef>
                        <a:spcAft>
                          <a:spcPct val="0"/>
                        </a:spcAft>
                        <a:buClrTx/>
                        <a:buSzTx/>
                        <a:buFontTx/>
                        <a:buNone/>
                        <a:defRPr sz="500" b="1" i="0" u="none" strike="noStrike" cap="none" spc="0" baseline="0">
                          <a:ln>
                            <a:noFill/>
                          </a:ln>
                          <a:solidFill>
                            <a:schemeClr val="lt1"/>
                          </a:solidFill>
                          <a:uFillTx/>
                          <a:latin typeface="Arial"/>
                          <a:ea typeface="微软雅黑"/>
                          <a:sym typeface="Calibri" panose="020F0502020204030204"/>
                        </a:defRPr>
                      </a:lvl7pPr>
                      <a:lvl8pPr marL="0" marR="0" indent="1596390" algn="r" defTabSz="870585" latinLnBrk="0">
                        <a:lnSpc>
                          <a:spcPct val="100000"/>
                        </a:lnSpc>
                        <a:spcBef>
                          <a:spcPct val="0"/>
                        </a:spcBef>
                        <a:spcAft>
                          <a:spcPct val="0"/>
                        </a:spcAft>
                        <a:buClrTx/>
                        <a:buSzTx/>
                        <a:buFontTx/>
                        <a:buNone/>
                        <a:defRPr sz="500" b="1" i="0" u="none" strike="noStrike" cap="none" spc="0" baseline="0">
                          <a:ln>
                            <a:noFill/>
                          </a:ln>
                          <a:solidFill>
                            <a:schemeClr val="lt1"/>
                          </a:solidFill>
                          <a:uFillTx/>
                          <a:latin typeface="Arial"/>
                          <a:ea typeface="微软雅黑"/>
                          <a:sym typeface="Calibri" panose="020F0502020204030204"/>
                        </a:defRPr>
                      </a:lvl8pPr>
                      <a:lvl9pPr marL="0" marR="0" indent="1824990" algn="r" defTabSz="870585" latinLnBrk="0">
                        <a:lnSpc>
                          <a:spcPct val="100000"/>
                        </a:lnSpc>
                        <a:spcBef>
                          <a:spcPct val="0"/>
                        </a:spcBef>
                        <a:spcAft>
                          <a:spcPct val="0"/>
                        </a:spcAft>
                        <a:buClrTx/>
                        <a:buSzTx/>
                        <a:buFontTx/>
                        <a:buNone/>
                        <a:defRPr sz="500" b="1" i="0" u="none" strike="noStrike" cap="none" spc="0" baseline="0">
                          <a:ln>
                            <a:noFill/>
                          </a:ln>
                          <a:solidFill>
                            <a:schemeClr val="lt1"/>
                          </a:solidFill>
                          <a:uFillTx/>
                          <a:latin typeface="Arial"/>
                          <a:ea typeface="微软雅黑"/>
                          <a:sym typeface="Calibri" panose="020F0502020204030204"/>
                        </a:defRPr>
                      </a:lvl9pPr>
                    </a:lstStyle>
                    <a:p>
                      <a:pPr marL="0" indent="0" algn="ctr">
                        <a:buFont typeface="Arial" panose="020B0604020202020204" pitchFamily="34" charset="0"/>
                        <a:buNone/>
                      </a:pPr>
                      <a:r>
                        <a:rPr lang="en-US" altLang="zh-CN" sz="1500" kern="1200" dirty="0">
                          <a:solidFill>
                            <a:schemeClr val="tx2"/>
                          </a:solidFill>
                        </a:rPr>
                        <a:t>5G</a:t>
                      </a:r>
                      <a:r>
                        <a:rPr lang="en-US" altLang="zh-CN" sz="1500" kern="1200" baseline="0" dirty="0">
                          <a:solidFill>
                            <a:schemeClr val="tx2"/>
                          </a:solidFill>
                        </a:rPr>
                        <a:t> Infrastructure Ready</a:t>
                      </a:r>
                      <a:endParaRPr lang="en-US" altLang="zh-CN" sz="1500" b="0" kern="1200" dirty="0">
                        <a:solidFill>
                          <a:schemeClr val="tx2"/>
                        </a:solidFill>
                        <a:latin typeface="Arial" panose="020B0604020202020204" pitchFamily="34" charset="0"/>
                        <a:ea typeface="+mn-ea"/>
                        <a:cs typeface="Arial" panose="020B0604020202020204" pitchFamily="34" charset="0"/>
                      </a:endParaRPr>
                    </a:p>
                  </a:txBody>
                  <a:tcPr marL="121920" marR="121920" marT="60960" marB="60960" anchor="ctr"/>
                </a:tc>
                <a:extLst>
                  <a:ext uri="{0D108BD9-81ED-4DB2-BD59-A6C34878D82A}">
                    <a16:rowId xmlns:a16="http://schemas.microsoft.com/office/drawing/2014/main" val="10000"/>
                  </a:ext>
                </a:extLst>
              </a:tr>
              <a:tr h="792480">
                <a:tc vMerge="1">
                  <a:txBody>
                    <a:bodyPr/>
                    <a:lstStyle/>
                    <a:p>
                      <a:pPr marL="285750" indent="-285750" algn="l">
                        <a:buFont typeface="Arial" panose="020B0604020202020204" pitchFamily="34" charset="0"/>
                        <a:buChar char="•"/>
                      </a:pPr>
                      <a:endParaRPr lang="en-US" altLang="zh-CN" sz="1100" b="0"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lvl1pPr marL="0" marR="0" indent="0" algn="r" defTabSz="870585" latinLnBrk="0">
                        <a:lnSpc>
                          <a:spcPct val="100000"/>
                        </a:lnSpc>
                        <a:spcBef>
                          <a:spcPct val="0"/>
                        </a:spcBef>
                        <a:spcAft>
                          <a:spcPct val="0"/>
                        </a:spcAft>
                        <a:buClrTx/>
                        <a:buSzTx/>
                        <a:buFontTx/>
                        <a:buNone/>
                        <a:defRPr sz="500" b="0" i="0" u="none" strike="noStrike" cap="none" spc="0" baseline="0">
                          <a:ln>
                            <a:noFill/>
                          </a:ln>
                          <a:solidFill>
                            <a:schemeClr val="dk1"/>
                          </a:solidFill>
                          <a:uFillTx/>
                          <a:latin typeface="Arial"/>
                          <a:ea typeface="微软雅黑"/>
                          <a:sym typeface="Calibri" panose="020F0502020204030204"/>
                        </a:defRPr>
                      </a:lvl1pPr>
                      <a:lvl2pPr marL="0" marR="0" indent="227965" algn="r" defTabSz="870585" latinLnBrk="0">
                        <a:lnSpc>
                          <a:spcPct val="100000"/>
                        </a:lnSpc>
                        <a:spcBef>
                          <a:spcPct val="0"/>
                        </a:spcBef>
                        <a:spcAft>
                          <a:spcPct val="0"/>
                        </a:spcAft>
                        <a:buClrTx/>
                        <a:buSzTx/>
                        <a:buFontTx/>
                        <a:buNone/>
                        <a:defRPr sz="500" b="0" i="0" u="none" strike="noStrike" cap="none" spc="0" baseline="0">
                          <a:ln>
                            <a:noFill/>
                          </a:ln>
                          <a:solidFill>
                            <a:schemeClr val="dk1"/>
                          </a:solidFill>
                          <a:uFillTx/>
                          <a:latin typeface="Arial"/>
                          <a:ea typeface="微软雅黑"/>
                          <a:sym typeface="Calibri" panose="020F0502020204030204"/>
                        </a:defRPr>
                      </a:lvl2pPr>
                      <a:lvl3pPr marL="0" marR="0" indent="455930" algn="r" defTabSz="870585" latinLnBrk="0">
                        <a:lnSpc>
                          <a:spcPct val="100000"/>
                        </a:lnSpc>
                        <a:spcBef>
                          <a:spcPct val="0"/>
                        </a:spcBef>
                        <a:spcAft>
                          <a:spcPct val="0"/>
                        </a:spcAft>
                        <a:buClrTx/>
                        <a:buSzTx/>
                        <a:buFontTx/>
                        <a:buNone/>
                        <a:defRPr sz="500" b="0" i="0" u="none" strike="noStrike" cap="none" spc="0" baseline="0">
                          <a:ln>
                            <a:noFill/>
                          </a:ln>
                          <a:solidFill>
                            <a:schemeClr val="dk1"/>
                          </a:solidFill>
                          <a:uFillTx/>
                          <a:latin typeface="Arial"/>
                          <a:ea typeface="微软雅黑"/>
                          <a:sym typeface="Calibri" panose="020F0502020204030204"/>
                        </a:defRPr>
                      </a:lvl3pPr>
                      <a:lvl4pPr marL="0" marR="0" indent="684530" algn="r" defTabSz="870585" latinLnBrk="0">
                        <a:lnSpc>
                          <a:spcPct val="100000"/>
                        </a:lnSpc>
                        <a:spcBef>
                          <a:spcPct val="0"/>
                        </a:spcBef>
                        <a:spcAft>
                          <a:spcPct val="0"/>
                        </a:spcAft>
                        <a:buClrTx/>
                        <a:buSzTx/>
                        <a:buFontTx/>
                        <a:buNone/>
                        <a:defRPr sz="500" b="0" i="0" u="none" strike="noStrike" cap="none" spc="0" baseline="0">
                          <a:ln>
                            <a:noFill/>
                          </a:ln>
                          <a:solidFill>
                            <a:schemeClr val="dk1"/>
                          </a:solidFill>
                          <a:uFillTx/>
                          <a:latin typeface="Arial"/>
                          <a:ea typeface="微软雅黑"/>
                          <a:sym typeface="Calibri" panose="020F0502020204030204"/>
                        </a:defRPr>
                      </a:lvl4pPr>
                      <a:lvl5pPr marL="0" marR="0" indent="912495" algn="r" defTabSz="870585" latinLnBrk="0">
                        <a:lnSpc>
                          <a:spcPct val="100000"/>
                        </a:lnSpc>
                        <a:spcBef>
                          <a:spcPct val="0"/>
                        </a:spcBef>
                        <a:spcAft>
                          <a:spcPct val="0"/>
                        </a:spcAft>
                        <a:buClrTx/>
                        <a:buSzTx/>
                        <a:buFontTx/>
                        <a:buNone/>
                        <a:defRPr sz="500" b="0" i="0" u="none" strike="noStrike" cap="none" spc="0" baseline="0">
                          <a:ln>
                            <a:noFill/>
                          </a:ln>
                          <a:solidFill>
                            <a:schemeClr val="dk1"/>
                          </a:solidFill>
                          <a:uFillTx/>
                          <a:latin typeface="Arial"/>
                          <a:ea typeface="微软雅黑"/>
                          <a:sym typeface="Calibri" panose="020F0502020204030204"/>
                        </a:defRPr>
                      </a:lvl5pPr>
                      <a:lvl6pPr marL="0" marR="0" indent="1140460" algn="r" defTabSz="870585" latinLnBrk="0">
                        <a:lnSpc>
                          <a:spcPct val="100000"/>
                        </a:lnSpc>
                        <a:spcBef>
                          <a:spcPct val="0"/>
                        </a:spcBef>
                        <a:spcAft>
                          <a:spcPct val="0"/>
                        </a:spcAft>
                        <a:buClrTx/>
                        <a:buSzTx/>
                        <a:buFontTx/>
                        <a:buNone/>
                        <a:defRPr sz="500" b="0" i="0" u="none" strike="noStrike" cap="none" spc="0" baseline="0">
                          <a:ln>
                            <a:noFill/>
                          </a:ln>
                          <a:solidFill>
                            <a:schemeClr val="dk1"/>
                          </a:solidFill>
                          <a:uFillTx/>
                          <a:latin typeface="Arial"/>
                          <a:ea typeface="微软雅黑"/>
                          <a:sym typeface="Calibri" panose="020F0502020204030204"/>
                        </a:defRPr>
                      </a:lvl6pPr>
                      <a:lvl7pPr marL="0" marR="0" indent="1368425" algn="r" defTabSz="870585" latinLnBrk="0">
                        <a:lnSpc>
                          <a:spcPct val="100000"/>
                        </a:lnSpc>
                        <a:spcBef>
                          <a:spcPct val="0"/>
                        </a:spcBef>
                        <a:spcAft>
                          <a:spcPct val="0"/>
                        </a:spcAft>
                        <a:buClrTx/>
                        <a:buSzTx/>
                        <a:buFontTx/>
                        <a:buNone/>
                        <a:defRPr sz="500" b="0" i="0" u="none" strike="noStrike" cap="none" spc="0" baseline="0">
                          <a:ln>
                            <a:noFill/>
                          </a:ln>
                          <a:solidFill>
                            <a:schemeClr val="dk1"/>
                          </a:solidFill>
                          <a:uFillTx/>
                          <a:latin typeface="Arial"/>
                          <a:ea typeface="微软雅黑"/>
                          <a:sym typeface="Calibri" panose="020F0502020204030204"/>
                        </a:defRPr>
                      </a:lvl7pPr>
                      <a:lvl8pPr marL="0" marR="0" indent="1596390" algn="r" defTabSz="870585" latinLnBrk="0">
                        <a:lnSpc>
                          <a:spcPct val="100000"/>
                        </a:lnSpc>
                        <a:spcBef>
                          <a:spcPct val="0"/>
                        </a:spcBef>
                        <a:spcAft>
                          <a:spcPct val="0"/>
                        </a:spcAft>
                        <a:buClrTx/>
                        <a:buSzTx/>
                        <a:buFontTx/>
                        <a:buNone/>
                        <a:defRPr sz="500" b="0" i="0" u="none" strike="noStrike" cap="none" spc="0" baseline="0">
                          <a:ln>
                            <a:noFill/>
                          </a:ln>
                          <a:solidFill>
                            <a:schemeClr val="dk1"/>
                          </a:solidFill>
                          <a:uFillTx/>
                          <a:latin typeface="Arial"/>
                          <a:ea typeface="微软雅黑"/>
                          <a:sym typeface="Calibri" panose="020F0502020204030204"/>
                        </a:defRPr>
                      </a:lvl8pPr>
                      <a:lvl9pPr marL="0" marR="0" indent="1824990" algn="r" defTabSz="870585" latinLnBrk="0">
                        <a:lnSpc>
                          <a:spcPct val="100000"/>
                        </a:lnSpc>
                        <a:spcBef>
                          <a:spcPct val="0"/>
                        </a:spcBef>
                        <a:spcAft>
                          <a:spcPct val="0"/>
                        </a:spcAft>
                        <a:buClrTx/>
                        <a:buSzTx/>
                        <a:buFontTx/>
                        <a:buNone/>
                        <a:defRPr sz="500" b="0" i="0" u="none" strike="noStrike" cap="none" spc="0" baseline="0">
                          <a:ln>
                            <a:noFill/>
                          </a:ln>
                          <a:solidFill>
                            <a:schemeClr val="dk1"/>
                          </a:solidFill>
                          <a:uFillTx/>
                          <a:latin typeface="Arial"/>
                          <a:ea typeface="微软雅黑"/>
                          <a:sym typeface="Calibri" panose="020F0502020204030204"/>
                        </a:defRPr>
                      </a:lvl9pPr>
                    </a:lstStyle>
                    <a:p>
                      <a:pPr marL="285750" indent="-285750" algn="l">
                        <a:buFont typeface="Arial" panose="020B0604020202020204" pitchFamily="34" charset="0"/>
                        <a:buChar char="•"/>
                      </a:pPr>
                      <a:r>
                        <a:rPr lang="en-US" altLang="zh-CN" sz="1500" kern="1200" dirty="0">
                          <a:solidFill>
                            <a:schemeClr val="tx2"/>
                          </a:solidFill>
                        </a:rPr>
                        <a:t>One-stop delivery;</a:t>
                      </a:r>
                    </a:p>
                    <a:p>
                      <a:pPr marL="285750" indent="-285750" algn="l">
                        <a:buFont typeface="Arial" panose="020B0604020202020204" pitchFamily="34" charset="0"/>
                        <a:buChar char="•"/>
                      </a:pPr>
                      <a:r>
                        <a:rPr lang="en-US" altLang="zh-CN" sz="1500" kern="1200" dirty="0">
                          <a:solidFill>
                            <a:schemeClr val="tx2"/>
                          </a:solidFill>
                        </a:rPr>
                        <a:t>Remote control;</a:t>
                      </a:r>
                    </a:p>
                    <a:p>
                      <a:pPr marL="285750" indent="-285750" algn="l">
                        <a:buFont typeface="Arial" panose="020B0604020202020204" pitchFamily="34" charset="0"/>
                        <a:buChar char="•"/>
                      </a:pPr>
                      <a:r>
                        <a:rPr lang="en-US" altLang="zh-CN" sz="1500" kern="1200" dirty="0">
                          <a:solidFill>
                            <a:schemeClr val="tx2"/>
                          </a:solidFill>
                        </a:rPr>
                        <a:t>Modular Expansion;</a:t>
                      </a:r>
                      <a:endParaRPr lang="en-US" altLang="zh-CN" sz="1500" b="0" kern="1200" dirty="0">
                        <a:solidFill>
                          <a:schemeClr val="tx2"/>
                        </a:solidFill>
                        <a:latin typeface="Arial" panose="020B0604020202020204" pitchFamily="34" charset="0"/>
                        <a:ea typeface="+mn-ea"/>
                        <a:cs typeface="Arial" panose="020B0604020202020204" pitchFamily="34" charset="0"/>
                      </a:endParaRPr>
                    </a:p>
                  </a:txBody>
                  <a:tcPr marL="121920" marR="121920" marT="60960" marB="60960" anchor="ctr"/>
                </a:tc>
                <a:extLst>
                  <a:ext uri="{0D108BD9-81ED-4DB2-BD59-A6C34878D82A}">
                    <a16:rowId xmlns:a16="http://schemas.microsoft.com/office/drawing/2014/main" val="10001"/>
                  </a:ext>
                </a:extLst>
              </a:tr>
            </a:tbl>
          </a:graphicData>
        </a:graphic>
      </p:graphicFrame>
      <p:graphicFrame>
        <p:nvGraphicFramePr>
          <p:cNvPr id="23" name="Table 22"/>
          <p:cNvGraphicFramePr>
            <a:graphicFrameLocks noGrp="1"/>
          </p:cNvGraphicFramePr>
          <p:nvPr/>
        </p:nvGraphicFramePr>
        <p:xfrm>
          <a:off x="535641" y="1139232"/>
          <a:ext cx="5093777" cy="5386791"/>
        </p:xfrm>
        <a:graphic>
          <a:graphicData uri="http://schemas.openxmlformats.org/drawingml/2006/table">
            <a:tbl>
              <a:tblPr firstRow="1" bandRow="1">
                <a:tableStyleId>{3B4B98B0-60AC-42C2-AFA5-B58CD77FA1E5}</a:tableStyleId>
              </a:tblPr>
              <a:tblGrid>
                <a:gridCol w="5093777">
                  <a:extLst>
                    <a:ext uri="{9D8B030D-6E8A-4147-A177-3AD203B41FA5}">
                      <a16:colId xmlns:a16="http://schemas.microsoft.com/office/drawing/2014/main" val="20000"/>
                    </a:ext>
                  </a:extLst>
                </a:gridCol>
              </a:tblGrid>
              <a:tr h="5386791">
                <a:tc>
                  <a:txBody>
                    <a:bodyPr/>
                    <a:lstStyle/>
                    <a:p>
                      <a:pPr marL="457200" lvl="1" indent="-457200" algn="l" defTabSz="825500">
                        <a:lnSpc>
                          <a:spcPct val="200000"/>
                        </a:lnSpc>
                        <a:spcBef>
                          <a:spcPts val="0"/>
                        </a:spcBef>
                        <a:spcAft>
                          <a:spcPts val="0"/>
                        </a:spcAft>
                        <a:buFont typeface="Arial" panose="020B0604020202020204" pitchFamily="34" charset="0"/>
                        <a:buChar char="•"/>
                      </a:pPr>
                      <a:r>
                        <a:rPr lang="en-US" altLang="zh-CN" sz="2100" b="0" dirty="0">
                          <a:solidFill>
                            <a:schemeClr val="tx2"/>
                          </a:solidFill>
                          <a:latin typeface="Arial" panose="020B0604020202020204" pitchFamily="34" charset="0"/>
                          <a:cs typeface="Arial" panose="020B0604020202020204" pitchFamily="34" charset="0"/>
                        </a:rPr>
                        <a:t>Closed APIs and lock-in</a:t>
                      </a:r>
                    </a:p>
                    <a:p>
                      <a:pPr marL="457200" lvl="1" indent="-457200" algn="l" defTabSz="825500">
                        <a:lnSpc>
                          <a:spcPct val="200000"/>
                        </a:lnSpc>
                        <a:spcBef>
                          <a:spcPts val="0"/>
                        </a:spcBef>
                        <a:spcAft>
                          <a:spcPts val="0"/>
                        </a:spcAft>
                        <a:buFont typeface="Arial" panose="020B0604020202020204" pitchFamily="34" charset="0"/>
                        <a:buChar char="•"/>
                      </a:pPr>
                      <a:r>
                        <a:rPr lang="en-US" altLang="zh-CN" sz="2100" b="0" dirty="0">
                          <a:solidFill>
                            <a:schemeClr val="tx2"/>
                          </a:solidFill>
                          <a:latin typeface="Arial" panose="020B0604020202020204" pitchFamily="34" charset="0"/>
                          <a:cs typeface="Arial" panose="020B0604020202020204" pitchFamily="34" charset="0"/>
                        </a:rPr>
                        <a:t>Silos, domains, and limited mobility</a:t>
                      </a:r>
                    </a:p>
                    <a:p>
                      <a:pPr marL="457200" indent="-457200" algn="l" defTabSz="825500">
                        <a:lnSpc>
                          <a:spcPct val="200000"/>
                        </a:lnSpc>
                        <a:spcBef>
                          <a:spcPts val="0"/>
                        </a:spcBef>
                        <a:spcAft>
                          <a:spcPts val="0"/>
                        </a:spcAft>
                        <a:buFont typeface="Arial" panose="020B0604020202020204" pitchFamily="34" charset="0"/>
                        <a:buChar char="•"/>
                      </a:pPr>
                      <a:r>
                        <a:rPr lang="en-US" altLang="zh-CN" sz="2100" b="0" dirty="0">
                          <a:solidFill>
                            <a:schemeClr val="tx2"/>
                          </a:solidFill>
                          <a:latin typeface="Arial" panose="020B0604020202020204" pitchFamily="34" charset="0"/>
                          <a:cs typeface="Arial" panose="020B0604020202020204" pitchFamily="34" charset="0"/>
                        </a:rPr>
                        <a:t>Complex O &amp; M</a:t>
                      </a:r>
                    </a:p>
                    <a:p>
                      <a:pPr marL="457200" marR="0" indent="-457200" algn="l" defTabSz="825500" rtl="0" fontAlgn="auto" latinLnBrk="0" hangingPunct="0">
                        <a:lnSpc>
                          <a:spcPct val="200000"/>
                        </a:lnSpc>
                        <a:spcBef>
                          <a:spcPts val="0"/>
                        </a:spcBef>
                        <a:spcAft>
                          <a:spcPts val="0"/>
                        </a:spcAft>
                        <a:buClrTx/>
                        <a:buSzTx/>
                        <a:buFont typeface="Arial" panose="020B0604020202020204" pitchFamily="34" charset="0"/>
                        <a:buChar char="•"/>
                      </a:pPr>
                      <a:r>
                        <a:rPr lang="en-US" altLang="zh-CN" sz="2100" b="0" dirty="0">
                          <a:solidFill>
                            <a:schemeClr val="tx2"/>
                          </a:solidFill>
                          <a:latin typeface="Arial" panose="020B0604020202020204" pitchFamily="34" charset="0"/>
                          <a:cs typeface="Arial" panose="020B0604020202020204" pitchFamily="34" charset="0"/>
                        </a:rPr>
                        <a:t>Scale and geographic limitations</a:t>
                      </a:r>
                    </a:p>
                    <a:p>
                      <a:pPr marL="457200" marR="0" indent="-457200" algn="l" defTabSz="825500" rtl="0" fontAlgn="auto" latinLnBrk="0" hangingPunct="0">
                        <a:lnSpc>
                          <a:spcPct val="200000"/>
                        </a:lnSpc>
                        <a:spcBef>
                          <a:spcPts val="0"/>
                        </a:spcBef>
                        <a:spcAft>
                          <a:spcPts val="0"/>
                        </a:spcAft>
                        <a:buClrTx/>
                        <a:buSzTx/>
                        <a:buFont typeface="Arial" panose="020B0604020202020204" pitchFamily="34" charset="0"/>
                        <a:buChar char="•"/>
                      </a:pPr>
                      <a:r>
                        <a:rPr lang="en-US" altLang="zh-CN" sz="2100" b="0" dirty="0">
                          <a:solidFill>
                            <a:schemeClr val="tx2"/>
                          </a:solidFill>
                          <a:latin typeface="Arial" panose="020B0604020202020204" pitchFamily="34" charset="0"/>
                          <a:cs typeface="Arial" panose="020B0604020202020204" pitchFamily="34" charset="0"/>
                        </a:rPr>
                        <a:t>Disruption and long debug time</a:t>
                      </a:r>
                    </a:p>
                    <a:p>
                      <a:pPr marL="457200" indent="-457200" algn="l" defTabSz="825500">
                        <a:lnSpc>
                          <a:spcPct val="200000"/>
                        </a:lnSpc>
                        <a:spcBef>
                          <a:spcPts val="0"/>
                        </a:spcBef>
                        <a:spcAft>
                          <a:spcPts val="0"/>
                        </a:spcAft>
                        <a:buFont typeface="Arial" panose="020B0604020202020204" pitchFamily="34" charset="0"/>
                        <a:buChar char="•"/>
                      </a:pPr>
                      <a:r>
                        <a:rPr lang="en-US" altLang="zh-CN" sz="2100" b="0" dirty="0">
                          <a:solidFill>
                            <a:schemeClr val="tx2"/>
                          </a:solidFill>
                          <a:latin typeface="Arial" panose="020B0604020202020204" pitchFamily="34" charset="0"/>
                          <a:cs typeface="Arial" panose="020B0604020202020204" pitchFamily="34" charset="0"/>
                        </a:rPr>
                        <a:t>Waste/inefficiency</a:t>
                      </a:r>
                    </a:p>
                  </a:txBody>
                  <a:tcPr marL="121920" marR="121920" marT="60960" marB="60960" anchor="ctr"/>
                </a:tc>
                <a:extLst>
                  <a:ext uri="{0D108BD9-81ED-4DB2-BD59-A6C34878D82A}">
                    <a16:rowId xmlns:a16="http://schemas.microsoft.com/office/drawing/2014/main" val="10000"/>
                  </a:ext>
                </a:extLst>
              </a:tr>
            </a:tbl>
          </a:graphicData>
        </a:graphic>
      </p:graphicFrame>
      <p:graphicFrame>
        <p:nvGraphicFramePr>
          <p:cNvPr id="8" name="Diagram 7">
            <a:extLst>
              <a:ext uri="{FF2B5EF4-FFF2-40B4-BE49-F238E27FC236}">
                <a16:creationId xmlns:a16="http://schemas.microsoft.com/office/drawing/2014/main" id="{35CF4F01-D88E-44F2-BFDD-E3C0BDE6AB5A}"/>
              </a:ext>
            </a:extLst>
          </p:cNvPr>
          <p:cNvGraphicFramePr/>
          <p:nvPr/>
        </p:nvGraphicFramePr>
        <p:xfrm>
          <a:off x="7039921" y="65907"/>
          <a:ext cx="5069711" cy="37594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37489024"/>
      </p:ext>
    </p:extLst>
  </p:cSld>
  <p:clrMapOvr>
    <a:masterClrMapping/>
  </p:clrMapOvr>
  <mc:AlternateContent xmlns:mc="http://schemas.openxmlformats.org/markup-compatibility/2006" xmlns:p14="http://schemas.microsoft.com/office/powerpoint/2010/main">
    <mc:Choice Requires="p14">
      <p:transition spd="slow" p14:dur="2000" advTm="81327"/>
    </mc:Choice>
    <mc:Fallback xmlns="">
      <p:transition spd="slow" advTm="81327"/>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71.6"/>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_OrP11mg0yaqQup2B783w"/>
</p:tagLst>
</file>

<file path=ppt/theme/theme1.xml><?xml version="1.0" encoding="utf-8"?>
<a:theme xmlns:a="http://schemas.openxmlformats.org/drawingml/2006/main" name="BCW">
  <a:themeElements>
    <a:clrScheme name="Huawei">
      <a:dk1>
        <a:srgbClr val="595957"/>
      </a:dk1>
      <a:lt1>
        <a:srgbClr val="FFFFFF"/>
      </a:lt1>
      <a:dk2>
        <a:srgbClr val="000000"/>
      </a:dk2>
      <a:lt2>
        <a:srgbClr val="DDDDDD"/>
      </a:lt2>
      <a:accent1>
        <a:srgbClr val="C7000B"/>
      </a:accent1>
      <a:accent2>
        <a:srgbClr val="898989"/>
      </a:accent2>
      <a:accent3>
        <a:srgbClr val="DDDDDD"/>
      </a:accent3>
      <a:accent4>
        <a:srgbClr val="D7005B"/>
      </a:accent4>
      <a:accent5>
        <a:srgbClr val="F5A200"/>
      </a:accent5>
      <a:accent6>
        <a:srgbClr val="FFFF00"/>
      </a:accent6>
      <a:hlink>
        <a:srgbClr val="00B0F0"/>
      </a:hlink>
      <a:folHlink>
        <a:srgbClr val="D7005B"/>
      </a:folHlink>
    </a:clrScheme>
    <a:fontScheme name="Huawei New">
      <a:majorFont>
        <a:latin typeface="Arial"/>
        <a:ea typeface="Microsoft YaHei"/>
        <a:cs typeface=""/>
      </a:majorFont>
      <a:minorFont>
        <a:latin typeface="Arial"/>
        <a:ea typeface="Microsoft YaHei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F1971A4E-9B7C-4098-932A-3837A4AF1ED9}" vid="{B53326AB-E42C-4BC1-A589-C97257F7A5E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EF2569C270F8D4D9AEDD061494009A0" ma:contentTypeVersion="3" ma:contentTypeDescription="Create a new document." ma:contentTypeScope="" ma:versionID="8fce9aa0e257a9babb78e16078cc3d1f">
  <xsd:schema xmlns:xsd="http://www.w3.org/2001/XMLSchema" xmlns:xs="http://www.w3.org/2001/XMLSchema" xmlns:p="http://schemas.microsoft.com/office/2006/metadata/properties" xmlns:ns2="7ec80734-333a-4467-b5ab-2120c434f14a" targetNamespace="http://schemas.microsoft.com/office/2006/metadata/properties" ma:root="true" ma:fieldsID="1b3fe8f07887cbb01193e72ee5af88fc" ns2:_="">
    <xsd:import namespace="7ec80734-333a-4467-b5ab-2120c434f14a"/>
    <xsd:element name="properties">
      <xsd:complexType>
        <xsd:sequence>
          <xsd:element name="documentManagement">
            <xsd:complexType>
              <xsd:all>
                <xsd:element ref="ns2:MediaServiceMetadata" minOccurs="0"/>
                <xsd:element ref="ns2:MediaServiceFastMetadata"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ec80734-333a-4467-b5ab-2120c434f14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690C46B-A699-492C-82B2-C31E64C82A1B}">
  <ds:schemaRefs>
    <ds:schemaRef ds:uri="7ec80734-333a-4467-b5ab-2120c434f14a"/>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C285588-3F9E-4189-BC92-B6039FDE71FC}">
  <ds:schemaRefs>
    <ds:schemaRef ds:uri="http://schemas.microsoft.com/sharepoint/v3/contenttype/forms"/>
  </ds:schemaRefs>
</ds:datastoreItem>
</file>

<file path=customXml/itemProps3.xml><?xml version="1.0" encoding="utf-8"?>
<ds:datastoreItem xmlns:ds="http://schemas.openxmlformats.org/officeDocument/2006/customXml" ds:itemID="{6D23425D-FB7D-475A-A032-F6D5FF539744}">
  <ds:schemaRefs>
    <ds:schemaRef ds:uri="7ec80734-333a-4467-b5ab-2120c434f14a"/>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Futurewei 2019 Template</Template>
  <TotalTime>108</TotalTime>
  <Words>8030</Words>
  <Application>Microsoft Office PowerPoint</Application>
  <PresentationFormat>Widescreen</PresentationFormat>
  <Paragraphs>805</Paragraphs>
  <Slides>19</Slides>
  <Notes>18</Notes>
  <HiddenSlides>0</HiddenSlides>
  <MMClips>0</MMClips>
  <ScaleCrop>false</ScaleCrop>
  <HeadingPairs>
    <vt:vector size="4" baseType="variant">
      <vt:variant>
        <vt:lpstr>Theme</vt:lpstr>
      </vt:variant>
      <vt:variant>
        <vt:i4>1</vt:i4>
      </vt:variant>
      <vt:variant>
        <vt:lpstr>Slide Titles</vt:lpstr>
      </vt:variant>
      <vt:variant>
        <vt:i4>19</vt:i4>
      </vt:variant>
    </vt:vector>
  </HeadingPairs>
  <TitlesOfParts>
    <vt:vector size="20" baseType="lpstr">
      <vt:lpstr>BCW</vt:lpstr>
      <vt:lpstr>Huawei Storage Introduction  Boston Storage Solution Group April 2020 </vt:lpstr>
      <vt:lpstr>Overview: Huawei’s Company and Storage Business</vt:lpstr>
      <vt:lpstr>PowerPoint Presentation</vt:lpstr>
      <vt:lpstr>PowerPoint Presentation</vt:lpstr>
      <vt:lpstr>PowerPoint Presentation</vt:lpstr>
      <vt:lpstr>Overview: New Business Trends and Customer Needs</vt:lpstr>
      <vt:lpstr>PowerPoint Presentation</vt:lpstr>
      <vt:lpstr>Data + Intelligence: New Engine for Economic Growth</vt:lpstr>
      <vt:lpstr>PowerPoint Presentation</vt:lpstr>
      <vt:lpstr>PowerPoint Presentation</vt:lpstr>
      <vt:lpstr>PowerPoint Presentation</vt:lpstr>
      <vt:lpstr>PowerPoint Presentation</vt:lpstr>
      <vt:lpstr>Key storage technologies</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Boston Storage Solution Group</dc:creator>
  <cp:keywords/>
  <dc:description/>
  <cp:lastModifiedBy>Ken Chilton</cp:lastModifiedBy>
  <cp:revision>13</cp:revision>
  <dcterms:created xsi:type="dcterms:W3CDTF">2019-12-02T18:03:50Z</dcterms:created>
  <dcterms:modified xsi:type="dcterms:W3CDTF">2020-04-23T12:17:32Z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readonly">
    <vt:lpwstr/>
  </property>
  <property fmtid="{D5CDD505-2E9C-101B-9397-08002B2CF9AE}" pid="3" name="_change">
    <vt:lpwstr/>
  </property>
  <property fmtid="{D5CDD505-2E9C-101B-9397-08002B2CF9AE}" pid="4" name="_full-control">
    <vt:lpwstr/>
  </property>
  <property fmtid="{D5CDD505-2E9C-101B-9397-08002B2CF9AE}" pid="5" name="sflag">
    <vt:lpwstr>1565641933</vt:lpwstr>
  </property>
  <property fmtid="{D5CDD505-2E9C-101B-9397-08002B2CF9AE}" pid="6" name="ContentTypeId">
    <vt:lpwstr>0x0101003EF2569C270F8D4D9AEDD061494009A0</vt:lpwstr>
  </property>
</Properties>
</file>